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9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6" r:id="rId12"/>
    <p:sldId id="274" r:id="rId13"/>
    <p:sldId id="275" r:id="rId14"/>
    <p:sldId id="277" r:id="rId15"/>
    <p:sldId id="278" r:id="rId16"/>
    <p:sldId id="281" r:id="rId17"/>
    <p:sldId id="282" r:id="rId18"/>
    <p:sldId id="280" r:id="rId19"/>
    <p:sldId id="26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CCD84-644E-4FE3-94BF-8D8E6862F298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2DC6B-7144-4D46-AC0A-EFCD5540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3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CD48-0359-467B-B307-D029B65B025E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 smtClean="0"/>
              <a:t>Computer Science and Software Engineering</a:t>
            </a:r>
          </a:p>
          <a:p>
            <a:r>
              <a:rPr lang="en-US" dirty="0" smtClean="0"/>
              <a:t>© 2013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8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8093-3ED1-4E74-9B4A-4A27C0535D29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7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652E-DFA2-4FDD-B8CB-4F2A86118D4B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7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C7F6-6EED-4F89-90F8-808D2B9797F3}" type="datetime1">
              <a:rPr lang="en-US" smtClean="0"/>
              <a:t>2/28/2014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0" y="635635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Computer Science and Software Engineering</a:t>
            </a:r>
          </a:p>
          <a:p>
            <a:r>
              <a:rPr lang="en-US" dirty="0" smtClean="0"/>
              <a:t>© 2013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7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6701-3101-471A-BA09-A6262A3A6D63}" type="datetime1">
              <a:rPr lang="en-US" smtClean="0"/>
              <a:t>2/28/2014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 smtClean="0"/>
              <a:t>Computer Science and Software Engineering</a:t>
            </a:r>
          </a:p>
          <a:p>
            <a:r>
              <a:rPr lang="en-US" dirty="0" smtClean="0"/>
              <a:t>© 2013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4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D52-54C4-4846-B48E-36950463F003}" type="datetime1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9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297A-6594-4755-9EF5-5E5A5A958238}" type="datetime1">
              <a:rPr lang="en-US" smtClean="0"/>
              <a:t>2/28/2014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6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65BB-2E0D-4838-9D28-CE2FD8DAE649}" type="datetime1">
              <a:rPr lang="en-US" smtClean="0"/>
              <a:t>2/28/2014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5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FD8E-23AC-45E3-AF6C-33B5A2FC1AA4}" type="datetime1">
              <a:rPr lang="en-US" smtClean="0"/>
              <a:t>2/28/2014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4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9CE7-BF6E-47DB-96D7-E3A2F82240B1}" type="datetime1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9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B9A4-4F3F-464C-99B4-D22177F54E34}" type="datetime1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1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650CF-6788-4B56-8BF3-AEF0C3F90EC4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4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SOEN 6611 – Software Measurement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Empirical Validation of</a:t>
            </a:r>
          </a:p>
          <a:p>
            <a:r>
              <a:rPr lang="en-US" dirty="0" smtClean="0"/>
              <a:t>Software Metrics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 smtClean="0"/>
              <a:t>Computer Science and Software Engineering</a:t>
            </a:r>
          </a:p>
          <a:p>
            <a:r>
              <a:rPr lang="en-US" dirty="0" smtClean="0"/>
              <a:t>© 2013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6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868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b="1" dirty="0"/>
                  <a:t>correlation coefficient</a:t>
                </a:r>
                <a:r>
                  <a:rPr lang="en-US" dirty="0"/>
                  <a:t> </a:t>
                </a:r>
                <a:r>
                  <a:rPr lang="en-US" dirty="0" smtClean="0"/>
                  <a:t>(Pearson) is </a:t>
                </a:r>
                <a:r>
                  <a:rPr lang="en-US" dirty="0"/>
                  <a:t>a measure of linear association between </a:t>
                </a:r>
                <a:r>
                  <a:rPr lang="en-US" b="1" dirty="0"/>
                  <a:t>two </a:t>
                </a:r>
                <a:r>
                  <a:rPr lang="en-US" b="1" dirty="0" smtClean="0"/>
                  <a:t>variables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:r>
                  <a:rPr lang="en-US" dirty="0"/>
                  <a:t>a </a:t>
                </a:r>
                <a:r>
                  <a:rPr lang="en-US" dirty="0" smtClean="0"/>
                  <a:t>sample of </a:t>
                </a:r>
                <a:r>
                  <a:rPr lang="en-US" dirty="0"/>
                  <a:t>paired data 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x</a:t>
                </a:r>
                <a:r>
                  <a:rPr lang="en-US" i="1" baseline="-25000" dirty="0" smtClean="0"/>
                  <a:t>i</a:t>
                </a:r>
                <a:r>
                  <a:rPr lang="en-US" dirty="0"/>
                  <a:t>, </a:t>
                </a:r>
                <a:r>
                  <a:rPr lang="en-US" i="1" dirty="0" err="1" smtClean="0"/>
                  <a:t>y</a:t>
                </a:r>
                <a:r>
                  <a:rPr lang="en-US" i="1" baseline="-25000" dirty="0" err="1" smtClean="0"/>
                  <a:t>i</a:t>
                </a:r>
                <a:r>
                  <a:rPr lang="en-US" dirty="0" smtClean="0"/>
                  <a:t>), </a:t>
                </a:r>
                <a:r>
                  <a:rPr lang="en-US" i="1" dirty="0" err="1" smtClean="0"/>
                  <a:t>i</a:t>
                </a:r>
                <a:r>
                  <a:rPr lang="en-US" dirty="0" smtClean="0"/>
                  <a:t> = 1..</a:t>
                </a:r>
                <a:r>
                  <a:rPr lang="en-US" i="1" dirty="0" smtClean="0"/>
                  <a:t>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 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:r>
                  <a:rPr lang="el-GR" i="1" dirty="0" smtClean="0"/>
                  <a:t>μ</a:t>
                </a:r>
                <a:r>
                  <a:rPr lang="en-US" i="1" baseline="-25000" dirty="0" smtClean="0"/>
                  <a:t>x</a:t>
                </a:r>
                <a:r>
                  <a:rPr lang="en-US" dirty="0" smtClean="0"/>
                  <a:t> and </a:t>
                </a:r>
                <a:r>
                  <a:rPr lang="el-GR" i="1" dirty="0" smtClean="0"/>
                  <a:t>σ</a:t>
                </a:r>
                <a:r>
                  <a:rPr lang="en-US" i="1" baseline="-25000" dirty="0" smtClean="0"/>
                  <a:t>x</a:t>
                </a:r>
                <a:r>
                  <a:rPr lang="el-GR" dirty="0" smtClean="0"/>
                  <a:t> </a:t>
                </a:r>
                <a:r>
                  <a:rPr lang="en-US" dirty="0"/>
                  <a:t>denote the </a:t>
                </a:r>
                <a:r>
                  <a:rPr lang="en-US" b="1" dirty="0" smtClean="0"/>
                  <a:t>sample </a:t>
                </a:r>
                <a:r>
                  <a:rPr lang="en-US" b="1" dirty="0"/>
                  <a:t>mean</a:t>
                </a:r>
                <a:r>
                  <a:rPr lang="en-US" dirty="0"/>
                  <a:t> and the </a:t>
                </a:r>
                <a:r>
                  <a:rPr lang="en-US" b="1" dirty="0"/>
                  <a:t>sample standard </a:t>
                </a:r>
                <a:r>
                  <a:rPr lang="en-US" b="1" dirty="0" smtClean="0"/>
                  <a:t>deviation</a:t>
                </a:r>
                <a:r>
                  <a:rPr lang="en-US" dirty="0" smtClean="0"/>
                  <a:t>, respectively, </a:t>
                </a:r>
                <a:r>
                  <a:rPr lang="en-US" dirty="0"/>
                  <a:t>for </a:t>
                </a:r>
                <a:r>
                  <a:rPr lang="en-US" dirty="0" smtClean="0"/>
                  <a:t>variable </a:t>
                </a:r>
                <a:r>
                  <a:rPr lang="en-US" i="1" dirty="0" smtClean="0"/>
                  <a:t>x</a:t>
                </a:r>
                <a:r>
                  <a:rPr lang="en-US" dirty="0"/>
                  <a:t>, </a:t>
                </a:r>
                <a:r>
                  <a:rPr lang="el-GR" i="1" dirty="0" smtClean="0"/>
                  <a:t>μ</a:t>
                </a:r>
                <a:r>
                  <a:rPr lang="en-US" i="1" baseline="-25000" dirty="0" smtClean="0"/>
                  <a:t>y</a:t>
                </a:r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:r>
                  <a:rPr lang="el-GR" i="1" dirty="0" smtClean="0"/>
                  <a:t>σ</a:t>
                </a:r>
                <a:r>
                  <a:rPr lang="en-US" i="1" baseline="-25000" dirty="0" smtClean="0"/>
                  <a:t>y</a:t>
                </a:r>
                <a:r>
                  <a:rPr lang="el-GR" dirty="0" smtClean="0"/>
                  <a:t> </a:t>
                </a:r>
                <a:r>
                  <a:rPr lang="en-US" dirty="0" smtClean="0"/>
                  <a:t>denote </a:t>
                </a:r>
                <a:r>
                  <a:rPr lang="en-US" dirty="0"/>
                  <a:t>the sample mean and the sample standard </a:t>
                </a:r>
                <a:r>
                  <a:rPr lang="en-US" dirty="0" smtClean="0"/>
                  <a:t>deviation, respectively, </a:t>
                </a:r>
                <a:r>
                  <a:rPr lang="en-US" dirty="0"/>
                  <a:t>for the variable </a:t>
                </a:r>
                <a:r>
                  <a:rPr lang="en-US" i="1" dirty="0"/>
                  <a:t>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86800" cy="4525963"/>
              </a:xfrm>
              <a:blipFill rotWithShape="1">
                <a:blip r:embed="rId2"/>
                <a:stretch>
                  <a:fillRect l="-1684" t="-2695" r="-2316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9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Correlation coefficient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</a:t>
            </a:r>
            <a:r>
              <a:rPr lang="en-US" dirty="0" smtClean="0"/>
              <a:t> falls between [-1, 1]</a:t>
            </a:r>
          </a:p>
          <a:p>
            <a:pPr marL="0" indent="0">
              <a:buNone/>
            </a:pPr>
            <a:r>
              <a:rPr lang="en-US" smtClean="0"/>
              <a:t>Usually, </a:t>
            </a:r>
            <a:r>
              <a:rPr lang="en-US" dirty="0" smtClean="0"/>
              <a:t>a value </a:t>
            </a:r>
            <a:r>
              <a:rPr lang="en-US" b="1" dirty="0" smtClean="0"/>
              <a:t>over 0.9 </a:t>
            </a:r>
            <a:r>
              <a:rPr lang="en-US" dirty="0" smtClean="0"/>
              <a:t>implies a very strong </a:t>
            </a:r>
            <a:r>
              <a:rPr lang="en-US" b="1" dirty="0" smtClean="0"/>
              <a:t>positive</a:t>
            </a:r>
            <a:r>
              <a:rPr lang="en-US" dirty="0" smtClean="0"/>
              <a:t> correlation, while a value </a:t>
            </a:r>
            <a:r>
              <a:rPr lang="en-US" b="1" dirty="0" smtClean="0"/>
              <a:t>below -0.9 </a:t>
            </a:r>
            <a:r>
              <a:rPr lang="en-US" dirty="0" smtClean="0"/>
              <a:t>implies a very strong </a:t>
            </a:r>
            <a:r>
              <a:rPr lang="en-US" b="1" dirty="0" smtClean="0"/>
              <a:t>negative</a:t>
            </a:r>
            <a:r>
              <a:rPr lang="en-US" dirty="0" smtClean="0"/>
              <a:t> correlation.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936433"/>
              </p:ext>
            </p:extLst>
          </p:nvPr>
        </p:nvGraphicFramePr>
        <p:xfrm>
          <a:off x="457200" y="3962400"/>
          <a:ext cx="8229600" cy="18288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Correlation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Negative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Positive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None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−0.09 to 0.0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0.0 to 0.09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Small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−0.3 to −0.1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0.1 to 0.3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Medium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−0.5 to −0.3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0.3 to 0.5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Strong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−1.0 to −0.5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0.5 to 1.0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21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400" y="1600200"/>
            <a:ext cx="6422325" cy="438626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610962" y="48768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6562" y="4676745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b="1" i="1" dirty="0" smtClean="0">
                <a:solidFill>
                  <a:srgbClr val="FF0000"/>
                </a:solidFill>
              </a:rPr>
              <a:t>x</a:t>
            </a:r>
            <a:r>
              <a:rPr lang="en-US" sz="2000" b="1" i="1" baseline="-25000" dirty="0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,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y</a:t>
            </a:r>
            <a:r>
              <a:rPr lang="en-US" sz="2000" b="1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en-US" sz="2000" i="1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34761" y="4953000"/>
            <a:ext cx="12478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79390" y="4867183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x</a:t>
            </a:r>
            <a:r>
              <a:rPr lang="en-US" sz="2000" b="1" i="1" baseline="-25000" dirty="0" smtClean="0">
                <a:solidFill>
                  <a:srgbClr val="FF0000"/>
                </a:solidFill>
              </a:rPr>
              <a:t>i</a:t>
            </a:r>
            <a:r>
              <a:rPr lang="el-GR" sz="2000" dirty="0" smtClean="0">
                <a:solidFill>
                  <a:srgbClr val="FF0000"/>
                </a:solidFill>
              </a:rPr>
              <a:t> -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l-GR" sz="2000" b="1" i="1" dirty="0" smtClean="0">
                <a:solidFill>
                  <a:srgbClr val="FF0000"/>
                </a:solidFill>
              </a:rPr>
              <a:t>μ</a:t>
            </a:r>
            <a:r>
              <a:rPr lang="en-US" sz="2000" b="1" i="1" baseline="-25000" dirty="0" smtClean="0">
                <a:solidFill>
                  <a:srgbClr val="FF0000"/>
                </a:solidFill>
              </a:rPr>
              <a:t>x</a:t>
            </a:r>
            <a:endParaRPr lang="en-US" sz="2000" i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687162" y="3793331"/>
            <a:ext cx="0" cy="11596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9054" y="4038600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 smtClean="0">
                <a:solidFill>
                  <a:srgbClr val="FF0000"/>
                </a:solidFill>
              </a:rPr>
              <a:t>y</a:t>
            </a:r>
            <a:r>
              <a:rPr lang="en-US" sz="2000" b="1" i="1" baseline="-25000" dirty="0" err="1" smtClean="0">
                <a:solidFill>
                  <a:srgbClr val="FF0000"/>
                </a:solidFill>
              </a:rPr>
              <a:t>i</a:t>
            </a:r>
            <a:r>
              <a:rPr lang="el-GR" sz="2000" dirty="0" smtClean="0">
                <a:solidFill>
                  <a:srgbClr val="FF0000"/>
                </a:solidFill>
              </a:rPr>
              <a:t> -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l-GR" sz="2000" b="1" i="1" dirty="0" smtClean="0">
                <a:solidFill>
                  <a:srgbClr val="FF0000"/>
                </a:solidFill>
              </a:rPr>
              <a:t>μ</a:t>
            </a:r>
            <a:r>
              <a:rPr lang="en-US" sz="2000" b="1" i="1" baseline="-25000" dirty="0" smtClean="0">
                <a:solidFill>
                  <a:srgbClr val="FF0000"/>
                </a:solidFill>
              </a:rPr>
              <a:t>y</a:t>
            </a:r>
            <a:endParaRPr lang="en-US" sz="2000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063449" y="2133600"/>
                <a:ext cx="3000950" cy="1723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dirty="0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w</a:t>
                </a: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is the mean value of</a:t>
                </a:r>
              </a:p>
              <a:p>
                <a:r>
                  <a:rPr lang="en-US" dirty="0" smtClean="0"/>
                  <a:t>the observations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449" y="2133600"/>
                <a:ext cx="3000950" cy="1723933"/>
              </a:xfrm>
              <a:prstGeom prst="rect">
                <a:avLst/>
              </a:prstGeom>
              <a:blipFill rotWithShape="1">
                <a:blip r:embed="rId4"/>
                <a:stretch>
                  <a:fillRect l="-1829" b="-4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156487" y="1779635"/>
            <a:ext cx="2736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Sample standard </a:t>
            </a:r>
            <a:r>
              <a:rPr lang="en-US" b="1" dirty="0" smtClean="0"/>
              <a:t>deviation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496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1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644557"/>
              </p:ext>
            </p:extLst>
          </p:nvPr>
        </p:nvGraphicFramePr>
        <p:xfrm>
          <a:off x="381001" y="1600200"/>
          <a:ext cx="3505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Weight 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Fuel Consumption (y) 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3.4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5.5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3.8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5.9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4.1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6.5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3.3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2.6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3.6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4.6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2.9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3.6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3.1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3.4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4.9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14800" y="19812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 = 0.976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14800" y="25146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very strong and positive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83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Find the </a:t>
                </a:r>
                <a:r>
                  <a:rPr lang="en-US" b="1" dirty="0" smtClean="0"/>
                  <a:t>best </a:t>
                </a:r>
                <a:r>
                  <a:rPr lang="en-US" b="1" dirty="0"/>
                  <a:t>fit line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within </a:t>
                </a:r>
                <a:r>
                  <a:rPr lang="en-US" dirty="0"/>
                  <a:t>the range of the </a:t>
                </a:r>
                <a:r>
                  <a:rPr lang="en-US" dirty="0" smtClean="0"/>
                  <a:t>data</a:t>
                </a:r>
              </a:p>
              <a:p>
                <a:pPr marL="0" indent="0">
                  <a:buNone/>
                </a:pPr>
                <a:r>
                  <a:rPr lang="en-US" dirty="0" smtClean="0"/>
                  <a:t>Minimize </a:t>
                </a:r>
                <a:r>
                  <a:rPr lang="en-US" dirty="0"/>
                  <a:t>the distance between the measured and predicted values of the dependent variable </a:t>
                </a:r>
                <a:r>
                  <a:rPr lang="en-US" i="1" dirty="0"/>
                  <a:t>Y</a:t>
                </a:r>
                <a:r>
                  <a:rPr lang="en-US" dirty="0"/>
                  <a:t> (also known as method of </a:t>
                </a:r>
                <a:r>
                  <a:rPr lang="en-US" b="1" dirty="0"/>
                  <a:t>least squares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Slope</a:t>
                </a:r>
                <a:r>
                  <a:rPr lang="en-US" b="0" dirty="0" smtClean="0"/>
                  <a:t>: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b="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b="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b="0" i="1" smtClean="0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Intercept</a:t>
                </a:r>
                <a:r>
                  <a:rPr lang="en-US" b="0" dirty="0" smtClean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  <a:blipFill rotWithShape="1">
                <a:blip r:embed="rId2"/>
                <a:stretch>
                  <a:fillRect l="-1786" t="-1617" r="-2071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7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400" y="1600200"/>
            <a:ext cx="6422325" cy="43862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19800" y="1927908"/>
                <a:ext cx="30237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=1.639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−0.3631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927908"/>
                <a:ext cx="3023712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3947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c 7"/>
          <p:cNvSpPr/>
          <p:nvPr/>
        </p:nvSpPr>
        <p:spPr>
          <a:xfrm>
            <a:off x="3048000" y="3505200"/>
            <a:ext cx="304800" cy="609600"/>
          </a:xfrm>
          <a:prstGeom prst="arc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29000" y="344066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 = 1.639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914400" y="1828800"/>
            <a:ext cx="4114800" cy="3810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19800" y="2835391"/>
                <a:ext cx="2945293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𝐸𝑟𝑟𝑜𝑟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835391"/>
                <a:ext cx="2945293" cy="113082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0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382000" cy="4525963"/>
              </a:xfrm>
            </p:spPr>
            <p:txBody>
              <a:bodyPr/>
              <a:lstStyle/>
              <a:p>
                <a:r>
                  <a:rPr lang="en-US" dirty="0" smtClean="0"/>
                  <a:t>Logistic </a:t>
                </a:r>
                <a:r>
                  <a:rPr lang="en-US" dirty="0"/>
                  <a:t>regression is </a:t>
                </a:r>
                <a:r>
                  <a:rPr lang="en-US" dirty="0" smtClean="0"/>
                  <a:t>used </a:t>
                </a:r>
                <a:r>
                  <a:rPr lang="en-US" dirty="0"/>
                  <a:t>for predicting the outcome of a </a:t>
                </a:r>
                <a:r>
                  <a:rPr lang="en-US" b="1" dirty="0"/>
                  <a:t>categorical dependent </a:t>
                </a:r>
                <a:r>
                  <a:rPr lang="en-US" b="1" dirty="0" smtClean="0"/>
                  <a:t>variable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In the case the dependent variable </a:t>
                </a:r>
                <a:r>
                  <a:rPr lang="en-US" b="1" i="1" dirty="0" smtClean="0"/>
                  <a:t>P</a:t>
                </a:r>
                <a:r>
                  <a:rPr lang="en-US" dirty="0" smtClean="0"/>
                  <a:t> is </a:t>
                </a:r>
                <a:r>
                  <a:rPr lang="en-US" b="1" dirty="0" smtClean="0"/>
                  <a:t>dichotomous </a:t>
                </a:r>
                <a:r>
                  <a:rPr lang="en-US" dirty="0" smtClean="0"/>
                  <a:t>(e.g., “change” “no change”) we have a special case of binary logistic regression.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𝑙𝑜𝑔𝑖𝑡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ln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/>
                              </a:rPr>
                              <m:t>𝑃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CA" b="0" i="1" smtClean="0">
                                <a:latin typeface="Cambria Math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/>
                      </a:rPr>
                      <m:t>=</m:t>
                    </m:r>
                    <m:r>
                      <a:rPr lang="en-CA" b="0" i="1" smtClean="0">
                        <a:latin typeface="Cambria Math"/>
                      </a:rPr>
                      <m:t>𝑎</m:t>
                    </m:r>
                    <m:r>
                      <a:rPr lang="en-CA" b="0" i="1" smtClean="0">
                        <a:latin typeface="Cambria Math"/>
                      </a:rPr>
                      <m:t>+</m:t>
                    </m:r>
                    <m:r>
                      <a:rPr lang="en-CA" b="0" i="1" smtClean="0">
                        <a:latin typeface="Cambria Math"/>
                      </a:rPr>
                      <m:t>𝑏𝑋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382000" cy="4525963"/>
              </a:xfrm>
              <a:blipFill rotWithShape="1">
                <a:blip r:embed="rId2"/>
                <a:stretch>
                  <a:fillRect l="-1673" t="-1752" r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7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err="1" smtClean="0"/>
              <a:t>logit</a:t>
            </a:r>
            <a:r>
              <a:rPr lang="en-CA" dirty="0" smtClean="0"/>
              <a:t>(</a:t>
            </a:r>
            <a:r>
              <a:rPr lang="en-CA" i="1" dirty="0" smtClean="0"/>
              <a:t>P</a:t>
            </a:r>
            <a:r>
              <a:rPr lang="en-CA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47800"/>
            <a:ext cx="6858000" cy="4572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5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validation of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6</a:t>
            </a:r>
            <a:r>
              <a:rPr lang="en-US" b="1" dirty="0" smtClean="0"/>
              <a:t>. Threats to validity</a:t>
            </a:r>
            <a:endParaRPr lang="en-US" b="1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Internal validity: the extent to which a study minimizes systematic error </a:t>
            </a:r>
            <a:r>
              <a:rPr lang="en-US" dirty="0" smtClean="0"/>
              <a:t>or bias (selection bias, change of measurement instruments, change </a:t>
            </a:r>
            <a:r>
              <a:rPr lang="en-US" dirty="0"/>
              <a:t>of subjects, </a:t>
            </a:r>
            <a:r>
              <a:rPr lang="en-US" dirty="0" smtClean="0"/>
              <a:t>confounding </a:t>
            </a:r>
            <a:r>
              <a:rPr lang="en-US" dirty="0"/>
              <a:t>factors).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External validity</a:t>
            </a:r>
            <a:r>
              <a:rPr lang="en-US" dirty="0" smtClean="0"/>
              <a:t>: the </a:t>
            </a:r>
            <a:r>
              <a:rPr lang="en-US" dirty="0"/>
              <a:t>extent to which the results of a study can be generalized to other situations and to </a:t>
            </a:r>
            <a:r>
              <a:rPr lang="en-US" dirty="0" smtClean="0"/>
              <a:t>other subjects (replication studies)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Construct validity: </a:t>
            </a:r>
            <a:r>
              <a:rPr lang="en-CA" dirty="0"/>
              <a:t>the degree to which a test measures what it claims</a:t>
            </a:r>
            <a:r>
              <a:rPr lang="en-US" dirty="0" smtClean="0"/>
              <a:t> (Does IQ test </a:t>
            </a:r>
            <a:r>
              <a:rPr lang="en-US" smtClean="0"/>
              <a:t>measure intelligence?)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V. R</a:t>
            </a:r>
            <a:r>
              <a:rPr lang="en-US" sz="2000" dirty="0"/>
              <a:t>. </a:t>
            </a:r>
            <a:r>
              <a:rPr lang="en-US" sz="2000" dirty="0" err="1"/>
              <a:t>Basili</a:t>
            </a:r>
            <a:r>
              <a:rPr lang="en-US" sz="2000" dirty="0"/>
              <a:t>, L</a:t>
            </a:r>
            <a:r>
              <a:rPr lang="en-US" sz="2000" dirty="0" smtClean="0"/>
              <a:t>. C</a:t>
            </a:r>
            <a:r>
              <a:rPr lang="en-US" sz="2000" dirty="0"/>
              <a:t>. Briand, and </a:t>
            </a:r>
            <a:r>
              <a:rPr lang="en-US" sz="2000"/>
              <a:t>W</a:t>
            </a:r>
            <a:r>
              <a:rPr lang="en-US" sz="2000" smtClean="0"/>
              <a:t>. L</a:t>
            </a:r>
            <a:r>
              <a:rPr lang="en-US" sz="2000" dirty="0"/>
              <a:t>. </a:t>
            </a:r>
            <a:r>
              <a:rPr lang="en-US" sz="2000" dirty="0" err="1"/>
              <a:t>Melo</a:t>
            </a:r>
            <a:r>
              <a:rPr lang="en-US" sz="2000" dirty="0"/>
              <a:t>, “A Validation of </a:t>
            </a:r>
            <a:r>
              <a:rPr lang="en-US" sz="2000" dirty="0" smtClean="0"/>
              <a:t>Object-Oriented </a:t>
            </a:r>
            <a:r>
              <a:rPr lang="en-US" sz="2000" dirty="0"/>
              <a:t>Design Metrics as Quality Indicators,” </a:t>
            </a:r>
            <a:r>
              <a:rPr lang="en-US" sz="2000" i="1" dirty="0"/>
              <a:t>IEEE Transactions on Software Engineering</a:t>
            </a:r>
            <a:r>
              <a:rPr lang="en-US" sz="2000" dirty="0" smtClean="0"/>
              <a:t>, </a:t>
            </a:r>
            <a:r>
              <a:rPr lang="en-US" sz="2000" dirty="0"/>
              <a:t>vol. 22, no. 10, pp. 751-761, 1996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. </a:t>
            </a:r>
            <a:r>
              <a:rPr lang="en-US" sz="2000" dirty="0" err="1" smtClean="0"/>
              <a:t>Wohlin</a:t>
            </a:r>
            <a:r>
              <a:rPr lang="en-US" sz="2000" dirty="0"/>
              <a:t>, P</a:t>
            </a:r>
            <a:r>
              <a:rPr lang="en-US" sz="2000" dirty="0" smtClean="0"/>
              <a:t>. </a:t>
            </a:r>
            <a:r>
              <a:rPr lang="en-US" sz="2000" dirty="0" err="1" smtClean="0"/>
              <a:t>Runeson</a:t>
            </a:r>
            <a:r>
              <a:rPr lang="en-US" sz="2000" dirty="0"/>
              <a:t>, M</a:t>
            </a:r>
            <a:r>
              <a:rPr lang="en-US" sz="2000" dirty="0" smtClean="0"/>
              <a:t>. </a:t>
            </a:r>
            <a:r>
              <a:rPr lang="en-US" sz="2000" dirty="0" err="1" smtClean="0"/>
              <a:t>Höst</a:t>
            </a:r>
            <a:r>
              <a:rPr lang="en-US" sz="2000" dirty="0"/>
              <a:t>, M.C</a:t>
            </a:r>
            <a:r>
              <a:rPr lang="en-US" sz="2000" dirty="0" smtClean="0"/>
              <a:t>. </a:t>
            </a:r>
            <a:r>
              <a:rPr lang="en-US" sz="2000" dirty="0" err="1" smtClean="0"/>
              <a:t>Ohlsson</a:t>
            </a:r>
            <a:r>
              <a:rPr lang="en-US" sz="2000" dirty="0"/>
              <a:t>, B</a:t>
            </a:r>
            <a:r>
              <a:rPr lang="en-US" sz="2000" dirty="0" smtClean="0"/>
              <a:t>. </a:t>
            </a:r>
            <a:r>
              <a:rPr lang="en-US" sz="2000" dirty="0" err="1" smtClean="0"/>
              <a:t>Regnell</a:t>
            </a:r>
            <a:r>
              <a:rPr lang="en-US" sz="2000" dirty="0"/>
              <a:t>, A</a:t>
            </a:r>
            <a:r>
              <a:rPr lang="en-US" sz="2000" dirty="0" smtClean="0"/>
              <a:t>. </a:t>
            </a:r>
            <a:r>
              <a:rPr lang="en-US" sz="2000" dirty="0" err="1" smtClean="0"/>
              <a:t>Wesslén</a:t>
            </a:r>
            <a:r>
              <a:rPr lang="en-US" sz="2000" dirty="0" smtClean="0"/>
              <a:t>, </a:t>
            </a:r>
            <a:r>
              <a:rPr lang="en-US" sz="2000" i="1" dirty="0" smtClean="0"/>
              <a:t>Experimentation </a:t>
            </a:r>
            <a:r>
              <a:rPr lang="en-US" sz="2000" i="1" dirty="0"/>
              <a:t>in Software Engineering: An </a:t>
            </a:r>
            <a:r>
              <a:rPr lang="en-US" sz="2000" i="1" dirty="0" smtClean="0"/>
              <a:t>Introduction</a:t>
            </a:r>
            <a:r>
              <a:rPr lang="en-US" sz="2000" dirty="0" smtClean="0"/>
              <a:t>, </a:t>
            </a:r>
            <a:r>
              <a:rPr lang="en-US" sz="2000" dirty="0"/>
              <a:t>Kluwer </a:t>
            </a:r>
            <a:r>
              <a:rPr lang="en-US" sz="2000" dirty="0" smtClean="0"/>
              <a:t>Academic Publishers, 2000.</a:t>
            </a:r>
          </a:p>
          <a:p>
            <a:r>
              <a:rPr lang="en-US" sz="2000" dirty="0"/>
              <a:t>Hector M. </a:t>
            </a:r>
            <a:r>
              <a:rPr lang="en-US" sz="2000" dirty="0" err="1"/>
              <a:t>Olague</a:t>
            </a:r>
            <a:r>
              <a:rPr lang="en-US" sz="2000" dirty="0"/>
              <a:t>, Letha H. </a:t>
            </a:r>
            <a:r>
              <a:rPr lang="en-US" sz="2000" dirty="0" err="1"/>
              <a:t>Etzkorn</a:t>
            </a:r>
            <a:r>
              <a:rPr lang="en-US" sz="2000" dirty="0"/>
              <a:t>, </a:t>
            </a:r>
            <a:r>
              <a:rPr lang="en-US" sz="2000" dirty="0" smtClean="0"/>
              <a:t>Sampson </a:t>
            </a:r>
            <a:r>
              <a:rPr lang="en-US" sz="2000" dirty="0" err="1"/>
              <a:t>Gholston</a:t>
            </a:r>
            <a:r>
              <a:rPr lang="en-US" sz="2000" dirty="0"/>
              <a:t>, and Stephen </a:t>
            </a:r>
            <a:r>
              <a:rPr lang="en-US" sz="2000" dirty="0" err="1" smtClean="0"/>
              <a:t>Quattlebaum</a:t>
            </a:r>
            <a:r>
              <a:rPr lang="en-US" sz="2000" dirty="0"/>
              <a:t>, </a:t>
            </a:r>
            <a:r>
              <a:rPr lang="en-US" sz="2000" dirty="0" smtClean="0"/>
              <a:t>“Empirical </a:t>
            </a:r>
            <a:r>
              <a:rPr lang="en-US" sz="2000" dirty="0"/>
              <a:t>Validation of Three </a:t>
            </a:r>
            <a:r>
              <a:rPr lang="en-US" sz="2000" dirty="0" smtClean="0"/>
              <a:t>Software Metrics </a:t>
            </a:r>
            <a:r>
              <a:rPr lang="en-US" sz="2000" dirty="0"/>
              <a:t>Suites to Predict </a:t>
            </a:r>
            <a:r>
              <a:rPr lang="en-US" sz="2000" dirty="0" smtClean="0"/>
              <a:t>Fault-Proneness of </a:t>
            </a:r>
            <a:r>
              <a:rPr lang="en-US" sz="2000" dirty="0"/>
              <a:t>Object-Oriented Classes </a:t>
            </a:r>
            <a:r>
              <a:rPr lang="en-US" sz="2000" dirty="0" smtClean="0"/>
              <a:t>Developed Using </a:t>
            </a:r>
            <a:r>
              <a:rPr lang="en-US" sz="2000" dirty="0"/>
              <a:t>Highly Iterative or </a:t>
            </a:r>
            <a:r>
              <a:rPr lang="en-US" sz="2000" dirty="0" smtClean="0"/>
              <a:t>Agile Software </a:t>
            </a:r>
            <a:r>
              <a:rPr lang="en-US" sz="2000" dirty="0"/>
              <a:t>Development </a:t>
            </a:r>
            <a:r>
              <a:rPr lang="en-US" sz="2000" dirty="0" smtClean="0"/>
              <a:t>Processes,” </a:t>
            </a:r>
            <a:r>
              <a:rPr lang="en-US" sz="2000" i="1" dirty="0"/>
              <a:t>IEEE Transactions on Software Engineering</a:t>
            </a:r>
            <a:r>
              <a:rPr lang="en-US" sz="2000" dirty="0"/>
              <a:t>, vol. </a:t>
            </a:r>
            <a:r>
              <a:rPr lang="en-US" sz="2000" dirty="0" smtClean="0"/>
              <a:t>33, no. 6, pp. 402-419, June 2007.</a:t>
            </a:r>
          </a:p>
          <a:p>
            <a:r>
              <a:rPr lang="en-US" sz="2000" dirty="0"/>
              <a:t>K. El </a:t>
            </a:r>
            <a:r>
              <a:rPr lang="en-US" sz="2000" dirty="0" err="1"/>
              <a:t>Emam</a:t>
            </a:r>
            <a:r>
              <a:rPr lang="en-US" sz="2000" dirty="0"/>
              <a:t>, S. </a:t>
            </a:r>
            <a:r>
              <a:rPr lang="en-US" sz="2000" dirty="0" err="1"/>
              <a:t>Benlarbi</a:t>
            </a:r>
            <a:r>
              <a:rPr lang="en-US" sz="2000" dirty="0"/>
              <a:t>, N. </a:t>
            </a:r>
            <a:r>
              <a:rPr lang="en-US" sz="2000" dirty="0" err="1"/>
              <a:t>Goel</a:t>
            </a:r>
            <a:r>
              <a:rPr lang="en-US" sz="2000" dirty="0"/>
              <a:t>, and S. </a:t>
            </a:r>
            <a:r>
              <a:rPr lang="en-US" sz="2000" dirty="0" err="1"/>
              <a:t>Rai</a:t>
            </a:r>
            <a:r>
              <a:rPr lang="en-US" sz="2000" dirty="0"/>
              <a:t>, “The </a:t>
            </a:r>
            <a:r>
              <a:rPr lang="en-US" sz="2000" dirty="0" smtClean="0"/>
              <a:t>Confounding Effect </a:t>
            </a:r>
            <a:r>
              <a:rPr lang="en-US" sz="2000" dirty="0"/>
              <a:t>of Class Size on the Validity of Object-Oriented Metrics</a:t>
            </a:r>
            <a:r>
              <a:rPr lang="en-US" sz="2000" dirty="0" smtClean="0"/>
              <a:t>,” </a:t>
            </a:r>
            <a:r>
              <a:rPr lang="en-US" sz="2000" i="1" dirty="0"/>
              <a:t>IEEE Transactions on Software Engineering</a:t>
            </a:r>
            <a:r>
              <a:rPr lang="en-US" sz="2000" dirty="0" smtClean="0"/>
              <a:t>, </a:t>
            </a:r>
            <a:r>
              <a:rPr lang="en-US" sz="2000" dirty="0"/>
              <a:t>vol. 27, no. 7, pp. 630-650, July 2001.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8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measure may be correct from a theoretical (</a:t>
            </a:r>
            <a:r>
              <a:rPr lang="en-US" dirty="0" smtClean="0"/>
              <a:t>measurement) perspective</a:t>
            </a:r>
            <a:r>
              <a:rPr lang="en-US" dirty="0"/>
              <a:t>, it may not be of practical use in </a:t>
            </a:r>
            <a:r>
              <a:rPr lang="en-US" dirty="0" smtClean="0"/>
              <a:t>industrial settings</a:t>
            </a:r>
            <a:r>
              <a:rPr lang="en-US" dirty="0"/>
              <a:t>.</a:t>
            </a:r>
          </a:p>
          <a:p>
            <a:r>
              <a:rPr lang="en-US" dirty="0" smtClean="0"/>
              <a:t>Empirical </a:t>
            </a:r>
            <a:r>
              <a:rPr lang="en-US" dirty="0"/>
              <a:t>validation is necessary to demonstrate </a:t>
            </a:r>
            <a:r>
              <a:rPr lang="en-US" dirty="0" smtClean="0"/>
              <a:t>the usefulness </a:t>
            </a:r>
            <a:r>
              <a:rPr lang="en-US" dirty="0"/>
              <a:t>of a metric in practical </a:t>
            </a:r>
            <a:r>
              <a:rPr lang="en-US" dirty="0" smtClean="0"/>
              <a:t>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</a:t>
            </a:r>
            <a:r>
              <a:rPr lang="en-US" dirty="0" smtClean="0"/>
              <a:t>validation of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1. Selection </a:t>
            </a:r>
            <a:r>
              <a:rPr lang="en-US" b="1" dirty="0"/>
              <a:t>of dependent and independent </a:t>
            </a:r>
            <a:r>
              <a:rPr lang="en-US" b="1" dirty="0" smtClean="0"/>
              <a:t>variables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The </a:t>
            </a:r>
            <a:r>
              <a:rPr lang="en-US" dirty="0"/>
              <a:t>dependent variable is usually an external quality characteristic (e.g. fault proneness, change </a:t>
            </a:r>
            <a:r>
              <a:rPr lang="en-US" dirty="0" smtClean="0"/>
              <a:t>proneness)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The </a:t>
            </a:r>
            <a:r>
              <a:rPr lang="en-US" dirty="0"/>
              <a:t>independent variables are usually internal </a:t>
            </a:r>
            <a:r>
              <a:rPr lang="en-US" dirty="0" smtClean="0"/>
              <a:t>characteristics of the software system (e.g., size, complexity, coupling, cohesion) or the development team.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1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</a:t>
            </a:r>
            <a:r>
              <a:rPr lang="en-US" dirty="0" smtClean="0"/>
              <a:t>validation of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2. Formulation of a hypothesis</a:t>
            </a:r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statistical hypothesis testing two hypotheses are </a:t>
            </a:r>
            <a:r>
              <a:rPr lang="en-US" dirty="0" smtClean="0"/>
              <a:t>compared: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1" dirty="0"/>
              <a:t>Null</a:t>
            </a:r>
            <a:r>
              <a:rPr lang="en-US" dirty="0"/>
              <a:t> hypothesis</a:t>
            </a:r>
            <a:r>
              <a:rPr lang="en-US" dirty="0" smtClean="0"/>
              <a:t>: states </a:t>
            </a:r>
            <a:r>
              <a:rPr lang="en-US" dirty="0"/>
              <a:t>that there is no relation between the phenomena whose relation is under </a:t>
            </a:r>
            <a:r>
              <a:rPr lang="en-US" dirty="0" smtClean="0"/>
              <a:t>investigation.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1" dirty="0" smtClean="0"/>
              <a:t>Alternative</a:t>
            </a:r>
            <a:r>
              <a:rPr lang="en-US" dirty="0" smtClean="0"/>
              <a:t> </a:t>
            </a:r>
            <a:r>
              <a:rPr lang="en-US" dirty="0"/>
              <a:t>hypothesis: states that there is some kind of </a:t>
            </a:r>
            <a:r>
              <a:rPr lang="en-US" dirty="0" smtClean="0"/>
              <a:t>relation between the phenomena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alternative hypothesis may take several </a:t>
            </a:r>
            <a:r>
              <a:rPr lang="en-US" dirty="0" smtClean="0"/>
              <a:t>forms: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1" dirty="0" smtClean="0"/>
              <a:t>Two-sided</a:t>
            </a:r>
            <a:r>
              <a:rPr lang="en-US" dirty="0" smtClean="0"/>
              <a:t>: there </a:t>
            </a:r>
            <a:r>
              <a:rPr lang="en-US" dirty="0"/>
              <a:t>is some effect, in a yet unknown </a:t>
            </a:r>
            <a:r>
              <a:rPr lang="en-US" dirty="0" smtClean="0"/>
              <a:t>direction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1" dirty="0" smtClean="0"/>
              <a:t>One-sided</a:t>
            </a:r>
            <a:r>
              <a:rPr lang="en-US" dirty="0" smtClean="0"/>
              <a:t>: the </a:t>
            </a:r>
            <a:r>
              <a:rPr lang="en-US" dirty="0"/>
              <a:t>direction of the hypothesized relation, positive or negative, is fixed </a:t>
            </a:r>
            <a:r>
              <a:rPr lang="en-US"/>
              <a:t>in </a:t>
            </a:r>
            <a:r>
              <a:rPr lang="en-US" smtClean="0"/>
              <a:t>advance.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3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validation of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3. Experimental design</a:t>
            </a:r>
          </a:p>
          <a:p>
            <a:pPr marL="514350" indent="-514350">
              <a:buAutoNum type="alphaLcParenR"/>
            </a:pPr>
            <a:r>
              <a:rPr lang="en-US" dirty="0" smtClean="0"/>
              <a:t>Selection of the subjects (software systems, developers) that will participate in the experiment.</a:t>
            </a:r>
          </a:p>
          <a:p>
            <a:pPr marL="514350" indent="-514350">
              <a:buAutoNum type="alphaLcParenR"/>
            </a:pPr>
            <a:r>
              <a:rPr lang="en-US" dirty="0" smtClean="0"/>
              <a:t>Justification of the selection.</a:t>
            </a:r>
          </a:p>
          <a:p>
            <a:pPr marL="514350" indent="-514350">
              <a:buAutoNum type="alphaLcParenR"/>
            </a:pPr>
            <a:r>
              <a:rPr lang="en-US" dirty="0" smtClean="0"/>
              <a:t>Description of the subjects and their characteristics:</a:t>
            </a:r>
          </a:p>
          <a:p>
            <a:pPr lvl="1"/>
            <a:r>
              <a:rPr lang="en-US" dirty="0" smtClean="0"/>
              <a:t>Size of the projects</a:t>
            </a:r>
          </a:p>
          <a:p>
            <a:pPr lvl="1"/>
            <a:r>
              <a:rPr lang="en-US" dirty="0" smtClean="0"/>
              <a:t>Experience of the developers</a:t>
            </a:r>
          </a:p>
          <a:p>
            <a:pPr lvl="1"/>
            <a:r>
              <a:rPr lang="en-US" dirty="0" smtClean="0"/>
              <a:t>Development processes being applied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Experiment type:</a:t>
            </a:r>
          </a:p>
          <a:p>
            <a:pPr marL="914400" lvl="1" indent="-514350"/>
            <a:r>
              <a:rPr lang="en-US" dirty="0" smtClean="0"/>
              <a:t>Controlled experiment (describe the experimental and control samples)</a:t>
            </a:r>
          </a:p>
          <a:p>
            <a:pPr marL="914400" lvl="1" indent="-514350"/>
            <a:r>
              <a:rPr lang="en-US" dirty="0" smtClean="0"/>
              <a:t>observational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validation of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4. Data collection procedure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Describe </a:t>
            </a:r>
            <a:r>
              <a:rPr lang="en-US" smtClean="0"/>
              <a:t>the collected </a:t>
            </a:r>
            <a:r>
              <a:rPr lang="en-US" dirty="0" smtClean="0"/>
              <a:t>data  (e.g., source code versions, bug reports)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Describe the collection method:</a:t>
            </a:r>
          </a:p>
          <a:p>
            <a:pPr marL="914400" lvl="1" indent="-514350"/>
            <a:r>
              <a:rPr lang="en-US" dirty="0" smtClean="0"/>
              <a:t>Questionnaires</a:t>
            </a:r>
          </a:p>
          <a:p>
            <a:pPr marL="914400" lvl="1" indent="-514350"/>
            <a:r>
              <a:rPr lang="en-US" dirty="0" smtClean="0"/>
              <a:t>Interviews</a:t>
            </a:r>
          </a:p>
          <a:p>
            <a:pPr marL="914400" lvl="1" indent="-514350"/>
            <a:r>
              <a:rPr lang="en-US" dirty="0" smtClean="0"/>
              <a:t>Observations</a:t>
            </a:r>
            <a:endParaRPr lang="en-US" dirty="0"/>
          </a:p>
          <a:p>
            <a:pPr marL="914400" lvl="1" indent="-514350"/>
            <a:r>
              <a:rPr lang="en-US" dirty="0" smtClean="0"/>
              <a:t>Tools computing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validation of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/>
              <a:t>5. Data Analysis/Statistical Tests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600" dirty="0" smtClean="0"/>
              <a:t>Summary/Descriptive </a:t>
            </a:r>
            <a:r>
              <a:rPr lang="en-US" sz="2600" dirty="0"/>
              <a:t>Statistics: </a:t>
            </a:r>
            <a:r>
              <a:rPr lang="en-US" sz="2600" dirty="0" smtClean="0"/>
              <a:t>is applied to summarize </a:t>
            </a:r>
            <a:r>
              <a:rPr lang="en-US" sz="2600" dirty="0"/>
              <a:t>a set of observations, in order to communicate the largest amount as simply as </a:t>
            </a:r>
            <a:r>
              <a:rPr lang="en-US" sz="2600" dirty="0" smtClean="0"/>
              <a:t>possible.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600" dirty="0" smtClean="0"/>
              <a:t>Correlation analysis: is applied </a:t>
            </a:r>
            <a:r>
              <a:rPr lang="en-US" sz="2600" dirty="0"/>
              <a:t>to determine </a:t>
            </a:r>
            <a:r>
              <a:rPr lang="en-US" sz="2600" dirty="0" smtClean="0"/>
              <a:t>the </a:t>
            </a:r>
            <a:r>
              <a:rPr lang="en-US" sz="2600" dirty="0"/>
              <a:t>degree to which two or more quantities are linearly </a:t>
            </a:r>
            <a:r>
              <a:rPr lang="en-US" sz="2600" dirty="0" smtClean="0"/>
              <a:t>associated.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600" dirty="0" smtClean="0"/>
              <a:t>Regression analysis</a:t>
            </a:r>
            <a:r>
              <a:rPr lang="en-US" sz="2600" dirty="0"/>
              <a:t>: </a:t>
            </a:r>
            <a:r>
              <a:rPr lang="en-US" sz="2600" dirty="0" smtClean="0"/>
              <a:t>is used to examine how </a:t>
            </a:r>
            <a:r>
              <a:rPr lang="en-US" sz="2600" dirty="0"/>
              <a:t>the typical value of the dependent variable changes when any one of the independent variables is varied, while the other independent variables are held </a:t>
            </a:r>
            <a:r>
              <a:rPr lang="en-US" sz="2600" dirty="0" smtClean="0"/>
              <a:t>fixed (linear, polynomial, or exponential)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9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A boxplot </a:t>
            </a:r>
            <a:r>
              <a:rPr lang="en-US" dirty="0"/>
              <a:t>(also known as a box-and-whisker </a:t>
            </a:r>
            <a:r>
              <a:rPr lang="en-US" dirty="0" smtClean="0"/>
              <a:t>plot</a:t>
            </a:r>
            <a:r>
              <a:rPr lang="en-US" dirty="0"/>
              <a:t>) is a convenient way of graphically depicting groups of numerical data through their </a:t>
            </a:r>
            <a:r>
              <a:rPr lang="en-US" u="sng" dirty="0"/>
              <a:t>five</a:t>
            </a:r>
            <a:r>
              <a:rPr lang="en-US" dirty="0"/>
              <a:t>-number summaries: 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the </a:t>
            </a:r>
            <a:r>
              <a:rPr lang="en-US" dirty="0"/>
              <a:t>smallest observation (sample minimum</a:t>
            </a:r>
            <a:r>
              <a:rPr lang="en-US" dirty="0" smtClean="0"/>
              <a:t>),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lower </a:t>
            </a:r>
            <a:r>
              <a:rPr lang="en-US" dirty="0"/>
              <a:t>quartile (</a:t>
            </a:r>
            <a:r>
              <a:rPr lang="en-US" dirty="0" smtClean="0"/>
              <a:t>Q1)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median </a:t>
            </a:r>
            <a:r>
              <a:rPr lang="en-US" dirty="0"/>
              <a:t>(</a:t>
            </a:r>
            <a:r>
              <a:rPr lang="en-US" dirty="0" smtClean="0"/>
              <a:t>Q2)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upper </a:t>
            </a:r>
            <a:r>
              <a:rPr lang="en-US" dirty="0"/>
              <a:t>quartile (</a:t>
            </a:r>
            <a:r>
              <a:rPr lang="en-US" dirty="0" smtClean="0"/>
              <a:t>Q3)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and </a:t>
            </a:r>
            <a:r>
              <a:rPr lang="en-US" dirty="0"/>
              <a:t>largest observation (sample maximum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boxplot may also indicate which observations, if any, might be considered </a:t>
            </a:r>
            <a:r>
              <a:rPr lang="en-US" b="1" dirty="0"/>
              <a:t>outliers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Boxplots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9" r="3255" b="2090"/>
          <a:stretch/>
        </p:blipFill>
        <p:spPr>
          <a:xfrm>
            <a:off x="1752600" y="898864"/>
            <a:ext cx="5714181" cy="5273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38400" y="411480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sample minimum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332085" y="3428999"/>
            <a:ext cx="0" cy="7839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34200" y="563140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outlier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439310" y="5344415"/>
            <a:ext cx="684980" cy="33336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43400" y="1143000"/>
            <a:ext cx="18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sample maximum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722404" y="1219200"/>
            <a:ext cx="647992" cy="1300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19600" y="1981200"/>
            <a:ext cx="2116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50 % of the cases</a:t>
            </a:r>
          </a:p>
          <a:p>
            <a:r>
              <a:rPr lang="en-US" b="1" dirty="0" smtClean="0"/>
              <a:t>fall inside the box</a:t>
            </a:r>
          </a:p>
          <a:p>
            <a:r>
              <a:rPr lang="en-US" b="1" dirty="0" smtClean="0"/>
              <a:t>(interquartile range)</a:t>
            </a:r>
            <a:endParaRPr lang="en-US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3961700" y="1784868"/>
            <a:ext cx="457900" cy="4249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961700" y="2714283"/>
            <a:ext cx="457900" cy="40991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50684" y="3133063"/>
            <a:ext cx="10163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0969" y="2798296"/>
            <a:ext cx="1575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Lower quartile</a:t>
            </a:r>
          </a:p>
          <a:p>
            <a:r>
              <a:rPr lang="en-US" b="1" dirty="0" smtClean="0"/>
              <a:t>25</a:t>
            </a:r>
            <a:r>
              <a:rPr lang="en-US" b="1" baseline="30000" dirty="0" smtClean="0"/>
              <a:t>th</a:t>
            </a:r>
            <a:r>
              <a:rPr lang="en-US" b="1" dirty="0" smtClean="0"/>
              <a:t> percentile</a:t>
            </a:r>
            <a:endParaRPr lang="en-US" b="1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650684" y="1828799"/>
            <a:ext cx="10163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6200" y="1505634"/>
            <a:ext cx="1575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Upper quartile</a:t>
            </a:r>
          </a:p>
          <a:p>
            <a:r>
              <a:rPr lang="en-US" b="1" dirty="0" smtClean="0"/>
              <a:t>75</a:t>
            </a:r>
            <a:r>
              <a:rPr lang="en-US" b="1" baseline="30000" dirty="0" smtClean="0"/>
              <a:t>th</a:t>
            </a:r>
            <a:r>
              <a:rPr lang="en-US" b="1" dirty="0" smtClean="0"/>
              <a:t> percentile</a:t>
            </a:r>
            <a:endParaRPr lang="en-US" b="1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650684" y="2584036"/>
            <a:ext cx="10163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4766" y="239937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median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7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1297</Words>
  <Application>Microsoft Office PowerPoint</Application>
  <PresentationFormat>On-screen Show (4:3)</PresentationFormat>
  <Paragraphs>164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SOEN 6611 – Software Measurement</vt:lpstr>
      <vt:lpstr>Why is it important?</vt:lpstr>
      <vt:lpstr>Empirical validation of metrics</vt:lpstr>
      <vt:lpstr>Empirical validation of metrics</vt:lpstr>
      <vt:lpstr>Empirical validation of metrics</vt:lpstr>
      <vt:lpstr>Empirical validation of metrics</vt:lpstr>
      <vt:lpstr>Empirical validation of metrics</vt:lpstr>
      <vt:lpstr>Boxplots</vt:lpstr>
      <vt:lpstr>Boxplots</vt:lpstr>
      <vt:lpstr>Correlation</vt:lpstr>
      <vt:lpstr>Correlation coefficient interpretation</vt:lpstr>
      <vt:lpstr>Correlation example</vt:lpstr>
      <vt:lpstr>Correlation example</vt:lpstr>
      <vt:lpstr>Linear Regression</vt:lpstr>
      <vt:lpstr>Linear Regression</vt:lpstr>
      <vt:lpstr>Logistic Regression</vt:lpstr>
      <vt:lpstr>logit(P)</vt:lpstr>
      <vt:lpstr>Empirical validation of metrics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tsantalis</dc:creator>
  <cp:lastModifiedBy>Nikolaos Tsantalis</cp:lastModifiedBy>
  <cp:revision>218</cp:revision>
  <dcterms:created xsi:type="dcterms:W3CDTF">2012-12-10T02:28:23Z</dcterms:created>
  <dcterms:modified xsi:type="dcterms:W3CDTF">2014-02-28T16:51:24Z</dcterms:modified>
</cp:coreProperties>
</file>