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1/13/14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Computer Science and Software Engineering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6191-D161-4131-9101-C14161D18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1/13/14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3181-31E1-4121-A1E1-B181A1F10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aivosto.com/project/help/pm-oo.html" TargetMode="External"/><Relationship Id="rId2" Type="http://schemas.openxmlformats.org/officeDocument/2006/relationships/hyperlink" Target="http://www.aivosto.com/project/help/pm-oo.html" TargetMode="External"/><Relationship Id="rId3" Type="http://schemas.openxmlformats.org/officeDocument/2006/relationships/hyperlink" Target="http://www.aivosto.com/project/help/pm-oo.html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oodle.concordia.ca/moodle/course/view.php?id=64489" TargetMode="External"/><Relationship Id="rId2" Type="http://schemas.openxmlformats.org/officeDocument/2006/relationships/hyperlink" Target="https://moodle.concordia.ca/moodle/course/view.php?id=64489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Course Outline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Winter 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Instructor: Nikolaos Tsantalis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618161-F121-4121-9181-01318181A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Preparing for the Project (1)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Form a team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(required skills: programming, paper writing, statistical analysis, presentation)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type of the study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you will perform. Search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literature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similar studies (more details in next slides)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set of projects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be analyzed,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Criteria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code availability in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Java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(code should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compile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with no errors)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Existence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multiple versions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if you want to examine the evolution of metrics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Existence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issue tracking systems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if you want to examine correlations with bugs, etc.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complementary tools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if necessary (e.g., refactoring detection tools, issue tracking analysis tools)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141D1-7141-41E1-A141-91812141E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Preparing for the Project (2)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set of metrics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you want to implement (QMOOD, MOOD, C&amp;K, Bieman &amp; Kang)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formal definitions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the metrics and make sure you have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no problems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understanding them.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resource plan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Who will work on what and when?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Send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report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me (1-2 pages) with all those details + references with relevant empirical studies.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510111-E171-4191-8151-814181A11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Metrics resources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(complete list on Moodle)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S. R. Chidamber , C. F. Kemerer, "A Metrics Suite for Object Oriented Design," IEEE Transactions on Software Engineering, vol. 20, no. 6, pp. 476-493, June 1994. [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C&amp;K metrics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Jagdish Bansiya and Carl G. Davis, "A Hierarchical Model for Object-Oriented Design Quality Assessment,"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28, no. 1, pp. 4-17, January 2002. [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QMOOD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Jehad Al Dallal, "Mathematical Validation of Object-Oriented Class Cohesion Metrics,"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International Journal Of Computers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4, no. 2, 2010. [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Various Cohesion metrics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F. Brito e Abreu, "The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MOOD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Metrics Set," 9th European Conference on Object-Oriented Programming (ECOOP'95), Workshop on Metrics, 1995.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Object-oriented metrics - 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1"/>
              </a:rPr>
              <a:t>http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2"/>
              </a:rPr>
              <a:t>://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3"/>
              </a:rPr>
              <a:t>www.aivosto.com/project/help/pm-oo.html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B171-9131-41E1-9141-31613171B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Project 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Type 1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: Correlation of metrics with other software artifacts/activities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Sample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hypotheses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be investigated: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Classes with poor metric values present more bugs (error-proneness).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Classes with poor metric values change more frequently (change-proneness).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Classes with poor metric values are refactored more frequently.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Classes with poor metric values are tested more frequently (i.e., the corresponding test classes are updated more frequently)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7151E1-0111-41E1-B171-F1E151710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Project 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Type 2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: Examine the evolution of metrics by mining repositories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Assess whether the quality of a project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improves or deteriorates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time based on metrics evolution.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components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the code that have great positive or negative impact on design quality.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design changes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affected positively or negatively the design quality throughout the history of the project.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Suggest possible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improvements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the design problems that you detected and apply them in source code (you can use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detection strategies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proposed by Marinescu to detect design problems).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813151-71C1-4161-8161-F16191F1D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Final Report format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 + motivation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Related 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Metrics definition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Metrics implementation details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Empirical study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Selection of examined 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Formulation of a hypothesis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Experiment design (justify the selection of projects, description of their characteristics, 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collection (describe the collected data and how you obtained it)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Statistical analysis, Discussion of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Threats to validity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  <a:p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81C1-8131-41A1-A111-D1617191F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2121F1-6151-41B1-A141-010151519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V. R. Basili, L. C. Briand, and W. L. Melo, “A Validation of Object-Oriented Design Metrics as Quality Indicators,”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22, no. 10, pp. 751-761, 1996.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Hector M. Olague, Letha H. Etzkorn, Sampson Gholston, and Stephen Quattlebaum, “Empirical Validation of Three Software Metrics Suites to Predict Fault-Proneness of Object-Oriented Classes Developed Using Highly Iterative or Agile Software Development Processes,”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33, no. 6, pp. 402-419, June 2007.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K. El Emam, S. Benlarbi, N. Goel, and S. Rai, “The Confounding Effect of Class Size on the Validity of Object-Oriented Metrics,”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27, no. 7, pp. 630-650, July 2001.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Radu Marinescu, “Measurement and Quality in Object-Oriented Design,” PhD thesis, Politehnica University of Timisoara, Romania, 2002.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objectives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course will cover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3 aspects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software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Theoretical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aspect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Product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metrics: Complexity, Object-oriented metrics, theoretical &amp; empirical validation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metrics: Cost, effort estimation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Research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aspect (discussing recent papers)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Practical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aspect (develop tools that collect metrics and perform empirical studies)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5191-8181-4121-B1B1-919101614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Recommended Textbooks</a:t>
            </a:r>
            <a:endParaRPr/>
          </a:p>
        </p:txBody>
      </p:sp>
      <p:pic>
        <p:nvPicPr>
          <p:cNvPr descr="" id="81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1610640"/>
            <a:ext cx="2936520" cy="3809520"/>
          </a:xfrm>
          <a:prstGeom prst="rect">
            <a:avLst/>
          </a:prstGeom>
        </p:spPr>
      </p:pic>
      <p:sp>
        <p:nvSpPr>
          <p:cNvPr id="8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9171-A181-41C1-81E1-D1516181B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8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040" y="1600200"/>
            <a:ext cx="2378520" cy="3810240"/>
          </a:xfrm>
          <a:prstGeom prst="rect">
            <a:avLst/>
          </a:prstGeom>
        </p:spPr>
      </p:pic>
      <p:pic>
        <p:nvPicPr>
          <p:cNvPr descr="" id="8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2520360" cy="3815640"/>
          </a:xfrm>
          <a:prstGeom prst="rect">
            <a:avLst/>
          </a:prstGeom>
        </p:spPr>
      </p:pic>
      <p:sp>
        <p:nvSpPr>
          <p:cNvPr id="85" name="CustomShape 3"/>
          <p:cNvSpPr/>
          <p:nvPr/>
        </p:nvSpPr>
        <p:spPr>
          <a:xfrm>
            <a:off x="994320" y="5429160"/>
            <a:ext cx="813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b050"/>
                </a:solidFill>
                <a:latin typeface="Calibri"/>
              </a:rPr>
              <a:t>1998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4124520" y="5439240"/>
            <a:ext cx="813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b050"/>
                </a:solidFill>
                <a:latin typeface="Calibri"/>
              </a:rPr>
              <a:t>2002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7310880" y="5413680"/>
            <a:ext cx="813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b050"/>
                </a:solidFill>
                <a:latin typeface="Calibri"/>
              </a:rPr>
              <a:t>2006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Office hours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Fridays 3pm to 5pm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Department Council meetings on Fridays 1:30pm-3pm may take sometimes longer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Always send an email to schedule a meeting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11D1A1-21D1-4191-B1D1-A1D161718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Programmer on Duty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Giri Krishnan (g_pana@encs.concordia.ca)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Mondays 2:00-5:00 pm @ H-815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Again, send an email to Giri to arrange a meeting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A1D141-E131-4171-A1A1-2111E121C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website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Moodle </a:t>
            </a:r>
            <a:r>
              <a:rPr lang="en-US" sz="3200" u="sng">
                <a:solidFill>
                  <a:srgbClr val="0000ff"/>
                </a:solidFill>
                <a:latin typeface="Calibri"/>
                <a:hlinkClick r:id="rId1"/>
              </a:rPr>
              <a:t>SOEN 6611 </a:t>
            </a:r>
            <a:r>
              <a:rPr lang="en-US" sz="3200" u="sng">
                <a:solidFill>
                  <a:srgbClr val="0000ff"/>
                </a:solidFill>
                <a:latin typeface="Calibri"/>
                <a:hlinkClick r:id="rId2"/>
              </a:rPr>
              <a:t>2012/4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Course material: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Lecture slides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Links to tutorials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Announcements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Forum: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Ask questions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Exchange ideas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Help each other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3151-8151-4151-B141-F13111E13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evaluation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Midterm test: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40%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Paper presentation: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20%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project: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40%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F1D1-2111-4171-91B1-B171F131E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Paper presentations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3 sessions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X papers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 each session (1-2 students per paper).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Non-presenters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read 2-3 papers of their preference and submit a list of questions/comments before the class. (</a:t>
            </a:r>
            <a:r>
              <a:rPr b="1" lang="en-US" sz="3800">
                <a:solidFill>
                  <a:srgbClr val="000000"/>
                </a:solidFill>
                <a:latin typeface="Calibri"/>
              </a:rPr>
              <a:t>10%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10 minutes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each presentation plus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5 minutes for Q&amp;A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Evaluation will be based on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quality of the presentation delivery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the ability to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answer the questions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your colleagues and the instructor. (</a:t>
            </a:r>
            <a:r>
              <a:rPr b="1" lang="en-US" sz="3800">
                <a:solidFill>
                  <a:srgbClr val="000000"/>
                </a:solidFill>
                <a:latin typeface="Calibri"/>
              </a:rPr>
              <a:t>10%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D171-7151-41E1-A151-3131A1118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324480" y="2057400"/>
            <a:ext cx="2742840" cy="685440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Final project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Team project (4-6 students)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 metrics as Eclipse plug-in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Collect metrics from open-source projects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Find correlations with other artifacts/processes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deliverables: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code (40%)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Empirical study: 10-page report (50%)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project presentation in class (10%)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01D1-E1E1-4171-A1C1-21F1B161F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