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Click to edit the notes format</a:t>
            </a:r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&lt;header&gt;</a:t>
            </a:r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CA"/>
              <a:t>&lt;date/time&gt;</a:t>
            </a:r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CA"/>
              <a:t>&lt;footer&gt;</a:t>
            </a:r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E1EE386E-7EF8-44DF-BE6A-01C106912ABB}" type="slidenum">
              <a:rPr lang="en-CA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bIns="0" lIns="0" rIns="0" tIns="0"/>
          <a:p>
            <a:r>
              <a:rPr lang="en-CA"/>
              <a:t>http://asetechs.com/NewSite2012/Products/Interpreting_Halstead_metrics.htm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2C7CD3E3-FFD4-4CCB-B3B3-CB844698E9FB}" type="slidenum">
              <a:rPr lang="en-C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0" y="6356520"/>
            <a:ext cx="914292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SOEN 6611 – Software Measurement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Halstead Complexity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0" y="6356520"/>
            <a:ext cx="914292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77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AFC40D13-6531-4A5C-9025-7FD1AD229306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Exercise: Compute Halstead metrics of the 2nd version of </a:t>
            </a:r>
            <a:r>
              <a:rPr b="1" lang="en-CA" sz="4400">
                <a:solidFill>
                  <a:srgbClr val="000000"/>
                </a:solidFill>
                <a:latin typeface="Calibri"/>
              </a:rPr>
              <a:t>sort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E0988F26-FC5B-4F85-8C90-DE58D9FFA0C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1509120" y="1295280"/>
            <a:ext cx="6124680" cy="5256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a[],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n) 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i, j, t;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(n &lt; 2)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(i=0 ; i &lt; n-1; i++)  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(j=i+1 ; j &lt; n ; j++) 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(a[i] &gt; a[j]) 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t = a[i];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a[i] = a[j];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a[j] = t;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FA5B3BB0-E11A-4B7E-B6F1-FAFFCA31D3C0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19" name="Table 2"/>
          <p:cNvGraphicFramePr/>
          <p:nvPr/>
        </p:nvGraphicFramePr>
        <p:xfrm>
          <a:off x="380880" y="76320"/>
          <a:ext cx="3123000" cy="6674040"/>
        </p:xfrm>
        <a:graphic>
          <a:graphicData uri="http://schemas.openxmlformats.org/drawingml/2006/table">
            <a:tbl>
              <a:tblPr/>
              <a:tblGrid>
                <a:gridCol w="1447560"/>
                <a:gridCol w="1675440"/>
              </a:tblGrid>
              <a:tr h="62244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occurrences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for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[]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return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0" name="CustomShape 3"/>
          <p:cNvSpPr/>
          <p:nvPr/>
        </p:nvSpPr>
        <p:spPr>
          <a:xfrm>
            <a:off x="3581280" y="5726520"/>
            <a:ext cx="837000" cy="63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17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5105520" y="5726520"/>
            <a:ext cx="913320" cy="63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50</a:t>
            </a:r>
            <a:endParaRPr/>
          </a:p>
        </p:txBody>
      </p:sp>
      <p:graphicFrame>
        <p:nvGraphicFramePr>
          <p:cNvPr id="122" name="Table 5"/>
          <p:cNvGraphicFramePr/>
          <p:nvPr/>
        </p:nvGraphicFramePr>
        <p:xfrm>
          <a:off x="5257800" y="304920"/>
          <a:ext cx="3123000" cy="3605760"/>
        </p:xfrm>
        <a:graphic>
          <a:graphicData uri="http://schemas.openxmlformats.org/drawingml/2006/table">
            <a:tbl>
              <a:tblPr/>
              <a:tblGrid>
                <a:gridCol w="1447560"/>
                <a:gridCol w="1675440"/>
              </a:tblGrid>
              <a:tr h="887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Operand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Number of occurrences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0’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3" name="CustomShape 6"/>
          <p:cNvSpPr/>
          <p:nvPr/>
        </p:nvSpPr>
        <p:spPr>
          <a:xfrm>
            <a:off x="5638680" y="3962520"/>
            <a:ext cx="837000" cy="63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8</a:t>
            </a:r>
            <a:endParaRPr/>
          </a:p>
        </p:txBody>
      </p:sp>
      <p:sp>
        <p:nvSpPr>
          <p:cNvPr id="124" name="CustomShape 7"/>
          <p:cNvSpPr/>
          <p:nvPr/>
        </p:nvSpPr>
        <p:spPr>
          <a:xfrm>
            <a:off x="7162920" y="3962520"/>
            <a:ext cx="913320" cy="63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31</a:t>
            </a:r>
            <a:endParaRPr/>
          </a:p>
        </p:txBody>
      </p:sp>
      <p:sp>
        <p:nvSpPr>
          <p:cNvPr id="125" name="CustomShape 8"/>
          <p:cNvSpPr/>
          <p:nvPr/>
        </p:nvSpPr>
        <p:spPr>
          <a:xfrm>
            <a:off x="4157280" y="4687560"/>
            <a:ext cx="4043520" cy="638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actual program length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81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estimated =  = 69.5 + 24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93.5</a:t>
            </a:r>
            <a:endParaRPr/>
          </a:p>
        </p:txBody>
      </p:sp>
      <p:sp>
        <p:nvSpPr>
          <p:cNvPr id="126" name="CustomShape 9"/>
          <p:cNvSpPr/>
          <p:nvPr/>
        </p:nvSpPr>
        <p:spPr>
          <a:xfrm>
            <a:off x="3657600" y="4687560"/>
            <a:ext cx="5043240" cy="6451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computation (2nd example)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E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376 </a:t>
            </a:r>
            <a:r>
              <a:rPr lang="en-CA" sz="3200">
                <a:solidFill>
                  <a:srgbClr val="000000"/>
                </a:solidFill>
                <a:latin typeface="Symbol"/>
              </a:rPr>
              <a:t>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33 = 12408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T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12408/18 ≈ 689 sec ≈ 11.5 min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B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307/3000 ≈ 0.125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B07869E6-DE25-4E3F-9C00-415D50643ACB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measures criticism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304920" y="1600200"/>
            <a:ext cx="853344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program should be completed or near completed to determine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N1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N2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It has several assumptions on human memory models. For example, in the computation of volume, it assumes that the developers perform “binary search” to select the appropriate operand/operator from the program vocabulary.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It makes use of arbitrary constants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(e.g., minimum perceptions per second = 18)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5ACD8688-4A91-486A-9E57-79E8D75C8434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95" nodeType="tmRoot" restart="never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80880" y="1600200"/>
            <a:ext cx="83808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Maurice H. Halstead, </a:t>
            </a:r>
            <a:r>
              <a:rPr i="1" lang="en-CA" sz="2000">
                <a:solidFill>
                  <a:srgbClr val="000000"/>
                </a:solidFill>
                <a:latin typeface="Calibri"/>
              </a:rPr>
              <a:t>Elements of Software Science (Operating and programming systems series)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, Elsevier Science, Inc., 1977.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Asetechs Consulting, Interpretation of Halstead measures, http://asetechs.com/NewSite2012/Products/Interpreting_Halstead_metrics.htm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D1DF0738-3106-4866-B0E7-60097A54380E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complexity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380880" y="1600200"/>
            <a:ext cx="838080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It was proposed by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Maurice Howard Halstead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in 1977, as a means to measure the volume and the difficulty of a program, as well as the effort required for its development.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Its computation is based on 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operators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(keywords, arithmetic symbols) and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operands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(identifiers, constants) being present in a program.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D79D58F8-7218-4496-9264-D8C5E350C5B7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computation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For a given program, we need to compute: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n1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the number of distinct operators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n2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the number of distinct operands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N1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the total number of operators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CA" sz="2800">
                <a:solidFill>
                  <a:srgbClr val="000000"/>
                </a:solidFill>
                <a:latin typeface="Calibri"/>
              </a:rPr>
              <a:t>N2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the total number of operands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Program vocabulary: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Program length: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Estimated Program length: 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7EE09CE7-A65C-4EA8-BC43-52B9631E2167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computation example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1828800" y="1600200"/>
            <a:ext cx="54853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X[],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N) </a:t>
            </a:r>
            <a:r>
              <a:rPr lang="en-CA" sz="2200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 i,j,b;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(N&gt;1)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(i=1; i&lt;N; i++)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(j=0; j&lt;i; j++)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7f0055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(X[i] &lt; X[j])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b = X[i];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X[i] = X[j];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X[j] = b;</a:t>
            </a:r>
            <a:endParaRPr/>
          </a:p>
          <a:p>
            <a:pPr>
              <a:lnSpc>
                <a:spcPct val="100000"/>
              </a:lnSpc>
            </a:pPr>
            <a:r>
              <a:rPr b="1" lang="en-CA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65FEB8D3-F8F2-426A-96B2-30F9FD34334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9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10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2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13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14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6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17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18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0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21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22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4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25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26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8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29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30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2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33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34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6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37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38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0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41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42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4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45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46"/>
                                        <p:tgtEl>
                                          <p:spTgt spid="86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C9E61E29-1A6F-4FDC-8C84-857A96C70F0F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89" name="Table 2"/>
          <p:cNvGraphicFramePr/>
          <p:nvPr/>
        </p:nvGraphicFramePr>
        <p:xfrm>
          <a:off x="380880" y="304920"/>
          <a:ext cx="3123000" cy="5830920"/>
        </p:xfrm>
        <a:graphic>
          <a:graphicData uri="http://schemas.openxmlformats.org/drawingml/2006/table">
            <a:tbl>
              <a:tblPr/>
              <a:tblGrid>
                <a:gridCol w="1447560"/>
                <a:gridCol w="1675440"/>
              </a:tblGrid>
              <a:tr h="887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Number of occurrences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for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[]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CustomShape 3"/>
          <p:cNvSpPr/>
          <p:nvPr/>
        </p:nvSpPr>
        <p:spPr>
          <a:xfrm>
            <a:off x="762120" y="6172200"/>
            <a:ext cx="837000" cy="63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14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2286000" y="6172200"/>
            <a:ext cx="913320" cy="63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42</a:t>
            </a:r>
            <a:endParaRPr/>
          </a:p>
        </p:txBody>
      </p:sp>
      <p:graphicFrame>
        <p:nvGraphicFramePr>
          <p:cNvPr id="92" name="Table 5"/>
          <p:cNvGraphicFramePr/>
          <p:nvPr/>
        </p:nvGraphicFramePr>
        <p:xfrm>
          <a:off x="5257800" y="304920"/>
          <a:ext cx="3123000" cy="3234960"/>
        </p:xfrm>
        <a:graphic>
          <a:graphicData uri="http://schemas.openxmlformats.org/drawingml/2006/table">
            <a:tbl>
              <a:tblPr/>
              <a:tblGrid>
                <a:gridCol w="1447560"/>
                <a:gridCol w="1675440"/>
              </a:tblGrid>
              <a:tr h="887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Operand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Number of occurrences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‘’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0’’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‘’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1’’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CustomShape 6"/>
          <p:cNvSpPr/>
          <p:nvPr/>
        </p:nvSpPr>
        <p:spPr>
          <a:xfrm>
            <a:off x="5638680" y="3593160"/>
            <a:ext cx="837000" cy="63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7</a:t>
            </a:r>
            <a:endParaRPr/>
          </a:p>
        </p:txBody>
      </p:sp>
      <p:sp>
        <p:nvSpPr>
          <p:cNvPr id="94" name="CustomShape 7"/>
          <p:cNvSpPr/>
          <p:nvPr/>
        </p:nvSpPr>
        <p:spPr>
          <a:xfrm>
            <a:off x="7162920" y="3593160"/>
            <a:ext cx="913320" cy="637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28</a:t>
            </a:r>
            <a:endParaRPr/>
          </a:p>
        </p:txBody>
      </p:sp>
      <p:sp>
        <p:nvSpPr>
          <p:cNvPr id="95" name="CustomShape 8"/>
          <p:cNvSpPr/>
          <p:nvPr/>
        </p:nvSpPr>
        <p:spPr>
          <a:xfrm>
            <a:off x="4042440" y="4687560"/>
            <a:ext cx="4564800" cy="638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actual program length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70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estimated =  = 53.3 + 19.65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72.95</a:t>
            </a:r>
            <a:endParaRPr/>
          </a:p>
        </p:txBody>
      </p:sp>
      <p:sp>
        <p:nvSpPr>
          <p:cNvPr id="96" name="CustomShape 9"/>
          <p:cNvSpPr/>
          <p:nvPr/>
        </p:nvSpPr>
        <p:spPr>
          <a:xfrm>
            <a:off x="3657600" y="4687560"/>
            <a:ext cx="5334840" cy="64512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complexity measures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Volume: 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is the number of binary bits required for representing the vocabulary of the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Difficulty: 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difficulty is proportional to the number of distinct operators (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n1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) and the average occurrence of the distinct operands (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N2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/ </a:t>
            </a:r>
            <a:r>
              <a:rPr b="1" i="1" lang="en-CA" sz="2200">
                <a:solidFill>
                  <a:srgbClr val="000000"/>
                </a:solidFill>
                <a:latin typeface="Calibri"/>
              </a:rPr>
              <a:t>n2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) in a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Effort: 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75B2FC1E-DE77-4D62-9EA3-C94854DFD310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estimates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304920" y="1600200"/>
            <a:ext cx="853344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Time required to program:  seconds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The number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18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was based on John M. Stroud's "perceptual moment" hypothesis, published in the 1950s, showing that the human brain is able to perform a limited number minimum perceptions per second (between 5 and 20).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Number of delivered bugs: </a:t>
            </a:r>
            <a:endParaRPr/>
          </a:p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where </a:t>
            </a:r>
            <a:r>
              <a:rPr i="1" lang="en-CA" sz="2200">
                <a:solidFill>
                  <a:srgbClr val="000000"/>
                </a:solidFill>
                <a:latin typeface="Calibri"/>
              </a:rPr>
              <a:t>S*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is the mean number of mental discriminations (decisions) between errors (a typical value is </a:t>
            </a:r>
            <a:r>
              <a:rPr b="1" lang="en-CA" sz="2200">
                <a:solidFill>
                  <a:srgbClr val="000000"/>
                </a:solidFill>
                <a:latin typeface="Calibri"/>
              </a:rPr>
              <a:t>3,000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according to Halstead)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304920" y="1600200"/>
            <a:ext cx="853344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3ECAC804-010E-47B5-8A5C-48142BF490D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Halstead computation example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E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307 </a:t>
            </a:r>
            <a:r>
              <a:rPr lang="en-CA" sz="3200">
                <a:solidFill>
                  <a:srgbClr val="000000"/>
                </a:solidFill>
                <a:latin typeface="Symbol"/>
              </a:rPr>
              <a:t>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28 = 8596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T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8596/18 ≈ 478 sec ≈ 8 min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CA" sz="3200">
                <a:solidFill>
                  <a:srgbClr val="000000"/>
                </a:solidFill>
                <a:latin typeface="Calibri"/>
              </a:rPr>
              <a:t>B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= 307/3000 ≈ 0.102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0C63B719-C734-4E47-A278-59E81A95796C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How about this code?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419720" y="1822320"/>
            <a:ext cx="4619160" cy="4272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a[],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n) 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i, j, t;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(n &lt; 2)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CA">
                <a:solidFill>
                  <a:srgbClr val="000000"/>
                </a:solidFill>
                <a:latin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(i=0 ; i &lt; n-1; i++)  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(j=i+1 ; j &lt; n ; j++) 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(a[i] &gt; a[j]) 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t = a[i];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a[i] = a[j];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a[j] = t;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</p:spPr>
        <p:txBody>
          <a:bodyPr anchor="ctr" bIns="45000" lIns="90000" rIns="90000" tIns="45000"/>
          <a:p>
            <a:pPr algn="r">
              <a:lnSpc>
                <a:spcPct val="100000"/>
              </a:lnSpc>
            </a:pPr>
            <a:fld id="{21954593-0472-4C79-B7C5-BDFEF90D63AE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65880" y="1830960"/>
            <a:ext cx="4200120" cy="426384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X[],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N) 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i,j,b;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(N&gt;1)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(i=1; i&lt;N; i++)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(j=0; j&lt;i; j++)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(X[i] &lt; X[j])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b = X[i];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X[i] = X[j];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X[j] = b;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113" name="CustomShape 5"/>
          <p:cNvSpPr/>
          <p:nvPr/>
        </p:nvSpPr>
        <p:spPr>
          <a:xfrm>
            <a:off x="1482120" y="1461600"/>
            <a:ext cx="138276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b050"/>
                </a:solidFill>
                <a:latin typeface="Calibri"/>
              </a:rPr>
              <a:t>Version 1</a:t>
            </a:r>
            <a:endParaRPr/>
          </a:p>
        </p:txBody>
      </p:sp>
      <p:sp>
        <p:nvSpPr>
          <p:cNvPr id="114" name="CustomShape 6"/>
          <p:cNvSpPr/>
          <p:nvPr/>
        </p:nvSpPr>
        <p:spPr>
          <a:xfrm>
            <a:off x="6014160" y="1461600"/>
            <a:ext cx="1382760" cy="363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ff0000"/>
                </a:solidFill>
                <a:latin typeface="Calibri"/>
              </a:rPr>
              <a:t>Version 2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dur="indefinite" id="52" nodeType="mainSeq">
                <p:childTnLst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6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57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58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5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0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61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62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4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65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66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8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69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70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71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72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73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74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76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77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78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7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0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81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82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8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4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85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86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87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8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89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90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fill="hold" id="91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92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93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  <p:set>
                                      <p:cBhvr>
                                        <p:cTn dur="500" fill="hold" id="94"/>
                                        <p:tgtEl>
                                          <p:spTgt spid="112">
                                            <p:txEl>
                                              <p:pRg end="283" st="283"/>
                                            </p:txEl>
                                          </p:spTgt>
                                        </p:tgtEl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