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63" r:id="rId6"/>
    <p:sldId id="258" r:id="rId7"/>
    <p:sldId id="259" r:id="rId8"/>
    <p:sldId id="267" r:id="rId9"/>
    <p:sldId id="262" r:id="rId10"/>
    <p:sldId id="265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2" autoAdjust="0"/>
  </p:normalViewPr>
  <p:slideViewPr>
    <p:cSldViewPr>
      <p:cViewPr varScale="1">
        <p:scale>
          <a:sx n="85" d="100"/>
          <a:sy n="85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547B-373B-42F2-9B6A-41DAAAD10A9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4B59-0BD7-417A-AEA6-FF8431D8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rev1_5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("2002-07-10 00:00:00 -0500");	</a:t>
            </a:r>
          </a:p>
          <a:p>
            <a:r>
              <a:rPr lang="en-US" dirty="0" smtClean="0"/>
              <a:t>Date rev1_6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("2003-12-18 00:00:00 -0500");</a:t>
            </a:r>
          </a:p>
          <a:p>
            <a:r>
              <a:rPr lang="en-US" dirty="0" smtClean="0"/>
              <a:t>Date rev1_7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("2006-12-19 00:00:00 -0500");</a:t>
            </a:r>
          </a:p>
          <a:p>
            <a:r>
              <a:rPr lang="en-US" dirty="0" smtClean="0"/>
              <a:t>Date rev1_8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("2010-02-08 00:00:00 -0500");</a:t>
            </a:r>
          </a:p>
          <a:p>
            <a:r>
              <a:rPr lang="en-US" dirty="0" smtClean="0"/>
              <a:t>Date rev1_9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("2013-03-07 00:00:00 -0500");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Give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 that we have the set</a:t>
            </a:r>
            <a:r>
              <a:rPr lang="en-CA" baseline="0" dirty="0" smtClean="0"/>
              <a:t> of Java classes into three buckets (HV, MV, LV), we can pose our 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Talk about removing commits which were unusable (commits</a:t>
            </a:r>
            <a:r>
              <a:rPr lang="en-CA" baseline="0" dirty="0" smtClean="0"/>
              <a:t> which changed the license, and removed the authors from code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2E9A-8599-42EB-A43E-9B024D98E334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Empirical Study Comparing Quality Metrics and Code Volatility + (Bonus) Prediction Model!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Tajmilur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Shams Azad</a:t>
            </a:r>
          </a:p>
          <a:p>
            <a:r>
              <a:rPr lang="en-US" dirty="0" smtClean="0"/>
              <a:t>Amish Gala</a:t>
            </a:r>
          </a:p>
          <a:p>
            <a:r>
              <a:rPr lang="en-US" dirty="0" err="1" smtClean="0"/>
              <a:t>Vinodkumar</a:t>
            </a:r>
            <a:r>
              <a:rPr lang="en-US" dirty="0" smtClean="0"/>
              <a:t> 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62" y="3962400"/>
            <a:ext cx="2990538" cy="289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962400"/>
            <a:ext cx="3010767" cy="2915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Results: Volatility ~ Quality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90172"/>
            <a:ext cx="2971800" cy="2877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43000"/>
            <a:ext cx="3069236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2798" y="1190172"/>
            <a:ext cx="1832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LCOM Henderson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1508" y="1190172"/>
            <a:ext cx="7507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LCOM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1081080"/>
            <a:ext cx="3133185" cy="30337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83444" y="1190172"/>
            <a:ext cx="1053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Cohesion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4038600"/>
            <a:ext cx="7342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RFC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4038600"/>
            <a:ext cx="12676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Size / 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was clear that more volatile code tends to exhibit lower quality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Parsing the massive SVN commit log using regex</a:t>
            </a:r>
          </a:p>
          <a:p>
            <a:pPr lvl="1"/>
            <a:r>
              <a:rPr lang="en-CA" dirty="0" smtClean="0"/>
              <a:t>Victim of catastrophic backtracking (SO in Eclipse):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r>
              <a:rPr lang="en-CA" dirty="0" smtClean="0"/>
              <a:t>Computing the association rules required large computing power (16GB ram!)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3" y="3276600"/>
            <a:ext cx="7570657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Volatility: the propensity for a given code fragment to change over different releases. </a:t>
            </a:r>
          </a:p>
          <a:p>
            <a:r>
              <a:rPr lang="en-US" dirty="0" smtClean="0"/>
              <a:t>Association Rules: </a:t>
            </a:r>
            <a:r>
              <a:rPr lang="en-US" dirty="0" smtClean="0">
                <a:solidFill>
                  <a:srgbClr val="FF0000"/>
                </a:solidFill>
              </a:rPr>
              <a:t>get info from Shams’ document</a:t>
            </a:r>
          </a:p>
        </p:txBody>
      </p:sp>
    </p:spTree>
    <p:extLst>
      <p:ext uri="{BB962C8B-B14F-4D97-AF65-F5344CB8AC3E}">
        <p14:creationId xmlns:p14="http://schemas.microsoft.com/office/powerpoint/2010/main" val="4105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Timeline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Analyzed Apache Ant over four releases (1.5 – 1.8), plus 1 for validation / prediction (1.9):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6613" y="3962400"/>
            <a:ext cx="800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928013" y="33528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3334" y="2971800"/>
            <a:ext cx="1465466" cy="990600"/>
            <a:chOff x="363334" y="2438400"/>
            <a:chExt cx="1465466" cy="990600"/>
          </a:xfrm>
        </p:grpSpPr>
        <p:sp>
          <p:nvSpPr>
            <p:cNvPr id="5" name="Down Arrow 4"/>
            <p:cNvSpPr/>
            <p:nvPr/>
          </p:nvSpPr>
          <p:spPr>
            <a:xfrm>
              <a:off x="993813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334" y="24384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1.5: July 2002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2971800"/>
            <a:ext cx="1468672" cy="990600"/>
            <a:chOff x="3352800" y="2438400"/>
            <a:chExt cx="1468672" cy="990600"/>
          </a:xfrm>
        </p:grpSpPr>
        <p:sp>
          <p:nvSpPr>
            <p:cNvPr id="7" name="Down Arrow 6"/>
            <p:cNvSpPr/>
            <p:nvPr/>
          </p:nvSpPr>
          <p:spPr>
            <a:xfrm>
              <a:off x="3983279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4384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1.7: Dec 2006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971800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1.9: March 2013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4267200"/>
            <a:ext cx="1468672" cy="1055132"/>
            <a:chOff x="1143000" y="3733800"/>
            <a:chExt cx="1468672" cy="1055132"/>
          </a:xfrm>
        </p:grpSpPr>
        <p:sp>
          <p:nvSpPr>
            <p:cNvPr id="9" name="Down Arrow 8"/>
            <p:cNvSpPr/>
            <p:nvPr/>
          </p:nvSpPr>
          <p:spPr>
            <a:xfrm flipV="1">
              <a:off x="1770266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44196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1.6: Dec 2003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400" y="4267200"/>
            <a:ext cx="1452449" cy="1066800"/>
            <a:chOff x="5486400" y="3733800"/>
            <a:chExt cx="1452449" cy="1066800"/>
          </a:xfrm>
        </p:grpSpPr>
        <p:sp>
          <p:nvSpPr>
            <p:cNvPr id="11" name="Down Arrow 10"/>
            <p:cNvSpPr/>
            <p:nvPr/>
          </p:nvSpPr>
          <p:spPr>
            <a:xfrm flipV="1">
              <a:off x="6096000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4431268"/>
              <a:ext cx="1452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1.8: Feb 2010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63334" y="2971800"/>
            <a:ext cx="2456066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2971800"/>
            <a:ext cx="3886200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1" y="2971800"/>
            <a:ext cx="3586048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1" y="2971800"/>
            <a:ext cx="3393344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47747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434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53200" y="55626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10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3400" y="4953000"/>
            <a:ext cx="21336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Buckets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252" y="2518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</a:p>
          <a:p>
            <a:pPr algn="ctr"/>
            <a:r>
              <a:rPr lang="en-CA" sz="1600" dirty="0" smtClean="0"/>
              <a:t>(434 commits)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7251" y="3280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 </a:t>
            </a:r>
            <a:r>
              <a:rPr lang="en-CA" sz="1600" dirty="0" smtClean="0"/>
              <a:t>(630 commits)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8200" y="4042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</a:p>
          <a:p>
            <a:pPr algn="ctr"/>
            <a:r>
              <a:rPr lang="en-CA" sz="1600" dirty="0" smtClean="0"/>
              <a:t>(296 commits)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7250" y="52578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</a:p>
          <a:p>
            <a:pPr algn="ctr"/>
            <a:r>
              <a:rPr lang="en-CA" sz="1600" dirty="0" smtClean="0"/>
              <a:t>(101 commits)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88552" y="1205168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Volatility: </a:t>
            </a:r>
          </a:p>
          <a:p>
            <a:pPr algn="ctr"/>
            <a:r>
              <a:rPr lang="en-CA" dirty="0" smtClean="0"/>
              <a:t>Java class in all 3 sets</a:t>
            </a:r>
          </a:p>
          <a:p>
            <a:pPr algn="ctr"/>
            <a:r>
              <a:rPr lang="en-CA" b="1" dirty="0" smtClean="0"/>
              <a:t>(294 total)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99162" y="2919714"/>
            <a:ext cx="19050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Med. Volatility:</a:t>
            </a:r>
          </a:p>
          <a:p>
            <a:pPr algn="ctr"/>
            <a:r>
              <a:rPr lang="en-CA" dirty="0" smtClean="0"/>
              <a:t>Java class in any 2 sets </a:t>
            </a:r>
            <a:br>
              <a:rPr lang="en-CA" dirty="0" smtClean="0"/>
            </a:br>
            <a:r>
              <a:rPr lang="en-CA" b="1" dirty="0" smtClean="0"/>
              <a:t>(503 total)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799162" y="4630356"/>
            <a:ext cx="1905000" cy="144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Low Volatility:</a:t>
            </a:r>
            <a:endParaRPr lang="en-US" dirty="0" smtClean="0"/>
          </a:p>
          <a:p>
            <a:pPr algn="ctr"/>
            <a:r>
              <a:rPr lang="en-CA" dirty="0" smtClean="0"/>
              <a:t>Java class in any 1 set</a:t>
            </a:r>
          </a:p>
          <a:p>
            <a:pPr algn="ctr"/>
            <a:r>
              <a:rPr lang="en-CA" b="1" dirty="0" smtClean="0"/>
              <a:t>(554 total)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28105" y="2518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90105" y="2461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(788)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528104" y="3280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3223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(1089)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527139" y="4041058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59625" y="3984025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 </a:t>
            </a:r>
          </a:p>
          <a:p>
            <a:pPr algn="ctr"/>
            <a:r>
              <a:rPr lang="en-CA" dirty="0" smtClean="0"/>
              <a:t>(565)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5486400" y="1277556"/>
            <a:ext cx="990600" cy="4648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96436" y="5257800"/>
            <a:ext cx="192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 of Java Classes</a:t>
            </a:r>
            <a:br>
              <a:rPr lang="en-CA" dirty="0" smtClean="0"/>
            </a:br>
            <a:r>
              <a:rPr lang="en-CA" dirty="0" smtClean="0"/>
              <a:t>used for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HV code exhibit lower quality metrics compared to LV code?</a:t>
            </a:r>
          </a:p>
          <a:p>
            <a:r>
              <a:rPr lang="en-US" dirty="0" smtClean="0"/>
              <a:t>Based on volatility and association rules, can we build a practical change propensity model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3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</a:t>
            </a:r>
            <a:r>
              <a:rPr lang="en-US" dirty="0" smtClean="0"/>
              <a:t>Parser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Have access to complete SVN commit history for Apache Ant. Example commit: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Parsed, cleaned, and filtered the data into our model (</a:t>
            </a:r>
            <a:r>
              <a:rPr lang="en-US" i="1" dirty="0" smtClean="0"/>
              <a:t>buckets </a:t>
            </a:r>
            <a:r>
              <a:rPr lang="en-US" dirty="0" smtClean="0"/>
              <a:t>of </a:t>
            </a:r>
            <a:r>
              <a:rPr lang="en-US" b="1" dirty="0" smtClean="0"/>
              <a:t>Java</a:t>
            </a:r>
            <a:r>
              <a:rPr lang="en-US" dirty="0" smtClean="0"/>
              <a:t> commits):</a:t>
            </a:r>
          </a:p>
          <a:p>
            <a:pPr lvl="1"/>
            <a:r>
              <a:rPr lang="en-US" dirty="0" smtClean="0"/>
              <a:t>15_to_16, 16_to_17… </a:t>
            </a:r>
          </a:p>
          <a:p>
            <a:pPr lvl="1"/>
            <a:r>
              <a:rPr lang="en-US" dirty="0" smtClean="0"/>
              <a:t>HV, MV, LV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0372"/>
            <a:ext cx="7915275" cy="1670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438400"/>
            <a:ext cx="6858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2438400"/>
            <a:ext cx="19812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6172200" cy="990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799" y="3886200"/>
            <a:ext cx="7915275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 Parser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Handled:</a:t>
            </a:r>
          </a:p>
          <a:p>
            <a:pPr lvl="1"/>
            <a:r>
              <a:rPr lang="en-CA" dirty="0" smtClean="0"/>
              <a:t>Parsing the complete log, calculating volatility</a:t>
            </a:r>
          </a:p>
          <a:p>
            <a:pPr lvl="1"/>
            <a:r>
              <a:rPr lang="en-CA" dirty="0" smtClean="0"/>
              <a:t>Writing the files to be used in JD (lists of HV, MV, and LV)</a:t>
            </a:r>
          </a:p>
          <a:p>
            <a:pPr lvl="1"/>
            <a:r>
              <a:rPr lang="en-CA" dirty="0" smtClean="0"/>
              <a:t>Writing the files which show which Java classes were modified together (for association rules)</a:t>
            </a:r>
          </a:p>
          <a:p>
            <a:r>
              <a:rPr lang="en-CA" dirty="0" smtClean="0"/>
              <a:t>Leveraged:</a:t>
            </a:r>
          </a:p>
          <a:p>
            <a:pPr lvl="1"/>
            <a:r>
              <a:rPr lang="en-CA" dirty="0" smtClean="0"/>
              <a:t>Collections, Guava, </a:t>
            </a:r>
            <a:r>
              <a:rPr lang="en-CA" dirty="0" err="1" smtClean="0"/>
              <a:t>StackOverflow</a:t>
            </a:r>
            <a:r>
              <a:rPr lang="en-CA" dirty="0" smtClean="0"/>
              <a:t>…</a:t>
            </a:r>
          </a:p>
          <a:p>
            <a:pPr lvl="1"/>
            <a:endParaRPr lang="en-CA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Developed Metrics in JD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Class Metrics (C&amp;K):</a:t>
            </a:r>
          </a:p>
          <a:p>
            <a:pPr lvl="1"/>
            <a:r>
              <a:rPr lang="en-CA" dirty="0" smtClean="0"/>
              <a:t>LCOM (Given) + LCOM (Henderson)</a:t>
            </a:r>
            <a:endParaRPr lang="en-CA" dirty="0"/>
          </a:p>
          <a:p>
            <a:pPr lvl="1"/>
            <a:r>
              <a:rPr lang="en-CA" dirty="0" smtClean="0"/>
              <a:t>Cohesion</a:t>
            </a:r>
          </a:p>
          <a:p>
            <a:pPr lvl="1"/>
            <a:r>
              <a:rPr lang="en-CA" dirty="0" smtClean="0"/>
              <a:t>RFC</a:t>
            </a:r>
          </a:p>
          <a:p>
            <a:pPr lvl="1"/>
            <a:r>
              <a:rPr lang="en-CA" dirty="0" smtClean="0"/>
              <a:t>Size / LOC</a:t>
            </a:r>
          </a:p>
          <a:p>
            <a:r>
              <a:rPr lang="en-CA" dirty="0" smtClean="0"/>
              <a:t>System Metrics (MOOD):</a:t>
            </a:r>
          </a:p>
          <a:p>
            <a:pPr lvl="1"/>
            <a:r>
              <a:rPr lang="en-CA" dirty="0" smtClean="0"/>
              <a:t>MHF</a:t>
            </a:r>
          </a:p>
          <a:p>
            <a:pPr lvl="1"/>
            <a:r>
              <a:rPr lang="en-CA" dirty="0" smtClean="0"/>
              <a:t>AHF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464</Words>
  <Application>Microsoft Office PowerPoint</Application>
  <PresentationFormat>On-screen Show (4:3)</PresentationFormat>
  <Paragraphs>100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Empirical Study Comparing Quality Metrics and Code Volatility + (Bonus) Prediction Model!</vt:lpstr>
      <vt:lpstr>Key Message</vt:lpstr>
      <vt:lpstr>Definitions</vt:lpstr>
      <vt:lpstr>Apache Timeline</vt:lpstr>
      <vt:lpstr>Buckets</vt:lpstr>
      <vt:lpstr>Research Questions</vt:lpstr>
      <vt:lpstr>Log Parser /1</vt:lpstr>
      <vt:lpstr>Log Parser /2</vt:lpstr>
      <vt:lpstr>Developed Metrics in JD</vt:lpstr>
      <vt:lpstr>Results: Volatility ~ Quality Metrics</vt:lpstr>
      <vt:lpstr>Results Discussion</vt:lpstr>
      <vt:lpstr>Challenges Faced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Comparing Quality Metrics and Code Volatility + (Bonus) Prediction Model!</dc:title>
  <dc:creator>Amish Gala</dc:creator>
  <cp:lastModifiedBy>Windows User</cp:lastModifiedBy>
  <cp:revision>59</cp:revision>
  <dcterms:created xsi:type="dcterms:W3CDTF">2014-04-06T15:46:06Z</dcterms:created>
  <dcterms:modified xsi:type="dcterms:W3CDTF">2014-04-08T04:20:18Z</dcterms:modified>
</cp:coreProperties>
</file>