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63" r:id="rId5"/>
    <p:sldId id="258" r:id="rId6"/>
    <p:sldId id="272" r:id="rId7"/>
    <p:sldId id="259" r:id="rId8"/>
    <p:sldId id="267" r:id="rId9"/>
    <p:sldId id="262" r:id="rId10"/>
    <p:sldId id="270" r:id="rId11"/>
    <p:sldId id="275" r:id="rId12"/>
    <p:sldId id="269" r:id="rId13"/>
    <p:sldId id="274" r:id="rId14"/>
    <p:sldId id="276" r:id="rId15"/>
    <p:sldId id="265" r:id="rId16"/>
    <p:sldId id="268" r:id="rId17"/>
    <p:sldId id="271" r:id="rId18"/>
    <p:sldId id="264" r:id="rId19"/>
    <p:sldId id="277" r:id="rId20"/>
    <p:sldId id="273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2" autoAdjust="0"/>
  </p:normalViewPr>
  <p:slideViewPr>
    <p:cSldViewPr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547B-373B-42F2-9B6A-41DAAAD10A9A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74B59-0BD7-417A-AEA6-FF8431D8B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 rev1_5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("2002-07-10 00:00:00 -0500");	</a:t>
            </a:r>
          </a:p>
          <a:p>
            <a:r>
              <a:rPr lang="en-US" dirty="0" smtClean="0"/>
              <a:t>Date rev1_6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("2003-12-18 00:00:00 -0500");</a:t>
            </a:r>
          </a:p>
          <a:p>
            <a:r>
              <a:rPr lang="en-US" dirty="0" smtClean="0"/>
              <a:t>Date rev1_7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("2006-12-19 00:00:00 -0500");</a:t>
            </a:r>
          </a:p>
          <a:p>
            <a:r>
              <a:rPr lang="en-US" dirty="0" smtClean="0"/>
              <a:t>Date rev1_8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("2010-02-08 00:00:00 -0500");</a:t>
            </a:r>
          </a:p>
          <a:p>
            <a:r>
              <a:rPr lang="en-US" dirty="0" smtClean="0"/>
              <a:t>Date rev1_9 = </a:t>
            </a:r>
            <a:r>
              <a:rPr lang="en-US" dirty="0" err="1" smtClean="0"/>
              <a:t>Runner.DATEFORMAT.parse</a:t>
            </a:r>
            <a:r>
              <a:rPr lang="en-US" dirty="0" smtClean="0"/>
              <a:t>("2013-03-07 00:00:00 -0500");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7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What does this slide tell us:</a:t>
            </a:r>
            <a:endParaRPr lang="en-US" dirty="0" smtClean="0"/>
          </a:p>
          <a:p>
            <a:r>
              <a:rPr lang="en-CA" dirty="0" smtClean="0"/>
              <a:t>-</a:t>
            </a:r>
            <a:r>
              <a:rPr lang="en-CA" baseline="0" dirty="0" smtClean="0"/>
              <a:t> Across all buckets, many metrics are strongly correlated. This is good and bad – good that they validate each other, but bad that they do not offer much new knowledge.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64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only considered 5 versions (4 change files)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83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Construct – meaningful, measuring the right thing?</a:t>
            </a:r>
          </a:p>
          <a:p>
            <a:r>
              <a:rPr lang="en-US" dirty="0" smtClean="0"/>
              <a:t>Internal – other plausible</a:t>
            </a:r>
            <a:r>
              <a:rPr lang="en-US" baseline="0" dirty="0" smtClean="0"/>
              <a:t> rival hypothesis</a:t>
            </a:r>
          </a:p>
          <a:p>
            <a:r>
              <a:rPr lang="en-US" baseline="0" dirty="0" smtClean="0"/>
              <a:t>External – generalize </a:t>
            </a:r>
          </a:p>
          <a:p>
            <a:r>
              <a:rPr lang="en-US" baseline="0" dirty="0" smtClean="0"/>
              <a:t>Reliability - repeatable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4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Give example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6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Now that we have the set</a:t>
            </a:r>
            <a:r>
              <a:rPr lang="en-CA" baseline="0" dirty="0" smtClean="0"/>
              <a:t> of Java classes into three buckets (HV, MV, LV), we can pose our research questions</a:t>
            </a:r>
            <a:endParaRPr lang="en-US" baseline="0" dirty="0" smtClean="0"/>
          </a:p>
          <a:p>
            <a:r>
              <a:rPr lang="en-US" baseline="0" dirty="0" smtClean="0"/>
              <a:t>Is our second hypothesis really disprovable?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8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Talk about removing commits which were unusable (commits</a:t>
            </a:r>
            <a:r>
              <a:rPr lang="en-CA" baseline="0" dirty="0" smtClean="0"/>
              <a:t> which changed the license, and removed the authors from code etc.)</a:t>
            </a:r>
          </a:p>
          <a:p>
            <a:r>
              <a:rPr lang="en-CA" baseline="0" dirty="0" smtClean="0"/>
              <a:t>Bring back our main point: we’re investigating whether higher volatility code exhibits lower quality metrics</a:t>
            </a:r>
          </a:p>
          <a:p>
            <a:endParaRPr lang="en-CA" baseline="0" dirty="0" smtClean="0"/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 Core SVN log: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149,034 lines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12,958 commits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commit: January 13, 2000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commit: January 27, 2014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5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parallel</a:t>
            </a:r>
            <a:r>
              <a:rPr lang="en-CA" baseline="0" dirty="0" smtClean="0"/>
              <a:t> to extracting all the class information from the logs,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 smtClean="0"/>
              <a:t>Much like everybody else,</a:t>
            </a:r>
            <a:r>
              <a:rPr lang="en-CA" baseline="0" dirty="0" smtClean="0"/>
              <a:t> we started in the same place that the UI integration happens -&gt; the runnable within the </a:t>
            </a:r>
            <a:r>
              <a:rPr lang="en-CA" baseline="0" dirty="0" err="1" smtClean="0"/>
              <a:t>MetricsAction</a:t>
            </a:r>
            <a:r>
              <a:rPr lang="en-CA" baseline="0" dirty="0" smtClean="0"/>
              <a:t> java class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We started developed our metrics in individual classes, to do the calculation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We saw some common behavior, and extracted an abstract parent class to manage common tasks -&gt; loading the volatility buckets and writing the results to the database. We implemented a standard template pattern so that each child class would need to only implement one method, and write to a collection defined in the parent.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Finally we needed some additional data to check if the metrics were themselves correlated, so we designed a summary metrics collector which only interacted with the abstract 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System level metrics not shown (MHF, AHF) – not ready yet!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5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20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above rule indicates the following:</a:t>
            </a:r>
          </a:p>
          <a:p>
            <a:pPr lvl="1"/>
            <a:r>
              <a:rPr lang="en-CA" dirty="0" smtClean="0"/>
              <a:t>Whenever a developer changes something in </a:t>
            </a:r>
            <a:r>
              <a:rPr lang="en-CA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P4Change.java</a:t>
            </a:r>
            <a:r>
              <a:rPr lang="en-CA" dirty="0" smtClean="0"/>
              <a:t> then he should also pay more attention to </a:t>
            </a:r>
            <a:r>
              <a:rPr lang="en-CA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P4Counter.java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05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rules can give important </a:t>
            </a:r>
            <a:r>
              <a:rPr lang="en-CA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hints </a:t>
            </a:r>
            <a:r>
              <a:rPr lang="en-CA" dirty="0" smtClean="0"/>
              <a:t>to the developer / team</a:t>
            </a:r>
          </a:p>
          <a:p>
            <a:pPr lvl="1"/>
            <a:r>
              <a:rPr lang="en-CA" dirty="0" smtClean="0"/>
              <a:t>Probabilistic model to help with </a:t>
            </a:r>
            <a:r>
              <a:rPr lang="en-CA" i="1" dirty="0" smtClean="0"/>
              <a:t>related</a:t>
            </a:r>
            <a:r>
              <a:rPr lang="en-CA" dirty="0" smtClean="0"/>
              <a:t> code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74B59-0BD7-417A-AEA6-FF8431D8BF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2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0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3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2E9A-8599-42EB-A43E-9B024D98E334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2E9A-8599-42EB-A43E-9B024D98E334}" type="datetimeFigureOut">
              <a:rPr lang="en-US" smtClean="0"/>
              <a:t>11/04/14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C24A1-C2CE-4DDD-972B-9C2A8748B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5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Empirical Study Comparing Quality Metrics with Code Volatility, </a:t>
            </a:r>
            <a:r>
              <a:rPr lang="en-US" sz="3200" smtClean="0"/>
              <a:t>and Investigating a </a:t>
            </a:r>
            <a:r>
              <a:rPr lang="en-US" sz="3200" dirty="0" smtClean="0"/>
              <a:t>Prediction Model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Tajmilur</a:t>
            </a:r>
            <a:r>
              <a:rPr lang="en-US" dirty="0" smtClean="0"/>
              <a:t> Rahman</a:t>
            </a:r>
          </a:p>
          <a:p>
            <a:r>
              <a:rPr lang="en-US" dirty="0" smtClean="0"/>
              <a:t>Shams Azad</a:t>
            </a:r>
          </a:p>
          <a:p>
            <a:r>
              <a:rPr lang="en-US" dirty="0" smtClean="0"/>
              <a:t>Amish Gala</a:t>
            </a:r>
          </a:p>
          <a:p>
            <a:r>
              <a:rPr lang="en-US" dirty="0" err="1" smtClean="0"/>
              <a:t>Vinodkumar</a:t>
            </a:r>
            <a:r>
              <a:rPr lang="en-US" dirty="0" smtClean="0"/>
              <a:t> Raghu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6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CA" dirty="0" smtClean="0"/>
              <a:t>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4926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429000"/>
            <a:ext cx="8686800" cy="3276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914400"/>
            <a:ext cx="2286000" cy="2667000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95400"/>
            <a:ext cx="3255666" cy="1752600"/>
          </a:xfrm>
          <a:prstGeom prst="rect">
            <a:avLst/>
          </a:prstGeom>
          <a:solidFill>
            <a:schemeClr val="accent6">
              <a:alpha val="1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705600" y="1676400"/>
            <a:ext cx="1219200" cy="838200"/>
          </a:xfrm>
          <a:prstGeom prst="round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Definition: Support and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CA" dirty="0" smtClean="0"/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example frequent </a:t>
            </a:r>
            <a:r>
              <a:rPr lang="en-US" dirty="0" err="1" smtClean="0"/>
              <a:t>itemset</a:t>
            </a:r>
            <a:r>
              <a:rPr lang="en-US" dirty="0"/>
              <a:t>:   </a:t>
            </a:r>
            <a:endParaRPr lang="en-US" dirty="0" smtClean="0"/>
          </a:p>
          <a:p>
            <a:pPr lvl="1"/>
            <a:r>
              <a:rPr lang="en-US" dirty="0" smtClean="0"/>
              <a:t>{</a:t>
            </a:r>
            <a:r>
              <a:rPr lang="en-US" dirty="0"/>
              <a:t>Chicken, </a:t>
            </a:r>
            <a:r>
              <a:rPr lang="en-US" dirty="0" smtClean="0"/>
              <a:t>Clothes, Milk} [</a:t>
            </a:r>
            <a:r>
              <a:rPr lang="en-US" dirty="0"/>
              <a:t>sup = 3/7</a:t>
            </a:r>
            <a:r>
              <a:rPr lang="en-US" dirty="0" smtClean="0"/>
              <a:t>] </a:t>
            </a:r>
            <a:endParaRPr lang="en-US" dirty="0"/>
          </a:p>
          <a:p>
            <a:r>
              <a:rPr lang="en-US" dirty="0" smtClean="0"/>
              <a:t>Association rule </a:t>
            </a:r>
            <a:r>
              <a:rPr lang="en-US" dirty="0"/>
              <a:t>from the </a:t>
            </a:r>
            <a:r>
              <a:rPr lang="en-US" dirty="0" err="1"/>
              <a:t>itemset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{Chicken, Clothes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Milk} [</a:t>
            </a:r>
            <a:r>
              <a:rPr lang="en-US" dirty="0"/>
              <a:t>sup = 3/7, </a:t>
            </a:r>
            <a:r>
              <a:rPr lang="en-US" dirty="0" err="1"/>
              <a:t>conf</a:t>
            </a:r>
            <a:r>
              <a:rPr lang="en-US" dirty="0"/>
              <a:t> = </a:t>
            </a:r>
            <a:r>
              <a:rPr lang="en-US" dirty="0" smtClean="0"/>
              <a:t>2/3]</a:t>
            </a:r>
          </a:p>
          <a:p>
            <a:r>
              <a:rPr lang="en-US" dirty="0"/>
              <a:t>Assume:</a:t>
            </a:r>
          </a:p>
          <a:p>
            <a:pPr lvl="1"/>
            <a:r>
              <a:rPr lang="en-US" dirty="0"/>
              <a:t>Minimum support = 30%</a:t>
            </a:r>
          </a:p>
          <a:p>
            <a:pPr lvl="1"/>
            <a:r>
              <a:rPr lang="en-US" dirty="0"/>
              <a:t>Minimum confidence = </a:t>
            </a:r>
            <a:r>
              <a:rPr lang="en-US" dirty="0" smtClean="0"/>
              <a:t>60</a:t>
            </a:r>
            <a:r>
              <a:rPr lang="en-US" dirty="0"/>
              <a:t>%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66779"/>
              </p:ext>
            </p:extLst>
          </p:nvPr>
        </p:nvGraphicFramePr>
        <p:xfrm>
          <a:off x="762000" y="1676400"/>
          <a:ext cx="7543800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4724400"/>
              </a:tblGrid>
              <a:tr h="1264920">
                <a:tc>
                  <a:txBody>
                    <a:bodyPr/>
                    <a:lstStyle/>
                    <a:p>
                      <a:r>
                        <a:rPr lang="en-US" dirty="0" smtClean="0"/>
                        <a:t>t1:  Beef, Chicken, Milk</a:t>
                      </a:r>
                    </a:p>
                    <a:p>
                      <a:r>
                        <a:rPr lang="en-US" dirty="0" smtClean="0"/>
                        <a:t>t2:  Beef, Cheese</a:t>
                      </a:r>
                    </a:p>
                    <a:p>
                      <a:r>
                        <a:rPr lang="en-US" dirty="0" smtClean="0"/>
                        <a:t>t3:  Cheese, Boots</a:t>
                      </a:r>
                    </a:p>
                    <a:p>
                      <a:r>
                        <a:rPr lang="en-US" dirty="0" smtClean="0"/>
                        <a:t>t4:  Beef, Chicken, Cheese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t5:  Beef,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Chicken, Clothes</a:t>
                      </a:r>
                      <a:r>
                        <a:rPr lang="en-US" dirty="0" smtClean="0"/>
                        <a:t>, Cheese,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Milk</a:t>
                      </a:r>
                    </a:p>
                    <a:p>
                      <a:r>
                        <a:rPr lang="en-US" dirty="0" smtClean="0"/>
                        <a:t>t6: 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Chicken, Clothes, Milk</a:t>
                      </a:r>
                    </a:p>
                    <a:p>
                      <a:r>
                        <a:rPr lang="en-US" dirty="0" smtClean="0"/>
                        <a:t>t7: 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Chicken, Milk,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Clothes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24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 Rules /1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Created three </a:t>
            </a:r>
            <a:r>
              <a:rPr lang="en-CA" dirty="0" smtClean="0"/>
              <a:t>different “change” </a:t>
            </a:r>
            <a:r>
              <a:rPr lang="en-CA" dirty="0"/>
              <a:t>files for four different versions of </a:t>
            </a:r>
            <a:r>
              <a:rPr lang="en-CA" dirty="0" smtClean="0"/>
              <a:t>Apache Ant</a:t>
            </a:r>
            <a:endParaRPr lang="en-CA" dirty="0"/>
          </a:p>
          <a:p>
            <a:pPr lvl="1"/>
            <a:r>
              <a:rPr lang="en-CA" dirty="0"/>
              <a:t>1.5 to 1.6 …</a:t>
            </a:r>
          </a:p>
          <a:p>
            <a:r>
              <a:rPr lang="en-CA" dirty="0" smtClean="0"/>
              <a:t>Code elements changed in a single commit are taken as </a:t>
            </a:r>
            <a:r>
              <a:rPr lang="en-CA" b="1" dirty="0" smtClean="0"/>
              <a:t>one transaction</a:t>
            </a:r>
          </a:p>
          <a:p>
            <a:pPr lvl="1"/>
            <a:r>
              <a:rPr lang="en-CA" dirty="0" smtClean="0"/>
              <a:t>Prepared the transaction set to train our model</a:t>
            </a:r>
          </a:p>
          <a:p>
            <a:pPr lvl="1"/>
            <a:r>
              <a:rPr lang="en-CA" dirty="0" smtClean="0"/>
              <a:t>Filtered transactions to only include the Java class modification (not addition or deletion)</a:t>
            </a:r>
          </a:p>
        </p:txBody>
      </p:sp>
    </p:spTree>
    <p:extLst>
      <p:ext uri="{BB962C8B-B14F-4D97-AF65-F5344CB8AC3E}">
        <p14:creationId xmlns:p14="http://schemas.microsoft.com/office/powerpoint/2010/main" val="82727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 Rules 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Applied </a:t>
            </a:r>
            <a:r>
              <a:rPr lang="en-CA" dirty="0" err="1"/>
              <a:t>Apriori</a:t>
            </a:r>
            <a:r>
              <a:rPr lang="en-CA" dirty="0"/>
              <a:t> algorithm to get the association </a:t>
            </a:r>
            <a:r>
              <a:rPr lang="en-CA" dirty="0" smtClean="0"/>
              <a:t>rules (remembering that we have ~1300 commits):</a:t>
            </a:r>
            <a:endParaRPr lang="en-CA" dirty="0"/>
          </a:p>
          <a:p>
            <a:pPr lvl="1"/>
            <a:r>
              <a:rPr lang="en-CA" dirty="0"/>
              <a:t>Minimum support: 9% </a:t>
            </a:r>
          </a:p>
          <a:p>
            <a:pPr lvl="1"/>
            <a:r>
              <a:rPr lang="en-CA" dirty="0"/>
              <a:t>Minimum confidence: 50%</a:t>
            </a:r>
            <a:endParaRPr lang="en-US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799" y="4648200"/>
            <a:ext cx="8534401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/ant/core/…/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P4Change.java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ant/core/…/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P4Counter.java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0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and discussion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Code Volatility and Quality Metrics</a:t>
            </a:r>
          </a:p>
          <a:p>
            <a:r>
              <a:rPr lang="en-CA" dirty="0" smtClean="0"/>
              <a:t>Association Rules and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5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CA" dirty="0" smtClean="0"/>
              <a:t>Results: Volatility ~ Quality Metrics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846164" y="1190172"/>
            <a:ext cx="3069236" cy="2971800"/>
            <a:chOff x="3124200" y="1143000"/>
            <a:chExt cx="3069236" cy="2971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1143000"/>
              <a:ext cx="3069236" cy="29718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42798" y="1190172"/>
              <a:ext cx="183204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dirty="0" smtClean="0"/>
                <a:t>LCOM Henderson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02964" y="1237344"/>
            <a:ext cx="2971800" cy="2877457"/>
            <a:chOff x="381000" y="1190172"/>
            <a:chExt cx="2971800" cy="28774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190172"/>
              <a:ext cx="2971800" cy="287745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91508" y="1190172"/>
              <a:ext cx="75078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dirty="0" smtClean="0"/>
                <a:t>LCOM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7364" y="1143000"/>
            <a:ext cx="3133185" cy="3033719"/>
            <a:chOff x="5943599" y="1081080"/>
            <a:chExt cx="3133185" cy="303371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99" y="1081080"/>
              <a:ext cx="3133185" cy="303371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3444" y="1190172"/>
              <a:ext cx="105349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CA" dirty="0" smtClean="0"/>
                <a:t>Cohesion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00200" y="3962400"/>
            <a:ext cx="3010767" cy="2915187"/>
            <a:chOff x="1600200" y="3962400"/>
            <a:chExt cx="3010767" cy="291518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3962400"/>
              <a:ext cx="3010767" cy="291518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819400" y="4038600"/>
              <a:ext cx="73429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RFC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29462" y="3962400"/>
            <a:ext cx="2990538" cy="2895600"/>
            <a:chOff x="4629462" y="3962400"/>
            <a:chExt cx="2990538" cy="28956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462" y="3962400"/>
              <a:ext cx="2990538" cy="28956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562600" y="4038600"/>
              <a:ext cx="126769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dirty="0" smtClean="0"/>
                <a:t>Size / LOC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838200" y="2895600"/>
            <a:ext cx="1676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267200" y="2895600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91300" y="2659859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97067" y="5562600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06967" y="5219700"/>
            <a:ext cx="1578964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Results: </a:t>
            </a:r>
            <a:r>
              <a:rPr lang="en-CA" smtClean="0"/>
              <a:t>Pearson </a:t>
            </a:r>
            <a:r>
              <a:rPr lang="en-CA" smtClean="0"/>
              <a:t>Correlation </a:t>
            </a:r>
            <a:br>
              <a:rPr lang="en-CA" smtClean="0"/>
            </a:br>
            <a:r>
              <a:rPr lang="en-CA" smtClean="0"/>
              <a:t>between </a:t>
            </a:r>
            <a:r>
              <a:rPr lang="en-CA" dirty="0" smtClean="0"/>
              <a:t>Metrics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81513"/>
              </p:ext>
            </p:extLst>
          </p:nvPr>
        </p:nvGraphicFramePr>
        <p:xfrm>
          <a:off x="2374900" y="1752600"/>
          <a:ext cx="5321300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/>
                <a:gridCol w="698500"/>
                <a:gridCol w="698500"/>
                <a:gridCol w="698500"/>
                <a:gridCol w="698500"/>
                <a:gridCol w="698500"/>
                <a:gridCol w="901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-0.24631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-0.96238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-0.49723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0.44354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-0.52309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0.82539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0.36112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0.71414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-0.45214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0.97546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0.60745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4636"/>
              </p:ext>
            </p:extLst>
          </p:nvPr>
        </p:nvGraphicFramePr>
        <p:xfrm>
          <a:off x="2374900" y="3352800"/>
          <a:ext cx="5295900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/>
                <a:gridCol w="850900"/>
                <a:gridCol w="647700"/>
                <a:gridCol w="711200"/>
                <a:gridCol w="673100"/>
                <a:gridCol w="685800"/>
                <a:gridCol w="863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-0.49787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r>
                        <a:rPr lang="en-US" sz="1100" b="1" u="none" strike="noStrike" dirty="0">
                          <a:effectLst/>
                        </a:rPr>
                        <a:t>0.97217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0.38735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-0.50970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0.57340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-0.44099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0.64572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0.74532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-0.49208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0.50096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0.96111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0.71735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75263"/>
              </p:ext>
            </p:extLst>
          </p:nvPr>
        </p:nvGraphicFramePr>
        <p:xfrm>
          <a:off x="2374900" y="4953000"/>
          <a:ext cx="5283201" cy="1343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013"/>
                <a:gridCol w="712235"/>
                <a:gridCol w="712235"/>
                <a:gridCol w="712235"/>
                <a:gridCol w="712235"/>
                <a:gridCol w="712235"/>
                <a:gridCol w="86101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Coh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-0.34738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Lcom_h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r>
                        <a:rPr lang="en-US" sz="1100" b="1" u="none" strike="noStrike" dirty="0">
                          <a:effectLst/>
                        </a:rPr>
                        <a:t>0.93932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Loc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-0.51472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0.65227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RFC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-0.55733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0.79999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0.42153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0.83401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Relative_Size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-0.51278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0.66683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0.98594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0.84090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4700" y="2177534"/>
            <a:ext cx="144315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Low Volatility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9405" y="3810000"/>
            <a:ext cx="149374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Med Volatility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9405" y="5486400"/>
            <a:ext cx="14873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CA" dirty="0" smtClean="0"/>
              <a:t>High Volatility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Precision</a:t>
            </a:r>
            <a:r>
              <a:rPr lang="en-CA" dirty="0" smtClean="0"/>
              <a:t>: fraction </a:t>
            </a:r>
            <a:r>
              <a:rPr lang="en-CA" dirty="0"/>
              <a:t>of the returned items </a:t>
            </a:r>
            <a:r>
              <a:rPr lang="en-CA" dirty="0" smtClean="0"/>
              <a:t>that was </a:t>
            </a:r>
            <a:r>
              <a:rPr lang="en-CA" dirty="0"/>
              <a:t>actually </a:t>
            </a:r>
            <a:r>
              <a:rPr lang="en-CA" dirty="0" smtClean="0"/>
              <a:t>correct</a:t>
            </a:r>
            <a:endParaRPr lang="en-CA" dirty="0"/>
          </a:p>
          <a:p>
            <a:pPr lvl="1"/>
            <a:r>
              <a:rPr lang="en-CA" dirty="0" smtClean="0"/>
              <a:t>Application of rules resulted in 10% precision</a:t>
            </a:r>
          </a:p>
          <a:p>
            <a:r>
              <a:rPr lang="en-CA" b="1" dirty="0" smtClean="0"/>
              <a:t>Recall</a:t>
            </a:r>
            <a:r>
              <a:rPr lang="en-CA" dirty="0" smtClean="0"/>
              <a:t>: how </a:t>
            </a:r>
            <a:r>
              <a:rPr lang="en-CA" dirty="0"/>
              <a:t>many </a:t>
            </a:r>
            <a:r>
              <a:rPr lang="en-CA" dirty="0" smtClean="0"/>
              <a:t>consequents are matched </a:t>
            </a:r>
            <a:r>
              <a:rPr lang="en-CA" dirty="0"/>
              <a:t>with </a:t>
            </a:r>
            <a:r>
              <a:rPr lang="en-CA" dirty="0" smtClean="0"/>
              <a:t>all actual changed files</a:t>
            </a:r>
            <a:endParaRPr lang="en-CA" dirty="0"/>
          </a:p>
          <a:p>
            <a:pPr lvl="1"/>
            <a:r>
              <a:rPr lang="en-CA" dirty="0" smtClean="0"/>
              <a:t>Recall </a:t>
            </a:r>
            <a:r>
              <a:rPr lang="en-CA" dirty="0"/>
              <a:t>value </a:t>
            </a:r>
            <a:r>
              <a:rPr lang="en-CA" dirty="0" smtClean="0"/>
              <a:t>calculated at 2%</a:t>
            </a:r>
          </a:p>
          <a:p>
            <a:pPr lvl="1"/>
            <a:r>
              <a:rPr lang="en-CA" dirty="0" smtClean="0"/>
              <a:t>Low value partially due to large </a:t>
            </a:r>
            <a:r>
              <a:rPr lang="en-CA" dirty="0"/>
              <a:t>number </a:t>
            </a:r>
            <a:r>
              <a:rPr lang="en-CA" dirty="0" smtClean="0"/>
              <a:t>of Java classes </a:t>
            </a:r>
            <a:r>
              <a:rPr lang="en-CA" dirty="0"/>
              <a:t>in </a:t>
            </a:r>
            <a:r>
              <a:rPr lang="en-CA" dirty="0" smtClean="0"/>
              <a:t>a single commit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8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Parsing the massive SVN commit log using regex</a:t>
            </a:r>
          </a:p>
          <a:p>
            <a:pPr lvl="1"/>
            <a:r>
              <a:rPr lang="en-CA" sz="2400" dirty="0" smtClean="0"/>
              <a:t>Victim of catastrophic backtracking (SO in Eclipse):</a:t>
            </a:r>
          </a:p>
          <a:p>
            <a:pPr lvl="1"/>
            <a:endParaRPr lang="en-CA" sz="2400" dirty="0"/>
          </a:p>
          <a:p>
            <a:pPr lvl="1"/>
            <a:endParaRPr lang="en-CA" sz="2400" dirty="0" smtClean="0"/>
          </a:p>
          <a:p>
            <a:pPr lvl="1"/>
            <a:endParaRPr lang="en-CA" sz="2400" dirty="0"/>
          </a:p>
          <a:p>
            <a:pPr lvl="1"/>
            <a:endParaRPr lang="en-CA" sz="2400" dirty="0" smtClean="0"/>
          </a:p>
          <a:p>
            <a:pPr lvl="1"/>
            <a:endParaRPr lang="en-CA" sz="2400" dirty="0"/>
          </a:p>
          <a:p>
            <a:r>
              <a:rPr lang="en-CA" sz="2800" dirty="0" smtClean="0"/>
              <a:t>Computing the association rules required large computing power and quite some processing time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42" y="2895600"/>
            <a:ext cx="7570657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36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Faced 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 smtClean="0"/>
              <a:t>Cleaning the transactions to calculate association rules was time consuming (some duplicates and corrupt data)</a:t>
            </a:r>
          </a:p>
          <a:p>
            <a:r>
              <a:rPr lang="en-CA" sz="2800" dirty="0" smtClean="0"/>
              <a:t>Infrastructure: </a:t>
            </a:r>
          </a:p>
          <a:p>
            <a:pPr lvl="1"/>
            <a:r>
              <a:rPr lang="en-CA" sz="2400" dirty="0"/>
              <a:t>D</a:t>
            </a:r>
            <a:r>
              <a:rPr lang="en-CA" sz="2400" dirty="0" smtClean="0"/>
              <a:t>istributed programming using Git led to some merge conflicts</a:t>
            </a:r>
          </a:p>
          <a:p>
            <a:pPr lvl="1"/>
            <a:r>
              <a:rPr lang="en-CA" sz="2400" dirty="0"/>
              <a:t>S</a:t>
            </a:r>
            <a:r>
              <a:rPr lang="en-CA" sz="2400" dirty="0" smtClean="0"/>
              <a:t>pent time resolving lost / corrupted data</a:t>
            </a:r>
          </a:p>
          <a:p>
            <a:pPr lvl="1"/>
            <a:r>
              <a:rPr lang="en-CA" sz="2400" dirty="0" smtClean="0"/>
              <a:t>Three different OS versions (Ubuntu, OSX, Windows 7) caused some difficulties</a:t>
            </a:r>
          </a:p>
          <a:p>
            <a:pPr lvl="2"/>
            <a:r>
              <a:rPr lang="en-CA" sz="2000" dirty="0" smtClean="0"/>
              <a:t>.</a:t>
            </a:r>
            <a:r>
              <a:rPr lang="en-CA" sz="2000" dirty="0" err="1" smtClean="0"/>
              <a:t>classpath</a:t>
            </a:r>
            <a:r>
              <a:rPr lang="en-CA" sz="2000" dirty="0"/>
              <a:t> </a:t>
            </a:r>
            <a:r>
              <a:rPr lang="en-CA" sz="2000" dirty="0" smtClean="0"/>
              <a:t>and .project issues</a:t>
            </a:r>
          </a:p>
          <a:p>
            <a:pPr lvl="2"/>
            <a:r>
              <a:rPr lang="en-CA" sz="2000" dirty="0" smtClean="0"/>
              <a:t>CRLF vs. LF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65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Code Volatility</a:t>
            </a:r>
            <a:r>
              <a:rPr lang="en-US" dirty="0" smtClean="0"/>
              <a:t>: the propensity for a given code fragment </a:t>
            </a:r>
            <a:r>
              <a:rPr lang="en-US" i="1" dirty="0" smtClean="0"/>
              <a:t>to change over different releases</a:t>
            </a:r>
          </a:p>
          <a:p>
            <a:pPr lvl="1"/>
            <a:r>
              <a:rPr lang="en-CA" dirty="0" smtClean="0"/>
              <a:t>Example: </a:t>
            </a:r>
            <a:r>
              <a:rPr lang="en-CA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MyClass.java</a:t>
            </a:r>
            <a:r>
              <a:rPr lang="en-CA" dirty="0" smtClean="0"/>
              <a:t> changed between versions 1 and 2, and also between version 3 and 4</a:t>
            </a:r>
          </a:p>
          <a:p>
            <a:pPr lvl="1"/>
            <a:r>
              <a:rPr lang="en-CA" dirty="0" smtClean="0"/>
              <a:t>This class has a volatility of 2 / 3</a:t>
            </a:r>
            <a:endParaRPr lang="en-US" dirty="0" smtClean="0"/>
          </a:p>
          <a:p>
            <a:r>
              <a:rPr lang="en-US" b="1" dirty="0" smtClean="0"/>
              <a:t>Association Rules</a:t>
            </a:r>
            <a:r>
              <a:rPr lang="en-US" dirty="0" smtClean="0"/>
              <a:t>: </a:t>
            </a:r>
            <a:r>
              <a:rPr lang="en-CA" dirty="0"/>
              <a:t>conditional statements that help in finding </a:t>
            </a:r>
            <a:r>
              <a:rPr lang="en-CA" i="1" dirty="0" smtClean="0"/>
              <a:t>relationships </a:t>
            </a:r>
            <a:r>
              <a:rPr lang="en-CA" i="1" dirty="0"/>
              <a:t>between random </a:t>
            </a:r>
            <a:r>
              <a:rPr lang="en-CA" i="1" dirty="0" smtClean="0"/>
              <a:t>objects</a:t>
            </a:r>
          </a:p>
          <a:p>
            <a:pPr lvl="1"/>
            <a:r>
              <a:rPr lang="en-CA" b="1" dirty="0" smtClean="0"/>
              <a:t>Antecedent</a:t>
            </a:r>
            <a:r>
              <a:rPr lang="en-CA" dirty="0" smtClean="0"/>
              <a:t>: an item (of interest) found in the data</a:t>
            </a:r>
          </a:p>
          <a:p>
            <a:pPr lvl="1"/>
            <a:r>
              <a:rPr lang="en-CA" b="1" dirty="0" smtClean="0"/>
              <a:t>Consequent</a:t>
            </a:r>
            <a:r>
              <a:rPr lang="en-CA" dirty="0" smtClean="0"/>
              <a:t>: an item that is found in combination with the antecedent</a:t>
            </a:r>
          </a:p>
          <a:p>
            <a:pPr lvl="1"/>
            <a:r>
              <a:rPr lang="en-CA" dirty="0" smtClean="0"/>
              <a:t>Mining this data allows us to form prediction models:</a:t>
            </a:r>
          </a:p>
          <a:p>
            <a:pPr lvl="2"/>
            <a:r>
              <a:rPr lang="en-CA" dirty="0" smtClean="0"/>
              <a:t> </a:t>
            </a:r>
            <a:r>
              <a:rPr lang="en-CA" i="1" dirty="0" smtClean="0"/>
              <a:t>“if a person buys milk, there’s a 60% chance he’ll buy eggs”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1051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Threats to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Construct</a:t>
            </a:r>
          </a:p>
          <a:p>
            <a:pPr lvl="1"/>
            <a:r>
              <a:rPr lang="en-US" dirty="0" smtClean="0"/>
              <a:t>Association </a:t>
            </a:r>
            <a:r>
              <a:rPr lang="en-US" dirty="0"/>
              <a:t>rules based only on </a:t>
            </a:r>
            <a:r>
              <a:rPr lang="en-US" i="1" dirty="0"/>
              <a:t>4 versions </a:t>
            </a:r>
            <a:r>
              <a:rPr lang="en-US" dirty="0"/>
              <a:t>(3 collections of files) </a:t>
            </a:r>
            <a:endParaRPr lang="en-CA" dirty="0"/>
          </a:p>
          <a:p>
            <a:r>
              <a:rPr lang="en-CA" b="1" dirty="0" smtClean="0"/>
              <a:t>External</a:t>
            </a:r>
          </a:p>
          <a:p>
            <a:pPr lvl="1"/>
            <a:r>
              <a:rPr lang="en-CA" dirty="0" smtClean="0"/>
              <a:t>Only used 1 project (should also repeat this on other OSS projects)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Over multiple versions of Apache Ant, it was clear that </a:t>
            </a:r>
            <a:r>
              <a:rPr lang="en-CA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more volatile code tended to exhibit lower quality metrics</a:t>
            </a:r>
            <a:r>
              <a:rPr lang="en-CA" dirty="0" smtClean="0"/>
              <a:t> (C&amp;K + MOOD)</a:t>
            </a:r>
          </a:p>
          <a:p>
            <a:pPr lvl="1"/>
            <a:r>
              <a:rPr lang="en-CA" dirty="0" smtClean="0"/>
              <a:t>Can use this information to target classes for refactoring and better unit testing</a:t>
            </a:r>
          </a:p>
          <a:p>
            <a:pPr lvl="1"/>
            <a:r>
              <a:rPr lang="en-CA" dirty="0" smtClean="0"/>
              <a:t>Adds another dimension when prioritizing what to tackle</a:t>
            </a:r>
          </a:p>
          <a:p>
            <a:r>
              <a:rPr lang="en-CA" dirty="0" smtClean="0"/>
              <a:t>Based on historical SVN data, we </a:t>
            </a:r>
            <a:r>
              <a:rPr lang="en-CA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attempted to build a prediction model</a:t>
            </a:r>
            <a:r>
              <a:rPr lang="en-CA" dirty="0" smtClean="0"/>
              <a:t> using association rules</a:t>
            </a:r>
          </a:p>
          <a:p>
            <a:pPr lvl="1"/>
            <a:r>
              <a:rPr lang="en-CA" dirty="0"/>
              <a:t>P</a:t>
            </a:r>
            <a:r>
              <a:rPr lang="en-CA" dirty="0" smtClean="0"/>
              <a:t>recision </a:t>
            </a:r>
            <a:r>
              <a:rPr lang="en-CA" dirty="0"/>
              <a:t>and recall </a:t>
            </a:r>
            <a:r>
              <a:rPr lang="en-CA" dirty="0" smtClean="0"/>
              <a:t>values were calculated</a:t>
            </a:r>
          </a:p>
          <a:p>
            <a:pPr lvl="1"/>
            <a:r>
              <a:rPr lang="en-CA" dirty="0" smtClean="0"/>
              <a:t>Both were quite low; however, they do give valuable </a:t>
            </a:r>
            <a:r>
              <a:rPr lang="en-CA" dirty="0"/>
              <a:t>information to </a:t>
            </a:r>
            <a:r>
              <a:rPr lang="en-CA" dirty="0" smtClean="0"/>
              <a:t>the developer /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Data: Apache Timeline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Analyzed Apache Ant over four releases (1.5 – 1.8), plus 1 for validation / prediction (1.9):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6613" y="3962400"/>
            <a:ext cx="800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Ant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7928013" y="3352800"/>
            <a:ext cx="228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3334" y="2971800"/>
            <a:ext cx="1465466" cy="990600"/>
            <a:chOff x="363334" y="2438400"/>
            <a:chExt cx="1465466" cy="990600"/>
          </a:xfrm>
        </p:grpSpPr>
        <p:sp>
          <p:nvSpPr>
            <p:cNvPr id="5" name="Down Arrow 4"/>
            <p:cNvSpPr/>
            <p:nvPr/>
          </p:nvSpPr>
          <p:spPr>
            <a:xfrm>
              <a:off x="993813" y="28194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3334" y="2438400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1.5: July 2002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2971800"/>
            <a:ext cx="1468672" cy="990600"/>
            <a:chOff x="3352800" y="2438400"/>
            <a:chExt cx="1468672" cy="990600"/>
          </a:xfrm>
        </p:grpSpPr>
        <p:sp>
          <p:nvSpPr>
            <p:cNvPr id="7" name="Down Arrow 6"/>
            <p:cNvSpPr/>
            <p:nvPr/>
          </p:nvSpPr>
          <p:spPr>
            <a:xfrm>
              <a:off x="3983279" y="28194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0" y="243840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1.7: Dec 2006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162800" y="2971800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1.9: March 2013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3000" y="4267200"/>
            <a:ext cx="1468672" cy="1055132"/>
            <a:chOff x="1143000" y="3733800"/>
            <a:chExt cx="1468672" cy="1055132"/>
          </a:xfrm>
        </p:grpSpPr>
        <p:sp>
          <p:nvSpPr>
            <p:cNvPr id="9" name="Down Arrow 8"/>
            <p:cNvSpPr/>
            <p:nvPr/>
          </p:nvSpPr>
          <p:spPr>
            <a:xfrm flipV="1">
              <a:off x="1770266" y="37338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43000" y="4419600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1.6: Dec 2003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86400" y="4267200"/>
            <a:ext cx="1452449" cy="1066800"/>
            <a:chOff x="5486400" y="3733800"/>
            <a:chExt cx="1452449" cy="1066800"/>
          </a:xfrm>
        </p:grpSpPr>
        <p:sp>
          <p:nvSpPr>
            <p:cNvPr id="11" name="Down Arrow 10"/>
            <p:cNvSpPr/>
            <p:nvPr/>
          </p:nvSpPr>
          <p:spPr>
            <a:xfrm flipV="1">
              <a:off x="6096000" y="3733800"/>
              <a:ext cx="228600" cy="609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86400" y="4431268"/>
              <a:ext cx="1452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1.8: Feb 2010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63334" y="2971800"/>
            <a:ext cx="2456066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1" y="2971800"/>
            <a:ext cx="3886200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52801" y="2971800"/>
            <a:ext cx="3586048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86401" y="2971800"/>
            <a:ext cx="3393344" cy="2350532"/>
          </a:xfrm>
          <a:prstGeom prst="rect">
            <a:avLst/>
          </a:prstGeom>
          <a:solidFill>
            <a:schemeClr val="accent3">
              <a:alpha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15_to_16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347747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16_to_17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343400" y="5562600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17_to_18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53200" y="5562600"/>
            <a:ext cx="1462253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18_to_19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0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10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533400" y="4953000"/>
            <a:ext cx="2133600" cy="121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Organizing Data: Buckets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7252" y="2518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15_to_16</a:t>
            </a:r>
          </a:p>
          <a:p>
            <a:pPr algn="ctr"/>
            <a:r>
              <a:rPr lang="en-CA" sz="1600" dirty="0" smtClean="0"/>
              <a:t>(434 commits)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837251" y="3280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16_to_17 </a:t>
            </a:r>
            <a:r>
              <a:rPr lang="en-CA" sz="1600" dirty="0" smtClean="0"/>
              <a:t>(630 commits)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38200" y="4042023"/>
            <a:ext cx="146225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17_to_18</a:t>
            </a:r>
          </a:p>
          <a:p>
            <a:pPr algn="ctr"/>
            <a:r>
              <a:rPr lang="en-CA" sz="1600" dirty="0" smtClean="0"/>
              <a:t>(296 commits)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37250" y="5257800"/>
            <a:ext cx="1462253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18_to_19</a:t>
            </a:r>
          </a:p>
          <a:p>
            <a:pPr algn="ctr"/>
            <a:r>
              <a:rPr lang="en-CA" sz="1600" dirty="0" smtClean="0"/>
              <a:t>(101 commits)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88552" y="1205168"/>
            <a:ext cx="1905000" cy="1447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High Volatility: </a:t>
            </a:r>
          </a:p>
          <a:p>
            <a:pPr algn="ctr"/>
            <a:r>
              <a:rPr lang="en-CA" dirty="0" smtClean="0"/>
              <a:t>Java class in all 3 sets</a:t>
            </a:r>
          </a:p>
          <a:p>
            <a:pPr algn="ctr"/>
            <a:r>
              <a:rPr lang="en-CA" b="1" dirty="0" smtClean="0"/>
              <a:t>(294 total)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799162" y="2919714"/>
            <a:ext cx="19050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Med. Volatility:</a:t>
            </a:r>
          </a:p>
          <a:p>
            <a:pPr algn="ctr"/>
            <a:r>
              <a:rPr lang="en-CA" dirty="0" smtClean="0"/>
              <a:t>Java class in any 2 sets </a:t>
            </a:r>
            <a:br>
              <a:rPr lang="en-CA" dirty="0" smtClean="0"/>
            </a:br>
            <a:r>
              <a:rPr lang="en-CA" b="1" dirty="0" smtClean="0"/>
              <a:t>(503 total)</a:t>
            </a:r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799162" y="4630356"/>
            <a:ext cx="1905000" cy="1447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Low Volatility:</a:t>
            </a:r>
            <a:endParaRPr lang="en-US" dirty="0" smtClean="0"/>
          </a:p>
          <a:p>
            <a:pPr algn="ctr"/>
            <a:r>
              <a:rPr lang="en-CA" dirty="0" smtClean="0"/>
              <a:t>Java class in any 1 set</a:t>
            </a:r>
          </a:p>
          <a:p>
            <a:pPr algn="ctr"/>
            <a:r>
              <a:rPr lang="en-CA" b="1" dirty="0" smtClean="0"/>
              <a:t>(554 total)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528105" y="2518023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90105" y="2461557"/>
            <a:ext cx="189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</a:t>
            </a:r>
          </a:p>
          <a:p>
            <a:pPr algn="ctr"/>
            <a:r>
              <a:rPr lang="en-CA" dirty="0" smtClean="0"/>
              <a:t>(788)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528104" y="3280023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76600" y="3223557"/>
            <a:ext cx="189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</a:t>
            </a:r>
          </a:p>
          <a:p>
            <a:pPr algn="ctr"/>
            <a:r>
              <a:rPr lang="en-CA" dirty="0" smtClean="0"/>
              <a:t>(1089)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2527139" y="4041058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59625" y="3984025"/>
            <a:ext cx="194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Set of Java Classes </a:t>
            </a:r>
          </a:p>
          <a:p>
            <a:pPr algn="ctr"/>
            <a:r>
              <a:rPr lang="en-CA" dirty="0" smtClean="0"/>
              <a:t>(565)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>
            <a:off x="5486400" y="1277556"/>
            <a:ext cx="990600" cy="46482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96436" y="5257800"/>
            <a:ext cx="1927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Set of Java Classes</a:t>
            </a:r>
            <a:br>
              <a:rPr lang="en-CA" dirty="0" smtClean="0"/>
            </a:br>
            <a:r>
              <a:rPr lang="en-CA" dirty="0" smtClean="0"/>
              <a:t>used for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 animBg="1"/>
      <p:bldP spid="8" grpId="0" animBg="1"/>
      <p:bldP spid="13" grpId="0" animBg="1"/>
      <p:bldP spid="14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relationship between code volatility and quality metrics? </a:t>
            </a:r>
          </a:p>
          <a:p>
            <a:pPr lvl="1"/>
            <a:r>
              <a:rPr lang="en-CA" b="1" dirty="0" smtClean="0"/>
              <a:t>Hypothesis</a:t>
            </a:r>
            <a:r>
              <a:rPr lang="en-CA" dirty="0"/>
              <a:t>: </a:t>
            </a:r>
            <a:r>
              <a:rPr lang="en-CA" dirty="0" smtClean="0"/>
              <a:t>HV </a:t>
            </a:r>
            <a:r>
              <a:rPr lang="en-CA" dirty="0"/>
              <a:t>code exhibit </a:t>
            </a:r>
            <a:r>
              <a:rPr lang="en-CA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lower quality metrics </a:t>
            </a:r>
            <a:r>
              <a:rPr lang="en-CA" dirty="0"/>
              <a:t>compared to LV </a:t>
            </a:r>
            <a:r>
              <a:rPr lang="en-CA" dirty="0" smtClean="0"/>
              <a:t>code</a:t>
            </a:r>
            <a:endParaRPr lang="en-US" dirty="0" smtClean="0"/>
          </a:p>
          <a:p>
            <a:r>
              <a:rPr lang="en-US" dirty="0" smtClean="0"/>
              <a:t>Based on association rules, can we build a practical change propensity model?</a:t>
            </a:r>
          </a:p>
          <a:p>
            <a:pPr lvl="1"/>
            <a:r>
              <a:rPr lang="en-CA" b="1" dirty="0" smtClean="0"/>
              <a:t>Hypothesis</a:t>
            </a:r>
            <a:r>
              <a:rPr lang="en-CA" dirty="0" smtClean="0"/>
              <a:t>: Based on association rules and historical data, we can </a:t>
            </a:r>
            <a:r>
              <a:rPr lang="en-CA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predict which classes may also change </a:t>
            </a:r>
            <a:r>
              <a:rPr lang="en-CA" dirty="0"/>
              <a:t>in the current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0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and Methodology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1" dirty="0"/>
              <a:t>"It's not the tools that you have faith in - tools are just tools. They work, or they don't work. It's people you have faith in or not."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Parser /1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Had access to the complete SVN commit history for Apache Ant. Example commit: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Parsed, cleaned, and filtered the data into our model (</a:t>
            </a:r>
            <a:r>
              <a:rPr lang="en-US" i="1" dirty="0" smtClean="0"/>
              <a:t>buckets </a:t>
            </a:r>
            <a:r>
              <a:rPr lang="en-US" dirty="0" smtClean="0"/>
              <a:t>of </a:t>
            </a:r>
            <a:r>
              <a:rPr lang="en-US" b="1" dirty="0" smtClean="0"/>
              <a:t>Java</a:t>
            </a:r>
            <a:r>
              <a:rPr lang="en-US" dirty="0" smtClean="0"/>
              <a:t> commits):</a:t>
            </a:r>
          </a:p>
          <a:p>
            <a:pPr lvl="1"/>
            <a:r>
              <a:rPr lang="en-US" dirty="0" smtClean="0"/>
              <a:t>15_to_16, 16_to_17… </a:t>
            </a:r>
          </a:p>
          <a:p>
            <a:pPr lvl="1"/>
            <a:r>
              <a:rPr lang="en-US" dirty="0" smtClean="0"/>
              <a:t>HV, MV, LV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0372"/>
            <a:ext cx="7915275" cy="1670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2438400"/>
            <a:ext cx="685800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2438400"/>
            <a:ext cx="1981200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819400"/>
            <a:ext cx="6172200" cy="9906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799" y="3886200"/>
            <a:ext cx="7915275" cy="3048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33" y="1600200"/>
            <a:ext cx="180336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 Parser 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58000" cy="45259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Plain </a:t>
            </a:r>
            <a:r>
              <a:rPr lang="en-CA" dirty="0" err="1" smtClean="0"/>
              <a:t>ol</a:t>
            </a:r>
            <a:r>
              <a:rPr lang="en-CA" dirty="0" smtClean="0"/>
              <a:t>’ Java project, which handled:</a:t>
            </a:r>
          </a:p>
          <a:p>
            <a:pPr lvl="1"/>
            <a:r>
              <a:rPr lang="en-CA" dirty="0" smtClean="0"/>
              <a:t>Parsing the </a:t>
            </a:r>
            <a:r>
              <a:rPr lang="en-CA" b="1" dirty="0" smtClean="0"/>
              <a:t>complete log</a:t>
            </a:r>
            <a:r>
              <a:rPr lang="en-CA" dirty="0" smtClean="0"/>
              <a:t>, calculating volatility</a:t>
            </a:r>
          </a:p>
          <a:p>
            <a:pPr lvl="1"/>
            <a:r>
              <a:rPr lang="en-CA" dirty="0" smtClean="0"/>
              <a:t>Writing the text files to be used in JD (lists of HV, MV, and LV classes)</a:t>
            </a:r>
          </a:p>
          <a:p>
            <a:pPr lvl="1"/>
            <a:r>
              <a:rPr lang="en-CA" dirty="0" smtClean="0"/>
              <a:t>Writing the files which show which Java classes were </a:t>
            </a:r>
            <a:r>
              <a:rPr lang="en-CA" b="1" dirty="0" smtClean="0"/>
              <a:t>modified together </a:t>
            </a:r>
            <a:r>
              <a:rPr lang="en-CA" dirty="0" smtClean="0"/>
              <a:t>(for association rules)</a:t>
            </a:r>
          </a:p>
          <a:p>
            <a:r>
              <a:rPr lang="en-CA" dirty="0" smtClean="0"/>
              <a:t>Leveraged:</a:t>
            </a:r>
          </a:p>
          <a:p>
            <a:pPr lvl="1"/>
            <a:r>
              <a:rPr lang="en-CA" dirty="0" smtClean="0"/>
              <a:t>Collections, Guava, </a:t>
            </a:r>
            <a:r>
              <a:rPr lang="en-CA" dirty="0" err="1" smtClean="0"/>
              <a:t>StackOverflow</a:t>
            </a:r>
            <a:r>
              <a:rPr lang="en-CA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706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Metrics </a:t>
            </a:r>
            <a:r>
              <a:rPr lang="en-CA" dirty="0" smtClean="0"/>
              <a:t>Integrated into JD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Class Metrics (C&amp;K):</a:t>
            </a:r>
          </a:p>
          <a:p>
            <a:pPr lvl="1"/>
            <a:r>
              <a:rPr lang="en-CA" dirty="0" smtClean="0"/>
              <a:t>LCOM (given) + LCOM (Henderson)</a:t>
            </a:r>
            <a:endParaRPr lang="en-CA" dirty="0"/>
          </a:p>
          <a:p>
            <a:pPr lvl="1"/>
            <a:r>
              <a:rPr lang="en-CA" dirty="0" smtClean="0"/>
              <a:t>Cohesion</a:t>
            </a:r>
          </a:p>
          <a:p>
            <a:pPr lvl="1"/>
            <a:r>
              <a:rPr lang="en-CA" dirty="0" smtClean="0"/>
              <a:t>RFC</a:t>
            </a:r>
          </a:p>
          <a:p>
            <a:pPr lvl="1"/>
            <a:r>
              <a:rPr lang="en-CA" dirty="0" smtClean="0"/>
              <a:t>Size / LOC</a:t>
            </a:r>
          </a:p>
          <a:p>
            <a:r>
              <a:rPr lang="en-CA" i="1" dirty="0" smtClean="0"/>
              <a:t>System Metrics (MOOD):</a:t>
            </a:r>
          </a:p>
          <a:p>
            <a:pPr lvl="1"/>
            <a:r>
              <a:rPr lang="en-CA" i="1" dirty="0" smtClean="0"/>
              <a:t>MHF</a:t>
            </a:r>
          </a:p>
          <a:p>
            <a:pPr lvl="1"/>
            <a:r>
              <a:rPr lang="en-CA" i="1" dirty="0" smtClean="0"/>
              <a:t>AHF</a:t>
            </a:r>
          </a:p>
          <a:p>
            <a:endParaRPr lang="en-CA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2733675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9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1546</Words>
  <Application>Microsoft Macintosh PowerPoint</Application>
  <PresentationFormat>On-screen Show (4:3)</PresentationFormat>
  <Paragraphs>352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Empirical Study Comparing Quality Metrics with Code Volatility, and Investigating a Prediction Model</vt:lpstr>
      <vt:lpstr>Definitions</vt:lpstr>
      <vt:lpstr>The Data: Apache Timeline</vt:lpstr>
      <vt:lpstr>Organizing Data: Buckets</vt:lpstr>
      <vt:lpstr>Research Questions</vt:lpstr>
      <vt:lpstr>Design and Methodology</vt:lpstr>
      <vt:lpstr>Log Parser /1</vt:lpstr>
      <vt:lpstr>Log Parser /2</vt:lpstr>
      <vt:lpstr>Metrics Integrated into JD</vt:lpstr>
      <vt:lpstr>Design</vt:lpstr>
      <vt:lpstr>Definition: Support and Confidence</vt:lpstr>
      <vt:lpstr>Association Rules /1</vt:lpstr>
      <vt:lpstr>Association Rules /2</vt:lpstr>
      <vt:lpstr>Results and discussion</vt:lpstr>
      <vt:lpstr>Results: Volatility ~ Quality Metrics</vt:lpstr>
      <vt:lpstr>Results: Pearson Correlation  between Metrics</vt:lpstr>
      <vt:lpstr>Results: Association Rules</vt:lpstr>
      <vt:lpstr>Challenges Faced</vt:lpstr>
      <vt:lpstr>Challenges Faced /2</vt:lpstr>
      <vt:lpstr>Threats to Validity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Study Comparing Quality Metrics and Code Volatility + (Bonus) Prediction Model!</dc:title>
  <dc:creator>Amish Gala</dc:creator>
  <cp:lastModifiedBy>shams azad</cp:lastModifiedBy>
  <cp:revision>185</cp:revision>
  <dcterms:created xsi:type="dcterms:W3CDTF">2014-04-06T15:46:06Z</dcterms:created>
  <dcterms:modified xsi:type="dcterms:W3CDTF">2014-04-11T18:49:00Z</dcterms:modified>
</cp:coreProperties>
</file>