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3" r:id="rId5"/>
    <p:sldId id="258" r:id="rId6"/>
    <p:sldId id="272" r:id="rId7"/>
    <p:sldId id="259" r:id="rId8"/>
    <p:sldId id="267" r:id="rId9"/>
    <p:sldId id="262" r:id="rId10"/>
    <p:sldId id="270" r:id="rId11"/>
    <p:sldId id="269" r:id="rId12"/>
    <p:sldId id="265" r:id="rId13"/>
    <p:sldId id="268" r:id="rId14"/>
    <p:sldId id="271" r:id="rId15"/>
    <p:sldId id="266" r:id="rId16"/>
    <p:sldId id="264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2" autoAdjust="0"/>
  </p:normalViewPr>
  <p:slideViewPr>
    <p:cSldViewPr>
      <p:cViewPr varScale="1">
        <p:scale>
          <a:sx n="95" d="100"/>
          <a:sy n="95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547B-373B-42F2-9B6A-41DAAAD10A9A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4B59-0BD7-417A-AEA6-FF8431D8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rev1_5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("2002-07-10 00:00:00 -0500");	</a:t>
            </a:r>
          </a:p>
          <a:p>
            <a:r>
              <a:rPr lang="en-US" dirty="0" smtClean="0"/>
              <a:t>Date rev1_6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("2003-12-18 00:00:00 -0500");</a:t>
            </a:r>
          </a:p>
          <a:p>
            <a:r>
              <a:rPr lang="en-US" dirty="0" smtClean="0"/>
              <a:t>Date rev1_7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("2006-12-19 00:00:00 -0500");</a:t>
            </a:r>
          </a:p>
          <a:p>
            <a:r>
              <a:rPr lang="en-US" dirty="0" smtClean="0"/>
              <a:t>Date rev1_8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("2010-02-08 00:00:00 -0500");</a:t>
            </a:r>
          </a:p>
          <a:p>
            <a:r>
              <a:rPr lang="en-US" dirty="0" smtClean="0"/>
              <a:t>Date rev1_9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("2013-03-07 00:00:00 -0500");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Give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 that we have the set</a:t>
            </a:r>
            <a:r>
              <a:rPr lang="en-CA" baseline="0" dirty="0" smtClean="0"/>
              <a:t> of Java classes into three buckets (HV, MV, LV), we can pose our 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Talk about removing commits which were unusable (commits</a:t>
            </a:r>
            <a:r>
              <a:rPr lang="en-CA" baseline="0" dirty="0" smtClean="0"/>
              <a:t> which changed the license, and removed the authors from code etc</a:t>
            </a:r>
            <a:r>
              <a:rPr lang="en-CA" baseline="0" dirty="0" smtClean="0"/>
              <a:t>.)</a:t>
            </a:r>
          </a:p>
          <a:p>
            <a:r>
              <a:rPr lang="en-CA" baseline="0" dirty="0" smtClean="0"/>
              <a:t>Bring back our main point: we’re investigating whether higher volatility code exhibits lower quality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parallel</a:t>
            </a:r>
            <a:r>
              <a:rPr lang="en-CA" baseline="0" dirty="0" smtClean="0"/>
              <a:t> to extracting all the class information from the logs,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Much like everybody else,</a:t>
            </a:r>
            <a:r>
              <a:rPr lang="en-CA" baseline="0" dirty="0" smtClean="0"/>
              <a:t> we started in the same place that the UI integration happens -&gt; the runnable within the </a:t>
            </a:r>
            <a:r>
              <a:rPr lang="en-CA" baseline="0" dirty="0" err="1" smtClean="0"/>
              <a:t>MetricsAction</a:t>
            </a:r>
            <a:r>
              <a:rPr lang="en-CA" baseline="0" dirty="0" smtClean="0"/>
              <a:t> java class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started developed our metrics in individual classes, to do the calculation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saw some common behavior, and extracted an abstract parent class to manage common tasks -&gt; loading the volatility buckets and writing the results to the database. We implemented a standard template pattern so that each child class would need to only implement one method, and write to a collection defined in the parent.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Finally we needed some additional data to check if the metrics were themselves correlated, so we designed a summary metrics collector which only interacted with the abstract 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System level metrics not shown (MHF, AHF) – not ready yet!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does this slide tell us:</a:t>
            </a:r>
            <a:endParaRPr lang="en-US" dirty="0" smtClean="0"/>
          </a:p>
          <a:p>
            <a:r>
              <a:rPr lang="en-CA" dirty="0" smtClean="0"/>
              <a:t>-</a:t>
            </a:r>
            <a:r>
              <a:rPr lang="en-CA" baseline="0" dirty="0" smtClean="0"/>
              <a:t> Across all buckets, many metrics are strongly correlated. This is good and bad – good that they validate each other, but bad that they do not offer much new knowledge.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2E9A-8599-42EB-A43E-9B024D98E33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Empirical Study Comparing Quality Metrics </a:t>
            </a:r>
            <a:r>
              <a:rPr lang="en-US" sz="3200" dirty="0" smtClean="0"/>
              <a:t>with Code Volatility, </a:t>
            </a:r>
            <a:r>
              <a:rPr lang="en-US" sz="3200" smtClean="0"/>
              <a:t>and Investigating a </a:t>
            </a:r>
            <a:r>
              <a:rPr lang="en-US" sz="3200" dirty="0" smtClean="0"/>
              <a:t>Prediction Model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Tajmilur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Shams Azad</a:t>
            </a:r>
          </a:p>
          <a:p>
            <a:r>
              <a:rPr lang="en-US" dirty="0" smtClean="0"/>
              <a:t>Amish Gala</a:t>
            </a:r>
          </a:p>
          <a:p>
            <a:r>
              <a:rPr lang="en-US" dirty="0" err="1" smtClean="0"/>
              <a:t>Vinodkumar</a:t>
            </a:r>
            <a:r>
              <a:rPr lang="en-US" dirty="0" smtClean="0"/>
              <a:t> 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492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429000"/>
            <a:ext cx="86868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914400"/>
            <a:ext cx="2286000" cy="2667000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3255666" cy="1752600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05600" y="1676400"/>
            <a:ext cx="1219200" cy="838200"/>
          </a:xfrm>
          <a:prstGeom prst="round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</a:t>
            </a:r>
            <a:r>
              <a:rPr lang="en-CA" dirty="0"/>
              <a:t>elements </a:t>
            </a:r>
            <a:r>
              <a:rPr lang="en-CA" dirty="0" smtClean="0"/>
              <a:t>changed </a:t>
            </a:r>
            <a:r>
              <a:rPr lang="en-CA" dirty="0"/>
              <a:t>in </a:t>
            </a:r>
            <a:r>
              <a:rPr lang="en-CA" dirty="0" smtClean="0"/>
              <a:t>a single commit </a:t>
            </a:r>
            <a:r>
              <a:rPr lang="en-CA" dirty="0"/>
              <a:t>are taken as one </a:t>
            </a:r>
            <a:r>
              <a:rPr lang="en-CA" dirty="0" smtClean="0"/>
              <a:t>transaction</a:t>
            </a:r>
          </a:p>
          <a:p>
            <a:r>
              <a:rPr lang="en-CA" dirty="0" smtClean="0"/>
              <a:t>Created </a:t>
            </a:r>
            <a:r>
              <a:rPr lang="en-CA" dirty="0"/>
              <a:t>three different </a:t>
            </a:r>
            <a:r>
              <a:rPr lang="en-CA" dirty="0" smtClean="0"/>
              <a:t>files </a:t>
            </a:r>
            <a:r>
              <a:rPr lang="en-CA" dirty="0"/>
              <a:t>for four different versions of apache ant. </a:t>
            </a:r>
            <a:endParaRPr lang="en-CA" dirty="0" smtClean="0"/>
          </a:p>
          <a:p>
            <a:r>
              <a:rPr lang="en-CA" dirty="0" smtClean="0"/>
              <a:t>Applied </a:t>
            </a:r>
            <a:r>
              <a:rPr lang="en-CA" dirty="0" err="1" smtClean="0"/>
              <a:t>Apriori</a:t>
            </a:r>
            <a:r>
              <a:rPr lang="en-CA" dirty="0" smtClean="0"/>
              <a:t> </a:t>
            </a:r>
            <a:r>
              <a:rPr lang="en-CA" dirty="0"/>
              <a:t>algorithm to get the association </a:t>
            </a:r>
            <a:r>
              <a:rPr lang="en-CA" dirty="0" smtClean="0"/>
              <a:t>rule</a:t>
            </a:r>
          </a:p>
          <a:p>
            <a:pPr lvl="1"/>
            <a:r>
              <a:rPr lang="en-CA" dirty="0" smtClean="0"/>
              <a:t>Minimum support: 9</a:t>
            </a:r>
            <a:r>
              <a:rPr lang="en-CA" dirty="0"/>
              <a:t>% </a:t>
            </a:r>
            <a:endParaRPr lang="en-CA" dirty="0" smtClean="0"/>
          </a:p>
          <a:p>
            <a:pPr lvl="1"/>
            <a:r>
              <a:rPr lang="en-CA" dirty="0"/>
              <a:t>M</a:t>
            </a:r>
            <a:r>
              <a:rPr lang="en-CA" dirty="0" smtClean="0"/>
              <a:t>inimum confidence: 50%.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7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Results: Volatility ~ Quality Metrics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46164" y="1190172"/>
            <a:ext cx="3069236" cy="2971800"/>
            <a:chOff x="3124200" y="1143000"/>
            <a:chExt cx="3069236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143000"/>
              <a:ext cx="3069236" cy="2971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42798" y="1190172"/>
              <a:ext cx="18320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 Henderson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2964" y="1237344"/>
            <a:ext cx="2971800" cy="2877457"/>
            <a:chOff x="381000" y="1190172"/>
            <a:chExt cx="2971800" cy="28774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72"/>
              <a:ext cx="2971800" cy="287745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91508" y="1190172"/>
              <a:ext cx="75078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7364" y="1143000"/>
            <a:ext cx="3133185" cy="3033719"/>
            <a:chOff x="5943599" y="1081080"/>
            <a:chExt cx="3133185" cy="303371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9" y="1081080"/>
              <a:ext cx="3133185" cy="30337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3444" y="1190172"/>
              <a:ext cx="105349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Cohesion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00200" y="3962400"/>
            <a:ext cx="3010767" cy="2915187"/>
            <a:chOff x="1600200" y="3962400"/>
            <a:chExt cx="3010767" cy="29151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3962400"/>
              <a:ext cx="3010767" cy="29151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19400" y="4038600"/>
              <a:ext cx="7342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RFC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462" y="3962400"/>
            <a:ext cx="2990538" cy="2895600"/>
            <a:chOff x="4629462" y="3962400"/>
            <a:chExt cx="2990538" cy="2895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462" y="3962400"/>
              <a:ext cx="2990538" cy="2895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62600" y="4038600"/>
              <a:ext cx="12676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Size / LOC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838200" y="28956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67200" y="2895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91300" y="2659859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97067" y="5562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06967" y="52197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Metrics Correlation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81513"/>
              </p:ext>
            </p:extLst>
          </p:nvPr>
        </p:nvGraphicFramePr>
        <p:xfrm>
          <a:off x="2374900" y="1752600"/>
          <a:ext cx="53213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698500"/>
                <a:gridCol w="698500"/>
                <a:gridCol w="698500"/>
                <a:gridCol w="698500"/>
                <a:gridCol w="6985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-0.24631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-0.96238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-0.52309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0.82539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0.71414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-0.45214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0.97546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0.60745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636"/>
              </p:ext>
            </p:extLst>
          </p:nvPr>
        </p:nvGraphicFramePr>
        <p:xfrm>
          <a:off x="2374900" y="3352800"/>
          <a:ext cx="52959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50900"/>
                <a:gridCol w="647700"/>
                <a:gridCol w="711200"/>
                <a:gridCol w="673100"/>
                <a:gridCol w="6858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0.97217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-0.50970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-0.44099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0.64572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0.74532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0.96111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0.71735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75263"/>
              </p:ext>
            </p:extLst>
          </p:nvPr>
        </p:nvGraphicFramePr>
        <p:xfrm>
          <a:off x="2374900" y="4953000"/>
          <a:ext cx="5283201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013"/>
                <a:gridCol w="712235"/>
                <a:gridCol w="712235"/>
                <a:gridCol w="712235"/>
                <a:gridCol w="712235"/>
                <a:gridCol w="712235"/>
                <a:gridCol w="861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-0.34738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0.93932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0.65227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-0.55733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0.79999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0.83401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0.66683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0.98594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0.84090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700" y="2177534"/>
            <a:ext cx="144315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Low Volatility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405" y="3810000"/>
            <a:ext cx="14937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Med Volatility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9405" y="5486400"/>
            <a:ext cx="14873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High Volatility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Precision, recall,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was clear that more volatile code tends to exhibit lower quality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Parsing the massive SVN commit log using regex</a:t>
            </a:r>
          </a:p>
          <a:p>
            <a:pPr lvl="1"/>
            <a:r>
              <a:rPr lang="en-CA" dirty="0" smtClean="0"/>
              <a:t>Victim of catastrophic backtracking (SO in Eclipse):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r>
              <a:rPr lang="en-CA" dirty="0" smtClean="0"/>
              <a:t>Computing the association rules required large computing power (16GB ram!)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3" y="3276600"/>
            <a:ext cx="7570657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6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</a:t>
            </a:r>
          </a:p>
          <a:p>
            <a:r>
              <a:rPr lang="en-CA" dirty="0" smtClean="0"/>
              <a:t>Internal</a:t>
            </a:r>
          </a:p>
          <a:p>
            <a:r>
              <a:rPr lang="en-CA" dirty="0" smtClean="0"/>
              <a:t>External</a:t>
            </a:r>
          </a:p>
          <a:p>
            <a:r>
              <a:rPr lang="en-CA" dirty="0" smtClean="0"/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Code Volatility</a:t>
            </a:r>
            <a:r>
              <a:rPr lang="en-US" dirty="0" smtClean="0"/>
              <a:t>: the propensity for a given code fragment </a:t>
            </a:r>
            <a:r>
              <a:rPr lang="en-US" i="1" dirty="0" smtClean="0"/>
              <a:t>to change over different </a:t>
            </a:r>
            <a:r>
              <a:rPr lang="en-US" i="1" dirty="0" smtClean="0"/>
              <a:t>releases</a:t>
            </a:r>
          </a:p>
          <a:p>
            <a:pPr lvl="1"/>
            <a:r>
              <a:rPr lang="en-CA" dirty="0" smtClean="0"/>
              <a:t>Example: MyClass.java changed between versions 1 and 2, and also between version 3 and 4</a:t>
            </a:r>
          </a:p>
          <a:p>
            <a:pPr lvl="1"/>
            <a:r>
              <a:rPr lang="en-CA" dirty="0" smtClean="0"/>
              <a:t>This class has a volatility of 2 / 3</a:t>
            </a:r>
            <a:endParaRPr lang="en-US" dirty="0" smtClean="0"/>
          </a:p>
          <a:p>
            <a:r>
              <a:rPr lang="en-US" b="1" dirty="0" smtClean="0"/>
              <a:t>Association Rules</a:t>
            </a:r>
            <a:r>
              <a:rPr lang="en-US" dirty="0" smtClean="0"/>
              <a:t>: </a:t>
            </a:r>
            <a:r>
              <a:rPr lang="en-CA" dirty="0"/>
              <a:t>conditional statements that help in finding </a:t>
            </a:r>
            <a:r>
              <a:rPr lang="en-CA" i="1" dirty="0" smtClean="0"/>
              <a:t>relationships </a:t>
            </a:r>
            <a:r>
              <a:rPr lang="en-CA" i="1" dirty="0"/>
              <a:t>between random </a:t>
            </a:r>
            <a:r>
              <a:rPr lang="en-CA" i="1" dirty="0" smtClean="0"/>
              <a:t>objects</a:t>
            </a:r>
          </a:p>
          <a:p>
            <a:pPr lvl="1"/>
            <a:r>
              <a:rPr lang="en-CA" b="1" dirty="0" smtClean="0"/>
              <a:t>Antecedent</a:t>
            </a:r>
            <a:r>
              <a:rPr lang="en-CA" dirty="0" smtClean="0"/>
              <a:t>: an item (of interest) found in the data</a:t>
            </a:r>
          </a:p>
          <a:p>
            <a:pPr lvl="1"/>
            <a:r>
              <a:rPr lang="en-CA" b="1" dirty="0" smtClean="0"/>
              <a:t>Consequent</a:t>
            </a:r>
            <a:r>
              <a:rPr lang="en-CA" dirty="0" smtClean="0"/>
              <a:t>: an item that is found in combination with the antecedent</a:t>
            </a:r>
          </a:p>
          <a:p>
            <a:pPr lvl="1"/>
            <a:r>
              <a:rPr lang="en-CA" dirty="0" smtClean="0"/>
              <a:t>Mining this data allows us to form prediction models:</a:t>
            </a:r>
          </a:p>
          <a:p>
            <a:pPr lvl="2"/>
            <a:r>
              <a:rPr lang="en-CA" dirty="0" smtClean="0"/>
              <a:t> </a:t>
            </a:r>
            <a:r>
              <a:rPr lang="en-CA" i="1" dirty="0" smtClean="0"/>
              <a:t>“if a person buys milk, there’s a 60% chance he’ll buy eggs”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051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Data: Apache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Analyzed Apache Ant over four releases (1.5 – 1.8), plus 1 for validation / prediction (1.9):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6613" y="3962400"/>
            <a:ext cx="800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928013" y="33528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3334" y="2971800"/>
            <a:ext cx="1465466" cy="990600"/>
            <a:chOff x="363334" y="2438400"/>
            <a:chExt cx="1465466" cy="990600"/>
          </a:xfrm>
        </p:grpSpPr>
        <p:sp>
          <p:nvSpPr>
            <p:cNvPr id="5" name="Down Arrow 4"/>
            <p:cNvSpPr/>
            <p:nvPr/>
          </p:nvSpPr>
          <p:spPr>
            <a:xfrm>
              <a:off x="993813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334" y="24384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1.5: July 2002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2971800"/>
            <a:ext cx="1468672" cy="990600"/>
            <a:chOff x="3352800" y="2438400"/>
            <a:chExt cx="1468672" cy="990600"/>
          </a:xfrm>
        </p:grpSpPr>
        <p:sp>
          <p:nvSpPr>
            <p:cNvPr id="7" name="Down Arrow 6"/>
            <p:cNvSpPr/>
            <p:nvPr/>
          </p:nvSpPr>
          <p:spPr>
            <a:xfrm>
              <a:off x="3983279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4384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1.7: Dec 2006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971800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1.9: March 2013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4267200"/>
            <a:ext cx="1468672" cy="1055132"/>
            <a:chOff x="1143000" y="3733800"/>
            <a:chExt cx="1468672" cy="1055132"/>
          </a:xfrm>
        </p:grpSpPr>
        <p:sp>
          <p:nvSpPr>
            <p:cNvPr id="9" name="Down Arrow 8"/>
            <p:cNvSpPr/>
            <p:nvPr/>
          </p:nvSpPr>
          <p:spPr>
            <a:xfrm flipV="1">
              <a:off x="1770266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44196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1.6: Dec 2003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400" y="4267200"/>
            <a:ext cx="1452449" cy="1066800"/>
            <a:chOff x="5486400" y="3733800"/>
            <a:chExt cx="1452449" cy="1066800"/>
          </a:xfrm>
        </p:grpSpPr>
        <p:sp>
          <p:nvSpPr>
            <p:cNvPr id="11" name="Down Arrow 10"/>
            <p:cNvSpPr/>
            <p:nvPr/>
          </p:nvSpPr>
          <p:spPr>
            <a:xfrm flipV="1">
              <a:off x="6096000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4431268"/>
              <a:ext cx="1452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1.8: Feb 2010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63334" y="2971800"/>
            <a:ext cx="2456066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2971800"/>
            <a:ext cx="3886200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1" y="2971800"/>
            <a:ext cx="3586048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1" y="2971800"/>
            <a:ext cx="3393344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47747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434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53200" y="55626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0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10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3400" y="4953000"/>
            <a:ext cx="2133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Organizing Data: Buckets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252" y="2518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</a:p>
          <a:p>
            <a:pPr algn="ctr"/>
            <a:r>
              <a:rPr lang="en-CA" sz="1600" dirty="0" smtClean="0"/>
              <a:t>(434 commits)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7251" y="3280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 </a:t>
            </a:r>
            <a:r>
              <a:rPr lang="en-CA" sz="1600" dirty="0" smtClean="0"/>
              <a:t>(630 commits)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8200" y="4042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</a:p>
          <a:p>
            <a:pPr algn="ctr"/>
            <a:r>
              <a:rPr lang="en-CA" sz="1600" dirty="0" smtClean="0"/>
              <a:t>(296 commits)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7250" y="52578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</a:p>
          <a:p>
            <a:pPr algn="ctr"/>
            <a:r>
              <a:rPr lang="en-CA" sz="1600" dirty="0" smtClean="0"/>
              <a:t>(101 commits)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88552" y="1205168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Volatility: </a:t>
            </a:r>
          </a:p>
          <a:p>
            <a:pPr algn="ctr"/>
            <a:r>
              <a:rPr lang="en-CA" dirty="0" smtClean="0"/>
              <a:t>Java class in all 3 sets</a:t>
            </a:r>
          </a:p>
          <a:p>
            <a:pPr algn="ctr"/>
            <a:r>
              <a:rPr lang="en-CA" b="1" dirty="0" smtClean="0"/>
              <a:t>(294 total)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99162" y="2919714"/>
            <a:ext cx="19050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Med. Volatility:</a:t>
            </a:r>
          </a:p>
          <a:p>
            <a:pPr algn="ctr"/>
            <a:r>
              <a:rPr lang="en-CA" dirty="0" smtClean="0"/>
              <a:t>Java class in any 2 sets </a:t>
            </a:r>
            <a:br>
              <a:rPr lang="en-CA" dirty="0" smtClean="0"/>
            </a:br>
            <a:r>
              <a:rPr lang="en-CA" b="1" dirty="0" smtClean="0"/>
              <a:t>(503 total)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799162" y="4630356"/>
            <a:ext cx="1905000" cy="144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Low Volatility:</a:t>
            </a:r>
            <a:endParaRPr lang="en-US" dirty="0" smtClean="0"/>
          </a:p>
          <a:p>
            <a:pPr algn="ctr"/>
            <a:r>
              <a:rPr lang="en-CA" dirty="0" smtClean="0"/>
              <a:t>Java class in any 1 set</a:t>
            </a:r>
          </a:p>
          <a:p>
            <a:pPr algn="ctr"/>
            <a:r>
              <a:rPr lang="en-CA" b="1" dirty="0" smtClean="0"/>
              <a:t>(554 total)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28105" y="2518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90105" y="2461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(788)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528104" y="3280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3223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(1089)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527139" y="4041058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59625" y="3984025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 </a:t>
            </a:r>
          </a:p>
          <a:p>
            <a:pPr algn="ctr"/>
            <a:r>
              <a:rPr lang="en-CA" dirty="0" smtClean="0"/>
              <a:t>(565)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5486400" y="1277556"/>
            <a:ext cx="990600" cy="4648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96436" y="5257800"/>
            <a:ext cx="192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 of Java Classes</a:t>
            </a:r>
            <a:br>
              <a:rPr lang="en-CA" dirty="0" smtClean="0"/>
            </a:br>
            <a:r>
              <a:rPr lang="en-CA" dirty="0" smtClean="0"/>
              <a:t>used for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the relationship between code volatility and quality metrics? </a:t>
            </a:r>
            <a:endParaRPr lang="en-US" dirty="0" smtClean="0"/>
          </a:p>
          <a:p>
            <a:pPr lvl="1"/>
            <a:r>
              <a:rPr lang="en-CA" b="1" dirty="0" smtClean="0"/>
              <a:t>Hypothesis</a:t>
            </a:r>
            <a:r>
              <a:rPr lang="en-CA" dirty="0"/>
              <a:t>: </a:t>
            </a:r>
            <a:r>
              <a:rPr lang="en-CA" dirty="0" smtClean="0"/>
              <a:t>HV </a:t>
            </a:r>
            <a:r>
              <a:rPr lang="en-CA" dirty="0"/>
              <a:t>code exhibit </a:t>
            </a:r>
            <a:r>
              <a:rPr lang="en-CA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lower quality metrics </a:t>
            </a:r>
            <a:r>
              <a:rPr lang="en-CA" dirty="0"/>
              <a:t>compared to LV </a:t>
            </a:r>
            <a:r>
              <a:rPr lang="en-CA" dirty="0" smtClean="0"/>
              <a:t>code</a:t>
            </a:r>
            <a:endParaRPr lang="en-US" dirty="0" smtClean="0"/>
          </a:p>
          <a:p>
            <a:r>
              <a:rPr lang="en-US" dirty="0" smtClean="0"/>
              <a:t>Based on volatility and association rules, can we build a practical change propensity model</a:t>
            </a:r>
            <a:r>
              <a:rPr lang="en-US" dirty="0" smtClean="0"/>
              <a:t>?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 smtClean="0"/>
              <a:t>: Based on historical volatility data and association rules, we can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predict which classes may also change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30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and Methodology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/>
              <a:t>"It's not the tools that you have faith in - tools are just tools. They work, or they don't work. It's people you have faith in or not."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Parser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Had access </a:t>
            </a:r>
            <a:r>
              <a:rPr lang="en-US" dirty="0" smtClean="0"/>
              <a:t>to </a:t>
            </a:r>
            <a:r>
              <a:rPr lang="en-US" dirty="0" smtClean="0"/>
              <a:t>the complete </a:t>
            </a:r>
            <a:r>
              <a:rPr lang="en-US" dirty="0" smtClean="0"/>
              <a:t>SVN commit history for Apache Ant. Example commit: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Parsed, cleaned, and filtered the data into our model (</a:t>
            </a:r>
            <a:r>
              <a:rPr lang="en-US" i="1" dirty="0" smtClean="0"/>
              <a:t>buckets </a:t>
            </a:r>
            <a:r>
              <a:rPr lang="en-US" dirty="0" smtClean="0"/>
              <a:t>of </a:t>
            </a:r>
            <a:r>
              <a:rPr lang="en-US" b="1" dirty="0" smtClean="0"/>
              <a:t>Java</a:t>
            </a:r>
            <a:r>
              <a:rPr lang="en-US" dirty="0" smtClean="0"/>
              <a:t> commits):</a:t>
            </a:r>
          </a:p>
          <a:p>
            <a:pPr lvl="1"/>
            <a:r>
              <a:rPr lang="en-US" dirty="0" smtClean="0"/>
              <a:t>15_to_16, 16_to_17… </a:t>
            </a:r>
          </a:p>
          <a:p>
            <a:pPr lvl="1"/>
            <a:r>
              <a:rPr lang="en-US" dirty="0" smtClean="0"/>
              <a:t>HV, MV, LV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0372"/>
            <a:ext cx="7915275" cy="1670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438400"/>
            <a:ext cx="6858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2438400"/>
            <a:ext cx="19812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6172200" cy="990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799" y="3886200"/>
            <a:ext cx="7915275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33" y="1600200"/>
            <a:ext cx="180336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 Parser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Plain </a:t>
            </a:r>
            <a:r>
              <a:rPr lang="en-CA" dirty="0" err="1" smtClean="0"/>
              <a:t>ol</a:t>
            </a:r>
            <a:r>
              <a:rPr lang="en-CA" dirty="0" smtClean="0"/>
              <a:t>’ Java </a:t>
            </a:r>
            <a:r>
              <a:rPr lang="en-CA" dirty="0" smtClean="0"/>
              <a:t>project, which h</a:t>
            </a:r>
            <a:r>
              <a:rPr lang="en-CA" dirty="0" smtClean="0"/>
              <a:t>andled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Parsing the </a:t>
            </a:r>
            <a:r>
              <a:rPr lang="en-CA" b="1" dirty="0" smtClean="0"/>
              <a:t>complete log</a:t>
            </a:r>
            <a:r>
              <a:rPr lang="en-CA" dirty="0" smtClean="0"/>
              <a:t>, calculating </a:t>
            </a:r>
            <a:r>
              <a:rPr lang="en-CA" dirty="0" smtClean="0"/>
              <a:t>volatility</a:t>
            </a:r>
            <a:endParaRPr lang="en-CA" dirty="0" smtClean="0"/>
          </a:p>
          <a:p>
            <a:pPr lvl="1"/>
            <a:r>
              <a:rPr lang="en-CA" dirty="0" smtClean="0"/>
              <a:t>Writing the </a:t>
            </a:r>
            <a:r>
              <a:rPr lang="en-CA" dirty="0" smtClean="0"/>
              <a:t>text files </a:t>
            </a:r>
            <a:r>
              <a:rPr lang="en-CA" dirty="0" smtClean="0"/>
              <a:t>to be used in JD (lists of HV, MV, and </a:t>
            </a:r>
            <a:r>
              <a:rPr lang="en-CA" dirty="0" smtClean="0"/>
              <a:t>LV classes)</a:t>
            </a:r>
            <a:endParaRPr lang="en-CA" dirty="0" smtClean="0"/>
          </a:p>
          <a:p>
            <a:pPr lvl="1"/>
            <a:r>
              <a:rPr lang="en-CA" dirty="0" smtClean="0"/>
              <a:t>Writing the files which show which Java classes were </a:t>
            </a:r>
            <a:r>
              <a:rPr lang="en-CA" b="1" dirty="0" smtClean="0"/>
              <a:t>modified together </a:t>
            </a:r>
            <a:r>
              <a:rPr lang="en-CA" dirty="0" smtClean="0"/>
              <a:t>(for association rules)</a:t>
            </a:r>
          </a:p>
          <a:p>
            <a:r>
              <a:rPr lang="en-CA" dirty="0" smtClean="0"/>
              <a:t>Leveraged:</a:t>
            </a:r>
          </a:p>
          <a:p>
            <a:pPr lvl="1"/>
            <a:r>
              <a:rPr lang="en-CA" dirty="0" smtClean="0"/>
              <a:t>Collections, Guava, </a:t>
            </a:r>
            <a:r>
              <a:rPr lang="en-CA" dirty="0" err="1" smtClean="0"/>
              <a:t>StackOverflow</a:t>
            </a:r>
            <a:r>
              <a:rPr lang="en-CA" dirty="0" smtClean="0"/>
              <a:t>…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7706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</a:t>
            </a:r>
            <a:r>
              <a:rPr lang="en-CA" dirty="0" smtClean="0"/>
              <a:t>Integrated into </a:t>
            </a:r>
            <a:r>
              <a:rPr lang="en-CA" dirty="0" smtClean="0"/>
              <a:t>JD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Class Metrics (C&amp;K):</a:t>
            </a:r>
          </a:p>
          <a:p>
            <a:pPr lvl="1"/>
            <a:r>
              <a:rPr lang="en-CA" dirty="0" smtClean="0"/>
              <a:t>LCOM </a:t>
            </a:r>
            <a:r>
              <a:rPr lang="en-CA" dirty="0" smtClean="0"/>
              <a:t>(given</a:t>
            </a:r>
            <a:r>
              <a:rPr lang="en-CA" dirty="0" smtClean="0"/>
              <a:t>) + LCOM (Henderson)</a:t>
            </a:r>
            <a:endParaRPr lang="en-CA" dirty="0"/>
          </a:p>
          <a:p>
            <a:pPr lvl="1"/>
            <a:r>
              <a:rPr lang="en-CA" dirty="0" smtClean="0"/>
              <a:t>Cohesion</a:t>
            </a:r>
          </a:p>
          <a:p>
            <a:pPr lvl="1"/>
            <a:r>
              <a:rPr lang="en-CA" dirty="0" smtClean="0"/>
              <a:t>RFC</a:t>
            </a:r>
          </a:p>
          <a:p>
            <a:pPr lvl="1"/>
            <a:r>
              <a:rPr lang="en-CA" dirty="0" smtClean="0"/>
              <a:t>Size / LOC</a:t>
            </a:r>
          </a:p>
          <a:p>
            <a:r>
              <a:rPr lang="en-CA" dirty="0" smtClean="0"/>
              <a:t>System Metrics (MOOD):</a:t>
            </a:r>
          </a:p>
          <a:p>
            <a:pPr lvl="1"/>
            <a:r>
              <a:rPr lang="en-CA" dirty="0" smtClean="0"/>
              <a:t>MHF</a:t>
            </a:r>
          </a:p>
          <a:p>
            <a:pPr lvl="1"/>
            <a:r>
              <a:rPr lang="en-CA" dirty="0" smtClean="0"/>
              <a:t>AHF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733675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93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1018</Words>
  <Application>Microsoft Office PowerPoint</Application>
  <PresentationFormat>On-screen Show (4:3)</PresentationFormat>
  <Paragraphs>286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Empirical Study Comparing Quality Metrics with Code Volatility, and Investigating a Prediction Model</vt:lpstr>
      <vt:lpstr>Definitions</vt:lpstr>
      <vt:lpstr>The Data: Apache Timeline</vt:lpstr>
      <vt:lpstr>Organizing Data: Buckets</vt:lpstr>
      <vt:lpstr>Research Questions</vt:lpstr>
      <vt:lpstr>Design and Methodology</vt:lpstr>
      <vt:lpstr>Log Parser /1</vt:lpstr>
      <vt:lpstr>Log Parser /2</vt:lpstr>
      <vt:lpstr>Metrics Integrated into JD</vt:lpstr>
      <vt:lpstr>Design</vt:lpstr>
      <vt:lpstr>Association Rules</vt:lpstr>
      <vt:lpstr>Results: Volatility ~ Quality Metrics</vt:lpstr>
      <vt:lpstr>Results: Metrics Correlation</vt:lpstr>
      <vt:lpstr>Results: Association Rules</vt:lpstr>
      <vt:lpstr>Results Discussion</vt:lpstr>
      <vt:lpstr>Challenges Faced</vt:lpstr>
      <vt:lpstr>Threats to Validity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Comparing Quality Metrics and Code Volatility + (Bonus) Prediction Model!</dc:title>
  <dc:creator>Amish Gala</dc:creator>
  <cp:lastModifiedBy>Windows User</cp:lastModifiedBy>
  <cp:revision>103</cp:revision>
  <dcterms:created xsi:type="dcterms:W3CDTF">2014-04-06T15:46:06Z</dcterms:created>
  <dcterms:modified xsi:type="dcterms:W3CDTF">2014-04-09T01:00:27Z</dcterms:modified>
</cp:coreProperties>
</file>