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Click to edit the notes format</a:t>
            </a:r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&lt;header&gt;</a:t>
            </a:r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CA"/>
              <a:t>&lt;date/time&gt;</a:t>
            </a:r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CA"/>
              <a:t>&lt;footer&gt;</a:t>
            </a:r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4F3C20E2-CE44-42AC-B1A7-F066F2F0B0B0}" type="slidenum">
              <a:rPr lang="en-CA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0" lIns="0" rIns="0" tIns="0"/>
          <a:p>
            <a:r>
              <a:rPr lang="en-CA"/>
              <a:t>http://asetechs.com/NewSite2012/Products/Interpreting_Halstead_metrics.htm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F89472FA-A44D-4200-8233-46F0F39E6A5A}" type="slidenum">
              <a:rPr lang="en-C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0" y="6356520"/>
            <a:ext cx="914328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SOEN 6611 – Software Measurement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Halstead Complexity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0" y="6356520"/>
            <a:ext cx="914328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77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61E5A87E-5383-4590-B49F-A2C57A47BA5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Exercise: Compute Halstead metrics of the 2nd version of </a:t>
            </a:r>
            <a:r>
              <a:rPr b="1" lang="en-CA" sz="4400">
                <a:solidFill>
                  <a:srgbClr val="000000"/>
                </a:solidFill>
                <a:latin typeface="Calibri"/>
              </a:rPr>
              <a:t>sort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BA62548-871E-4AD9-ABAC-85339404F17A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1509120" y="1295280"/>
            <a:ext cx="6125040" cy="5257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a[],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n) 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i, j, t;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(n &lt; 2)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(i=0 ; i &lt; n-1; i++)  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(j=i+1 ; j &lt; n ; j++) 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(a[i] &gt; a[j]) 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t = a[i];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a[i] = a[j];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a[j] = t;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BB22165-09A5-4304-951E-235CA84AAD5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19" name="Table 2"/>
          <p:cNvGraphicFramePr/>
          <p:nvPr/>
        </p:nvGraphicFramePr>
        <p:xfrm>
          <a:off x="380880" y="76320"/>
          <a:ext cx="3123360" cy="6674400"/>
        </p:xfrm>
        <a:graphic>
          <a:graphicData uri="http://schemas.openxmlformats.org/drawingml/2006/table">
            <a:tbl>
              <a:tblPr/>
              <a:tblGrid>
                <a:gridCol w="1447560"/>
                <a:gridCol w="1675800"/>
              </a:tblGrid>
              <a:tr h="622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occurrences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for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[]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return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" name="CustomShape 3"/>
          <p:cNvSpPr/>
          <p:nvPr/>
        </p:nvSpPr>
        <p:spPr>
          <a:xfrm>
            <a:off x="3581280" y="5726520"/>
            <a:ext cx="83736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17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5105520" y="5726520"/>
            <a:ext cx="91368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50</a:t>
            </a:r>
            <a:endParaRPr/>
          </a:p>
        </p:txBody>
      </p:sp>
      <p:graphicFrame>
        <p:nvGraphicFramePr>
          <p:cNvPr id="122" name="Table 5"/>
          <p:cNvGraphicFramePr/>
          <p:nvPr/>
        </p:nvGraphicFramePr>
        <p:xfrm>
          <a:off x="5257800" y="304920"/>
          <a:ext cx="3123360" cy="3606120"/>
        </p:xfrm>
        <a:graphic>
          <a:graphicData uri="http://schemas.openxmlformats.org/drawingml/2006/table">
            <a:tbl>
              <a:tblPr/>
              <a:tblGrid>
                <a:gridCol w="1447560"/>
                <a:gridCol w="1675800"/>
              </a:tblGrid>
              <a:tr h="887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Operand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Number of occurrences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0’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3" name="CustomShape 6"/>
          <p:cNvSpPr/>
          <p:nvPr/>
        </p:nvSpPr>
        <p:spPr>
          <a:xfrm>
            <a:off x="5638680" y="3962520"/>
            <a:ext cx="83736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8</a:t>
            </a:r>
            <a:endParaRPr/>
          </a:p>
        </p:txBody>
      </p:sp>
      <p:sp>
        <p:nvSpPr>
          <p:cNvPr id="124" name="CustomShape 7"/>
          <p:cNvSpPr/>
          <p:nvPr/>
        </p:nvSpPr>
        <p:spPr>
          <a:xfrm>
            <a:off x="7162920" y="3962520"/>
            <a:ext cx="91368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31</a:t>
            </a:r>
            <a:endParaRPr/>
          </a:p>
        </p:txBody>
      </p:sp>
      <p:sp>
        <p:nvSpPr>
          <p:cNvPr id="125" name="CustomShape 8"/>
          <p:cNvSpPr/>
          <p:nvPr/>
        </p:nvSpPr>
        <p:spPr>
          <a:xfrm>
            <a:off x="4157280" y="4687560"/>
            <a:ext cx="4043880" cy="638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actual program length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81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estimated =  = 69.5 + 24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93.5</a:t>
            </a:r>
            <a:endParaRPr/>
          </a:p>
        </p:txBody>
      </p:sp>
      <p:sp>
        <p:nvSpPr>
          <p:cNvPr id="126" name="CustomShape 9"/>
          <p:cNvSpPr/>
          <p:nvPr/>
        </p:nvSpPr>
        <p:spPr>
          <a:xfrm>
            <a:off x="3657600" y="4687560"/>
            <a:ext cx="5043600" cy="6454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computation (2nd example)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E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376 </a:t>
            </a:r>
            <a:r>
              <a:rPr lang="en-CA" sz="3200">
                <a:solidFill>
                  <a:srgbClr val="000000"/>
                </a:solidFill>
                <a:latin typeface="Symbol"/>
              </a:rPr>
              <a:t>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33 = 12408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T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12408/18 ≈ 689 sec ≈ 11.5 min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B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307/3000 ≈ 0.125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438A0587-6F03-4018-AE1E-B903135A2AC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measures criticism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304920" y="1600200"/>
            <a:ext cx="853380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The program should be completed or near completed to determine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N1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and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N2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It has several assumptions on human memory models. For example, in the computation of volume, it assumes that the developers perform “binary search” to select the appropriate operand/operator from the program vocabulary.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It makes use of arbitrary constants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(e.g., minimum perceptions per second = 18)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F3F75CF3-8A5D-4494-A138-6DFA2DC3077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80880" y="1600200"/>
            <a:ext cx="83811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Maurice H. Halstead, </a:t>
            </a:r>
            <a:r>
              <a:rPr i="1" lang="en-CA" sz="2000">
                <a:solidFill>
                  <a:srgbClr val="000000"/>
                </a:solidFill>
                <a:latin typeface="Calibri"/>
              </a:rPr>
              <a:t>Elements of Software Science (Operating and programming systems series)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, Elsevier Science, Inc., 1977.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Asetechs Consulting, Interpretation of Halstead measures, http://asetechs.com/NewSite2012/Products/Interpreting_Halstead_metrics.htm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DBA62C12-BAB2-44B6-B144-C29CA73FDA4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complexity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380880" y="1600200"/>
            <a:ext cx="83811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It was proposed by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Maurice Howard Halstead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in 1977, as a means to measure the volume and the difficulty of a program, as well as the effort required for its development.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Its computation is based on 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operators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(keywords, arithmetic symbols) and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operands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(identifiers, constants) being present in a program.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6D29D38-475F-401A-A8C9-129883DF92F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computation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For a given program, we need to compute: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n1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the number of distinct operators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n2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the number of distinct operands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N1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the total number of operators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N2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the total number of operands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Program vocabulary: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Program length: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Estimated Program length: 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D5D2B75-44B4-4CE7-B6A8-2DE1240963F4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computation example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1828800" y="1600200"/>
            <a:ext cx="54856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X[],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N) </a:t>
            </a:r>
            <a:r>
              <a:rPr lang="en-CA" sz="2200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i,j,b;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(N&gt;1)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(i=1; i&lt;N; i++)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(j=0; j&lt;i; j++)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(X[i] &lt; X[j])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b = X[i];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X[i] = X[j];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X[j] = b;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E035DDC-074A-46CF-8DA9-C6EB392AC337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9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10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2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13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14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6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17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18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0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21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22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4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25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26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8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29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30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2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33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34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6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37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38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0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41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42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4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45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46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C995D83C-CEE2-409A-93D7-761E5FCD6776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89" name="Table 2"/>
          <p:cNvGraphicFramePr/>
          <p:nvPr/>
        </p:nvGraphicFramePr>
        <p:xfrm>
          <a:off x="380880" y="304920"/>
          <a:ext cx="3123360" cy="5831280"/>
        </p:xfrm>
        <a:graphic>
          <a:graphicData uri="http://schemas.openxmlformats.org/drawingml/2006/table">
            <a:tbl>
              <a:tblPr/>
              <a:tblGrid>
                <a:gridCol w="1447560"/>
                <a:gridCol w="1675800"/>
              </a:tblGrid>
              <a:tr h="887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Number of occurrences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for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[]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CustomShape 3"/>
          <p:cNvSpPr/>
          <p:nvPr/>
        </p:nvSpPr>
        <p:spPr>
          <a:xfrm>
            <a:off x="762120" y="6172200"/>
            <a:ext cx="83736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14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2286000" y="6172200"/>
            <a:ext cx="91368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42</a:t>
            </a:r>
            <a:endParaRPr/>
          </a:p>
        </p:txBody>
      </p:sp>
      <p:graphicFrame>
        <p:nvGraphicFramePr>
          <p:cNvPr id="92" name="Table 5"/>
          <p:cNvGraphicFramePr/>
          <p:nvPr/>
        </p:nvGraphicFramePr>
        <p:xfrm>
          <a:off x="5257800" y="304920"/>
          <a:ext cx="3123360" cy="3235320"/>
        </p:xfrm>
        <a:graphic>
          <a:graphicData uri="http://schemas.openxmlformats.org/drawingml/2006/table">
            <a:tbl>
              <a:tblPr/>
              <a:tblGrid>
                <a:gridCol w="1447560"/>
                <a:gridCol w="1675800"/>
              </a:tblGrid>
              <a:tr h="887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Operand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Number of occurrences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‘’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0’’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‘’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1’’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CustomShape 6"/>
          <p:cNvSpPr/>
          <p:nvPr/>
        </p:nvSpPr>
        <p:spPr>
          <a:xfrm>
            <a:off x="5638680" y="3593160"/>
            <a:ext cx="83736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7</a:t>
            </a:r>
            <a:endParaRPr/>
          </a:p>
        </p:txBody>
      </p:sp>
      <p:sp>
        <p:nvSpPr>
          <p:cNvPr id="94" name="CustomShape 7"/>
          <p:cNvSpPr/>
          <p:nvPr/>
        </p:nvSpPr>
        <p:spPr>
          <a:xfrm>
            <a:off x="7162920" y="3593160"/>
            <a:ext cx="91368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28</a:t>
            </a:r>
            <a:endParaRPr/>
          </a:p>
        </p:txBody>
      </p:sp>
      <p:sp>
        <p:nvSpPr>
          <p:cNvPr id="95" name="CustomShape 8"/>
          <p:cNvSpPr/>
          <p:nvPr/>
        </p:nvSpPr>
        <p:spPr>
          <a:xfrm>
            <a:off x="4042440" y="4687560"/>
            <a:ext cx="4565160" cy="638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actual program length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70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estimated =  = 53.3 + 19.65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72.95</a:t>
            </a:r>
            <a:endParaRPr/>
          </a:p>
        </p:txBody>
      </p:sp>
      <p:sp>
        <p:nvSpPr>
          <p:cNvPr id="96" name="CustomShape 9"/>
          <p:cNvSpPr/>
          <p:nvPr/>
        </p:nvSpPr>
        <p:spPr>
          <a:xfrm>
            <a:off x="3657600" y="4687560"/>
            <a:ext cx="5335200" cy="6454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complexity measures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Volume: 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is the number of binary bits required for representing the vocabulary of the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Difficulty: 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difficulty is proportional to the number of distinct operators (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n1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) and the average occurrence of the distinct operands (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N2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/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n2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) in a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Effort: 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DBC9043D-AF90-450A-AC6D-B01721423AE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estimates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304920" y="1600200"/>
            <a:ext cx="853380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Time required to program:  seconds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number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18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was based on John M. Stroud's "perceptual moment" hypothesis, published in the 1950s, showing that the human brain is able to perform a limited number minimum perceptions per second (between 5 and 20).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Number of delivered bugs: 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where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S*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is the mean number of mental discriminations (decisions) between errors (a typical value is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3,000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according to Halstead)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304920" y="1600200"/>
            <a:ext cx="853380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B7160F3-BA92-4502-B975-850E25881A5C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computation example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E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307 </a:t>
            </a:r>
            <a:r>
              <a:rPr lang="en-CA" sz="3200">
                <a:solidFill>
                  <a:srgbClr val="000000"/>
                </a:solidFill>
                <a:latin typeface="Symbol"/>
              </a:rPr>
              <a:t>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28 = 8596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T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8596/18 ≈ 478 sec ≈ 8 min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B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307/3000 ≈ 0.102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B15C810A-3A87-41B4-B55C-60D8E1019D24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How about this code?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419720" y="1822320"/>
            <a:ext cx="4619520" cy="4273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a[],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n) 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i, j, t;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(n &lt; 2)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CA">
                <a:solidFill>
                  <a:srgbClr val="000000"/>
                </a:solidFill>
                <a:latin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(i=0 ; i &lt; n-1; i++)  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(j=i+1 ; j &lt; n ; j++) 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(a[i] &gt; a[j]) 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t = a[i];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a[i] = a[j];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a[j] = t;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0BDCF898-AAA4-4F66-9352-C5968A7C2A51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65880" y="1830960"/>
            <a:ext cx="4200480" cy="4264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X[],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N) 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i,j,b;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(N&gt;1)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(i=1; i&lt;N; i++)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(j=0; j&lt;i; j++)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(X[i] &lt; X[j])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b = X[i];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X[i] = X[j];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X[j] = b;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113" name="CustomShape 5"/>
          <p:cNvSpPr/>
          <p:nvPr/>
        </p:nvSpPr>
        <p:spPr>
          <a:xfrm>
            <a:off x="1482120" y="1461600"/>
            <a:ext cx="138312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b050"/>
                </a:solidFill>
                <a:latin typeface="Calibri"/>
              </a:rPr>
              <a:t>Version 1</a:t>
            </a:r>
            <a:endParaRPr/>
          </a:p>
        </p:txBody>
      </p:sp>
      <p:sp>
        <p:nvSpPr>
          <p:cNvPr id="114" name="CustomShape 6"/>
          <p:cNvSpPr/>
          <p:nvPr/>
        </p:nvSpPr>
        <p:spPr>
          <a:xfrm>
            <a:off x="6014160" y="1461600"/>
            <a:ext cx="138312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ff0000"/>
                </a:solidFill>
                <a:latin typeface="Calibri"/>
              </a:rPr>
              <a:t>Version 2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dur="indefinite" id="52" nodeType="mainSeq">
                <p:childTnLst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6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57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58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5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0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61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62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4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65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66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8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69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70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71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72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73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74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76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77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78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7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0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81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82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8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4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85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86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87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8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89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90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91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92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93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500" fill="hold" id="94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