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arjan's_strongly_connected_components_algorith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</a:p>
          <a:p>
            <a:r>
              <a:rPr lang="en-US" dirty="0" err="1"/>
              <a:t>Chidamber</a:t>
            </a:r>
            <a:r>
              <a:rPr lang="en-US" dirty="0"/>
              <a:t> &amp; </a:t>
            </a:r>
            <a:r>
              <a:rPr lang="en-US" dirty="0" err="1" smtClean="0"/>
              <a:t>Kemerer</a:t>
            </a:r>
            <a:r>
              <a:rPr lang="en-US" dirty="0" smtClean="0"/>
              <a:t> (CK)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2430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CBO(Customer) = 2</a:t>
            </a:r>
          </a:p>
          <a:p>
            <a:r>
              <a:rPr lang="en-US" dirty="0" smtClean="0"/>
              <a:t>CBO(Order) = 2</a:t>
            </a:r>
          </a:p>
          <a:p>
            <a:r>
              <a:rPr lang="en-US" dirty="0" smtClean="0"/>
              <a:t>CBO(</a:t>
            </a:r>
            <a:r>
              <a:rPr lang="en-US" dirty="0" err="1" smtClean="0"/>
              <a:t>CreditCardInfo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CBO(Book) = 3</a:t>
            </a:r>
          </a:p>
          <a:p>
            <a:r>
              <a:rPr lang="en-US" dirty="0" smtClean="0"/>
              <a:t>CBO(</a:t>
            </a:r>
            <a:r>
              <a:rPr lang="en-US" dirty="0" err="1" smtClean="0"/>
              <a:t>RegularBook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CBO(</a:t>
            </a:r>
            <a:r>
              <a:rPr lang="en-US" dirty="0" err="1" smtClean="0"/>
              <a:t>Ebook</a:t>
            </a:r>
            <a:r>
              <a:rPr lang="en-US" dirty="0" smtClean="0"/>
              <a:t>) = 1</a:t>
            </a:r>
            <a:endParaRPr lang="en-US" dirty="0"/>
          </a:p>
        </p:txBody>
      </p:sp>
      <p:pic>
        <p:nvPicPr>
          <p:cNvPr id="1090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19200"/>
            <a:ext cx="9024106" cy="433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less coupled </a:t>
            </a:r>
            <a:r>
              <a:rPr lang="en-US" dirty="0" smtClean="0"/>
              <a:t>a </a:t>
            </a:r>
            <a:r>
              <a:rPr lang="en-US" dirty="0"/>
              <a:t>class is, the </a:t>
            </a:r>
            <a:r>
              <a:rPr lang="en-US" b="1" dirty="0"/>
              <a:t>easier</a:t>
            </a:r>
            <a:r>
              <a:rPr lang="en-US" dirty="0"/>
              <a:t> it is to </a:t>
            </a:r>
            <a:r>
              <a:rPr lang="en-US" b="1" dirty="0" smtClean="0"/>
              <a:t>reuse</a:t>
            </a:r>
            <a:r>
              <a:rPr lang="en-US" dirty="0" smtClean="0"/>
              <a:t> </a:t>
            </a:r>
            <a:r>
              <a:rPr lang="en-US" dirty="0"/>
              <a:t>it in another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The higher the coupling of a class, </a:t>
            </a:r>
            <a:r>
              <a:rPr lang="en-US" dirty="0"/>
              <a:t>the </a:t>
            </a:r>
            <a:r>
              <a:rPr lang="en-US" dirty="0" smtClean="0"/>
              <a:t>more change-prone it is (due to </a:t>
            </a:r>
            <a:r>
              <a:rPr lang="en-US" b="1" dirty="0" smtClean="0"/>
              <a:t>change propagation</a:t>
            </a:r>
            <a:r>
              <a:rPr lang="en-US" dirty="0" smtClean="0"/>
              <a:t>), </a:t>
            </a:r>
            <a:r>
              <a:rPr lang="en-US" dirty="0"/>
              <a:t>and therefore maintenance is more </a:t>
            </a:r>
            <a:r>
              <a:rPr lang="en-US" dirty="0" smtClean="0"/>
              <a:t>difficult.</a:t>
            </a:r>
          </a:p>
          <a:p>
            <a:r>
              <a:rPr lang="en-US" dirty="0" smtClean="0"/>
              <a:t>High </a:t>
            </a:r>
            <a:r>
              <a:rPr lang="en-US" dirty="0"/>
              <a:t>coupling has been found to indicate fault-proneness.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/>
              <a:t>Coupling</a:t>
            </a:r>
            <a:br>
              <a:rPr lang="en-US" b="1" dirty="0"/>
            </a:br>
            <a:r>
              <a:rPr lang="en-US" dirty="0" smtClean="0"/>
              <a:t>Response For a Class (RFC)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response set of a class is a set of methods that can be potentially executed </a:t>
                </a:r>
                <a:r>
                  <a:rPr lang="en-US" dirty="0"/>
                  <a:t>in response to a message received by an object of that </a:t>
                </a:r>
                <a:r>
                  <a:rPr lang="en-US" dirty="0" smtClean="0"/>
                  <a:t>class.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𝑅𝐹𝐶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𝑅𝑆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the set of methods in a given class, and</a:t>
                </a:r>
              </a:p>
              <a:p>
                <a:pPr marL="0" indent="0">
                  <a:buNone/>
                </a:pPr>
                <a:r>
                  <a:rPr lang="en-US" i="1" dirty="0" err="1" smtClean="0"/>
                  <a:t>R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 is the set of remote methods directly called from method </a:t>
                </a:r>
                <a:r>
                  <a:rPr lang="en-US" i="1" dirty="0" err="1" smtClean="0"/>
                  <a:t>M</a:t>
                </a:r>
                <a:r>
                  <a:rPr lang="en-US" i="1" baseline="-25000" dirty="0" err="1" smtClean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741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that class A has four methods:</a:t>
            </a:r>
          </a:p>
          <a:p>
            <a:pPr lvl="1"/>
            <a:r>
              <a:rPr lang="en-US" dirty="0" smtClean="0"/>
              <a:t>A.m1 calls B.m2</a:t>
            </a:r>
          </a:p>
          <a:p>
            <a:pPr lvl="1"/>
            <a:r>
              <a:rPr lang="en-US" dirty="0" smtClean="0"/>
              <a:t>A.m2 calls C.m1</a:t>
            </a:r>
          </a:p>
          <a:p>
            <a:pPr lvl="1"/>
            <a:r>
              <a:rPr lang="en-US" dirty="0" smtClean="0"/>
              <a:t>A.m3 calls A.m4</a:t>
            </a:r>
          </a:p>
          <a:p>
            <a:pPr lvl="1"/>
            <a:r>
              <a:rPr lang="en-US" dirty="0" smtClean="0"/>
              <a:t>A.m4 calls no method</a:t>
            </a:r>
          </a:p>
          <a:p>
            <a:r>
              <a:rPr lang="en-US" dirty="0" smtClean="0"/>
              <a:t>M = {A.m1, A.m2, A.m3, A.m4}</a:t>
            </a:r>
          </a:p>
          <a:p>
            <a:r>
              <a:rPr lang="en-US" dirty="0" smtClean="0"/>
              <a:t>R = {B.m2} </a:t>
            </a:r>
            <a:r>
              <a:rPr lang="en-US" dirty="0" smtClean="0">
                <a:sym typeface="Symbol"/>
              </a:rPr>
              <a:t> {C.m1}  {A.m4}  </a:t>
            </a:r>
          </a:p>
          <a:p>
            <a:r>
              <a:rPr lang="en-US" dirty="0" smtClean="0">
                <a:sym typeface="Symbol"/>
              </a:rPr>
              <a:t>RS = M  R = {</a:t>
            </a:r>
            <a:r>
              <a:rPr lang="en-US" dirty="0" smtClean="0"/>
              <a:t>A.m1</a:t>
            </a:r>
            <a:r>
              <a:rPr lang="en-US" dirty="0"/>
              <a:t>, A.m2, A.m3, </a:t>
            </a:r>
            <a:r>
              <a:rPr lang="en-US" dirty="0" smtClean="0"/>
              <a:t>A.m4, B.m2, </a:t>
            </a:r>
            <a:r>
              <a:rPr lang="en-US" dirty="0">
                <a:sym typeface="Symbol"/>
              </a:rPr>
              <a:t>C.m1</a:t>
            </a:r>
            <a:r>
              <a:rPr lang="en-US" dirty="0" smtClean="0"/>
              <a:t>}</a:t>
            </a:r>
          </a:p>
          <a:p>
            <a:r>
              <a:rPr lang="en-US" dirty="0" smtClean="0"/>
              <a:t>RFC = |RS| =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5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higher</a:t>
            </a:r>
            <a:r>
              <a:rPr lang="en-US" dirty="0" smtClean="0"/>
              <a:t> the </a:t>
            </a:r>
            <a:r>
              <a:rPr lang="en-US" dirty="0"/>
              <a:t>value of the RFC, the </a:t>
            </a:r>
            <a:r>
              <a:rPr lang="en-US" dirty="0" smtClean="0"/>
              <a:t>higher the </a:t>
            </a:r>
            <a:r>
              <a:rPr lang="en-US" dirty="0"/>
              <a:t>level of understanding required on the part of the tester</a:t>
            </a:r>
            <a:r>
              <a:rPr lang="en-US" dirty="0" smtClean="0"/>
              <a:t>.</a:t>
            </a:r>
          </a:p>
          <a:p>
            <a:r>
              <a:rPr lang="en-US" dirty="0"/>
              <a:t>A large RFC </a:t>
            </a:r>
            <a:r>
              <a:rPr lang="en-US" dirty="0" smtClean="0"/>
              <a:t>value has </a:t>
            </a:r>
            <a:r>
              <a:rPr lang="en-US" dirty="0"/>
              <a:t>been found to indicate more </a:t>
            </a:r>
            <a:r>
              <a:rPr lang="en-US" dirty="0" smtClean="0"/>
              <a:t>faults.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 smtClean="0"/>
              <a:t>Cohesion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Lack of Cohesion of </a:t>
            </a:r>
            <a:r>
              <a:rPr lang="en-US" dirty="0" smtClean="0"/>
              <a:t>Methods (LCOM)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LCOM considers two methods as cohesive if they access at least one common instance variable.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I</a:t>
                </a:r>
                <a:r>
                  <a:rPr lang="en-US" b="1" i="1" baseline="-25000" dirty="0" smtClean="0"/>
                  <a:t>i</a:t>
                </a:r>
                <a:r>
                  <a:rPr lang="en-US" dirty="0" smtClean="0"/>
                  <a:t> be the set of instance variables accessed by method </a:t>
                </a:r>
                <a:r>
                  <a:rPr lang="en-US" b="1" i="1" dirty="0" smtClean="0"/>
                  <a:t>M</a:t>
                </a:r>
                <a:r>
                  <a:rPr lang="en-US" b="1" i="1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all possible pairs of methods (</a:t>
                </a:r>
                <a:r>
                  <a:rPr lang="en-US" b="1" i="1" dirty="0" err="1" smtClean="0"/>
                  <a:t>M</a:t>
                </a:r>
                <a:r>
                  <a:rPr lang="en-US" b="1" i="1" baseline="-25000" dirty="0" err="1" smtClean="0"/>
                  <a:t>i</a:t>
                </a:r>
                <a:r>
                  <a:rPr lang="en-US" dirty="0" smtClean="0"/>
                  <a:t>,</a:t>
                </a:r>
                <a:r>
                  <a:rPr lang="en-US" b="1" i="1" dirty="0"/>
                  <a:t> </a:t>
                </a:r>
                <a:r>
                  <a:rPr lang="en-US" b="1" i="1" dirty="0" err="1" smtClean="0"/>
                  <a:t>M</a:t>
                </a:r>
                <a:r>
                  <a:rPr lang="en-US" b="1" i="1" baseline="-25000" dirty="0" err="1" smtClean="0"/>
                  <a:t>j</a:t>
                </a:r>
                <a:r>
                  <a:rPr lang="en-US" dirty="0" smtClean="0"/>
                  <a:t>) compute the intersection of </a:t>
                </a:r>
                <a:r>
                  <a:rPr lang="en-US" b="1" i="1" dirty="0"/>
                  <a:t>I</a:t>
                </a:r>
                <a:r>
                  <a:rPr lang="en-US" b="1" i="1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>
                    <a:sym typeface="Symbol"/>
                  </a:rPr>
                  <a:t></a:t>
                </a:r>
                <a:r>
                  <a:rPr lang="en-US" dirty="0" smtClean="0"/>
                  <a:t> </a:t>
                </a:r>
                <a:r>
                  <a:rPr lang="en-US" b="1" i="1" dirty="0" err="1" smtClean="0"/>
                  <a:t>I</a:t>
                </a:r>
                <a:r>
                  <a:rPr lang="en-US" b="1" i="1" baseline="-25000" dirty="0" err="1" smtClean="0"/>
                  <a:t>j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|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𝐿𝐶𝑂𝑀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0,                 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132" t="-2695" r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LCOM 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LCOM1 gives a value of zero for very different classes.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definition is based on </a:t>
            </a:r>
            <a:r>
              <a:rPr lang="en-US" b="1" dirty="0"/>
              <a:t>method-data interaction</a:t>
            </a:r>
            <a:r>
              <a:rPr lang="en-US" dirty="0"/>
              <a:t>, which may not be a correct way to define cohesiveness in the object-oriented world</a:t>
            </a:r>
            <a:r>
              <a:rPr lang="en-US" dirty="0" smtClean="0"/>
              <a:t>.</a:t>
            </a:r>
          </a:p>
          <a:p>
            <a:r>
              <a:rPr lang="en-US" dirty="0"/>
              <a:t>A class that gets/sets its own internal data via its </a:t>
            </a:r>
            <a:r>
              <a:rPr lang="en-US" smtClean="0"/>
              <a:t>getter/setter methods, </a:t>
            </a:r>
            <a:r>
              <a:rPr lang="en-US" dirty="0"/>
              <a:t>and not via direct variable read/write, may show a high </a:t>
            </a:r>
            <a:r>
              <a:rPr lang="en-US" dirty="0" smtClean="0"/>
              <a:t>LCOM1.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Henderson-Sellers normalized LCOM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be the number of methods in a class.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be the number of instance variables in the class.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) be the number </a:t>
                </a:r>
                <a:r>
                  <a:rPr lang="en-US" dirty="0"/>
                  <a:t>of methods that access </a:t>
                </a:r>
                <a:r>
                  <a:rPr lang="en-US" dirty="0" smtClean="0"/>
                  <a:t>instance variable 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𝐿𝐶𝑂𝑀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Henderson-Sellers normalized LCOM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each method of a class accesses all instance variables,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and thus LCOM = 0 (maximum cohesion)</a:t>
                </a:r>
              </a:p>
              <a:p>
                <a:r>
                  <a:rPr lang="en-US" dirty="0" smtClean="0"/>
                  <a:t>In the case where each instance variable is accessed by only one method,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and thus LCOM = </a:t>
                </a:r>
                <a:r>
                  <a:rPr lang="en-US" dirty="0" smtClean="0"/>
                  <a:t>1 (minimum cohesion)</a:t>
                </a:r>
              </a:p>
              <a:p>
                <a:r>
                  <a:rPr lang="en-US" dirty="0" smtClean="0"/>
                  <a:t>In the case where the methods do not access any instance variables,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and thus LCOM </a:t>
                </a:r>
                <a:r>
                  <a:rPr lang="en-US" smtClean="0"/>
                  <a:t>ranges within </a:t>
                </a:r>
                <a:r>
                  <a:rPr lang="en-US" dirty="0" smtClean="0"/>
                  <a:t>(1, </a:t>
                </a:r>
                <a:r>
                  <a:rPr lang="en-US" smtClean="0"/>
                  <a:t>2].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517" t="-2830" r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Hitz</a:t>
            </a:r>
            <a:r>
              <a:rPr lang="en-US" dirty="0"/>
              <a:t> &amp; </a:t>
            </a:r>
            <a:r>
              <a:rPr lang="en-US" dirty="0" err="1" smtClean="0"/>
              <a:t>Montazeri</a:t>
            </a:r>
            <a:r>
              <a:rPr lang="en-US" dirty="0" smtClean="0"/>
              <a:t> LCOM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measures the number of </a:t>
            </a:r>
            <a:r>
              <a:rPr lang="en-US" b="1" dirty="0" smtClean="0"/>
              <a:t>connected components </a:t>
            </a:r>
            <a:r>
              <a:rPr lang="en-US" dirty="0"/>
              <a:t>in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is represented as a directed graph, where nodes represent its methods and attributes, while edges represent method calls and attribute accesses.</a:t>
            </a:r>
          </a:p>
          <a:p>
            <a:r>
              <a:rPr lang="en-US" dirty="0" smtClean="0"/>
              <a:t>If there exist more than 1 connected components, this is a clear indication that the class should be decomposed.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Chidamber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Kemerer</a:t>
            </a:r>
            <a:r>
              <a:rPr lang="en-US" dirty="0"/>
              <a:t> metrics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quality properties of object-oriented design are captured by: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Coupling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err="1" smtClean="0"/>
              <a:t>Chidamber</a:t>
            </a:r>
            <a:r>
              <a:rPr lang="en-US" dirty="0" smtClean="0"/>
              <a:t> &amp; </a:t>
            </a:r>
            <a:r>
              <a:rPr lang="en-US" dirty="0" err="1" smtClean="0"/>
              <a:t>Kemerer</a:t>
            </a:r>
            <a:r>
              <a:rPr lang="en-US" dirty="0" smtClean="0"/>
              <a:t> proposed the first metrics suite for object-oriented design in 1994.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Hitz</a:t>
            </a:r>
            <a:r>
              <a:rPr lang="en-US" dirty="0"/>
              <a:t> &amp; </a:t>
            </a:r>
            <a:r>
              <a:rPr lang="en-US" dirty="0" err="1"/>
              <a:t>Montazeri</a:t>
            </a:r>
            <a:r>
              <a:rPr lang="en-US" dirty="0"/>
              <a:t> LCOM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connected components can be found by applying </a:t>
            </a:r>
            <a:r>
              <a:rPr lang="en-US" dirty="0" err="1" smtClean="0">
                <a:hlinkClick r:id="rId2"/>
              </a:rPr>
              <a:t>Tarjan’s</a:t>
            </a:r>
            <a:r>
              <a:rPr lang="en-US" dirty="0" smtClean="0">
                <a:hlinkClick r:id="rId2"/>
              </a:rPr>
              <a:t> algorithm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32004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39624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57300" y="47244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a1</a:t>
            </a:r>
            <a:endParaRPr lang="en-US" sz="1400" b="1" dirty="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1524000" y="35814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1524000" y="4343400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590800" y="32004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81400" y="32004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81400" y="39624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m5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629270" y="4724400"/>
            <a:ext cx="5334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a2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2895600" y="3581400"/>
            <a:ext cx="370" cy="1143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1"/>
            <a:endCxn id="17" idx="7"/>
          </p:cNvCxnSpPr>
          <p:nvPr/>
        </p:nvCxnSpPr>
        <p:spPr>
          <a:xfrm rot="10800000" flipV="1">
            <a:off x="3084556" y="3390899"/>
            <a:ext cx="496845" cy="141161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3886200" y="35814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7800" y="3200400"/>
            <a:ext cx="3448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example, we have two</a:t>
            </a:r>
          </a:p>
          <a:p>
            <a:r>
              <a:rPr lang="en-US" dirty="0" smtClean="0"/>
              <a:t>connected components, namely</a:t>
            </a:r>
          </a:p>
          <a:p>
            <a:r>
              <a:rPr lang="en-US" dirty="0" smtClean="0"/>
              <a:t>{m1, m2, a1} and {m3, m4, m5, a2}</a:t>
            </a:r>
          </a:p>
          <a:p>
            <a:r>
              <a:rPr lang="en-US" dirty="0" smtClean="0"/>
              <a:t>and thus LCOM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</a:t>
            </a:r>
            <a:r>
              <a:rPr lang="en-US" sz="2000" dirty="0"/>
              <a:t>. R. </a:t>
            </a:r>
            <a:r>
              <a:rPr lang="en-US" sz="2000" dirty="0" err="1"/>
              <a:t>Chidamber</a:t>
            </a:r>
            <a:r>
              <a:rPr lang="en-US" sz="2000" dirty="0"/>
              <a:t> , C. F. </a:t>
            </a:r>
            <a:r>
              <a:rPr lang="en-US" sz="2000" dirty="0" err="1"/>
              <a:t>Kemerer</a:t>
            </a:r>
            <a:r>
              <a:rPr lang="en-US" sz="2000" dirty="0"/>
              <a:t>, </a:t>
            </a:r>
            <a:r>
              <a:rPr lang="en-US" sz="2000" dirty="0" smtClean="0"/>
              <a:t>"A </a:t>
            </a:r>
            <a:r>
              <a:rPr lang="en-US" sz="2000" dirty="0"/>
              <a:t>Metrics Suite for Object Oriented Design</a:t>
            </a:r>
            <a:r>
              <a:rPr lang="en-US" sz="2000" dirty="0" smtClean="0"/>
              <a:t>,"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</a:t>
            </a:r>
            <a:r>
              <a:rPr lang="en-US" sz="2000" dirty="0" smtClean="0"/>
              <a:t>vol. 20, no. 6</a:t>
            </a:r>
            <a:r>
              <a:rPr lang="en-US" sz="2000" dirty="0"/>
              <a:t>, </a:t>
            </a:r>
            <a:r>
              <a:rPr lang="en-US" sz="2000" dirty="0" smtClean="0"/>
              <a:t>pp. 476-493</a:t>
            </a:r>
            <a:r>
              <a:rPr lang="en-US" sz="2000" dirty="0"/>
              <a:t>, June </a:t>
            </a:r>
            <a:r>
              <a:rPr lang="en-US" sz="2000" dirty="0" smtClean="0"/>
              <a:t>1994.</a:t>
            </a:r>
          </a:p>
          <a:p>
            <a:r>
              <a:rPr lang="en-US" sz="2000" dirty="0"/>
              <a:t>W. Li, and S. Henry,  "Object-Oriented Metrics that Predict Maintainability</a:t>
            </a:r>
            <a:r>
              <a:rPr lang="en-US" sz="2000" dirty="0" smtClean="0"/>
              <a:t>," </a:t>
            </a:r>
            <a:r>
              <a:rPr lang="en-US" sz="2000" i="1" dirty="0" smtClean="0"/>
              <a:t>Journal </a:t>
            </a:r>
            <a:r>
              <a:rPr lang="en-US" sz="2000" i="1" dirty="0"/>
              <a:t>of Systems and Software</a:t>
            </a:r>
            <a:r>
              <a:rPr lang="en-US" sz="2000" dirty="0"/>
              <a:t>, vol. 23, no. 2, pp. 111-122, 1993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. Henderson-Sellers, </a:t>
            </a:r>
            <a:r>
              <a:rPr lang="en-US" sz="2000" dirty="0"/>
              <a:t>L</a:t>
            </a:r>
            <a:r>
              <a:rPr lang="en-US" sz="2000" dirty="0" smtClean="0"/>
              <a:t>. Constantine, </a:t>
            </a:r>
            <a:r>
              <a:rPr lang="en-US" sz="2000" dirty="0"/>
              <a:t>and I</a:t>
            </a:r>
            <a:r>
              <a:rPr lang="en-US" sz="2000" dirty="0" smtClean="0"/>
              <a:t>. Graham, "Coupling </a:t>
            </a:r>
            <a:r>
              <a:rPr lang="en-US" sz="2000" dirty="0"/>
              <a:t>and Cohesion (Towards a Valid Metrics Suite for Object-Oriented Analysis and Design</a:t>
            </a:r>
            <a:r>
              <a:rPr lang="en-US" sz="2000" dirty="0" smtClean="0"/>
              <a:t>)," </a:t>
            </a:r>
            <a:r>
              <a:rPr lang="en-US" sz="2000" i="1" dirty="0"/>
              <a:t>Object-Oriented Systems</a:t>
            </a:r>
            <a:r>
              <a:rPr lang="en-US" sz="2000" dirty="0"/>
              <a:t>, </a:t>
            </a:r>
            <a:r>
              <a:rPr lang="en-US" sz="2000" dirty="0" smtClean="0"/>
              <a:t>vol. 3, no. 3, pp. 143-158</a:t>
            </a:r>
            <a:r>
              <a:rPr lang="en-US" sz="2000" dirty="0"/>
              <a:t>, 1996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. </a:t>
            </a:r>
            <a:r>
              <a:rPr lang="en-US" sz="2000" dirty="0" err="1" smtClean="0"/>
              <a:t>Hitz</a:t>
            </a:r>
            <a:r>
              <a:rPr lang="en-US" sz="2000" dirty="0" smtClean="0"/>
              <a:t>, </a:t>
            </a:r>
            <a:r>
              <a:rPr lang="en-US" sz="2000" dirty="0"/>
              <a:t>B</a:t>
            </a:r>
            <a:r>
              <a:rPr lang="en-US" sz="2000" dirty="0" smtClean="0"/>
              <a:t>. </a:t>
            </a:r>
            <a:r>
              <a:rPr lang="en-US" sz="2000" dirty="0" err="1" smtClean="0"/>
              <a:t>Montazeri</a:t>
            </a:r>
            <a:r>
              <a:rPr lang="en-US" sz="2000" dirty="0"/>
              <a:t>,</a:t>
            </a:r>
            <a:r>
              <a:rPr lang="en-US" sz="2000" dirty="0" smtClean="0"/>
              <a:t> "Measuring </a:t>
            </a:r>
            <a:r>
              <a:rPr lang="en-US" sz="2000" dirty="0"/>
              <a:t>Coupling and Cohesion In Object-Oriented </a:t>
            </a:r>
            <a:r>
              <a:rPr lang="en-US" sz="2000" dirty="0" smtClean="0"/>
              <a:t>Systems</a:t>
            </a:r>
            <a:r>
              <a:rPr lang="en-US" sz="2000" dirty="0"/>
              <a:t>,"</a:t>
            </a:r>
            <a:r>
              <a:rPr lang="en-US" sz="2000" dirty="0" smtClean="0"/>
              <a:t> </a:t>
            </a:r>
            <a:r>
              <a:rPr lang="en-US" sz="2000" i="1" dirty="0"/>
              <a:t>Proc. Int. Symposium on Applied Corporate Computing</a:t>
            </a:r>
            <a:r>
              <a:rPr lang="en-US" sz="2000" dirty="0" smtClean="0"/>
              <a:t>, </a:t>
            </a:r>
            <a:r>
              <a:rPr lang="en-US" sz="2000" dirty="0"/>
              <a:t>Monterrey, Mexico, Oct. 1995.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Weighted Methods </a:t>
            </a:r>
            <a:r>
              <a:rPr lang="en-US" dirty="0"/>
              <a:t>p</a:t>
            </a:r>
            <a:r>
              <a:rPr lang="en-US" dirty="0" smtClean="0"/>
              <a:t>er Class (WMC)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the overall complexity of a class.</a:t>
                </a:r>
              </a:p>
              <a:p>
                <a:r>
                  <a:rPr lang="en-US" dirty="0" smtClean="0"/>
                  <a:t>It is the sum of the </a:t>
                </a:r>
                <a:r>
                  <a:rPr lang="en-US" dirty="0" err="1" smtClean="0"/>
                  <a:t>cyclomatic</a:t>
                </a:r>
                <a:r>
                  <a:rPr lang="en-US" dirty="0" smtClean="0"/>
                  <a:t> complexity of each method for all methods of a class.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𝑊𝑀𝐶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is the number of methods in a class,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n-US" b="1" i="1" dirty="0" err="1" smtClean="0"/>
                  <a:t>CC</a:t>
                </a:r>
                <a:r>
                  <a:rPr lang="en-US" b="1" i="1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cyclomatic</a:t>
                </a:r>
                <a:r>
                  <a:rPr lang="en-US" dirty="0" smtClean="0"/>
                  <a:t> complexity of method </a:t>
                </a:r>
                <a:r>
                  <a:rPr lang="en-US" b="1" i="1" dirty="0" err="1" smtClean="0"/>
                  <a:t>i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WMC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with a disproportionately </a:t>
            </a:r>
            <a:r>
              <a:rPr lang="en-US" b="1" dirty="0"/>
              <a:t>high number of complex 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more likely to be </a:t>
            </a:r>
            <a:r>
              <a:rPr lang="en-US" b="1" dirty="0"/>
              <a:t>prone to errors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more </a:t>
            </a:r>
            <a:r>
              <a:rPr lang="en-US" dirty="0" smtClean="0"/>
              <a:t>difficult to </a:t>
            </a:r>
            <a:r>
              <a:rPr lang="en-US" b="1" dirty="0" smtClean="0"/>
              <a:t>be extended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/>
              <a:t>is more likely to become </a:t>
            </a:r>
            <a:r>
              <a:rPr lang="en-US" b="1" dirty="0" smtClean="0"/>
              <a:t>less </a:t>
            </a:r>
            <a:r>
              <a:rPr lang="en-US" b="1" dirty="0"/>
              <a:t>reusable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use of this metric enables the design team to focus review and testing resources on those classes with the greatest potential for </a:t>
            </a:r>
            <a:r>
              <a:rPr lang="en-US" dirty="0" smtClean="0"/>
              <a:t>improvement.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Depth of Inheritance Tree (DIT)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DIT for class </a:t>
            </a:r>
            <a:r>
              <a:rPr lang="en-US" b="1" i="1" dirty="0" smtClean="0"/>
              <a:t>X</a:t>
            </a:r>
            <a:r>
              <a:rPr lang="en-US" dirty="0" smtClean="0"/>
              <a:t> is the </a:t>
            </a:r>
            <a:r>
              <a:rPr lang="en-US" u="sng" dirty="0" smtClean="0"/>
              <a:t>maximum</a:t>
            </a:r>
            <a:r>
              <a:rPr lang="en-US" dirty="0" smtClean="0"/>
              <a:t> </a:t>
            </a:r>
            <a:r>
              <a:rPr lang="en-US" b="1" dirty="0" smtClean="0"/>
              <a:t>path length</a:t>
            </a:r>
            <a:r>
              <a:rPr lang="en-US" dirty="0" smtClean="0"/>
              <a:t> from </a:t>
            </a:r>
            <a:r>
              <a:rPr lang="en-US" b="1" i="1" dirty="0" smtClean="0"/>
              <a:t>X</a:t>
            </a:r>
            <a:r>
              <a:rPr lang="en-US" dirty="0" smtClean="0"/>
              <a:t> to the root of the inheritance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76600" y="2819400"/>
            <a:ext cx="990600" cy="381000"/>
            <a:chOff x="5334000" y="3200400"/>
            <a:chExt cx="990600" cy="381000"/>
          </a:xfrm>
        </p:grpSpPr>
        <p:sp>
          <p:nvSpPr>
            <p:cNvPr id="6" name="Rectangle 5"/>
            <p:cNvSpPr/>
            <p:nvPr/>
          </p:nvSpPr>
          <p:spPr>
            <a:xfrm>
              <a:off x="5334000" y="32004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32120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6600" y="3581400"/>
            <a:ext cx="990600" cy="381000"/>
            <a:chOff x="4975564" y="4026932"/>
            <a:chExt cx="990600" cy="381000"/>
          </a:xfrm>
        </p:grpSpPr>
        <p:sp>
          <p:nvSpPr>
            <p:cNvPr id="8" name="Rectangle 7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9" idx="0"/>
            <a:endCxn id="6" idx="2"/>
          </p:cNvCxnSpPr>
          <p:nvPr/>
        </p:nvCxnSpPr>
        <p:spPr>
          <a:xfrm flipV="1">
            <a:off x="3771900" y="3200400"/>
            <a:ext cx="0" cy="3926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24400" y="3594918"/>
            <a:ext cx="990600" cy="381000"/>
            <a:chOff x="4975564" y="4026932"/>
            <a:chExt cx="990600" cy="381000"/>
          </a:xfrm>
        </p:grpSpPr>
        <p:sp>
          <p:nvSpPr>
            <p:cNvPr id="18" name="Rectangle 17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38600" y="4419600"/>
            <a:ext cx="990600" cy="381000"/>
            <a:chOff x="4975564" y="4026932"/>
            <a:chExt cx="9906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22" idx="0"/>
            <a:endCxn id="8" idx="2"/>
          </p:cNvCxnSpPr>
          <p:nvPr/>
        </p:nvCxnSpPr>
        <p:spPr>
          <a:xfrm flipH="1" flipV="1">
            <a:off x="3771900" y="3962400"/>
            <a:ext cx="762000" cy="4688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8" idx="2"/>
          </p:cNvCxnSpPr>
          <p:nvPr/>
        </p:nvCxnSpPr>
        <p:spPr>
          <a:xfrm flipV="1">
            <a:off x="4533900" y="3975918"/>
            <a:ext cx="685800" cy="4553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352800" y="5105400"/>
            <a:ext cx="990600" cy="381000"/>
            <a:chOff x="4975564" y="4026932"/>
            <a:chExt cx="990600" cy="381000"/>
          </a:xfrm>
        </p:grpSpPr>
        <p:sp>
          <p:nvSpPr>
            <p:cNvPr id="30" name="Rectangle 29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>
            <a:stCxn id="31" idx="0"/>
            <a:endCxn id="22" idx="2"/>
          </p:cNvCxnSpPr>
          <p:nvPr/>
        </p:nvCxnSpPr>
        <p:spPr>
          <a:xfrm flipV="1">
            <a:off x="3848100" y="4800600"/>
            <a:ext cx="685800" cy="3164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38600" y="5791200"/>
            <a:ext cx="990600" cy="381000"/>
            <a:chOff x="4975564" y="4026932"/>
            <a:chExt cx="990600" cy="381000"/>
          </a:xfrm>
        </p:grpSpPr>
        <p:sp>
          <p:nvSpPr>
            <p:cNvPr id="36" name="Rectangle 35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cxnSp>
        <p:nvCxnSpPr>
          <p:cNvPr id="38" name="Straight Arrow Connector 37"/>
          <p:cNvCxnSpPr>
            <a:stCxn id="36" idx="0"/>
            <a:endCxn id="30" idx="2"/>
          </p:cNvCxnSpPr>
          <p:nvPr/>
        </p:nvCxnSpPr>
        <p:spPr>
          <a:xfrm flipH="1" flipV="1">
            <a:off x="3848100" y="5486400"/>
            <a:ext cx="685800" cy="3048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0"/>
            <a:endCxn id="21" idx="2"/>
          </p:cNvCxnSpPr>
          <p:nvPr/>
        </p:nvCxnSpPr>
        <p:spPr>
          <a:xfrm flipV="1">
            <a:off x="4533900" y="4800600"/>
            <a:ext cx="0" cy="9906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3000" y="3276600"/>
            <a:ext cx="1423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DIT(A) = 0</a:t>
            </a:r>
          </a:p>
          <a:p>
            <a:r>
              <a:rPr lang="en-US" sz="2400" dirty="0" smtClean="0"/>
              <a:t>DIT(B) = 1</a:t>
            </a:r>
          </a:p>
          <a:p>
            <a:r>
              <a:rPr lang="en-US" sz="2400" dirty="0" smtClean="0"/>
              <a:t>DIT(C) = 0</a:t>
            </a:r>
          </a:p>
          <a:p>
            <a:r>
              <a:rPr lang="en-US" sz="2400" dirty="0" smtClean="0"/>
              <a:t>DIT(D) = 2</a:t>
            </a:r>
          </a:p>
          <a:p>
            <a:r>
              <a:rPr lang="en-US" sz="2400" dirty="0" smtClean="0"/>
              <a:t>DIT(E) = 3</a:t>
            </a:r>
          </a:p>
          <a:p>
            <a:r>
              <a:rPr lang="en-US" sz="2400" dirty="0" smtClean="0"/>
              <a:t>DIT(F) =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4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higher</a:t>
            </a:r>
            <a:r>
              <a:rPr lang="en-US" dirty="0" smtClean="0"/>
              <a:t> value of DIT, the </a:t>
            </a:r>
            <a:r>
              <a:rPr lang="en-US" b="1" dirty="0" smtClean="0"/>
              <a:t>more difficult </a:t>
            </a:r>
            <a:r>
              <a:rPr lang="en-US" dirty="0" smtClean="0"/>
              <a:t>to comprehend, test and maintain a class, due to the larger number of base classes that have to be inspected.</a:t>
            </a:r>
          </a:p>
          <a:p>
            <a:pPr lvl="1"/>
            <a:r>
              <a:rPr lang="en-US" dirty="0" smtClean="0"/>
              <a:t>Understanding and debugging a class may require to inspect a number of methods and attributes inherited from base classes.</a:t>
            </a:r>
          </a:p>
          <a:p>
            <a:pPr lvl="1"/>
            <a:r>
              <a:rPr lang="en-US" dirty="0" smtClean="0"/>
              <a:t>Changes are more error-prone due to inheritance related design </a:t>
            </a:r>
            <a:r>
              <a:rPr lang="en-US" dirty="0" smtClean="0"/>
              <a:t>violations.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/>
              <a:t>Inheritance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Number of Children (NOC)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The NOC for class </a:t>
            </a:r>
            <a:r>
              <a:rPr lang="en-US" b="1" i="1" dirty="0" smtClean="0"/>
              <a:t>X</a:t>
            </a:r>
            <a:r>
              <a:rPr lang="en-US" dirty="0" smtClean="0"/>
              <a:t> is the number of </a:t>
            </a:r>
            <a:r>
              <a:rPr lang="en-US" u="sng" dirty="0" smtClean="0"/>
              <a:t>immediate</a:t>
            </a:r>
            <a:r>
              <a:rPr lang="en-US" dirty="0" smtClean="0"/>
              <a:t> </a:t>
            </a:r>
            <a:r>
              <a:rPr lang="en-US" b="1" dirty="0" smtClean="0"/>
              <a:t>subclasses</a:t>
            </a:r>
            <a:r>
              <a:rPr lang="en-US" dirty="0" smtClean="0"/>
              <a:t> of </a:t>
            </a:r>
            <a:r>
              <a:rPr lang="en-US" b="1" i="1" dirty="0" smtClean="0"/>
              <a:t>X</a:t>
            </a:r>
            <a:r>
              <a:rPr lang="en-US" dirty="0" smtClean="0"/>
              <a:t> in the inheritance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76600" y="2819400"/>
            <a:ext cx="990600" cy="381000"/>
            <a:chOff x="5334000" y="3200400"/>
            <a:chExt cx="990600" cy="381000"/>
          </a:xfrm>
        </p:grpSpPr>
        <p:sp>
          <p:nvSpPr>
            <p:cNvPr id="6" name="Rectangle 5"/>
            <p:cNvSpPr/>
            <p:nvPr/>
          </p:nvSpPr>
          <p:spPr>
            <a:xfrm>
              <a:off x="5334000" y="32004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32120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76600" y="3581400"/>
            <a:ext cx="990600" cy="381000"/>
            <a:chOff x="4975564" y="4026932"/>
            <a:chExt cx="990600" cy="381000"/>
          </a:xfrm>
        </p:grpSpPr>
        <p:sp>
          <p:nvSpPr>
            <p:cNvPr id="9" name="Rectangle 8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10" idx="0"/>
            <a:endCxn id="6" idx="2"/>
          </p:cNvCxnSpPr>
          <p:nvPr/>
        </p:nvCxnSpPr>
        <p:spPr>
          <a:xfrm flipV="1">
            <a:off x="3771900" y="3200400"/>
            <a:ext cx="0" cy="3926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24400" y="3594918"/>
            <a:ext cx="990600" cy="381000"/>
            <a:chOff x="4975564" y="4026932"/>
            <a:chExt cx="990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38600" y="4419600"/>
            <a:ext cx="990600" cy="381000"/>
            <a:chOff x="4975564" y="4026932"/>
            <a:chExt cx="990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17" idx="0"/>
            <a:endCxn id="9" idx="2"/>
          </p:cNvCxnSpPr>
          <p:nvPr/>
        </p:nvCxnSpPr>
        <p:spPr>
          <a:xfrm flipH="1" flipV="1">
            <a:off x="3771900" y="3962400"/>
            <a:ext cx="762000" cy="4688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4533900" y="3975918"/>
            <a:ext cx="685800" cy="4553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352800" y="5105400"/>
            <a:ext cx="990600" cy="381000"/>
            <a:chOff x="4975564" y="4026932"/>
            <a:chExt cx="990600" cy="381000"/>
          </a:xfrm>
        </p:grpSpPr>
        <p:sp>
          <p:nvSpPr>
            <p:cNvPr id="21" name="Rectangle 20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22" idx="0"/>
            <a:endCxn id="17" idx="2"/>
          </p:cNvCxnSpPr>
          <p:nvPr/>
        </p:nvCxnSpPr>
        <p:spPr>
          <a:xfrm flipV="1">
            <a:off x="3848100" y="4800600"/>
            <a:ext cx="685800" cy="3164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38600" y="5791200"/>
            <a:ext cx="990600" cy="381000"/>
            <a:chOff x="4975564" y="4026932"/>
            <a:chExt cx="990600" cy="381000"/>
          </a:xfrm>
        </p:grpSpPr>
        <p:sp>
          <p:nvSpPr>
            <p:cNvPr id="25" name="Rectangle 24"/>
            <p:cNvSpPr/>
            <p:nvPr/>
          </p:nvSpPr>
          <p:spPr>
            <a:xfrm>
              <a:off x="4975564" y="4026932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75564" y="4038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cxnSp>
        <p:nvCxnSpPr>
          <p:cNvPr id="27" name="Straight Arrow Connector 26"/>
          <p:cNvCxnSpPr>
            <a:stCxn id="25" idx="0"/>
            <a:endCxn id="21" idx="2"/>
          </p:cNvCxnSpPr>
          <p:nvPr/>
        </p:nvCxnSpPr>
        <p:spPr>
          <a:xfrm flipH="1" flipV="1">
            <a:off x="3848100" y="5486400"/>
            <a:ext cx="685800" cy="3048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0"/>
            <a:endCxn id="16" idx="2"/>
          </p:cNvCxnSpPr>
          <p:nvPr/>
        </p:nvCxnSpPr>
        <p:spPr>
          <a:xfrm flipV="1">
            <a:off x="4533900" y="4800600"/>
            <a:ext cx="0" cy="9906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00" y="3276600"/>
            <a:ext cx="15616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NOC(A) = 1</a:t>
            </a:r>
          </a:p>
          <a:p>
            <a:r>
              <a:rPr lang="en-US" sz="2400" dirty="0" smtClean="0"/>
              <a:t>NOC(B) = 1</a:t>
            </a:r>
          </a:p>
          <a:p>
            <a:r>
              <a:rPr lang="en-US" sz="2400" dirty="0" smtClean="0"/>
              <a:t>NOC(C) = 1</a:t>
            </a:r>
          </a:p>
          <a:p>
            <a:r>
              <a:rPr lang="en-US" sz="2400" dirty="0" smtClean="0"/>
              <a:t>NOC(D) = 2</a:t>
            </a:r>
          </a:p>
          <a:p>
            <a:r>
              <a:rPr lang="en-US" sz="2400" dirty="0" smtClean="0"/>
              <a:t>NOC(E) = 1</a:t>
            </a:r>
          </a:p>
          <a:p>
            <a:r>
              <a:rPr lang="en-US" sz="2400" dirty="0" smtClean="0"/>
              <a:t>NOC(F)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9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NOC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higher</a:t>
            </a:r>
            <a:r>
              <a:rPr lang="en-US" dirty="0" smtClean="0"/>
              <a:t> </a:t>
            </a:r>
            <a:r>
              <a:rPr lang="en-US" dirty="0" smtClean="0"/>
              <a:t>the value </a:t>
            </a:r>
            <a:r>
              <a:rPr lang="en-US" dirty="0" smtClean="0"/>
              <a:t>of NOC, the </a:t>
            </a:r>
            <a:r>
              <a:rPr lang="en-US" b="1" dirty="0" smtClean="0"/>
              <a:t>higher the reuse</a:t>
            </a:r>
            <a:r>
              <a:rPr lang="en-US" dirty="0" smtClean="0"/>
              <a:t> of the base class.</a:t>
            </a:r>
          </a:p>
          <a:p>
            <a:r>
              <a:rPr lang="en-US" dirty="0" smtClean="0"/>
              <a:t>However, if the base contains errors/bugs, these will propagate to a larger number of subclasses.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Coupling</a:t>
            </a:r>
            <a:br>
              <a:rPr lang="en-US" b="1" dirty="0" smtClean="0"/>
            </a:br>
            <a:r>
              <a:rPr lang="en-US" dirty="0" err="1" smtClean="0"/>
              <a:t>Coupling</a:t>
            </a:r>
            <a:r>
              <a:rPr lang="en-US" dirty="0" smtClean="0"/>
              <a:t> Between Objects (CBO)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CBO represents </a:t>
            </a:r>
            <a:r>
              <a:rPr lang="en-US" dirty="0"/>
              <a:t>the number of classes </a:t>
            </a:r>
            <a:r>
              <a:rPr lang="en-US" b="1" dirty="0"/>
              <a:t>coupled</a:t>
            </a:r>
            <a:r>
              <a:rPr lang="en-US" dirty="0"/>
              <a:t> to a given class. </a:t>
            </a:r>
            <a:r>
              <a:rPr lang="en-US" dirty="0" smtClean="0"/>
              <a:t>Coupling may </a:t>
            </a:r>
            <a:r>
              <a:rPr lang="en-US" dirty="0"/>
              <a:t>occur </a:t>
            </a:r>
            <a:r>
              <a:rPr lang="en-US" dirty="0" smtClean="0"/>
              <a:t>through: </a:t>
            </a:r>
          </a:p>
          <a:p>
            <a:pPr lvl="1"/>
            <a:r>
              <a:rPr lang="en-US" dirty="0" smtClean="0"/>
              <a:t>method calls (including calls to superclass)</a:t>
            </a:r>
          </a:p>
          <a:p>
            <a:pPr lvl="1"/>
            <a:r>
              <a:rPr lang="en-US" dirty="0" smtClean="0"/>
              <a:t>field accesses (including accesses to superclass)</a:t>
            </a:r>
          </a:p>
          <a:p>
            <a:pPr lvl="1"/>
            <a:r>
              <a:rPr lang="en-US" dirty="0" smtClean="0"/>
              <a:t>parameter types</a:t>
            </a:r>
          </a:p>
          <a:p>
            <a:pPr lvl="1"/>
            <a:r>
              <a:rPr lang="en-US" dirty="0" smtClean="0"/>
              <a:t>return types</a:t>
            </a:r>
          </a:p>
          <a:p>
            <a:pPr lvl="1"/>
            <a:r>
              <a:rPr lang="en-US" dirty="0" smtClean="0"/>
              <a:t>thrown exception types.</a:t>
            </a:r>
          </a:p>
          <a:p>
            <a:r>
              <a:rPr lang="en-US" dirty="0" smtClean="0"/>
              <a:t>CBO takes into account both </a:t>
            </a:r>
            <a:r>
              <a:rPr lang="en-US" b="1" dirty="0" smtClean="0"/>
              <a:t>import</a:t>
            </a:r>
            <a:r>
              <a:rPr lang="en-US" dirty="0" smtClean="0"/>
              <a:t> and </a:t>
            </a:r>
            <a:r>
              <a:rPr lang="en-US" b="1" dirty="0" smtClean="0"/>
              <a:t>export</a:t>
            </a:r>
            <a:r>
              <a:rPr lang="en-US" dirty="0" smtClean="0"/>
              <a:t> 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1371</Words>
  <Application>Microsoft Office PowerPoint</Application>
  <PresentationFormat>On-screen Show (4:3)</PresentationFormat>
  <Paragraphs>162</Paragraphs>
  <Slides>21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SOEN 6611 – Software Measurement</vt:lpstr>
      <vt:lpstr>Chidamber &amp; Kemerer metrics suite</vt:lpstr>
      <vt:lpstr>Category: Complexity Weighted Methods per Class (WMC)</vt:lpstr>
      <vt:lpstr>WMC Discussion</vt:lpstr>
      <vt:lpstr>Category: Inheritance Depth of Inheritance Tree (DIT)</vt:lpstr>
      <vt:lpstr>DIT Discussion</vt:lpstr>
      <vt:lpstr>Category: Inheritance Number of Children (NOC)</vt:lpstr>
      <vt:lpstr>NOC Discussion</vt:lpstr>
      <vt:lpstr>Category: Coupling Coupling Between Objects (CBO)</vt:lpstr>
      <vt:lpstr>CBO computation example</vt:lpstr>
      <vt:lpstr>CBO Discussion</vt:lpstr>
      <vt:lpstr>Category: Coupling Response For a Class (RFC)</vt:lpstr>
      <vt:lpstr>RFC computation example</vt:lpstr>
      <vt:lpstr>RFC discussion</vt:lpstr>
      <vt:lpstr>Category: Cohesion Lack of Cohesion of Methods (LCOM)</vt:lpstr>
      <vt:lpstr>LCOM criticism</vt:lpstr>
      <vt:lpstr>Henderson-Sellers normalized LCOM</vt:lpstr>
      <vt:lpstr>Henderson-Sellers normalized LCOM</vt:lpstr>
      <vt:lpstr>Hitz &amp; Montazeri LCOM</vt:lpstr>
      <vt:lpstr>Hitz &amp; Montazeri LCOM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167</cp:revision>
  <dcterms:created xsi:type="dcterms:W3CDTF">2012-12-10T02:28:23Z</dcterms:created>
  <dcterms:modified xsi:type="dcterms:W3CDTF">2014-01-24T20:49:42Z</dcterms:modified>
</cp:coreProperties>
</file>