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73" r:id="rId9"/>
    <p:sldId id="274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DC6B-7144-4D46-AC0A-EFCD554012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Metrics</a:t>
            </a:r>
          </a:p>
          <a:p>
            <a:r>
              <a:rPr lang="en-US" dirty="0" smtClean="0"/>
              <a:t>The history of cohesion metrics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LCOM (</a:t>
            </a:r>
            <a:r>
              <a:rPr lang="en-US" dirty="0" smtClean="0"/>
              <a:t>Henderson-Sellers)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7" idx="0"/>
            <a:endCxn id="8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2" name="AutoShape 63"/>
          <p:cNvCxnSpPr>
            <a:cxnSpLocks noChangeAspect="1" noChangeShapeType="1"/>
            <a:stCxn id="14" idx="0"/>
            <a:endCxn id="15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9" name="AutoShape 70"/>
          <p:cNvCxnSpPr>
            <a:cxnSpLocks noChangeAspect="1" noChangeShapeType="1"/>
            <a:stCxn id="17" idx="0"/>
            <a:endCxn id="18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1"/>
          <p:cNvCxnSpPr>
            <a:cxnSpLocks noChangeAspect="1" noChangeShapeType="1"/>
            <a:stCxn id="7" idx="0"/>
            <a:endCxn id="11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2"/>
          <p:cNvCxnSpPr>
            <a:cxnSpLocks noChangeAspect="1" noChangeShapeType="1"/>
            <a:stCxn id="10" idx="0"/>
            <a:endCxn id="8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26" name="AutoShape 78"/>
          <p:cNvCxnSpPr>
            <a:cxnSpLocks noChangeAspect="1" noChangeShapeType="1"/>
            <a:stCxn id="10" idx="3"/>
            <a:endCxn id="14" idx="1"/>
          </p:cNvCxnSpPr>
          <p:nvPr/>
        </p:nvCxnSpPr>
        <p:spPr bwMode="auto">
          <a:xfrm>
            <a:off x="1607054" y="3895884"/>
            <a:ext cx="2929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31"/>
          <p:cNvCxnSpPr>
            <a:cxnSpLocks noChangeAspect="1" noChangeShapeType="1"/>
            <a:stCxn id="17" idx="1"/>
            <a:endCxn id="14" idx="3"/>
          </p:cNvCxnSpPr>
          <p:nvPr/>
        </p:nvCxnSpPr>
        <p:spPr bwMode="auto">
          <a:xfrm flipH="1">
            <a:off x="2212448" y="3895884"/>
            <a:ext cx="3560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42961" y="2418556"/>
                <a:ext cx="2815835" cy="2016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sz="2000" b="1" i="1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CA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CA" sz="2000" b="1" i="1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CA" sz="2000" b="1" i="1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𝑳𝑪𝑶𝑴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CA" sz="20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CA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2000" b="1" i="1" smtClean="0">
                                  <a:latin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CA" sz="2000" b="1" i="1" smtClean="0"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num>
                        <m:den>
                          <m:r>
                            <a:rPr lang="en-CA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CA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sz="2000" b="1" i="1" smtClean="0">
                              <a:latin typeface="Cambria Math"/>
                            </a:rPr>
                            <m:t>𝟏</m:t>
                          </m:r>
                        </m:den>
                      </m:f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latin typeface="Cambria Math"/>
                            </a:rPr>
                            <m:t>𝟏𝟏</m:t>
                          </m:r>
                        </m:num>
                        <m:den>
                          <m:r>
                            <a:rPr lang="en-CA" sz="2000" b="1" i="1" smtClean="0"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61" y="2418556"/>
                <a:ext cx="2815835" cy="20165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43790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9597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Coh</a:t>
            </a:r>
            <a:r>
              <a:rPr lang="en-CA" dirty="0" smtClean="0"/>
              <a:t> (Briand et al., 1998)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i="1" dirty="0"/>
                  <a:t>m</a:t>
                </a:r>
                <a:r>
                  <a:rPr lang="en-US" dirty="0"/>
                  <a:t> be the number of methods in a class.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a</a:t>
                </a:r>
                <a:r>
                  <a:rPr lang="en-US" dirty="0"/>
                  <a:t> be the number of instance variables in the class.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i</a:t>
                </a:r>
                <a:r>
                  <a:rPr lang="en-US" dirty="0"/>
                  <a:t>) be the number of methods that access instance variable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i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𝐶𝑜h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CA" b="0" i="1" smtClean="0">
                            <a:latin typeface="Cambria Math"/>
                          </a:rPr>
                          <m:t>∗</m:t>
                        </m:r>
                        <m:r>
                          <a:rPr lang="en-CA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Coh</a:t>
            </a:r>
            <a:r>
              <a:rPr lang="en-US" dirty="0" smtClean="0"/>
              <a:t> (Briand et al.)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7" idx="0"/>
            <a:endCxn id="8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2" name="AutoShape 63"/>
          <p:cNvCxnSpPr>
            <a:cxnSpLocks noChangeAspect="1" noChangeShapeType="1"/>
            <a:stCxn id="14" idx="0"/>
            <a:endCxn id="15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9" name="AutoShape 70"/>
          <p:cNvCxnSpPr>
            <a:cxnSpLocks noChangeAspect="1" noChangeShapeType="1"/>
            <a:stCxn id="17" idx="0"/>
            <a:endCxn id="18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1"/>
          <p:cNvCxnSpPr>
            <a:cxnSpLocks noChangeAspect="1" noChangeShapeType="1"/>
            <a:stCxn id="7" idx="0"/>
            <a:endCxn id="11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2"/>
          <p:cNvCxnSpPr>
            <a:cxnSpLocks noChangeAspect="1" noChangeShapeType="1"/>
            <a:stCxn id="10" idx="0"/>
            <a:endCxn id="8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26" name="AutoShape 78"/>
          <p:cNvCxnSpPr>
            <a:cxnSpLocks noChangeAspect="1" noChangeShapeType="1"/>
            <a:stCxn id="10" idx="3"/>
            <a:endCxn id="14" idx="1"/>
          </p:cNvCxnSpPr>
          <p:nvPr/>
        </p:nvCxnSpPr>
        <p:spPr bwMode="auto">
          <a:xfrm>
            <a:off x="1607054" y="3895884"/>
            <a:ext cx="2929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31"/>
          <p:cNvCxnSpPr>
            <a:cxnSpLocks noChangeAspect="1" noChangeShapeType="1"/>
            <a:stCxn id="17" idx="1"/>
            <a:endCxn id="14" idx="3"/>
          </p:cNvCxnSpPr>
          <p:nvPr/>
        </p:nvCxnSpPr>
        <p:spPr bwMode="auto">
          <a:xfrm flipH="1">
            <a:off x="2212448" y="3895884"/>
            <a:ext cx="3560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42961" y="2418556"/>
                <a:ext cx="2234714" cy="1907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sz="2000" b="1" i="1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CA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CA" sz="2000" b="1" i="1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CA" sz="2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CA" sz="2000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CA" sz="2000" b="1" i="1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𝑪𝒐𝒉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CA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CA" sz="20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CA" sz="20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CA" sz="2000" b="1" i="1" smtClean="0">
                              <a:latin typeface="Cambria Math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61" y="2418556"/>
                <a:ext cx="2234714" cy="19079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43790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9597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Tight Class Cohesion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 err="1" smtClean="0"/>
              <a:t>Bieman</a:t>
            </a:r>
            <a:r>
              <a:rPr lang="en-CA" dirty="0" smtClean="0"/>
              <a:t> &amp; Kang, 1995)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relative number of </a:t>
            </a:r>
            <a:r>
              <a:rPr lang="en-CA" u="sng" dirty="0"/>
              <a:t>directly connected pairs</a:t>
            </a:r>
            <a:r>
              <a:rPr lang="en-CA" dirty="0"/>
              <a:t> of </a:t>
            </a:r>
            <a:r>
              <a:rPr lang="en-CA" dirty="0" smtClean="0"/>
              <a:t>methods. Two </a:t>
            </a:r>
            <a:r>
              <a:rPr lang="en-CA" dirty="0"/>
              <a:t>methods are </a:t>
            </a:r>
            <a:r>
              <a:rPr lang="en-CA" dirty="0" smtClean="0"/>
              <a:t>directly </a:t>
            </a:r>
            <a:r>
              <a:rPr lang="en-CA" dirty="0"/>
              <a:t>connected if they are directly connected to an </a:t>
            </a:r>
            <a:r>
              <a:rPr lang="en-CA" dirty="0" smtClean="0"/>
              <a:t>attribute.</a:t>
            </a:r>
          </a:p>
          <a:p>
            <a:r>
              <a:rPr lang="en-CA" dirty="0" smtClean="0"/>
              <a:t>A method </a:t>
            </a:r>
            <a:r>
              <a:rPr lang="en-CA" i="1" dirty="0"/>
              <a:t>m</a:t>
            </a:r>
            <a:r>
              <a:rPr lang="en-CA" dirty="0"/>
              <a:t> is directly </a:t>
            </a:r>
            <a:r>
              <a:rPr lang="en-CA" dirty="0" smtClean="0"/>
              <a:t>connected </a:t>
            </a:r>
            <a:r>
              <a:rPr lang="en-CA" dirty="0"/>
              <a:t>to an attribute, when the attribute </a:t>
            </a:r>
            <a:r>
              <a:rPr lang="en-CA" dirty="0" smtClean="0"/>
              <a:t>appears</a:t>
            </a:r>
          </a:p>
          <a:p>
            <a:pPr lvl="1"/>
            <a:r>
              <a:rPr lang="en-CA" dirty="0" smtClean="0"/>
              <a:t>within </a:t>
            </a:r>
            <a:r>
              <a:rPr lang="en-CA" i="1" dirty="0" smtClean="0"/>
              <a:t>m</a:t>
            </a:r>
            <a:r>
              <a:rPr lang="en-CA" dirty="0" smtClean="0"/>
              <a:t>'s </a:t>
            </a:r>
            <a:r>
              <a:rPr lang="en-CA" dirty="0"/>
              <a:t>body </a:t>
            </a:r>
            <a:r>
              <a:rPr lang="en-CA" dirty="0" smtClean="0"/>
              <a:t>or</a:t>
            </a:r>
          </a:p>
          <a:p>
            <a:pPr lvl="1"/>
            <a:r>
              <a:rPr lang="en-CA" dirty="0" smtClean="0"/>
              <a:t>within </a:t>
            </a:r>
            <a:r>
              <a:rPr lang="en-CA" dirty="0"/>
              <a:t>the </a:t>
            </a:r>
            <a:r>
              <a:rPr lang="en-CA" dirty="0" smtClean="0"/>
              <a:t>body </a:t>
            </a:r>
            <a:r>
              <a:rPr lang="en-CA" dirty="0"/>
              <a:t>of a method that is directly or transitively invoked by method </a:t>
            </a:r>
            <a:r>
              <a:rPr lang="en-CA" i="1" dirty="0"/>
              <a:t>m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TCC </a:t>
            </a:r>
            <a:r>
              <a:rPr lang="en-CA" dirty="0"/>
              <a:t>(</a:t>
            </a:r>
            <a:r>
              <a:rPr lang="en-CA" dirty="0" err="1"/>
              <a:t>Bieman</a:t>
            </a:r>
            <a:r>
              <a:rPr lang="en-CA" dirty="0"/>
              <a:t> &amp; </a:t>
            </a:r>
            <a:r>
              <a:rPr lang="en-CA" dirty="0" smtClean="0"/>
              <a:t>Kang)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7" idx="0"/>
            <a:endCxn id="8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2" name="AutoShape 63"/>
          <p:cNvCxnSpPr>
            <a:cxnSpLocks noChangeAspect="1" noChangeShapeType="1"/>
            <a:stCxn id="14" idx="0"/>
            <a:endCxn id="15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9" name="AutoShape 70"/>
          <p:cNvCxnSpPr>
            <a:cxnSpLocks noChangeAspect="1" noChangeShapeType="1"/>
            <a:stCxn id="17" idx="0"/>
            <a:endCxn id="18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1"/>
          <p:cNvCxnSpPr>
            <a:cxnSpLocks noChangeAspect="1" noChangeShapeType="1"/>
            <a:stCxn id="7" idx="0"/>
            <a:endCxn id="11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2"/>
          <p:cNvCxnSpPr>
            <a:cxnSpLocks noChangeAspect="1" noChangeShapeType="1"/>
            <a:stCxn id="10" idx="0"/>
            <a:endCxn id="8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26" name="AutoShape 78"/>
          <p:cNvCxnSpPr>
            <a:cxnSpLocks noChangeAspect="1" noChangeShapeType="1"/>
            <a:stCxn id="10" idx="3"/>
            <a:endCxn id="14" idx="1"/>
          </p:cNvCxnSpPr>
          <p:nvPr/>
        </p:nvCxnSpPr>
        <p:spPr bwMode="auto">
          <a:xfrm>
            <a:off x="1607054" y="3895884"/>
            <a:ext cx="2929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31"/>
          <p:cNvCxnSpPr>
            <a:cxnSpLocks noChangeAspect="1" noChangeShapeType="1"/>
            <a:stCxn id="17" idx="1"/>
            <a:endCxn id="14" idx="3"/>
          </p:cNvCxnSpPr>
          <p:nvPr/>
        </p:nvCxnSpPr>
        <p:spPr bwMode="auto">
          <a:xfrm flipH="1">
            <a:off x="2212448" y="3895884"/>
            <a:ext cx="3560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343790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949597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352800" y="3124200"/>
            <a:ext cx="762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0" y="3020850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5715000" y="3019892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6858000" y="3032222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001000" y="3020850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37" name="Straight Connector 36"/>
          <p:cNvCxnSpPr>
            <a:stCxn id="33" idx="6"/>
            <a:endCxn id="34" idx="2"/>
          </p:cNvCxnSpPr>
          <p:nvPr/>
        </p:nvCxnSpPr>
        <p:spPr>
          <a:xfrm flipV="1">
            <a:off x="5257800" y="3351842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</p:cNvCxnSpPr>
          <p:nvPr/>
        </p:nvCxnSpPr>
        <p:spPr>
          <a:xfrm>
            <a:off x="6400800" y="3351842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43800" y="3364171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86400" y="2295334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90552" y="195348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Access a</a:t>
            </a:r>
            <a:r>
              <a:rPr lang="en-CA" baseline="-25000" dirty="0" smtClean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666068" y="2295334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0220" y="195348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Access a</a:t>
            </a:r>
            <a:r>
              <a:rPr lang="en-CA" baseline="-25000" dirty="0" smtClean="0"/>
              <a:t>3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811048" y="2286000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15200" y="194414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Access a</a:t>
            </a:r>
            <a:r>
              <a:rPr lang="en-CA" baseline="-25000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027002" y="4663432"/>
                <a:ext cx="1211998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𝑻𝑪𝑪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CA" sz="2000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002" y="4663432"/>
                <a:ext cx="1211998" cy="670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/>
          <p:nvPr/>
        </p:nvCxnSpPr>
        <p:spPr>
          <a:xfrm rot="16200000" flipH="1">
            <a:off x="7195214" y="2535105"/>
            <a:ext cx="11372" cy="2286000"/>
          </a:xfrm>
          <a:prstGeom prst="curvedConnector3">
            <a:avLst>
              <a:gd name="adj1" fmla="val 2710262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515697" y="4038600"/>
            <a:ext cx="961303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12312" y="40386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Access a</a:t>
            </a:r>
            <a:r>
              <a:rPr lang="en-CA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43" grpId="0"/>
      <p:bldP spid="53" grpId="0"/>
      <p:bldP spid="55" grpId="0"/>
      <p:bldP spid="56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Loose Class Cohesion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 err="1" smtClean="0"/>
              <a:t>Bieman</a:t>
            </a:r>
            <a:r>
              <a:rPr lang="en-CA" dirty="0" smtClean="0"/>
              <a:t> &amp; Kang, 1995)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The relative number of </a:t>
            </a:r>
            <a:r>
              <a:rPr lang="en-CA" u="sng" dirty="0"/>
              <a:t>directly or transitively connected pairs</a:t>
            </a:r>
            <a:r>
              <a:rPr lang="en-CA" dirty="0"/>
              <a:t> of </a:t>
            </a:r>
            <a:r>
              <a:rPr lang="en-CA" dirty="0" smtClean="0"/>
              <a:t>methods. Two </a:t>
            </a:r>
            <a:r>
              <a:rPr lang="en-CA" dirty="0" smtClean="0"/>
              <a:t>methods </a:t>
            </a:r>
            <a:r>
              <a:rPr lang="en-CA" dirty="0"/>
              <a:t>are transitively connected if they are </a:t>
            </a:r>
            <a:r>
              <a:rPr lang="en-CA" dirty="0" smtClean="0"/>
              <a:t>indirectly </a:t>
            </a:r>
            <a:r>
              <a:rPr lang="en-CA" dirty="0"/>
              <a:t>connected to an </a:t>
            </a:r>
            <a:r>
              <a:rPr lang="en-CA" dirty="0" smtClean="0"/>
              <a:t>attribute.</a:t>
            </a:r>
          </a:p>
          <a:p>
            <a:r>
              <a:rPr lang="en-CA" dirty="0" smtClean="0"/>
              <a:t>A </a:t>
            </a:r>
            <a:r>
              <a:rPr lang="en-CA" dirty="0"/>
              <a:t>method </a:t>
            </a:r>
            <a:r>
              <a:rPr lang="en-CA" i="1" dirty="0"/>
              <a:t>m</a:t>
            </a:r>
            <a:r>
              <a:rPr lang="en-CA" dirty="0"/>
              <a:t>, which is directly connected to an </a:t>
            </a:r>
            <a:r>
              <a:rPr lang="en-CA" b="1" dirty="0"/>
              <a:t>attribute </a:t>
            </a:r>
            <a:r>
              <a:rPr lang="en-CA" b="1" i="1" dirty="0"/>
              <a:t>j</a:t>
            </a:r>
            <a:r>
              <a:rPr lang="en-CA" dirty="0"/>
              <a:t>, is indirectly connected to </a:t>
            </a:r>
            <a:r>
              <a:rPr lang="en-CA" dirty="0" smtClean="0"/>
              <a:t>an </a:t>
            </a:r>
            <a:r>
              <a:rPr lang="en-CA" b="1" dirty="0" smtClean="0"/>
              <a:t>attribute </a:t>
            </a:r>
            <a:r>
              <a:rPr lang="en-CA" b="1" i="1" dirty="0" err="1"/>
              <a:t>i</a:t>
            </a:r>
            <a:r>
              <a:rPr lang="en-CA" dirty="0"/>
              <a:t> when there is a method that is directly or transitively connected to </a:t>
            </a:r>
            <a:r>
              <a:rPr lang="en-CA" b="1" dirty="0"/>
              <a:t>both </a:t>
            </a:r>
            <a:r>
              <a:rPr lang="en-CA" b="1" dirty="0" smtClean="0"/>
              <a:t>attributes </a:t>
            </a:r>
            <a:r>
              <a:rPr lang="en-CA" b="1" i="1" dirty="0" err="1"/>
              <a:t>i</a:t>
            </a:r>
            <a:r>
              <a:rPr lang="en-CA" b="1" dirty="0"/>
              <a:t> and </a:t>
            </a:r>
            <a:r>
              <a:rPr lang="en-CA" b="1" i="1" dirty="0"/>
              <a:t>j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86600" y="5257800"/>
            <a:ext cx="360595" cy="1447800"/>
            <a:chOff x="4400" y="947"/>
            <a:chExt cx="95" cy="421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CA" sz="1800" b="1" dirty="0" smtClean="0"/>
                <a:t>m</a:t>
              </a:r>
              <a:endParaRPr lang="en-US" sz="2000" b="1" dirty="0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CA" sz="1800" b="1" dirty="0" smtClean="0"/>
                <a:t>j</a:t>
              </a:r>
              <a:endParaRPr lang="en-US" sz="2800" b="1" dirty="0"/>
            </a:p>
          </p:txBody>
        </p:sp>
      </p:grpSp>
      <p:sp>
        <p:nvSpPr>
          <p:cNvPr id="9" name="Rectangle 8"/>
          <p:cNvSpPr>
            <a:spLocks noChangeAspect="1" noChangeArrowheads="1"/>
          </p:cNvSpPr>
          <p:nvPr/>
        </p:nvSpPr>
        <p:spPr bwMode="auto">
          <a:xfrm>
            <a:off x="7713708" y="6420163"/>
            <a:ext cx="294145" cy="285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CA" sz="1800" b="1" dirty="0" smtClean="0"/>
              <a:t>X</a:t>
            </a:r>
            <a:endParaRPr lang="en-US" sz="1800" b="1" dirty="0"/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8278457" y="5257803"/>
            <a:ext cx="353391" cy="32670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CA" sz="1800" b="1" dirty="0" err="1" smtClean="0"/>
              <a:t>i</a:t>
            </a:r>
            <a:endParaRPr lang="en-US" sz="2800" b="1" dirty="0"/>
          </a:p>
        </p:txBody>
      </p:sp>
      <p:cxnSp>
        <p:nvCxnSpPr>
          <p:cNvPr id="14" name="AutoShape 72"/>
          <p:cNvCxnSpPr>
            <a:cxnSpLocks noChangeAspect="1" noChangeShapeType="1"/>
            <a:stCxn id="9" idx="0"/>
            <a:endCxn id="7" idx="5"/>
          </p:cNvCxnSpPr>
          <p:nvPr/>
        </p:nvCxnSpPr>
        <p:spPr bwMode="auto">
          <a:xfrm flipH="1" flipV="1">
            <a:off x="7394387" y="5536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78"/>
          <p:cNvCxnSpPr>
            <a:cxnSpLocks noChangeAspect="1" noChangeShapeType="1"/>
            <a:stCxn id="9" idx="0"/>
            <a:endCxn id="13" idx="3"/>
          </p:cNvCxnSpPr>
          <p:nvPr/>
        </p:nvCxnSpPr>
        <p:spPr bwMode="auto">
          <a:xfrm flipV="1">
            <a:off x="7860782" y="5536657"/>
            <a:ext cx="469428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56"/>
          <p:cNvCxnSpPr>
            <a:cxnSpLocks noChangeAspect="1" noChangeShapeType="1"/>
          </p:cNvCxnSpPr>
          <p:nvPr/>
        </p:nvCxnSpPr>
        <p:spPr bwMode="auto">
          <a:xfrm flipH="1" flipV="1">
            <a:off x="7273187" y="5584497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33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TCC vs. LCC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7" idx="0"/>
            <a:endCxn id="8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2" name="AutoShape 63"/>
          <p:cNvCxnSpPr>
            <a:cxnSpLocks noChangeAspect="1" noChangeShapeType="1"/>
            <a:stCxn id="14" idx="0"/>
            <a:endCxn id="15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9" name="AutoShape 70"/>
          <p:cNvCxnSpPr>
            <a:cxnSpLocks noChangeAspect="1" noChangeShapeType="1"/>
            <a:stCxn id="17" idx="0"/>
            <a:endCxn id="18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1"/>
          <p:cNvCxnSpPr>
            <a:cxnSpLocks noChangeAspect="1" noChangeShapeType="1"/>
            <a:stCxn id="7" idx="0"/>
            <a:endCxn id="11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2"/>
          <p:cNvCxnSpPr>
            <a:cxnSpLocks noChangeAspect="1" noChangeShapeType="1"/>
            <a:stCxn id="10" idx="0"/>
            <a:endCxn id="8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26" name="AutoShape 78"/>
          <p:cNvCxnSpPr>
            <a:cxnSpLocks noChangeAspect="1" noChangeShapeType="1"/>
            <a:stCxn id="10" idx="0"/>
            <a:endCxn id="15" idx="3"/>
          </p:cNvCxnSpPr>
          <p:nvPr/>
        </p:nvCxnSpPr>
        <p:spPr bwMode="auto">
          <a:xfrm flipV="1">
            <a:off x="1459982" y="2869657"/>
            <a:ext cx="469428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343790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949597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3352800" y="2466117"/>
            <a:ext cx="762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72000" y="2362767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7" name="Oval 36"/>
          <p:cNvSpPr/>
          <p:nvPr/>
        </p:nvSpPr>
        <p:spPr>
          <a:xfrm>
            <a:off x="5715000" y="2361809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6858000" y="2374139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8001000" y="2362767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40" name="Straight Connector 39"/>
          <p:cNvCxnSpPr>
            <a:stCxn id="36" idx="6"/>
            <a:endCxn id="37" idx="2"/>
          </p:cNvCxnSpPr>
          <p:nvPr/>
        </p:nvCxnSpPr>
        <p:spPr>
          <a:xfrm flipV="1">
            <a:off x="5257800" y="2693759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6"/>
          </p:cNvCxnSpPr>
          <p:nvPr/>
        </p:nvCxnSpPr>
        <p:spPr>
          <a:xfrm>
            <a:off x="6400800" y="2693759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86400" y="1637251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90552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Access a</a:t>
            </a:r>
            <a:r>
              <a:rPr lang="en-CA" baseline="-25000" dirty="0" smtClean="0"/>
              <a:t>1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66068" y="1637251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70220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Access a</a:t>
            </a:r>
            <a:r>
              <a:rPr lang="en-CA" baseline="-25000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543800" y="1398321"/>
                <a:ext cx="1211998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𝑻𝑪𝑪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CA" sz="2000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398321"/>
                <a:ext cx="1211998" cy="670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>
            <a:off x="3352800" y="3847679"/>
            <a:ext cx="762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72000" y="3744329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5715000" y="3743371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6858000" y="3755701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8001000" y="3744329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55" name="Straight Connector 54"/>
          <p:cNvCxnSpPr>
            <a:stCxn id="51" idx="6"/>
            <a:endCxn id="52" idx="2"/>
          </p:cNvCxnSpPr>
          <p:nvPr/>
        </p:nvCxnSpPr>
        <p:spPr>
          <a:xfrm flipV="1">
            <a:off x="5257800" y="4075321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</p:cNvCxnSpPr>
          <p:nvPr/>
        </p:nvCxnSpPr>
        <p:spPr>
          <a:xfrm>
            <a:off x="6400800" y="4075321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1" idx="4"/>
            <a:endCxn id="53" idx="4"/>
          </p:cNvCxnSpPr>
          <p:nvPr/>
        </p:nvCxnSpPr>
        <p:spPr>
          <a:xfrm rot="16200000" flipH="1">
            <a:off x="6052214" y="3270914"/>
            <a:ext cx="11372" cy="2286000"/>
          </a:xfrm>
          <a:prstGeom prst="curvedConnector3">
            <a:avLst>
              <a:gd name="adj1" fmla="val 2710262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083490" y="4798894"/>
            <a:ext cx="0" cy="687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52665" y="5334000"/>
            <a:ext cx="3100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</a:t>
            </a:r>
            <a:r>
              <a:rPr lang="en-CA" baseline="-25000" dirty="0" smtClean="0"/>
              <a:t>2</a:t>
            </a:r>
            <a:r>
              <a:rPr lang="en-CA" dirty="0" smtClean="0"/>
              <a:t> accesses both a</a:t>
            </a:r>
            <a:r>
              <a:rPr lang="en-CA" baseline="-25000" dirty="0" smtClean="0"/>
              <a:t>1</a:t>
            </a:r>
            <a:r>
              <a:rPr lang="en-CA" dirty="0" smtClean="0"/>
              <a:t> and a</a:t>
            </a:r>
            <a:r>
              <a:rPr lang="en-CA" baseline="-25000" dirty="0" smtClean="0"/>
              <a:t>3</a:t>
            </a:r>
          </a:p>
          <a:p>
            <a:r>
              <a:rPr lang="en-CA" dirty="0" smtClean="0"/>
              <a:t>m</a:t>
            </a:r>
            <a:r>
              <a:rPr lang="en-CA" baseline="-25000" dirty="0" smtClean="0"/>
              <a:t>3</a:t>
            </a:r>
            <a:r>
              <a:rPr lang="en-CA" dirty="0" smtClean="0"/>
              <a:t> is indirectly connected to a</a:t>
            </a:r>
            <a:r>
              <a:rPr lang="en-CA" baseline="-25000" dirty="0" smtClean="0"/>
              <a:t>1</a:t>
            </a:r>
          </a:p>
          <a:p>
            <a:r>
              <a:rPr lang="en-CA" dirty="0" smtClean="0"/>
              <a:t>m</a:t>
            </a:r>
            <a:r>
              <a:rPr lang="en-CA" baseline="-25000" dirty="0" smtClean="0"/>
              <a:t>1</a:t>
            </a:r>
            <a:r>
              <a:rPr lang="en-CA" dirty="0" smtClean="0"/>
              <a:t> </a:t>
            </a:r>
            <a:r>
              <a:rPr lang="en-CA" dirty="0"/>
              <a:t>is indirectly connected to </a:t>
            </a:r>
            <a:r>
              <a:rPr lang="en-CA" dirty="0" smtClean="0"/>
              <a:t>a</a:t>
            </a:r>
            <a:r>
              <a:rPr lang="en-CA" baseline="-25000" dirty="0" smtClean="0"/>
              <a:t>3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543800" y="4815832"/>
                <a:ext cx="119757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𝑳𝑪𝑪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CA" sz="2000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815832"/>
                <a:ext cx="1197572" cy="670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6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6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Class </a:t>
            </a:r>
            <a:r>
              <a:rPr lang="en-CA" dirty="0" smtClean="0"/>
              <a:t>Cohesion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(</a:t>
            </a:r>
            <a:r>
              <a:rPr lang="en-CA" dirty="0" err="1" smtClean="0"/>
              <a:t>Bonja</a:t>
            </a:r>
            <a:r>
              <a:rPr lang="en-CA" dirty="0" smtClean="0"/>
              <a:t> </a:t>
            </a:r>
            <a:r>
              <a:rPr lang="en-CA" dirty="0"/>
              <a:t>&amp; </a:t>
            </a:r>
            <a:r>
              <a:rPr lang="en-CA" dirty="0" err="1"/>
              <a:t>Kidanmariam</a:t>
            </a:r>
            <a:r>
              <a:rPr lang="en-CA" dirty="0"/>
              <a:t>, 2006</a:t>
            </a:r>
            <a:r>
              <a:rPr lang="en-CA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Ratio of the </a:t>
                </a:r>
                <a:r>
                  <a:rPr lang="en-CA" dirty="0" smtClean="0"/>
                  <a:t>sum </a:t>
                </a:r>
                <a:r>
                  <a:rPr lang="en-CA" dirty="0" smtClean="0"/>
                  <a:t>of the similarities between all pairs of methods to the total number of pairs of methods.</a:t>
                </a:r>
              </a:p>
              <a:p>
                <a:r>
                  <a:rPr lang="en-CA" dirty="0" smtClean="0"/>
                  <a:t>The </a:t>
                </a:r>
                <a:r>
                  <a:rPr lang="en-CA" dirty="0"/>
                  <a:t>similarity between methods </a:t>
                </a:r>
                <a:r>
                  <a:rPr lang="en-CA" i="1" dirty="0" smtClean="0"/>
                  <a:t>m</a:t>
                </a:r>
                <a:r>
                  <a:rPr lang="en-CA" i="1" baseline="-25000" dirty="0" smtClean="0"/>
                  <a:t>i</a:t>
                </a:r>
                <a:r>
                  <a:rPr lang="en-CA" dirty="0" smtClean="0"/>
                  <a:t> </a:t>
                </a:r>
                <a:r>
                  <a:rPr lang="en-CA" dirty="0"/>
                  <a:t>and </a:t>
                </a:r>
                <a:r>
                  <a:rPr lang="en-CA" i="1" dirty="0" err="1" smtClean="0"/>
                  <a:t>m</a:t>
                </a:r>
                <a:r>
                  <a:rPr lang="en-CA" i="1" baseline="-25000" dirty="0" err="1" smtClean="0"/>
                  <a:t>j</a:t>
                </a:r>
                <a:r>
                  <a:rPr lang="en-CA" dirty="0" smtClean="0"/>
                  <a:t> </a:t>
                </a:r>
                <a:r>
                  <a:rPr lang="en-CA" dirty="0"/>
                  <a:t>is defined </a:t>
                </a:r>
                <a:r>
                  <a:rPr lang="en-CA" dirty="0" smtClean="0"/>
                  <a:t>as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𝑆𝑖𝑚𝑖𝑙𝑎𝑟𝑖𝑡𝑦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i="1">
                                <a:latin typeface="Cambria Math"/>
                              </a:rPr>
                              <m:t> </m:t>
                            </m:r>
                            <m:r>
                              <a:rPr lang="en-CA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Where </a:t>
                </a:r>
                <a:r>
                  <a:rPr lang="en-CA" i="1" dirty="0" smtClean="0"/>
                  <a:t>I</a:t>
                </a:r>
                <a:r>
                  <a:rPr lang="en-CA" i="1" baseline="-25000" dirty="0" smtClean="0"/>
                  <a:t>i</a:t>
                </a:r>
                <a:r>
                  <a:rPr lang="en-CA" dirty="0" smtClean="0"/>
                  <a:t> and </a:t>
                </a:r>
                <a:r>
                  <a:rPr lang="en-CA" i="1" dirty="0" err="1" smtClean="0"/>
                  <a:t>I</a:t>
                </a:r>
                <a:r>
                  <a:rPr lang="en-CA" i="1" baseline="-25000" dirty="0" err="1" smtClean="0"/>
                  <a:t>j</a:t>
                </a:r>
                <a:r>
                  <a:rPr lang="en-CA" dirty="0" smtClean="0"/>
                  <a:t> are the sets of attributes referenced by methods </a:t>
                </a:r>
                <a:r>
                  <a:rPr lang="en-CA" i="1" dirty="0"/>
                  <a:t>m</a:t>
                </a:r>
                <a:r>
                  <a:rPr lang="en-CA" i="1" baseline="-25000" dirty="0"/>
                  <a:t>i</a:t>
                </a:r>
                <a:r>
                  <a:rPr lang="en-CA" dirty="0" smtClean="0"/>
                  <a:t> and </a:t>
                </a:r>
                <a:r>
                  <a:rPr lang="en-CA" i="1" dirty="0" err="1" smtClean="0"/>
                  <a:t>m</a:t>
                </a:r>
                <a:r>
                  <a:rPr lang="en-CA" i="1" baseline="-25000" dirty="0" err="1" smtClean="0"/>
                  <a:t>j</a:t>
                </a:r>
                <a:r>
                  <a:rPr lang="en-CA" dirty="0" smtClean="0"/>
                  <a:t>, respectively</a:t>
                </a:r>
                <a:endParaRPr lang="en-CA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 Cohesion (</a:t>
            </a:r>
            <a:r>
              <a:rPr lang="en-CA" dirty="0" err="1"/>
              <a:t>Bonja</a:t>
            </a:r>
            <a:r>
              <a:rPr lang="en-CA" dirty="0"/>
              <a:t> &amp; </a:t>
            </a:r>
            <a:r>
              <a:rPr lang="en-CA" dirty="0" err="1"/>
              <a:t>Kidanmariam</a:t>
            </a:r>
            <a:r>
              <a:rPr lang="en-CA" dirty="0" smtClean="0"/>
              <a:t>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7" idx="0"/>
            <a:endCxn id="8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2" name="AutoShape 63"/>
          <p:cNvCxnSpPr>
            <a:cxnSpLocks noChangeAspect="1" noChangeShapeType="1"/>
            <a:stCxn id="14" idx="0"/>
            <a:endCxn id="15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9" name="AutoShape 70"/>
          <p:cNvCxnSpPr>
            <a:cxnSpLocks noChangeAspect="1" noChangeShapeType="1"/>
            <a:stCxn id="17" idx="0"/>
            <a:endCxn id="18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1"/>
          <p:cNvCxnSpPr>
            <a:cxnSpLocks noChangeAspect="1" noChangeShapeType="1"/>
            <a:stCxn id="7" idx="0"/>
            <a:endCxn id="11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2"/>
          <p:cNvCxnSpPr>
            <a:cxnSpLocks noChangeAspect="1" noChangeShapeType="1"/>
            <a:stCxn id="10" idx="0"/>
            <a:endCxn id="8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26" name="AutoShape 78"/>
          <p:cNvCxnSpPr>
            <a:cxnSpLocks noChangeAspect="1" noChangeShapeType="1"/>
            <a:stCxn id="10" idx="3"/>
            <a:endCxn id="14" idx="1"/>
          </p:cNvCxnSpPr>
          <p:nvPr/>
        </p:nvCxnSpPr>
        <p:spPr bwMode="auto">
          <a:xfrm>
            <a:off x="1607054" y="3895884"/>
            <a:ext cx="2929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31"/>
          <p:cNvCxnSpPr>
            <a:cxnSpLocks noChangeAspect="1" noChangeShapeType="1"/>
            <a:stCxn id="17" idx="1"/>
            <a:endCxn id="14" idx="3"/>
          </p:cNvCxnSpPr>
          <p:nvPr/>
        </p:nvCxnSpPr>
        <p:spPr bwMode="auto">
          <a:xfrm flipH="1">
            <a:off x="2212448" y="3895884"/>
            <a:ext cx="3560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343790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949597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a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52800" y="1984334"/>
                <a:ext cx="2060500" cy="3823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CA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CA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endParaRPr lang="en-US" sz="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CA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CA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CA" b="1" dirty="0" smtClean="0"/>
              </a:p>
              <a:p>
                <a:endParaRPr lang="en-CA" sz="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CA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CA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CA" b="1" dirty="0" smtClean="0"/>
              </a:p>
              <a:p>
                <a:endParaRPr lang="en-US" sz="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CA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CA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CA" b="1" i="1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CA" b="1" dirty="0" smtClean="0"/>
              </a:p>
              <a:p>
                <a:endParaRPr lang="en-CA" sz="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CA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CA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CA" b="1" i="1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CA" b="1" dirty="0" smtClean="0"/>
              </a:p>
              <a:p>
                <a:endParaRPr lang="en-CA" sz="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/>
                        </a:rPr>
                        <m:t>𝑺𝒊𝒎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CA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CA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CA" b="1" i="1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984334"/>
                <a:ext cx="2060500" cy="38230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45593" y="3384931"/>
                <a:ext cx="1770421" cy="711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/>
                        </a:rPr>
                        <m:t>𝑪𝑪</m:t>
                      </m:r>
                      <m:r>
                        <a:rPr lang="en-CA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CA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CA" b="1" i="1" smtClean="0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num>
                        <m:den>
                          <m:r>
                            <a:rPr lang="en-CA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  <m:r>
                        <a:rPr lang="en-CA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CA" b="1" i="1" smtClean="0"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93" y="3384931"/>
                <a:ext cx="1770421" cy="711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6783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</a:t>
            </a:r>
            <a:r>
              <a:rPr lang="en-US" sz="2000" dirty="0"/>
              <a:t>. R. </a:t>
            </a:r>
            <a:r>
              <a:rPr lang="en-US" sz="2000" dirty="0" err="1"/>
              <a:t>Chidamber</a:t>
            </a:r>
            <a:r>
              <a:rPr lang="en-US" sz="2000" dirty="0"/>
              <a:t> , C. F. </a:t>
            </a:r>
            <a:r>
              <a:rPr lang="en-US" sz="2000" dirty="0" err="1"/>
              <a:t>Kemerer</a:t>
            </a:r>
            <a:r>
              <a:rPr lang="en-US" sz="2000" dirty="0"/>
              <a:t>, </a:t>
            </a:r>
            <a:r>
              <a:rPr lang="en-US" sz="2000" dirty="0" smtClean="0"/>
              <a:t>"A </a:t>
            </a:r>
            <a:r>
              <a:rPr lang="en-US" sz="2000" dirty="0"/>
              <a:t>Metrics Suite for Object Oriented Design</a:t>
            </a:r>
            <a:r>
              <a:rPr lang="en-US" sz="2000" dirty="0" smtClean="0"/>
              <a:t>," </a:t>
            </a:r>
            <a:r>
              <a:rPr lang="en-US" sz="2000" i="1" dirty="0"/>
              <a:t>IEEE Transactions on Software Engineering</a:t>
            </a:r>
            <a:r>
              <a:rPr lang="en-US" sz="2000" dirty="0"/>
              <a:t>, </a:t>
            </a:r>
            <a:r>
              <a:rPr lang="en-US" sz="2000" dirty="0" smtClean="0"/>
              <a:t>vol. 20, no. 6</a:t>
            </a:r>
            <a:r>
              <a:rPr lang="en-US" sz="2000" dirty="0"/>
              <a:t>, </a:t>
            </a:r>
            <a:r>
              <a:rPr lang="en-US" sz="2000" dirty="0" smtClean="0"/>
              <a:t>pp. 476-493</a:t>
            </a:r>
            <a:r>
              <a:rPr lang="en-US" sz="2000" dirty="0"/>
              <a:t>, June </a:t>
            </a:r>
            <a:r>
              <a:rPr lang="en-US" sz="2000" dirty="0" smtClean="0"/>
              <a:t>1994.</a:t>
            </a:r>
          </a:p>
          <a:p>
            <a:r>
              <a:rPr lang="en-US" sz="2000" dirty="0"/>
              <a:t>W. Li, and S. Henry,  "Object-Oriented Metrics that Predict Maintainability</a:t>
            </a:r>
            <a:r>
              <a:rPr lang="en-US" sz="2000" dirty="0" smtClean="0"/>
              <a:t>," </a:t>
            </a:r>
            <a:r>
              <a:rPr lang="en-US" sz="2000" i="1" dirty="0" smtClean="0"/>
              <a:t>Journal </a:t>
            </a:r>
            <a:r>
              <a:rPr lang="en-US" sz="2000" i="1" dirty="0"/>
              <a:t>of Systems and Software</a:t>
            </a:r>
            <a:r>
              <a:rPr lang="en-US" sz="2000" dirty="0"/>
              <a:t>, vol. 23, no. 2, pp. 111-122, 1993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M. </a:t>
            </a:r>
            <a:r>
              <a:rPr lang="en-US" sz="2000" dirty="0" err="1"/>
              <a:t>Hitz</a:t>
            </a:r>
            <a:r>
              <a:rPr lang="en-US" sz="2000" dirty="0"/>
              <a:t>, B. </a:t>
            </a:r>
            <a:r>
              <a:rPr lang="en-US" sz="2000" dirty="0" err="1"/>
              <a:t>Montazeri</a:t>
            </a:r>
            <a:r>
              <a:rPr lang="en-US" sz="2000" dirty="0"/>
              <a:t>, "Measuring Coupling and Cohesion In Object-Oriented Systems," </a:t>
            </a:r>
            <a:r>
              <a:rPr lang="en-US" sz="2000" i="1" dirty="0"/>
              <a:t>Proc. Int. Symposium on Applied Corporate Computing</a:t>
            </a:r>
            <a:r>
              <a:rPr lang="en-US" sz="2000" dirty="0"/>
              <a:t>, Monterrey, Mexico, Oct. 1995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J. </a:t>
            </a:r>
            <a:r>
              <a:rPr lang="en-US" sz="2000" dirty="0"/>
              <a:t>M. </a:t>
            </a:r>
            <a:r>
              <a:rPr lang="en-US" sz="2000" dirty="0" err="1" smtClean="0"/>
              <a:t>Bieman</a:t>
            </a:r>
            <a:r>
              <a:rPr lang="en-US" sz="2000" dirty="0" smtClean="0"/>
              <a:t>, </a:t>
            </a:r>
            <a:r>
              <a:rPr lang="en-US" sz="2000" dirty="0"/>
              <a:t>and </a:t>
            </a:r>
            <a:r>
              <a:rPr lang="en-US" sz="2000" dirty="0" smtClean="0"/>
              <a:t>B.-K. Kang, "Cohesion </a:t>
            </a:r>
            <a:r>
              <a:rPr lang="en-US" sz="2000" dirty="0"/>
              <a:t>and reuse in an object-oriented </a:t>
            </a:r>
            <a:r>
              <a:rPr lang="en-US" sz="2000" dirty="0" smtClean="0"/>
              <a:t>system," </a:t>
            </a:r>
            <a:r>
              <a:rPr lang="en-US" sz="2000" i="1" dirty="0" smtClean="0"/>
              <a:t>Proc. Symposium </a:t>
            </a:r>
            <a:r>
              <a:rPr lang="en-US" sz="2000" i="1" dirty="0"/>
              <a:t>on Software reusability</a:t>
            </a:r>
            <a:r>
              <a:rPr lang="en-US" sz="2000" dirty="0"/>
              <a:t> (SSR '95), </a:t>
            </a:r>
            <a:r>
              <a:rPr lang="en-US" sz="2000" dirty="0" smtClean="0"/>
              <a:t>pp. 259-262, 1995. 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. Henderson-Sellers, </a:t>
            </a:r>
            <a:r>
              <a:rPr lang="en-US" sz="2000" dirty="0"/>
              <a:t>L</a:t>
            </a:r>
            <a:r>
              <a:rPr lang="en-US" sz="2000" dirty="0" smtClean="0"/>
              <a:t>. Constantine, </a:t>
            </a:r>
            <a:r>
              <a:rPr lang="en-US" sz="2000" dirty="0"/>
              <a:t>and I</a:t>
            </a:r>
            <a:r>
              <a:rPr lang="en-US" sz="2000" dirty="0" smtClean="0"/>
              <a:t>. Graham, "Coupling </a:t>
            </a:r>
            <a:r>
              <a:rPr lang="en-US" sz="2000" dirty="0"/>
              <a:t>and Cohesion (Towards a Valid Metrics Suite for Object-Oriented Analysis and Design</a:t>
            </a:r>
            <a:r>
              <a:rPr lang="en-US" sz="2000" dirty="0" smtClean="0"/>
              <a:t>)," </a:t>
            </a:r>
            <a:r>
              <a:rPr lang="en-US" sz="2000" i="1" dirty="0"/>
              <a:t>Object-Oriented Systems</a:t>
            </a:r>
            <a:r>
              <a:rPr lang="en-US" sz="2000" dirty="0"/>
              <a:t>, </a:t>
            </a:r>
            <a:r>
              <a:rPr lang="en-US" sz="2000" dirty="0" smtClean="0"/>
              <a:t>vol. 3, no. 3, pp. 143-158</a:t>
            </a:r>
            <a:r>
              <a:rPr lang="en-US" sz="2000" dirty="0"/>
              <a:t>, 1996</a:t>
            </a:r>
            <a:r>
              <a:rPr lang="en-US" sz="2000" dirty="0" smtClean="0"/>
              <a:t>.</a:t>
            </a:r>
          </a:p>
          <a:p>
            <a:r>
              <a:rPr lang="en-CA" sz="2000" dirty="0" smtClean="0"/>
              <a:t>C. </a:t>
            </a:r>
            <a:r>
              <a:rPr lang="en-CA" sz="2000" dirty="0" err="1"/>
              <a:t>Bonja</a:t>
            </a:r>
            <a:r>
              <a:rPr lang="en-CA" sz="2000" dirty="0"/>
              <a:t>, </a:t>
            </a:r>
            <a:r>
              <a:rPr lang="en-CA" sz="2000" dirty="0" smtClean="0"/>
              <a:t>and E. </a:t>
            </a:r>
            <a:r>
              <a:rPr lang="en-CA" sz="2000" dirty="0" err="1" smtClean="0"/>
              <a:t>Kidanmariam</a:t>
            </a:r>
            <a:r>
              <a:rPr lang="en-CA" sz="2000" dirty="0" smtClean="0"/>
              <a:t>, </a:t>
            </a:r>
            <a:r>
              <a:rPr lang="en-US" sz="2000" dirty="0" smtClean="0"/>
              <a:t>"</a:t>
            </a:r>
            <a:r>
              <a:rPr lang="en-CA" sz="2000" dirty="0" smtClean="0"/>
              <a:t>Metrics </a:t>
            </a:r>
            <a:r>
              <a:rPr lang="en-CA" sz="2000" dirty="0"/>
              <a:t>for class cohesion and similarity between </a:t>
            </a:r>
            <a:r>
              <a:rPr lang="en-CA" sz="2000" dirty="0" smtClean="0"/>
              <a:t>methods,</a:t>
            </a:r>
            <a:r>
              <a:rPr lang="en-US" sz="2000" dirty="0" smtClean="0"/>
              <a:t>"</a:t>
            </a:r>
            <a:r>
              <a:rPr lang="en-CA" sz="2000" dirty="0" smtClean="0"/>
              <a:t> </a:t>
            </a:r>
            <a:r>
              <a:rPr lang="en-CA" sz="2000" i="1" dirty="0" smtClean="0"/>
              <a:t>ACM Southeast Regional Conference</a:t>
            </a:r>
            <a:r>
              <a:rPr lang="en-CA" sz="2000" dirty="0" smtClean="0"/>
              <a:t>, pp. 91-95, 2006.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LCOM (</a:t>
            </a:r>
            <a:r>
              <a:rPr lang="en-CA" dirty="0" err="1" smtClean="0"/>
              <a:t>Chidamber</a:t>
            </a:r>
            <a:r>
              <a:rPr lang="en-CA" dirty="0" smtClean="0"/>
              <a:t> &amp; </a:t>
            </a:r>
            <a:r>
              <a:rPr lang="en-CA" dirty="0" err="1" smtClean="0"/>
              <a:t>Kemerer</a:t>
            </a:r>
            <a:r>
              <a:rPr lang="en-CA" dirty="0" smtClean="0"/>
              <a:t>, 1994)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|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</m:oMath>
                </a14:m>
                <a:r>
                  <a:rPr lang="en-US" dirty="0" smtClean="0"/>
                  <a:t> the set of method pairs that do not share attributes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|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dirty="0" smtClean="0"/>
                  <a:t> the set of method pairs that share at least one attribute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𝐿𝐶𝑂𝑀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0,                 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LCOM </a:t>
            </a:r>
            <a:r>
              <a:rPr lang="en-CA" dirty="0"/>
              <a:t>(</a:t>
            </a:r>
            <a:r>
              <a:rPr lang="en-CA" dirty="0" err="1"/>
              <a:t>Chidamber</a:t>
            </a:r>
            <a:r>
              <a:rPr lang="en-CA" dirty="0"/>
              <a:t> &amp; </a:t>
            </a:r>
            <a:r>
              <a:rPr lang="en-CA" dirty="0" err="1" smtClean="0"/>
              <a:t>Kemerer</a:t>
            </a:r>
            <a:r>
              <a:rPr lang="en-CA" dirty="0" smtClean="0"/>
              <a:t>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26" idx="0"/>
            <a:endCxn id="27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26" name="Rectangle 25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24" name="Rectangle 23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8" name="AutoShape 63"/>
          <p:cNvCxnSpPr>
            <a:cxnSpLocks noChangeAspect="1" noChangeShapeType="1"/>
            <a:stCxn id="22" idx="0"/>
            <a:endCxn id="23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22" name="Rectangle 21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20" name="Rectangle 19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1" name="AutoShape 70"/>
          <p:cNvCxnSpPr>
            <a:cxnSpLocks noChangeAspect="1" noChangeShapeType="1"/>
            <a:stCxn id="20" idx="0"/>
            <a:endCxn id="21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71"/>
          <p:cNvCxnSpPr>
            <a:cxnSpLocks noChangeAspect="1" noChangeShapeType="1"/>
            <a:stCxn id="26" idx="0"/>
            <a:endCxn id="25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72"/>
          <p:cNvCxnSpPr>
            <a:cxnSpLocks noChangeAspect="1" noChangeShapeType="1"/>
            <a:stCxn id="24" idx="0"/>
            <a:endCxn id="27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18" name="AutoShape 78"/>
          <p:cNvCxnSpPr>
            <a:cxnSpLocks noChangeAspect="1" noChangeShapeType="1"/>
            <a:stCxn id="24" idx="3"/>
            <a:endCxn id="22" idx="1"/>
          </p:cNvCxnSpPr>
          <p:nvPr/>
        </p:nvCxnSpPr>
        <p:spPr bwMode="auto">
          <a:xfrm>
            <a:off x="1607054" y="3895884"/>
            <a:ext cx="2929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31"/>
          <p:cNvCxnSpPr>
            <a:cxnSpLocks noChangeAspect="1" noChangeShapeType="1"/>
            <a:stCxn id="20" idx="1"/>
            <a:endCxn id="22" idx="3"/>
          </p:cNvCxnSpPr>
          <p:nvPr/>
        </p:nvCxnSpPr>
        <p:spPr bwMode="auto">
          <a:xfrm flipH="1">
            <a:off x="2212448" y="3895884"/>
            <a:ext cx="3560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52800" y="3046176"/>
                <a:ext cx="5132046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000" dirty="0" smtClean="0"/>
                        <m:t>Number</m:t>
                      </m:r>
                      <m:r>
                        <m:rPr>
                          <m:nor/>
                        </m:rPr>
                        <a:rPr lang="en-CA" sz="2000" dirty="0" smtClean="0"/>
                        <m:t> </m:t>
                      </m:r>
                      <m:r>
                        <m:rPr>
                          <m:nor/>
                        </m:rPr>
                        <a:rPr lang="en-CA" sz="2000" dirty="0" smtClean="0"/>
                        <m:t>of</m:t>
                      </m:r>
                      <m:r>
                        <m:rPr>
                          <m:nor/>
                        </m:rPr>
                        <a:rPr lang="en-CA" sz="2000" dirty="0" smtClean="0"/>
                        <m:t> </m:t>
                      </m:r>
                      <m:r>
                        <m:rPr>
                          <m:nor/>
                        </m:rPr>
                        <a:rPr lang="en-CA" sz="2000" dirty="0" smtClean="0"/>
                        <m:t>method</m:t>
                      </m:r>
                      <m:r>
                        <m:rPr>
                          <m:nor/>
                        </m:rPr>
                        <a:rPr lang="en-CA" sz="2000" dirty="0" smtClean="0"/>
                        <m:t> </m:t>
                      </m:r>
                      <m:r>
                        <m:rPr>
                          <m:nor/>
                        </m:rPr>
                        <a:rPr lang="en-CA" sz="2000" dirty="0" smtClean="0"/>
                        <m:t>pairs</m:t>
                      </m:r>
                      <m:r>
                        <m:rPr>
                          <m:nor/>
                        </m:rPr>
                        <a:rPr lang="en-CA" sz="2000" dirty="0" smtClean="0"/>
                        <m:t> </m:t>
                      </m:r>
                      <m:r>
                        <a:rPr lang="en-CA" sz="20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CA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CA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046176"/>
                <a:ext cx="5132046" cy="6876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67000" y="4699337"/>
                <a:ext cx="64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dirty="0" smtClean="0">
                          <a:latin typeface="Cambria Math"/>
                        </a:rPr>
                        <m:t>𝑷</m:t>
                      </m:r>
                      <m:r>
                        <a:rPr lang="en-CA" sz="2000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CA" sz="2000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1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CA" sz="2000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1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CA" sz="2000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1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CA" sz="2000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b="1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CA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CA" sz="2000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𝑸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CA" sz="20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CA" sz="20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𝑳𝑪𝑶𝑴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latin typeface="Cambria Math"/>
                            </a:rPr>
                            <m:t>𝑷</m:t>
                          </m:r>
                        </m:e>
                      </m:d>
                      <m:r>
                        <a:rPr lang="en-CA" sz="20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699337"/>
                <a:ext cx="64008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381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LCOM (Li &amp; Henry, 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</a:t>
            </a:r>
            <a:r>
              <a:rPr lang="en-CA" u="sng" dirty="0" smtClean="0"/>
              <a:t>number of disjoint components</a:t>
            </a:r>
            <a:r>
              <a:rPr lang="en-CA" dirty="0" smtClean="0"/>
              <a:t> in the graph that represents:</a:t>
            </a:r>
          </a:p>
          <a:p>
            <a:r>
              <a:rPr lang="en-CA" dirty="0" smtClean="0"/>
              <a:t>each method as a node</a:t>
            </a:r>
          </a:p>
          <a:p>
            <a:r>
              <a:rPr lang="en-CA" dirty="0" smtClean="0"/>
              <a:t>the sharing of at least one attribute between two methods as an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LCOM (</a:t>
            </a:r>
            <a:r>
              <a:rPr lang="en-CA" dirty="0"/>
              <a:t>Li &amp; Henry</a:t>
            </a:r>
            <a:r>
              <a:rPr lang="en-CA" dirty="0" smtClean="0"/>
              <a:t>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7" idx="0"/>
            <a:endCxn id="8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2" name="AutoShape 63"/>
          <p:cNvCxnSpPr>
            <a:cxnSpLocks noChangeAspect="1" noChangeShapeType="1"/>
            <a:stCxn id="14" idx="0"/>
            <a:endCxn id="15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9" name="AutoShape 70"/>
          <p:cNvCxnSpPr>
            <a:cxnSpLocks noChangeAspect="1" noChangeShapeType="1"/>
            <a:stCxn id="17" idx="0"/>
            <a:endCxn id="18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1"/>
          <p:cNvCxnSpPr>
            <a:cxnSpLocks noChangeAspect="1" noChangeShapeType="1"/>
            <a:stCxn id="7" idx="0"/>
            <a:endCxn id="11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2"/>
          <p:cNvCxnSpPr>
            <a:cxnSpLocks noChangeAspect="1" noChangeShapeType="1"/>
            <a:stCxn id="10" idx="0"/>
            <a:endCxn id="8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26" name="AutoShape 78"/>
          <p:cNvCxnSpPr>
            <a:cxnSpLocks noChangeAspect="1" noChangeShapeType="1"/>
            <a:stCxn id="10" idx="3"/>
            <a:endCxn id="14" idx="1"/>
          </p:cNvCxnSpPr>
          <p:nvPr/>
        </p:nvCxnSpPr>
        <p:spPr bwMode="auto">
          <a:xfrm>
            <a:off x="1607054" y="3895884"/>
            <a:ext cx="2929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31"/>
          <p:cNvCxnSpPr>
            <a:cxnSpLocks noChangeAspect="1" noChangeShapeType="1"/>
            <a:stCxn id="17" idx="1"/>
            <a:endCxn id="14" idx="3"/>
          </p:cNvCxnSpPr>
          <p:nvPr/>
        </p:nvCxnSpPr>
        <p:spPr bwMode="auto">
          <a:xfrm flipH="1">
            <a:off x="2212448" y="3895884"/>
            <a:ext cx="3560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352800" y="3124200"/>
            <a:ext cx="762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0" y="3020850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5715000" y="3019892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6743700" y="3032222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7772400" y="3020850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37" name="Straight Connector 36"/>
          <p:cNvCxnSpPr>
            <a:stCxn id="32" idx="6"/>
            <a:endCxn id="33" idx="2"/>
          </p:cNvCxnSpPr>
          <p:nvPr/>
        </p:nvCxnSpPr>
        <p:spPr>
          <a:xfrm flipV="1">
            <a:off x="5257800" y="3351842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26251" y="4271867"/>
                <a:ext cx="1458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𝑳𝑪𝑶𝑴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51" y="4271867"/>
                <a:ext cx="145886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4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LCOM (</a:t>
            </a:r>
            <a:r>
              <a:rPr lang="en-CA" dirty="0" err="1" smtClean="0"/>
              <a:t>Hitz</a:t>
            </a:r>
            <a:r>
              <a:rPr lang="en-CA" dirty="0" smtClean="0"/>
              <a:t> </a:t>
            </a:r>
            <a:r>
              <a:rPr lang="en-CA" dirty="0"/>
              <a:t>&amp; </a:t>
            </a:r>
            <a:r>
              <a:rPr lang="en-CA" dirty="0" err="1"/>
              <a:t>Montazeri</a:t>
            </a:r>
            <a:r>
              <a:rPr lang="en-CA" dirty="0"/>
              <a:t>, 1995)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u="sng" dirty="0"/>
              <a:t>number of disjoint components</a:t>
            </a:r>
            <a:r>
              <a:rPr lang="en-CA" dirty="0"/>
              <a:t> in the graph that represents:</a:t>
            </a:r>
          </a:p>
          <a:p>
            <a:r>
              <a:rPr lang="en-CA" dirty="0"/>
              <a:t>each method as a node</a:t>
            </a:r>
          </a:p>
          <a:p>
            <a:r>
              <a:rPr lang="en-CA" dirty="0"/>
              <a:t>the sharing of at least one attribute between two methods as an </a:t>
            </a:r>
            <a:r>
              <a:rPr lang="en-CA" dirty="0" smtClean="0"/>
              <a:t>edge</a:t>
            </a:r>
          </a:p>
          <a:p>
            <a:r>
              <a:rPr lang="en-CA" dirty="0" smtClean="0"/>
              <a:t>The presence of a method call between two methods as an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LCOM (</a:t>
            </a:r>
            <a:r>
              <a:rPr lang="en-CA" dirty="0" err="1"/>
              <a:t>Hitz</a:t>
            </a:r>
            <a:r>
              <a:rPr lang="en-CA" dirty="0"/>
              <a:t> &amp; </a:t>
            </a:r>
            <a:r>
              <a:rPr lang="en-CA" dirty="0" err="1" smtClean="0"/>
              <a:t>Montazeri</a:t>
            </a:r>
            <a:r>
              <a:rPr lang="en-CA" dirty="0" smtClean="0"/>
              <a:t>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  <p:cxnSp>
        <p:nvCxnSpPr>
          <p:cNvPr id="5" name="AutoShape 56"/>
          <p:cNvCxnSpPr>
            <a:cxnSpLocks noChangeAspect="1" noChangeShapeType="1"/>
            <a:stCxn id="7" idx="0"/>
            <a:endCxn id="8" idx="4"/>
          </p:cNvCxnSpPr>
          <p:nvPr/>
        </p:nvCxnSpPr>
        <p:spPr bwMode="auto">
          <a:xfrm flipH="1" flipV="1">
            <a:off x="866098" y="2917501"/>
            <a:ext cx="1897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2590800"/>
            <a:ext cx="360595" cy="1447800"/>
            <a:chOff x="4400" y="947"/>
            <a:chExt cx="95" cy="421"/>
          </a:xfrm>
        </p:grpSpPr>
        <p:sp>
          <p:nvSpPr>
            <p:cNvPr id="7" name="Rectangle 6"/>
            <p:cNvSpPr>
              <a:spLocks noChangeAspect="1" noChangeArrowheads="1"/>
            </p:cNvSpPr>
            <p:nvPr/>
          </p:nvSpPr>
          <p:spPr bwMode="auto">
            <a:xfrm>
              <a:off x="440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4400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95400" y="2590800"/>
            <a:ext cx="332664" cy="1447800"/>
            <a:chOff x="4697" y="947"/>
            <a:chExt cx="95" cy="421"/>
          </a:xfrm>
        </p:grpSpPr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702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697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2" name="AutoShape 63"/>
          <p:cNvCxnSpPr>
            <a:cxnSpLocks noChangeAspect="1" noChangeShapeType="1"/>
            <a:stCxn id="14" idx="0"/>
            <a:endCxn id="15" idx="4"/>
          </p:cNvCxnSpPr>
          <p:nvPr/>
        </p:nvCxnSpPr>
        <p:spPr bwMode="auto">
          <a:xfrm flipH="1" flipV="1">
            <a:off x="2054353" y="2917501"/>
            <a:ext cx="1859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77657" y="2590800"/>
            <a:ext cx="353391" cy="1447800"/>
            <a:chOff x="5044" y="947"/>
            <a:chExt cx="95" cy="421"/>
          </a:xfrm>
        </p:grpSpPr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5050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5044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50137" y="2590800"/>
            <a:ext cx="347950" cy="1447800"/>
            <a:chOff x="5341" y="947"/>
            <a:chExt cx="95" cy="421"/>
          </a:xfrm>
        </p:grpSpPr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346" y="1285"/>
              <a:ext cx="84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5341" y="947"/>
              <a:ext cx="95" cy="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cxnSp>
        <p:nvCxnSpPr>
          <p:cNvPr id="19" name="AutoShape 70"/>
          <p:cNvCxnSpPr>
            <a:cxnSpLocks noChangeAspect="1" noChangeShapeType="1"/>
            <a:stCxn id="17" idx="0"/>
            <a:endCxn id="18" idx="4"/>
          </p:cNvCxnSpPr>
          <p:nvPr/>
        </p:nvCxnSpPr>
        <p:spPr bwMode="auto">
          <a:xfrm flipV="1">
            <a:off x="2722281" y="2917501"/>
            <a:ext cx="1831" cy="8356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1"/>
          <p:cNvCxnSpPr>
            <a:cxnSpLocks noChangeAspect="1" noChangeShapeType="1"/>
            <a:stCxn id="7" idx="0"/>
            <a:endCxn id="11" idx="3"/>
          </p:cNvCxnSpPr>
          <p:nvPr/>
        </p:nvCxnSpPr>
        <p:spPr bwMode="auto">
          <a:xfrm flipV="1">
            <a:off x="867995" y="2869657"/>
            <a:ext cx="476123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2"/>
          <p:cNvCxnSpPr>
            <a:cxnSpLocks noChangeAspect="1" noChangeShapeType="1"/>
            <a:stCxn id="10" idx="0"/>
            <a:endCxn id="8" idx="5"/>
          </p:cNvCxnSpPr>
          <p:nvPr/>
        </p:nvCxnSpPr>
        <p:spPr bwMode="auto">
          <a:xfrm flipH="1" flipV="1">
            <a:off x="993587" y="2869657"/>
            <a:ext cx="466395" cy="88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3031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096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4298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m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08279" y="2295334"/>
            <a:ext cx="231666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a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cxnSp>
        <p:nvCxnSpPr>
          <p:cNvPr id="26" name="AutoShape 78"/>
          <p:cNvCxnSpPr>
            <a:cxnSpLocks noChangeAspect="1" noChangeShapeType="1"/>
            <a:stCxn id="10" idx="3"/>
            <a:endCxn id="14" idx="1"/>
          </p:cNvCxnSpPr>
          <p:nvPr/>
        </p:nvCxnSpPr>
        <p:spPr bwMode="auto">
          <a:xfrm>
            <a:off x="1607054" y="3895884"/>
            <a:ext cx="2929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31"/>
          <p:cNvCxnSpPr>
            <a:cxnSpLocks noChangeAspect="1" noChangeShapeType="1"/>
            <a:stCxn id="17" idx="1"/>
            <a:endCxn id="14" idx="3"/>
          </p:cNvCxnSpPr>
          <p:nvPr/>
        </p:nvCxnSpPr>
        <p:spPr bwMode="auto">
          <a:xfrm flipH="1">
            <a:off x="2212448" y="3895884"/>
            <a:ext cx="3560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80613" y="4124134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2</a:t>
            </a:r>
            <a:endParaRPr lang="en-US" sz="1800" baseline="-25000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7537" y="4117662"/>
            <a:ext cx="295787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1828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Arial" charset="0"/>
                <a:cs typeface="Arial" charset="0"/>
              </a:rPr>
              <a:t>m</a:t>
            </a:r>
            <a:r>
              <a:rPr lang="en-US" sz="1800" baseline="-25000" dirty="0" smtClean="0">
                <a:latin typeface="Arial" charset="0"/>
                <a:cs typeface="Arial" charset="0"/>
              </a:rPr>
              <a:t>3</a:t>
            </a:r>
            <a:endParaRPr lang="en-US" sz="1100" baseline="-25000" dirty="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352800" y="3124200"/>
            <a:ext cx="762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0" y="3020850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5715000" y="3019892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6858000" y="3032222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001000" y="3020850"/>
            <a:ext cx="685800" cy="66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37" name="Straight Connector 36"/>
          <p:cNvCxnSpPr>
            <a:stCxn id="33" idx="6"/>
            <a:endCxn id="34" idx="2"/>
          </p:cNvCxnSpPr>
          <p:nvPr/>
        </p:nvCxnSpPr>
        <p:spPr>
          <a:xfrm flipV="1">
            <a:off x="5257800" y="3351842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26251" y="4271867"/>
                <a:ext cx="1458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1" i="1" smtClean="0">
                          <a:latin typeface="Cambria Math"/>
                        </a:rPr>
                        <m:t>𝑳𝑪𝑶𝑴</m:t>
                      </m:r>
                      <m:r>
                        <a:rPr lang="en-CA" sz="2000" b="1" i="1" smtClean="0">
                          <a:latin typeface="Cambria Math"/>
                        </a:rPr>
                        <m:t>=</m:t>
                      </m:r>
                      <m:r>
                        <a:rPr lang="en-CA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51" y="4271867"/>
                <a:ext cx="145886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stCxn id="34" idx="6"/>
          </p:cNvCxnSpPr>
          <p:nvPr/>
        </p:nvCxnSpPr>
        <p:spPr>
          <a:xfrm>
            <a:off x="6400800" y="3351842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43800" y="3364171"/>
            <a:ext cx="457200" cy="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LCOM (Henderson-Sellers, 1996)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be the number of methods in a class.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be the number of instance variables in the class.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) be the number </a:t>
                </a:r>
                <a:r>
                  <a:rPr lang="en-US" dirty="0"/>
                  <a:t>of methods that access </a:t>
                </a:r>
                <a:r>
                  <a:rPr lang="en-US" dirty="0" smtClean="0"/>
                  <a:t>instance variable 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𝐿𝐶𝑂𝑀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−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Henderson-Sellers normalized LCOM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each method of a class accesses all instance variables,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and thus </a:t>
                </a:r>
                <a:r>
                  <a:rPr lang="en-US" b="1" dirty="0" smtClean="0"/>
                  <a:t>LCOM = 0 </a:t>
                </a:r>
                <a:r>
                  <a:rPr lang="en-US" dirty="0" smtClean="0"/>
                  <a:t>(maximum cohesion)</a:t>
                </a:r>
              </a:p>
              <a:p>
                <a:r>
                  <a:rPr lang="en-US" dirty="0" smtClean="0"/>
                  <a:t>In the case where each instance variable is accessed by only one method,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and thus </a:t>
                </a:r>
                <a:r>
                  <a:rPr lang="en-US" b="1" dirty="0"/>
                  <a:t>LCOM = </a:t>
                </a:r>
                <a:r>
                  <a:rPr lang="en-US" b="1" dirty="0" smtClean="0"/>
                  <a:t>1 </a:t>
                </a:r>
                <a:r>
                  <a:rPr lang="en-US" dirty="0" smtClean="0"/>
                  <a:t>(minimum cohesion)</a:t>
                </a:r>
              </a:p>
              <a:p>
                <a:r>
                  <a:rPr lang="en-US" dirty="0" smtClean="0"/>
                  <a:t>In the case where the methods do not access any instance variables,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and thus </a:t>
                </a:r>
                <a:r>
                  <a:rPr lang="en-US" b="1" dirty="0" smtClean="0"/>
                  <a:t>LCOM ranges within (1, 2]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517" t="-2830" r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1359</Words>
  <Application>Microsoft Office PowerPoint</Application>
  <PresentationFormat>On-screen Show (4:3)</PresentationFormat>
  <Paragraphs>201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SOEN 6611 – Software Measurement</vt:lpstr>
      <vt:lpstr>LCOM (Chidamber &amp; Kemerer, 1994)</vt:lpstr>
      <vt:lpstr>LCOM (Chidamber &amp; Kemerer) example</vt:lpstr>
      <vt:lpstr>LCOM (Li &amp; Henry, 1993)</vt:lpstr>
      <vt:lpstr>LCOM (Li &amp; Henry) example</vt:lpstr>
      <vt:lpstr>LCOM (Hitz &amp; Montazeri, 1995)</vt:lpstr>
      <vt:lpstr>LCOM (Hitz &amp; Montazeri) example</vt:lpstr>
      <vt:lpstr>LCOM (Henderson-Sellers, 1996)</vt:lpstr>
      <vt:lpstr>Henderson-Sellers normalized LCOM</vt:lpstr>
      <vt:lpstr>LCOM (Henderson-Sellers) example</vt:lpstr>
      <vt:lpstr>Coh (Briand et al., 1998)</vt:lpstr>
      <vt:lpstr>Coh (Briand et al.) example</vt:lpstr>
      <vt:lpstr>Tight Class Cohesion (Bieman &amp; Kang, 1995)</vt:lpstr>
      <vt:lpstr>TCC (Bieman &amp; Kang) example</vt:lpstr>
      <vt:lpstr>Loose Class Cohesion (Bieman &amp; Kang, 1995)</vt:lpstr>
      <vt:lpstr>TCC vs. LCC example</vt:lpstr>
      <vt:lpstr>Class Cohesion (Bonja &amp; Kidanmariam, 2006)</vt:lpstr>
      <vt:lpstr>Class Cohesion (Bonja &amp; Kidanmariam) example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241</cp:revision>
  <dcterms:created xsi:type="dcterms:W3CDTF">2012-12-10T02:28:23Z</dcterms:created>
  <dcterms:modified xsi:type="dcterms:W3CDTF">2014-01-31T20:59:23Z</dcterms:modified>
</cp:coreProperties>
</file>