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3" r:id="rId5"/>
    <p:sldId id="258" r:id="rId6"/>
    <p:sldId id="272" r:id="rId7"/>
    <p:sldId id="259" r:id="rId8"/>
    <p:sldId id="267" r:id="rId9"/>
    <p:sldId id="262" r:id="rId10"/>
    <p:sldId id="270" r:id="rId11"/>
    <p:sldId id="275" r:id="rId12"/>
    <p:sldId id="269" r:id="rId13"/>
    <p:sldId id="274" r:id="rId14"/>
    <p:sldId id="276" r:id="rId15"/>
    <p:sldId id="265" r:id="rId16"/>
    <p:sldId id="268" r:id="rId17"/>
    <p:sldId id="271" r:id="rId18"/>
    <p:sldId id="264" r:id="rId19"/>
    <p:sldId id="277" r:id="rId20"/>
    <p:sldId id="273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2" autoAdjust="0"/>
  </p:normalViewPr>
  <p:slideViewPr>
    <p:cSldViewPr>
      <p:cViewPr varScale="1">
        <p:scale>
          <a:sx n="112" d="100"/>
          <a:sy n="112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does this slide tell us:</a:t>
            </a:r>
            <a:endParaRPr lang="en-US" dirty="0" smtClean="0"/>
          </a:p>
          <a:p>
            <a:r>
              <a:rPr lang="en-CA" dirty="0" smtClean="0"/>
              <a:t>-</a:t>
            </a:r>
            <a:r>
              <a:rPr lang="en-CA" baseline="0" dirty="0" smtClean="0"/>
              <a:t> Across all buckets, many metrics are strongly correlated. This is good and bad – good that they validate each other, but bad that they do not offer much new knowledge.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only considered 5 versions (4 change files)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etc.)</a:t>
            </a:r>
          </a:p>
          <a:p>
            <a:r>
              <a:rPr lang="en-CA" baseline="0" dirty="0" smtClean="0"/>
              <a:t>Bring back our main point: we’re investigating whether higher volatility code exhibits lower quality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parallel</a:t>
            </a:r>
            <a:r>
              <a:rPr lang="en-CA" baseline="0" dirty="0" smtClean="0"/>
              <a:t> to extracting all the class information from the logs,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Much like everybody else,</a:t>
            </a:r>
            <a:r>
              <a:rPr lang="en-CA" baseline="0" dirty="0" smtClean="0"/>
              <a:t> we started in the same place that the UI integration happens -&gt; the runnable within the </a:t>
            </a:r>
            <a:r>
              <a:rPr lang="en-CA" baseline="0" dirty="0" err="1" smtClean="0"/>
              <a:t>MetricsAction</a:t>
            </a:r>
            <a:r>
              <a:rPr lang="en-CA" baseline="0" dirty="0" smtClean="0"/>
              <a:t> java class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started developed our metrics in individual classes, to do the calculation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saw some common behavior, and extracted an abstract parent class to manage common tasks -&gt; loading the volatility buckets and writing the results to the database. We implemented a standard template pattern so that each child class would need to only implement one method, and write to a collection defined in the parent.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Finally we needed some additional data to check if the metrics were themselves correlated, so we designed a summary metrics collector which only interacted with the abstract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System level metrics not shown (MHF, AHF) – not ready yet!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above rule indicates the following:</a:t>
            </a:r>
          </a:p>
          <a:p>
            <a:pPr lvl="1"/>
            <a:r>
              <a:rPr lang="en-CA" dirty="0" smtClean="0"/>
              <a:t>Whenever a developer changes something in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P4Change.java</a:t>
            </a:r>
            <a:r>
              <a:rPr lang="en-CA" dirty="0" smtClean="0"/>
              <a:t> then he should also pay more attention to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P4Counter.java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rules can give important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hints </a:t>
            </a:r>
            <a:r>
              <a:rPr lang="en-CA" dirty="0" smtClean="0"/>
              <a:t>to the developer / team</a:t>
            </a:r>
          </a:p>
          <a:p>
            <a:pPr lvl="1"/>
            <a:r>
              <a:rPr lang="en-CA" dirty="0" smtClean="0"/>
              <a:t>Probabilistic model to help with </a:t>
            </a:r>
            <a:r>
              <a:rPr lang="en-CA" i="1" dirty="0" smtClean="0"/>
              <a:t>related</a:t>
            </a:r>
            <a:r>
              <a:rPr lang="en-CA" dirty="0" smtClean="0"/>
              <a:t>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with Code Volatility, </a:t>
            </a:r>
            <a:r>
              <a:rPr lang="en-US" sz="3200" smtClean="0"/>
              <a:t>and Investigating a </a:t>
            </a:r>
            <a:r>
              <a:rPr lang="en-US" sz="3200" dirty="0" smtClean="0"/>
              <a:t>Prediction Model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92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6868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914400"/>
            <a:ext cx="2286000" cy="2667000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3255666" cy="1752600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1676400"/>
            <a:ext cx="1219200" cy="838200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Definition: Support and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CA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example frequent </a:t>
            </a:r>
            <a:r>
              <a:rPr lang="en-US" dirty="0" err="1" smtClean="0"/>
              <a:t>itemset</a:t>
            </a:r>
            <a:r>
              <a:rPr lang="en-US" dirty="0"/>
              <a:t>:   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/>
              <a:t>Chicken, </a:t>
            </a:r>
            <a:r>
              <a:rPr lang="en-US" dirty="0" smtClean="0"/>
              <a:t>Clothes, Milk} [</a:t>
            </a:r>
            <a:r>
              <a:rPr lang="en-US" dirty="0"/>
              <a:t>sup = 3/7</a:t>
            </a:r>
            <a:r>
              <a:rPr lang="en-US" dirty="0" smtClean="0"/>
              <a:t>] </a:t>
            </a:r>
            <a:endParaRPr lang="en-US" dirty="0"/>
          </a:p>
          <a:p>
            <a:r>
              <a:rPr lang="en-US" dirty="0" smtClean="0"/>
              <a:t>Association rule </a:t>
            </a:r>
            <a:r>
              <a:rPr lang="en-US" dirty="0"/>
              <a:t>from the </a:t>
            </a:r>
            <a:r>
              <a:rPr lang="en-US" dirty="0" err="1"/>
              <a:t>itemset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{Chicken, Clothes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Milk} [</a:t>
            </a:r>
            <a:r>
              <a:rPr lang="en-US" dirty="0"/>
              <a:t>sup = 3/7, 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smtClean="0"/>
              <a:t>2/3]</a:t>
            </a:r>
          </a:p>
          <a:p>
            <a:r>
              <a:rPr lang="en-US" dirty="0"/>
              <a:t>Assume:</a:t>
            </a:r>
          </a:p>
          <a:p>
            <a:pPr lvl="1"/>
            <a:r>
              <a:rPr lang="en-US" dirty="0"/>
              <a:t>Minimum support = 30%</a:t>
            </a:r>
          </a:p>
          <a:p>
            <a:pPr lvl="1"/>
            <a:r>
              <a:rPr lang="en-US" dirty="0"/>
              <a:t>Minimum confidence = </a:t>
            </a:r>
            <a:r>
              <a:rPr lang="en-US" dirty="0" smtClean="0"/>
              <a:t>60</a:t>
            </a:r>
            <a:r>
              <a:rPr lang="en-US" dirty="0"/>
              <a:t>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6779"/>
              </p:ext>
            </p:extLst>
          </p:nvPr>
        </p:nvGraphicFramePr>
        <p:xfrm>
          <a:off x="762000" y="1676400"/>
          <a:ext cx="75438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724400"/>
              </a:tblGrid>
              <a:tr h="1264920">
                <a:tc>
                  <a:txBody>
                    <a:bodyPr/>
                    <a:lstStyle/>
                    <a:p>
                      <a:r>
                        <a:rPr lang="en-US" dirty="0" smtClean="0"/>
                        <a:t>t1:  Beef, Chicken, Milk</a:t>
                      </a:r>
                    </a:p>
                    <a:p>
                      <a:r>
                        <a:rPr lang="en-US" dirty="0" smtClean="0"/>
                        <a:t>t2:  Beef, Cheese</a:t>
                      </a:r>
                    </a:p>
                    <a:p>
                      <a:r>
                        <a:rPr lang="en-US" dirty="0" smtClean="0"/>
                        <a:t>t3:  Cheese, Boots</a:t>
                      </a:r>
                    </a:p>
                    <a:p>
                      <a:r>
                        <a:rPr lang="en-US" dirty="0" smtClean="0"/>
                        <a:t>t4:  Beef, Chicken, 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t5:  Beef,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Clothes</a:t>
                      </a:r>
                      <a:r>
                        <a:rPr lang="en-US" dirty="0" smtClean="0"/>
                        <a:t>, Cheese,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Milk</a:t>
                      </a:r>
                    </a:p>
                    <a:p>
                      <a:r>
                        <a:rPr lang="en-US" dirty="0" smtClean="0"/>
                        <a:t>t6: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Clothes, Milk</a:t>
                      </a:r>
                    </a:p>
                    <a:p>
                      <a:r>
                        <a:rPr lang="en-US" dirty="0" smtClean="0"/>
                        <a:t>t7: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Milk,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Clothes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</a:t>
            </a:r>
            <a:r>
              <a:rPr lang="en-CA" dirty="0" smtClean="0"/>
              <a:t>Rules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Created three </a:t>
            </a:r>
            <a:r>
              <a:rPr lang="en-CA" dirty="0" smtClean="0"/>
              <a:t>different “change” </a:t>
            </a:r>
            <a:r>
              <a:rPr lang="en-CA" dirty="0"/>
              <a:t>files for four different versions of </a:t>
            </a:r>
            <a:r>
              <a:rPr lang="en-CA" dirty="0" smtClean="0"/>
              <a:t>Apache Ant</a:t>
            </a:r>
            <a:endParaRPr lang="en-CA" dirty="0"/>
          </a:p>
          <a:p>
            <a:pPr lvl="1"/>
            <a:r>
              <a:rPr lang="en-CA" dirty="0"/>
              <a:t>1.5 to 1.6 …</a:t>
            </a:r>
          </a:p>
          <a:p>
            <a:r>
              <a:rPr lang="en-CA" dirty="0" smtClean="0"/>
              <a:t>Code elements changed in a single commit are taken as </a:t>
            </a:r>
            <a:r>
              <a:rPr lang="en-CA" b="1" dirty="0" smtClean="0"/>
              <a:t>one transaction</a:t>
            </a:r>
          </a:p>
          <a:p>
            <a:pPr lvl="1"/>
            <a:r>
              <a:rPr lang="en-CA" dirty="0" smtClean="0"/>
              <a:t>Prepared the transaction set to train our model</a:t>
            </a:r>
          </a:p>
          <a:p>
            <a:pPr lvl="1"/>
            <a:r>
              <a:rPr lang="en-CA" dirty="0" smtClean="0"/>
              <a:t>Filtered transactions to only include the Java class modification (not addition or deletion)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2727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Applied </a:t>
            </a:r>
            <a:r>
              <a:rPr lang="en-CA" dirty="0" err="1"/>
              <a:t>Apriori</a:t>
            </a:r>
            <a:r>
              <a:rPr lang="en-CA" dirty="0"/>
              <a:t> algorithm to get the association </a:t>
            </a:r>
            <a:r>
              <a:rPr lang="en-CA" dirty="0" smtClean="0"/>
              <a:t>rules (remembering that we have ~1300 commits):</a:t>
            </a:r>
            <a:endParaRPr lang="en-CA" dirty="0"/>
          </a:p>
          <a:p>
            <a:pPr lvl="1"/>
            <a:r>
              <a:rPr lang="en-CA" dirty="0"/>
              <a:t>Minimum support: 9% </a:t>
            </a:r>
          </a:p>
          <a:p>
            <a:pPr lvl="1"/>
            <a:r>
              <a:rPr lang="en-CA" dirty="0"/>
              <a:t>Minimum confidence: 50%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799" y="4648200"/>
            <a:ext cx="853440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/ant/core/…/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P4Change.java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ant/core/…/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P4Counter.java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0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and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Volatility and Quality Metrics</a:t>
            </a:r>
          </a:p>
          <a:p>
            <a:r>
              <a:rPr lang="en-CA" dirty="0" smtClean="0"/>
              <a:t>Association Rules and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46164" y="1190172"/>
            <a:ext cx="3069236" cy="2971800"/>
            <a:chOff x="3124200" y="1143000"/>
            <a:chExt cx="3069236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3069236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42798" y="1190172"/>
              <a:ext cx="18320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 Henderson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2964" y="1237344"/>
            <a:ext cx="2971800" cy="2877457"/>
            <a:chOff x="381000" y="1190172"/>
            <a:chExt cx="2971800" cy="2877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72"/>
              <a:ext cx="2971800" cy="28774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1508" y="1190172"/>
              <a:ext cx="7507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364" y="1143000"/>
            <a:ext cx="3133185" cy="3033719"/>
            <a:chOff x="5943599" y="1081080"/>
            <a:chExt cx="3133185" cy="3033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1081080"/>
              <a:ext cx="3133185" cy="30337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3444" y="1190172"/>
              <a:ext cx="10534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Cohesion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3962400"/>
            <a:ext cx="3010767" cy="2915187"/>
            <a:chOff x="1600200" y="3962400"/>
            <a:chExt cx="3010767" cy="29151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962400"/>
              <a:ext cx="3010767" cy="29151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19400" y="4038600"/>
              <a:ext cx="7342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RFC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462" y="3962400"/>
            <a:ext cx="2990538" cy="2895600"/>
            <a:chOff x="4629462" y="3962400"/>
            <a:chExt cx="2990538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462" y="3962400"/>
              <a:ext cx="2990538" cy="2895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038600"/>
              <a:ext cx="12676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Size / LOC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8200" y="2895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895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91300" y="2659859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97067" y="5562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06967" y="52197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Results: </a:t>
            </a:r>
            <a:r>
              <a:rPr lang="en-CA" dirty="0" smtClean="0"/>
              <a:t>Pearson Linear Regression -  Correlation between Metrics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1513"/>
              </p:ext>
            </p:extLst>
          </p:nvPr>
        </p:nvGraphicFramePr>
        <p:xfrm>
          <a:off x="2374900" y="1752600"/>
          <a:ext cx="5321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698500"/>
                <a:gridCol w="698500"/>
                <a:gridCol w="698500"/>
                <a:gridCol w="698500"/>
                <a:gridCol w="6985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-0.24631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-0.96238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0.82539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0.71414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-0.45214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0.97546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0.60745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36"/>
              </p:ext>
            </p:extLst>
          </p:nvPr>
        </p:nvGraphicFramePr>
        <p:xfrm>
          <a:off x="2374900" y="3352800"/>
          <a:ext cx="52959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50900"/>
                <a:gridCol w="647700"/>
                <a:gridCol w="711200"/>
                <a:gridCol w="673100"/>
                <a:gridCol w="6858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0.97217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-0.50970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-0.44099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0.64572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0.74532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0.96111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0.71735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75263"/>
              </p:ext>
            </p:extLst>
          </p:nvPr>
        </p:nvGraphicFramePr>
        <p:xfrm>
          <a:off x="2374900" y="4953000"/>
          <a:ext cx="5283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13"/>
                <a:gridCol w="712235"/>
                <a:gridCol w="712235"/>
                <a:gridCol w="712235"/>
                <a:gridCol w="712235"/>
                <a:gridCol w="712235"/>
                <a:gridCol w="861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-0.34738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0.93932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0.65227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0.79999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0.83401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0.66683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0.98594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0.84090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700" y="2177534"/>
            <a:ext cx="1443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Low Volatility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405" y="3810000"/>
            <a:ext cx="14937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Med Volatility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405" y="5486400"/>
            <a:ext cx="1487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High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Precision</a:t>
            </a:r>
            <a:r>
              <a:rPr lang="en-CA" dirty="0" smtClean="0"/>
              <a:t>: fraction </a:t>
            </a:r>
            <a:r>
              <a:rPr lang="en-CA" dirty="0"/>
              <a:t>of the returned items </a:t>
            </a:r>
            <a:r>
              <a:rPr lang="en-CA" dirty="0" smtClean="0"/>
              <a:t>that was </a:t>
            </a:r>
            <a:r>
              <a:rPr lang="en-CA" dirty="0"/>
              <a:t>actually </a:t>
            </a:r>
            <a:r>
              <a:rPr lang="en-CA" dirty="0" smtClean="0"/>
              <a:t>correct</a:t>
            </a:r>
            <a:endParaRPr lang="en-CA" dirty="0"/>
          </a:p>
          <a:p>
            <a:pPr lvl="1"/>
            <a:r>
              <a:rPr lang="en-CA" dirty="0" smtClean="0"/>
              <a:t>Application of rules resulted in 10% precision</a:t>
            </a:r>
          </a:p>
          <a:p>
            <a:r>
              <a:rPr lang="en-CA" b="1" dirty="0" smtClean="0"/>
              <a:t>Recall</a:t>
            </a:r>
            <a:r>
              <a:rPr lang="en-CA" dirty="0" smtClean="0"/>
              <a:t>: how </a:t>
            </a:r>
            <a:r>
              <a:rPr lang="en-CA" dirty="0"/>
              <a:t>many </a:t>
            </a:r>
            <a:r>
              <a:rPr lang="en-CA" dirty="0" smtClean="0"/>
              <a:t>consequents are matched </a:t>
            </a:r>
            <a:r>
              <a:rPr lang="en-CA" dirty="0"/>
              <a:t>with </a:t>
            </a:r>
            <a:r>
              <a:rPr lang="en-CA" dirty="0" smtClean="0"/>
              <a:t>all actual changed files</a:t>
            </a:r>
            <a:endParaRPr lang="en-CA" dirty="0"/>
          </a:p>
          <a:p>
            <a:pPr lvl="1"/>
            <a:r>
              <a:rPr lang="en-CA" dirty="0" smtClean="0"/>
              <a:t>Recall </a:t>
            </a:r>
            <a:r>
              <a:rPr lang="en-CA" dirty="0"/>
              <a:t>value </a:t>
            </a:r>
            <a:r>
              <a:rPr lang="en-CA" dirty="0" smtClean="0"/>
              <a:t>calculated at 2%</a:t>
            </a:r>
          </a:p>
          <a:p>
            <a:pPr lvl="1"/>
            <a:r>
              <a:rPr lang="en-CA" dirty="0" smtClean="0"/>
              <a:t>Low value partially due to large </a:t>
            </a:r>
            <a:r>
              <a:rPr lang="en-CA" dirty="0"/>
              <a:t>number </a:t>
            </a:r>
            <a:r>
              <a:rPr lang="en-CA" dirty="0" smtClean="0"/>
              <a:t>of Java classes </a:t>
            </a:r>
            <a:r>
              <a:rPr lang="en-CA" dirty="0"/>
              <a:t>in </a:t>
            </a:r>
            <a:r>
              <a:rPr lang="en-CA" dirty="0" smtClean="0"/>
              <a:t>a single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Parsing the massive SVN commit log using regex</a:t>
            </a:r>
          </a:p>
          <a:p>
            <a:pPr lvl="1"/>
            <a:r>
              <a:rPr lang="en-CA" sz="2400" dirty="0" smtClean="0"/>
              <a:t>Victim of catastrophic backtracking (SO in Eclipse):</a:t>
            </a:r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Computing </a:t>
            </a:r>
            <a:r>
              <a:rPr lang="en-CA" sz="2800" dirty="0" smtClean="0"/>
              <a:t>the association rules required large computing power </a:t>
            </a:r>
            <a:r>
              <a:rPr lang="en-CA" sz="2800" dirty="0" smtClean="0"/>
              <a:t>and quite some processing time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2" y="2895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Cleaning the transactions to calculate association rules was time consuming (some duplicates and corrupt data)</a:t>
            </a:r>
          </a:p>
          <a:p>
            <a:r>
              <a:rPr lang="en-CA" sz="2800" dirty="0" smtClean="0"/>
              <a:t>Infrastructure: </a:t>
            </a:r>
          </a:p>
          <a:p>
            <a:pPr lvl="1"/>
            <a:r>
              <a:rPr lang="en-CA" sz="2400" dirty="0"/>
              <a:t>D</a:t>
            </a:r>
            <a:r>
              <a:rPr lang="en-CA" sz="2400" dirty="0" smtClean="0"/>
              <a:t>istributed programming using Git led to some merge conflicts</a:t>
            </a:r>
          </a:p>
          <a:p>
            <a:pPr lvl="1"/>
            <a:r>
              <a:rPr lang="en-CA" sz="2400" dirty="0"/>
              <a:t>S</a:t>
            </a:r>
            <a:r>
              <a:rPr lang="en-CA" sz="2400" dirty="0" smtClean="0"/>
              <a:t>pent time resolving lost / corrupted data</a:t>
            </a:r>
          </a:p>
          <a:p>
            <a:pPr lvl="1"/>
            <a:r>
              <a:rPr lang="en-CA" sz="2400" dirty="0" smtClean="0"/>
              <a:t>Three different OS versions (Ubuntu, OSX, Windows 7) caused some difficulties</a:t>
            </a:r>
          </a:p>
          <a:p>
            <a:pPr lvl="2"/>
            <a:r>
              <a:rPr lang="en-CA" sz="2000" dirty="0" smtClean="0"/>
              <a:t>.</a:t>
            </a:r>
            <a:r>
              <a:rPr lang="en-CA" sz="2000" dirty="0" err="1" smtClean="0"/>
              <a:t>classpath</a:t>
            </a:r>
            <a:r>
              <a:rPr lang="en-CA" sz="2000" dirty="0"/>
              <a:t> </a:t>
            </a:r>
            <a:r>
              <a:rPr lang="en-CA" sz="2000" dirty="0" smtClean="0"/>
              <a:t>and .project issues</a:t>
            </a:r>
          </a:p>
          <a:p>
            <a:pPr lvl="2"/>
            <a:r>
              <a:rPr lang="en-CA" sz="2000" dirty="0" smtClean="0"/>
              <a:t>CRLF vs. 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5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Volatility</a:t>
            </a:r>
            <a:r>
              <a:rPr lang="en-US" dirty="0" smtClean="0"/>
              <a:t>: the propensity for a given code fragment </a:t>
            </a:r>
            <a:r>
              <a:rPr lang="en-US" i="1" dirty="0" smtClean="0"/>
              <a:t>to change over different releases</a:t>
            </a:r>
          </a:p>
          <a:p>
            <a:pPr lvl="1"/>
            <a:r>
              <a:rPr lang="en-CA" dirty="0" smtClean="0"/>
              <a:t>Example: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MyClass.java</a:t>
            </a:r>
            <a:r>
              <a:rPr lang="en-CA" dirty="0" smtClean="0"/>
              <a:t> changed between versions 1 and 2, and also between version 3 and 4</a:t>
            </a:r>
          </a:p>
          <a:p>
            <a:pPr lvl="1"/>
            <a:r>
              <a:rPr lang="en-CA" dirty="0" smtClean="0"/>
              <a:t>This class has a volatility of 2 / 3</a:t>
            </a:r>
            <a:endParaRPr lang="en-US" dirty="0" smtClean="0"/>
          </a:p>
          <a:p>
            <a:r>
              <a:rPr lang="en-US" b="1" dirty="0" smtClean="0"/>
              <a:t>Association Rules</a:t>
            </a:r>
            <a:r>
              <a:rPr lang="en-US" dirty="0" smtClean="0"/>
              <a:t>: </a:t>
            </a:r>
            <a:r>
              <a:rPr lang="en-CA" dirty="0"/>
              <a:t>conditional statements that help in finding </a:t>
            </a:r>
            <a:r>
              <a:rPr lang="en-CA" i="1" dirty="0" smtClean="0"/>
              <a:t>relationships </a:t>
            </a:r>
            <a:r>
              <a:rPr lang="en-CA" i="1" dirty="0"/>
              <a:t>between random </a:t>
            </a:r>
            <a:r>
              <a:rPr lang="en-CA" i="1" dirty="0" smtClean="0"/>
              <a:t>objects</a:t>
            </a:r>
          </a:p>
          <a:p>
            <a:pPr lvl="1"/>
            <a:r>
              <a:rPr lang="en-CA" b="1" dirty="0" smtClean="0"/>
              <a:t>Antecedent</a:t>
            </a:r>
            <a:r>
              <a:rPr lang="en-CA" dirty="0" smtClean="0"/>
              <a:t>: an item (of interest) found in the data</a:t>
            </a:r>
          </a:p>
          <a:p>
            <a:pPr lvl="1"/>
            <a:r>
              <a:rPr lang="en-CA" b="1" dirty="0" smtClean="0"/>
              <a:t>Consequent</a:t>
            </a:r>
            <a:r>
              <a:rPr lang="en-CA" dirty="0" smtClean="0"/>
              <a:t>: an item that is found in combination with the antecedent</a:t>
            </a:r>
          </a:p>
          <a:p>
            <a:pPr lvl="1"/>
            <a:r>
              <a:rPr lang="en-CA" dirty="0" smtClean="0"/>
              <a:t>Mining this data allows us to form prediction models:</a:t>
            </a:r>
          </a:p>
          <a:p>
            <a:pPr lvl="2"/>
            <a:r>
              <a:rPr lang="en-CA" dirty="0" smtClean="0"/>
              <a:t> </a:t>
            </a:r>
            <a:r>
              <a:rPr lang="en-CA" i="1" dirty="0" smtClean="0"/>
              <a:t>“if a person buys milk, there’s a 60% chance he’ll buy eggs”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Construct</a:t>
            </a:r>
          </a:p>
          <a:p>
            <a:pPr lvl="1"/>
            <a:r>
              <a:rPr lang="en-CA" dirty="0" smtClean="0"/>
              <a:t>The time between each successive release was not uniform (varied between 1.5 years to 4 years)</a:t>
            </a:r>
            <a:endParaRPr lang="en-CA" dirty="0" smtClean="0"/>
          </a:p>
          <a:p>
            <a:r>
              <a:rPr lang="en-CA" dirty="0" smtClean="0"/>
              <a:t>Internal</a:t>
            </a:r>
          </a:p>
          <a:p>
            <a:r>
              <a:rPr lang="en-CA" dirty="0" smtClean="0"/>
              <a:t>External</a:t>
            </a:r>
          </a:p>
          <a:p>
            <a:pPr lvl="1"/>
            <a:r>
              <a:rPr lang="en-CA" dirty="0" smtClean="0"/>
              <a:t>Only used 1 project (should also repeat this on other OSS projects)</a:t>
            </a:r>
            <a:endParaRPr lang="en-CA" dirty="0" smtClean="0"/>
          </a:p>
          <a:p>
            <a:r>
              <a:rPr lang="en-CA" dirty="0" smtClean="0"/>
              <a:t>Reliability</a:t>
            </a:r>
          </a:p>
          <a:p>
            <a:pPr lvl="1"/>
            <a:r>
              <a:rPr lang="en-CA" dirty="0" smtClean="0"/>
              <a:t>Association rules based only on 4 versions (</a:t>
            </a:r>
            <a:r>
              <a:rPr lang="en-CA" dirty="0" smtClean="0">
                <a:solidFill>
                  <a:srgbClr val="FF0000"/>
                </a:solidFill>
              </a:rPr>
              <a:t>3 collections of files</a:t>
            </a:r>
            <a:r>
              <a:rPr lang="en-CA" dirty="0" smtClean="0"/>
              <a:t>)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Over multiple versions of Apache Ant, i</a:t>
            </a:r>
            <a:r>
              <a:rPr lang="en-CA" dirty="0" smtClean="0"/>
              <a:t>t </a:t>
            </a:r>
            <a:r>
              <a:rPr lang="en-CA" dirty="0" smtClean="0"/>
              <a:t>was clear that more volatile code </a:t>
            </a:r>
            <a:r>
              <a:rPr lang="en-CA" dirty="0" smtClean="0"/>
              <a:t>tended </a:t>
            </a:r>
            <a:r>
              <a:rPr lang="en-CA" dirty="0" smtClean="0"/>
              <a:t>to exhibit lower quality </a:t>
            </a:r>
            <a:r>
              <a:rPr lang="en-CA" dirty="0" smtClean="0"/>
              <a:t>metrics (C&amp;K + MOOD)</a:t>
            </a:r>
          </a:p>
          <a:p>
            <a:endParaRPr lang="en-CA" dirty="0" smtClean="0"/>
          </a:p>
          <a:p>
            <a:r>
              <a:rPr lang="en-CA" dirty="0" smtClean="0"/>
              <a:t>Based on historical SVN data, we attempted to build a prediction model using association rules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recision </a:t>
            </a:r>
            <a:r>
              <a:rPr lang="en-CA" dirty="0"/>
              <a:t>and recall </a:t>
            </a:r>
            <a:r>
              <a:rPr lang="en-CA" dirty="0" smtClean="0"/>
              <a:t>values were calculated</a:t>
            </a:r>
          </a:p>
          <a:p>
            <a:pPr lvl="1"/>
            <a:r>
              <a:rPr lang="en-CA" dirty="0" smtClean="0"/>
              <a:t>Both were quite low; however, they do give valuable </a:t>
            </a:r>
            <a:r>
              <a:rPr lang="en-CA" dirty="0"/>
              <a:t>information to </a:t>
            </a:r>
            <a:r>
              <a:rPr lang="en-CA" dirty="0" smtClean="0"/>
              <a:t>the developer / team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 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Organizing Data: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code volatility and quality metrics? 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/>
              <a:t>: </a:t>
            </a:r>
            <a:r>
              <a:rPr lang="en-CA" dirty="0" smtClean="0"/>
              <a:t>HV </a:t>
            </a:r>
            <a:r>
              <a:rPr lang="en-CA" dirty="0"/>
              <a:t>code exhibit </a:t>
            </a:r>
            <a:r>
              <a:rPr lang="en-C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lower quality metrics </a:t>
            </a:r>
            <a:r>
              <a:rPr lang="en-CA" dirty="0"/>
              <a:t>compared to LV </a:t>
            </a:r>
            <a:r>
              <a:rPr lang="en-CA" dirty="0" smtClean="0"/>
              <a:t>code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smtClean="0"/>
              <a:t>association </a:t>
            </a:r>
            <a:r>
              <a:rPr lang="en-US" dirty="0" smtClean="0"/>
              <a:t>rules, can we build a practical change propensity model?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 smtClean="0"/>
              <a:t>: Based on </a:t>
            </a:r>
            <a:r>
              <a:rPr lang="en-CA" dirty="0" smtClean="0"/>
              <a:t>association rules and historical data, </a:t>
            </a:r>
            <a:r>
              <a:rPr lang="en-CA" dirty="0" smtClean="0"/>
              <a:t>we can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predict which classes may also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</a:t>
            </a:r>
            <a:r>
              <a:rPr lang="en-CA" dirty="0"/>
              <a:t>in the current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and 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/>
              <a:t>"It's not the tools that you have faith in - tools are just tools. They work, or they don't work. It's people you have faith in or not."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Had access to the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33" y="1600200"/>
            <a:ext cx="180336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Plain </a:t>
            </a:r>
            <a:r>
              <a:rPr lang="en-CA" dirty="0" err="1" smtClean="0"/>
              <a:t>ol</a:t>
            </a:r>
            <a:r>
              <a:rPr lang="en-CA" dirty="0" smtClean="0"/>
              <a:t>’ Java project, which handled:</a:t>
            </a:r>
          </a:p>
          <a:p>
            <a:pPr lvl="1"/>
            <a:r>
              <a:rPr lang="en-CA" dirty="0" smtClean="0"/>
              <a:t>Parsing the </a:t>
            </a:r>
            <a:r>
              <a:rPr lang="en-CA" b="1" dirty="0" smtClean="0"/>
              <a:t>complete log</a:t>
            </a:r>
            <a:r>
              <a:rPr lang="en-CA" dirty="0" smtClean="0"/>
              <a:t>, calculating volatility</a:t>
            </a:r>
          </a:p>
          <a:p>
            <a:pPr lvl="1"/>
            <a:r>
              <a:rPr lang="en-CA" dirty="0" smtClean="0"/>
              <a:t>Writing the text files to be used in JD (lists of HV, MV, and LV classes)</a:t>
            </a:r>
          </a:p>
          <a:p>
            <a:pPr lvl="1"/>
            <a:r>
              <a:rPr lang="en-CA" dirty="0" smtClean="0"/>
              <a:t>Writing the files which show which Java classes were </a:t>
            </a:r>
            <a:r>
              <a:rPr lang="en-CA" b="1" dirty="0" smtClean="0"/>
              <a:t>modified together </a:t>
            </a:r>
            <a:r>
              <a:rPr lang="en-CA" dirty="0" smtClean="0"/>
              <a:t>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</a:t>
            </a:r>
            <a:r>
              <a:rPr lang="en-CA" dirty="0" smtClean="0"/>
              <a:t>Integrated into 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(given)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dirty="0" smtClean="0"/>
              <a:t>System Metrics (MOOD):</a:t>
            </a:r>
          </a:p>
          <a:p>
            <a:pPr lvl="1"/>
            <a:r>
              <a:rPr lang="en-CA" dirty="0" smtClean="0"/>
              <a:t>MHF</a:t>
            </a:r>
          </a:p>
          <a:p>
            <a:pPr lvl="1"/>
            <a:r>
              <a:rPr lang="en-CA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7336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1457</Words>
  <Application>Microsoft Office PowerPoint</Application>
  <PresentationFormat>On-screen Show (4:3)</PresentationFormat>
  <Paragraphs>342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Empirical Study Comparing Quality Metrics with Code Volatility, and Investigating a Prediction Model</vt:lpstr>
      <vt:lpstr>Definitions</vt:lpstr>
      <vt:lpstr>The Data: Apache Timeline</vt:lpstr>
      <vt:lpstr>Organizing Data: Buckets</vt:lpstr>
      <vt:lpstr>Research Questions</vt:lpstr>
      <vt:lpstr>Design and Methodology</vt:lpstr>
      <vt:lpstr>Log Parser /1</vt:lpstr>
      <vt:lpstr>Log Parser /2</vt:lpstr>
      <vt:lpstr>Metrics Integrated into JD</vt:lpstr>
      <vt:lpstr>Design</vt:lpstr>
      <vt:lpstr>Definition: Support and Confidence</vt:lpstr>
      <vt:lpstr>Association Rules /1</vt:lpstr>
      <vt:lpstr>Association Rules /2</vt:lpstr>
      <vt:lpstr>Results and discussion</vt:lpstr>
      <vt:lpstr>Results: Volatility ~ Quality Metrics</vt:lpstr>
      <vt:lpstr>Results: Pearson Linear Regression -  Correlation between Metrics</vt:lpstr>
      <vt:lpstr>Results: Association Rules</vt:lpstr>
      <vt:lpstr>Challenges Faced</vt:lpstr>
      <vt:lpstr>Challenges Faced /2</vt:lpstr>
      <vt:lpstr>Threats to Validity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Windows User</cp:lastModifiedBy>
  <cp:revision>176</cp:revision>
  <dcterms:created xsi:type="dcterms:W3CDTF">2014-04-06T15:46:06Z</dcterms:created>
  <dcterms:modified xsi:type="dcterms:W3CDTF">2014-04-10T02:37:49Z</dcterms:modified>
</cp:coreProperties>
</file>