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0" r:id="rId5"/>
    <p:sldId id="271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D84-644E-4FE3-94BF-8D8E6862F298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2DC6B-7144-4D46-AC0A-EFCD5540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CD48-0359-467B-B307-D029B65B025E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093-3ED1-4E74-9B4A-4A27C0535D29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652E-DFA2-4FDD-B8CB-4F2A86118D4B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7F6-6EED-4F89-90F8-808D2B9797F3}" type="datetime1">
              <a:rPr lang="en-US" smtClean="0"/>
              <a:t>1/31/2014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3563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6701-3101-471A-BA09-A6262A3A6D63}" type="datetime1">
              <a:rPr lang="en-US" smtClean="0"/>
              <a:t>1/31/2014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D52-54C4-4846-B48E-36950463F003}" type="datetime1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297A-6594-4755-9EF5-5E5A5A958238}" type="datetime1">
              <a:rPr lang="en-US" smtClean="0"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BB-2E0D-4838-9D28-CE2FD8DAE649}" type="datetime1">
              <a:rPr lang="en-US" smtClean="0"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FD8E-23AC-45E3-AF6C-33B5A2FC1AA4}" type="datetime1">
              <a:rPr lang="en-US" smtClean="0"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9CE7-BF6E-47DB-96D7-E3A2F82240B1}" type="datetime1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B9A4-4F3F-464C-99B4-D22177F54E34}" type="datetime1">
              <a:rPr lang="en-US" smtClean="0"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50CF-6788-4B56-8BF3-AEF0C3F90EC4}" type="datetime1">
              <a:rPr lang="en-US" smtClean="0"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SOEN 6611 – Software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Object-Oriented Metrics</a:t>
            </a:r>
          </a:p>
          <a:p>
            <a:r>
              <a:rPr lang="en-US" dirty="0"/>
              <a:t>Fernando </a:t>
            </a:r>
            <a:r>
              <a:rPr lang="en-US" dirty="0" err="1"/>
              <a:t>Brito</a:t>
            </a:r>
            <a:r>
              <a:rPr lang="en-US" dirty="0"/>
              <a:t> e Abreu </a:t>
            </a:r>
            <a:r>
              <a:rPr lang="en-US" dirty="0" smtClean="0"/>
              <a:t>(MOOD)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Category: </a:t>
            </a:r>
            <a:r>
              <a:rPr lang="en-US" b="1" dirty="0"/>
              <a:t>Inheritance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Attribute Inheritance </a:t>
            </a:r>
            <a:r>
              <a:rPr lang="en-US" dirty="0"/>
              <a:t>Factor </a:t>
            </a:r>
            <a:r>
              <a:rPr lang="en-US" dirty="0" smtClean="0"/>
              <a:t>(AIF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has the same definition as </a:t>
            </a:r>
            <a:r>
              <a:rPr lang="en-US" dirty="0" smtClean="0"/>
              <a:t>MIF</a:t>
            </a:r>
            <a:r>
              <a:rPr lang="en-US" dirty="0"/>
              <a:t>, but using attributes rather than methods.</a:t>
            </a:r>
          </a:p>
          <a:p>
            <a:r>
              <a:rPr lang="en-US" dirty="0"/>
              <a:t>A low value indicates </a:t>
            </a:r>
            <a:r>
              <a:rPr lang="en-US" b="1" dirty="0"/>
              <a:t>lack of inheritance </a:t>
            </a:r>
            <a:r>
              <a:rPr lang="en-US" dirty="0"/>
              <a:t>or heavy use of </a:t>
            </a:r>
            <a:r>
              <a:rPr lang="en-US" b="1" dirty="0" smtClean="0"/>
              <a:t>shadowing/hiding</a:t>
            </a:r>
            <a:r>
              <a:rPr lang="en-US" dirty="0" smtClean="0"/>
              <a:t> (when a subclass declares an attribute despite being inherited from its superclass), which is a bad practice.</a:t>
            </a:r>
          </a:p>
          <a:p>
            <a:r>
              <a:rPr lang="en-US" dirty="0"/>
              <a:t>A high </a:t>
            </a:r>
            <a:r>
              <a:rPr lang="en-US" dirty="0" smtClean="0"/>
              <a:t>AIF </a:t>
            </a:r>
            <a:r>
              <a:rPr lang="en-US" dirty="0"/>
              <a:t>value indicates that most subclasses do not declare their own </a:t>
            </a:r>
            <a:r>
              <a:rPr lang="en-US" dirty="0" smtClean="0"/>
              <a:t>attributes, </a:t>
            </a:r>
            <a:r>
              <a:rPr lang="en-US" dirty="0"/>
              <a:t>and thus inheritance is redundant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Category: </a:t>
            </a:r>
            <a:r>
              <a:rPr lang="en-US" b="1" dirty="0"/>
              <a:t>Inheritance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Polymorphism Factor (PF)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It measures </a:t>
                </a:r>
                <a:r>
                  <a:rPr lang="en-US" dirty="0"/>
                  <a:t>the degree of method overriding in </a:t>
                </a:r>
                <a:r>
                  <a:rPr lang="en-US" dirty="0" smtClean="0"/>
                  <a:t>the </a:t>
                </a:r>
                <a:r>
                  <a:rPr lang="en-US" dirty="0"/>
                  <a:t>class inheritance </a:t>
                </a:r>
                <a:r>
                  <a:rPr lang="en-US" dirty="0" smtClean="0"/>
                  <a:t>trees.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𝑃𝐹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𝑇𝐶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𝐷𝐶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M</a:t>
                </a:r>
                <a:r>
                  <a:rPr lang="en-US" i="1" baseline="-25000" dirty="0"/>
                  <a:t>o</a:t>
                </a:r>
                <a:r>
                  <a:rPr lang="en-US" dirty="0"/>
                  <a:t>(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) is the number of overriding methods in class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i="1" dirty="0" err="1" smtClean="0"/>
                  <a:t>M</a:t>
                </a:r>
                <a:r>
                  <a:rPr lang="en-US" i="1" baseline="-25000" dirty="0" err="1" smtClean="0"/>
                  <a:t>n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C</a:t>
                </a:r>
                <a:r>
                  <a:rPr lang="en-US" i="1" baseline="-25000" dirty="0" err="1" smtClean="0"/>
                  <a:t>i</a:t>
                </a:r>
                <a:r>
                  <a:rPr lang="en-US" dirty="0" smtClean="0"/>
                  <a:t>) is </a:t>
                </a:r>
                <a:r>
                  <a:rPr lang="en-US" dirty="0"/>
                  <a:t>the number of new </a:t>
                </a:r>
                <a:r>
                  <a:rPr lang="en-US" dirty="0" smtClean="0"/>
                  <a:t>methods in class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i</a:t>
                </a:r>
                <a:r>
                  <a:rPr lang="en-US" dirty="0" smtClean="0"/>
                  <a:t>,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 smtClean="0"/>
                  <a:t>DC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C</a:t>
                </a:r>
                <a:r>
                  <a:rPr lang="en-US" i="1" baseline="-25000" dirty="0" err="1" smtClean="0"/>
                  <a:t>i</a:t>
                </a:r>
                <a:r>
                  <a:rPr lang="en-US" dirty="0" smtClean="0"/>
                  <a:t>) is the </a:t>
                </a:r>
                <a:r>
                  <a:rPr lang="en-US" dirty="0"/>
                  <a:t>number of classes descending from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i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1643" t="-1617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formula, the numerator </a:t>
            </a:r>
            <a:r>
              <a:rPr lang="en-US" dirty="0" smtClean="0"/>
              <a:t>is equal to the </a:t>
            </a:r>
            <a:r>
              <a:rPr lang="en-US" b="1" dirty="0"/>
              <a:t>actual </a:t>
            </a:r>
            <a:r>
              <a:rPr lang="en-US" b="1" dirty="0" smtClean="0"/>
              <a:t>number of overrides </a:t>
            </a:r>
            <a:r>
              <a:rPr lang="en-US" dirty="0" smtClean="0"/>
              <a:t>in a system and </a:t>
            </a:r>
            <a:r>
              <a:rPr lang="en-US" dirty="0"/>
              <a:t>the </a:t>
            </a:r>
            <a:r>
              <a:rPr lang="en-US" dirty="0" smtClean="0"/>
              <a:t>denominator </a:t>
            </a:r>
            <a:r>
              <a:rPr lang="en-US" dirty="0"/>
              <a:t>is the </a:t>
            </a:r>
            <a:r>
              <a:rPr lang="en-US" b="1" dirty="0"/>
              <a:t>maximum number of possible </a:t>
            </a:r>
            <a:r>
              <a:rPr lang="en-US" b="1" dirty="0" smtClean="0"/>
              <a:t>overrides </a:t>
            </a:r>
            <a:r>
              <a:rPr lang="en-US" dirty="0" smtClean="0"/>
              <a:t>in a system. Thus</a:t>
            </a:r>
            <a:r>
              <a:rPr lang="en-US" dirty="0"/>
              <a:t>, PF is an indirect measure </a:t>
            </a:r>
            <a:r>
              <a:rPr lang="en-US" dirty="0" smtClean="0"/>
              <a:t>of the </a:t>
            </a:r>
            <a:r>
              <a:rPr lang="en-US" dirty="0"/>
              <a:t>relative amount of </a:t>
            </a:r>
            <a:r>
              <a:rPr lang="en-US" b="1" dirty="0"/>
              <a:t>dynamic binding </a:t>
            </a:r>
            <a:r>
              <a:rPr lang="en-US" dirty="0"/>
              <a:t>in a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all </a:t>
            </a:r>
            <a:r>
              <a:rPr lang="en-US" dirty="0"/>
              <a:t>methods are overridden in all derived </a:t>
            </a:r>
            <a:r>
              <a:rPr lang="en-US" dirty="0" smtClean="0"/>
              <a:t>classes, PF=100%.</a:t>
            </a:r>
          </a:p>
          <a:p>
            <a:r>
              <a:rPr lang="en-US" dirty="0"/>
              <a:t>A PF value of 0% may </a:t>
            </a:r>
            <a:r>
              <a:rPr lang="en-US" dirty="0" smtClean="0"/>
              <a:t>indicate that the system does not make use of inheritance or polymorphism.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</a:t>
            </a:r>
            <a:r>
              <a:rPr lang="en-US"/>
              <a:t>: </a:t>
            </a:r>
            <a:r>
              <a:rPr lang="en-US" b="1" smtClean="0"/>
              <a:t>Coupling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Coupling Factor (CF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It measures the coupling between the classes of a system.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𝑇𝐶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𝑇𝐶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𝑐𝑙𝑖𝑒𝑛𝑡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𝑇𝐶</m:t>
                        </m:r>
                      </m:den>
                    </m:f>
                  </m:oMath>
                </a14:m>
                <a:r>
                  <a:rPr lang="en-US" dirty="0" smtClean="0"/>
                  <a:t> ,where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𝑐𝑙𝑖𝑒𝑛𝑡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ym typeface="Symbol"/>
                                </a:rPr>
                                <m:t></m:t>
                              </m:r>
                              <m:r>
                                <a:rPr lang="en-US" b="0" i="1" dirty="0" smtClean="0">
                                  <a:latin typeface="Cambria Math"/>
                                  <a:sym typeface="Symbol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𝑎𝑛𝑑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0                     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err="1" smtClean="0"/>
                  <a:t>C</a:t>
                </a:r>
                <a:r>
                  <a:rPr lang="en-US" i="1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</a:t>
                </a:r>
                <a:r>
                  <a:rPr lang="en-US" dirty="0" smtClean="0"/>
                  <a:t> </a:t>
                </a:r>
                <a:r>
                  <a:rPr lang="en-US" i="1" dirty="0" err="1" smtClean="0"/>
                  <a:t>C</a:t>
                </a:r>
                <a:r>
                  <a:rPr lang="en-US" i="1" baseline="-25000" dirty="0" err="1" smtClean="0"/>
                  <a:t>j</a:t>
                </a:r>
                <a:r>
                  <a:rPr lang="en-US" dirty="0" smtClean="0"/>
                  <a:t> </a:t>
                </a:r>
                <a:r>
                  <a:rPr lang="en-US" dirty="0"/>
                  <a:t>represents the relationship between a client</a:t>
                </a:r>
              </a:p>
              <a:p>
                <a:pPr marL="0" indent="0">
                  <a:buNone/>
                </a:pPr>
                <a:r>
                  <a:rPr lang="en-US" dirty="0"/>
                  <a:t>class, </a:t>
                </a:r>
                <a:r>
                  <a:rPr lang="en-US" i="1" dirty="0" err="1" smtClean="0"/>
                  <a:t>C</a:t>
                </a:r>
                <a:r>
                  <a:rPr lang="en-US" i="1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/>
                  <a:t>and a supplier class, </a:t>
                </a:r>
                <a:r>
                  <a:rPr lang="en-US" i="1" dirty="0" err="1" smtClean="0"/>
                  <a:t>C</a:t>
                </a:r>
                <a:r>
                  <a:rPr lang="en-US" i="1" baseline="-25000" dirty="0" err="1" smtClean="0"/>
                  <a:t>j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client class is either calling a method or accessing an attribute of the supplier class.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741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/>
              <a:t>If no classes are coupled, CF = 0</a:t>
            </a:r>
            <a:r>
              <a:rPr lang="en-US" dirty="0" smtClean="0"/>
              <a:t>%.</a:t>
            </a:r>
          </a:p>
          <a:p>
            <a:r>
              <a:rPr lang="en-US" dirty="0" smtClean="0"/>
              <a:t>If </a:t>
            </a:r>
            <a:r>
              <a:rPr lang="en-US" dirty="0"/>
              <a:t>all classes are coupled to all other classes, CF=100</a:t>
            </a:r>
            <a:r>
              <a:rPr lang="en-US" dirty="0" smtClean="0"/>
              <a:t>%.</a:t>
            </a:r>
          </a:p>
          <a:p>
            <a:r>
              <a:rPr lang="en-US" dirty="0" smtClean="0"/>
              <a:t>Coupling </a:t>
            </a:r>
            <a:r>
              <a:rPr lang="en-US" dirty="0"/>
              <a:t>due to </a:t>
            </a:r>
            <a:r>
              <a:rPr lang="en-US" dirty="0" smtClean="0"/>
              <a:t>inheritance relationships is not taken into account in the computation of CF.</a:t>
            </a:r>
          </a:p>
          <a:p>
            <a:r>
              <a:rPr lang="en-US" dirty="0" smtClean="0"/>
              <a:t>Bidirectional </a:t>
            </a:r>
            <a:r>
              <a:rPr lang="en-US" dirty="0"/>
              <a:t>coupling has twice the effect of </a:t>
            </a:r>
            <a:r>
              <a:rPr lang="en-US" dirty="0" smtClean="0"/>
              <a:t>unidirectional coupling.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F. </a:t>
            </a:r>
            <a:r>
              <a:rPr lang="en-US" sz="2400" dirty="0" err="1"/>
              <a:t>Brito</a:t>
            </a:r>
            <a:r>
              <a:rPr lang="en-US" sz="2400" dirty="0"/>
              <a:t> e Abreu, "The MOOD Metrics Set," </a:t>
            </a:r>
            <a:r>
              <a:rPr lang="en-US" sz="2400" i="1" dirty="0"/>
              <a:t>9th European Conference on Object-Oriented Programming</a:t>
            </a:r>
            <a:r>
              <a:rPr lang="en-US" sz="2400" dirty="0"/>
              <a:t> (ECOOP'95), Workshop on Metrics, 1995.</a:t>
            </a:r>
          </a:p>
          <a:p>
            <a:r>
              <a:rPr lang="en-US" sz="2400" dirty="0" smtClean="0"/>
              <a:t>F</a:t>
            </a:r>
            <a:r>
              <a:rPr lang="en-US" sz="2400" dirty="0"/>
              <a:t>. </a:t>
            </a:r>
            <a:r>
              <a:rPr lang="en-US" sz="2400" dirty="0" err="1"/>
              <a:t>Brito</a:t>
            </a:r>
            <a:r>
              <a:rPr lang="en-US" sz="2400" dirty="0"/>
              <a:t> e Abreu, and W. </a:t>
            </a:r>
            <a:r>
              <a:rPr lang="en-US" sz="2400" dirty="0" err="1"/>
              <a:t>Melo</a:t>
            </a:r>
            <a:r>
              <a:rPr lang="en-US" sz="2400" dirty="0"/>
              <a:t>, "Evaluating the Impact of Object-Oriented Design on Software Quality," </a:t>
            </a:r>
            <a:r>
              <a:rPr lang="en-US" sz="2400" i="1" dirty="0"/>
              <a:t>3rd International Software Metrics </a:t>
            </a:r>
            <a:r>
              <a:rPr lang="en-US" sz="2400" i="1" dirty="0" smtClean="0"/>
              <a:t>Symposium</a:t>
            </a:r>
            <a:r>
              <a:rPr lang="en-US" sz="2400" dirty="0" smtClean="0"/>
              <a:t> (METRICS'96</a:t>
            </a:r>
            <a:r>
              <a:rPr lang="en-US" sz="2400" dirty="0"/>
              <a:t>), pp.90-99, 1996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Rachel Harrison, Steve J. </a:t>
            </a:r>
            <a:r>
              <a:rPr lang="en-US" sz="2400" dirty="0" err="1"/>
              <a:t>Counsell</a:t>
            </a:r>
            <a:r>
              <a:rPr lang="en-US" sz="2400" dirty="0"/>
              <a:t>, and Reuben V. </a:t>
            </a:r>
            <a:r>
              <a:rPr lang="en-US" sz="2400" dirty="0" err="1" smtClean="0"/>
              <a:t>Nithi</a:t>
            </a:r>
            <a:r>
              <a:rPr lang="en-US" sz="2400" dirty="0" smtClean="0"/>
              <a:t>, "An </a:t>
            </a:r>
            <a:r>
              <a:rPr lang="en-US" sz="2400" dirty="0"/>
              <a:t>Evaluation of the MOOD Set of Object-Oriented Software </a:t>
            </a:r>
            <a:r>
              <a:rPr lang="en-US" sz="2400" dirty="0" smtClean="0"/>
              <a:t>Metrics," </a:t>
            </a:r>
            <a:r>
              <a:rPr lang="en-US" sz="2400" i="1" dirty="0"/>
              <a:t>IEEE </a:t>
            </a:r>
            <a:r>
              <a:rPr lang="en-US" sz="2400" i="1" dirty="0" smtClean="0"/>
              <a:t>Transactions on Software Engineering</a:t>
            </a:r>
            <a:r>
              <a:rPr lang="en-US" sz="2400" dirty="0" smtClean="0"/>
              <a:t>, vol. 24</a:t>
            </a:r>
            <a:r>
              <a:rPr lang="en-US" sz="2400" dirty="0"/>
              <a:t>, </a:t>
            </a:r>
            <a:r>
              <a:rPr lang="en-US" sz="2400" dirty="0" smtClean="0"/>
              <a:t>no. 6, pp. 491-496, June 1998.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Fernando </a:t>
            </a:r>
            <a:r>
              <a:rPr lang="en-US" dirty="0" err="1"/>
              <a:t>Brito</a:t>
            </a:r>
            <a:r>
              <a:rPr lang="en-US" dirty="0"/>
              <a:t> </a:t>
            </a:r>
            <a:r>
              <a:rPr lang="en-US"/>
              <a:t>e </a:t>
            </a:r>
            <a:r>
              <a:rPr lang="en-US" smtClean="0"/>
              <a:t>Abreu </a:t>
            </a:r>
            <a:r>
              <a:rPr lang="en-US" dirty="0" smtClean="0"/>
              <a:t>defined MOOD metrics in 1995, as a means </a:t>
            </a:r>
            <a:r>
              <a:rPr lang="en-US" dirty="0"/>
              <a:t>to provide a summary of the overall quality of an object-oriented project</a:t>
            </a:r>
            <a:r>
              <a:rPr lang="en-US" dirty="0" smtClean="0"/>
              <a:t>.</a:t>
            </a:r>
          </a:p>
          <a:p>
            <a:r>
              <a:rPr lang="en-US" dirty="0"/>
              <a:t>The quality properties </a:t>
            </a:r>
            <a:r>
              <a:rPr lang="en-US" dirty="0" smtClean="0"/>
              <a:t>captured by MOOD are:</a:t>
            </a:r>
            <a:endParaRPr lang="en-US" dirty="0"/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Coupling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Category: </a:t>
            </a:r>
            <a:r>
              <a:rPr lang="en-US" b="1" dirty="0" smtClean="0"/>
              <a:t>Encapsulation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 </a:t>
            </a:r>
            <a:r>
              <a:rPr lang="en-US" dirty="0"/>
              <a:t>Hiding </a:t>
            </a:r>
            <a:r>
              <a:rPr lang="en-US" dirty="0" smtClean="0"/>
              <a:t>Factor (MHF)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Method hiding </a:t>
            </a:r>
            <a:r>
              <a:rPr lang="en-US" sz="2800" dirty="0"/>
              <a:t>factor </a:t>
            </a:r>
            <a:r>
              <a:rPr lang="en-US" sz="2800" dirty="0" smtClean="0"/>
              <a:t>measures </a:t>
            </a:r>
            <a:r>
              <a:rPr lang="en-US" sz="2800" dirty="0"/>
              <a:t>how </a:t>
            </a:r>
            <a:r>
              <a:rPr lang="en-US" sz="2800" dirty="0" smtClean="0"/>
              <a:t>methods are </a:t>
            </a:r>
            <a:r>
              <a:rPr lang="en-US" sz="2800" dirty="0"/>
              <a:t>encapsulated in </a:t>
            </a:r>
            <a:r>
              <a:rPr lang="en-US" sz="2800" dirty="0" smtClean="0"/>
              <a:t>the classes of a system.</a:t>
            </a:r>
          </a:p>
          <a:p>
            <a:pPr marL="0" indent="0">
              <a:buNone/>
            </a:pPr>
            <a:r>
              <a:rPr lang="en-CA" sz="2800" b="1" u="sng" dirty="0" smtClean="0"/>
              <a:t>Computation strategy</a:t>
            </a:r>
            <a:endParaRPr lang="en-US" sz="2800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Visibility for method </a:t>
            </a:r>
            <a:r>
              <a:rPr lang="en-CA" sz="2800" i="1" dirty="0" err="1" smtClean="0"/>
              <a:t>M</a:t>
            </a:r>
            <a:r>
              <a:rPr lang="en-CA" sz="2800" i="1" baseline="-25000" dirty="0" err="1" smtClean="0"/>
              <a:t>mi</a:t>
            </a:r>
            <a:r>
              <a:rPr lang="en-CA" sz="2800" dirty="0" smtClean="0"/>
              <a:t>: Count the number of other classes (excluding the class in which </a:t>
            </a:r>
            <a:r>
              <a:rPr lang="en-CA" sz="2800" i="1" dirty="0" err="1" smtClean="0"/>
              <a:t>M</a:t>
            </a:r>
            <a:r>
              <a:rPr lang="en-CA" sz="2800" i="1" baseline="-25000" dirty="0" err="1" smtClean="0"/>
              <a:t>mi</a:t>
            </a:r>
            <a:r>
              <a:rPr lang="en-CA" sz="2800" dirty="0" smtClean="0"/>
              <a:t> belongs to) that </a:t>
            </a:r>
            <a:r>
              <a:rPr lang="en-CA" sz="2800" b="1" dirty="0" smtClean="0"/>
              <a:t>can call </a:t>
            </a:r>
            <a:r>
              <a:rPr lang="en-CA" sz="2800" b="1" i="1" dirty="0" err="1" smtClean="0"/>
              <a:t>M</a:t>
            </a:r>
            <a:r>
              <a:rPr lang="en-CA" sz="2800" b="1" i="1" baseline="-25000" dirty="0" err="1" smtClean="0"/>
              <a:t>mi</a:t>
            </a:r>
            <a:r>
              <a:rPr lang="en-CA" sz="2800" dirty="0" smtClean="0"/>
              <a:t> and average it over total number of classes minus 1.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Apply step 1 for each method in the system and sum the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Divide the final sum with the total number of methods.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Category: </a:t>
            </a:r>
            <a:r>
              <a:rPr lang="en-US" b="1" dirty="0" smtClean="0"/>
              <a:t>Encapsulation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 </a:t>
            </a:r>
            <a:r>
              <a:rPr lang="en-US" dirty="0"/>
              <a:t>Hiding </a:t>
            </a:r>
            <a:r>
              <a:rPr lang="en-US" dirty="0" smtClean="0"/>
              <a:t>Factor (MHF)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𝑀𝐻𝐹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𝑇𝐶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𝑚𝑖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𝑇𝐶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where </a:t>
                </a:r>
                <a:r>
                  <a:rPr lang="en-US" sz="2800" i="1" dirty="0" err="1" smtClean="0"/>
                  <a:t>M</a:t>
                </a:r>
                <a:r>
                  <a:rPr lang="en-US" sz="2800" i="1" baseline="-25000" dirty="0" err="1" smtClean="0"/>
                  <a:t>d</a:t>
                </a:r>
                <a:r>
                  <a:rPr lang="en-US" sz="2800" dirty="0" smtClean="0"/>
                  <a:t>(</a:t>
                </a:r>
                <a:r>
                  <a:rPr lang="en-US" sz="2800" i="1" dirty="0" err="1" smtClean="0"/>
                  <a:t>C</a:t>
                </a:r>
                <a:r>
                  <a:rPr lang="en-US" sz="2800" i="1" baseline="-25000" dirty="0" err="1" smtClean="0"/>
                  <a:t>i</a:t>
                </a:r>
                <a:r>
                  <a:rPr lang="en-US" sz="2800" dirty="0" smtClean="0"/>
                  <a:t>) is the number of method declared in class </a:t>
                </a:r>
                <a:r>
                  <a:rPr lang="en-US" sz="2800" i="1" dirty="0" err="1" smtClean="0"/>
                  <a:t>C</a:t>
                </a:r>
                <a:r>
                  <a:rPr lang="en-US" sz="2800" i="1" baseline="-25000" dirty="0" err="1" smtClean="0"/>
                  <a:t>i</a:t>
                </a:r>
                <a:r>
                  <a:rPr lang="en-US" sz="2800" i="1" dirty="0" smtClean="0"/>
                  <a:t> , TC </a:t>
                </a:r>
                <a:r>
                  <a:rPr lang="en-US" sz="2800" dirty="0" smtClean="0"/>
                  <a:t>is the total number of classes, and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𝑚𝑖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𝑇𝐶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𝑣𝑖𝑠𝑖𝑏𝑙𝑒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𝑚𝑖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𝑇𝐶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𝑣𝑖𝑠𝑖𝑏𝑙𝑒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𝑚𝑖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𝑚𝑎𝑦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𝑐𝑎𝑙𝑙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𝑚𝑖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0                         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2"/>
                <a:stretch>
                  <a:fillRect l="-1474" r="-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Hiding Factor (MHF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47601"/>
              </p:ext>
            </p:extLst>
          </p:nvPr>
        </p:nvGraphicFramePr>
        <p:xfrm>
          <a:off x="1143000" y="2370297"/>
          <a:ext cx="6858000" cy="2286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52600"/>
                <a:gridCol w="1219200"/>
                <a:gridCol w="1371600"/>
                <a:gridCol w="1447800"/>
                <a:gridCol w="1066800"/>
              </a:tblGrid>
              <a:tr h="3404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Modifier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Class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Package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Subclass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World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34047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none" strike="noStrike" dirty="0">
                          <a:effectLst/>
                        </a:rPr>
                        <a:t>public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231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none" strike="noStrike" dirty="0">
                          <a:effectLst/>
                        </a:rPr>
                        <a:t>protected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none" strike="noStrike" dirty="0" smtClean="0">
                          <a:effectLst/>
                        </a:rPr>
                        <a:t>no </a:t>
                      </a:r>
                      <a:r>
                        <a:rPr lang="en-US" sz="2400" b="1" i="1" u="none" strike="noStrike" dirty="0">
                          <a:effectLst/>
                        </a:rPr>
                        <a:t>modifier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34047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none" strike="noStrike" dirty="0">
                          <a:effectLst/>
                        </a:rPr>
                        <a:t>private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4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MHF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all methods </a:t>
            </a:r>
            <a:r>
              <a:rPr lang="en-US" dirty="0" smtClean="0"/>
              <a:t>are </a:t>
            </a:r>
            <a:r>
              <a:rPr lang="en-US" dirty="0"/>
              <a:t>private, </a:t>
            </a:r>
            <a:r>
              <a:rPr lang="en-US" dirty="0" smtClean="0"/>
              <a:t>MHF=100%</a:t>
            </a:r>
          </a:p>
          <a:p>
            <a:r>
              <a:rPr lang="en-US" dirty="0" smtClean="0"/>
              <a:t>If </a:t>
            </a:r>
            <a:r>
              <a:rPr lang="en-US" dirty="0"/>
              <a:t>all methods </a:t>
            </a:r>
            <a:r>
              <a:rPr lang="en-US" dirty="0" smtClean="0"/>
              <a:t>are </a:t>
            </a:r>
            <a:r>
              <a:rPr lang="en-US" dirty="0"/>
              <a:t>public, MHF=0</a:t>
            </a:r>
            <a:r>
              <a:rPr lang="en-US" dirty="0" smtClean="0"/>
              <a:t>%</a:t>
            </a:r>
          </a:p>
          <a:p>
            <a:r>
              <a:rPr lang="en-US" dirty="0"/>
              <a:t>A low </a:t>
            </a:r>
            <a:r>
              <a:rPr lang="en-US" dirty="0" smtClean="0"/>
              <a:t>MHF </a:t>
            </a:r>
            <a:r>
              <a:rPr lang="en-US" dirty="0"/>
              <a:t>value indicates </a:t>
            </a:r>
            <a:r>
              <a:rPr lang="en-US" dirty="0" smtClean="0"/>
              <a:t>that a </a:t>
            </a:r>
            <a:r>
              <a:rPr lang="en-US" dirty="0"/>
              <a:t>large proportion of methods are unprotected and the probability of errors is high</a:t>
            </a:r>
            <a:r>
              <a:rPr lang="en-US" dirty="0" smtClean="0"/>
              <a:t>.</a:t>
            </a:r>
          </a:p>
          <a:p>
            <a:r>
              <a:rPr lang="en-US" dirty="0"/>
              <a:t>A high MHF </a:t>
            </a:r>
            <a:r>
              <a:rPr lang="en-US" dirty="0" smtClean="0"/>
              <a:t>value indicates </a:t>
            </a:r>
            <a:r>
              <a:rPr lang="en-US" dirty="0"/>
              <a:t>very little functionality. It may also indicate that the design includes a high proportion of specialized methods that are not available for reuse.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Category: </a:t>
            </a:r>
            <a:r>
              <a:rPr lang="en-US" b="1" dirty="0"/>
              <a:t>Encapsulation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Attribute </a:t>
            </a:r>
            <a:r>
              <a:rPr lang="en-US" dirty="0"/>
              <a:t>Hiding Factor </a:t>
            </a:r>
            <a:r>
              <a:rPr lang="en-US" dirty="0" smtClean="0"/>
              <a:t>(AHF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Attribute hiding </a:t>
            </a:r>
            <a:r>
              <a:rPr lang="en-US" dirty="0"/>
              <a:t>factor measures how </a:t>
            </a:r>
            <a:r>
              <a:rPr lang="en-US" dirty="0" smtClean="0"/>
              <a:t>attributes are </a:t>
            </a:r>
            <a:r>
              <a:rPr lang="en-US" dirty="0"/>
              <a:t>encapsulated in the classes of a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the </a:t>
            </a:r>
            <a:r>
              <a:rPr lang="en-US" dirty="0"/>
              <a:t>same definition as </a:t>
            </a:r>
            <a:r>
              <a:rPr lang="en-US" dirty="0" smtClean="0"/>
              <a:t>MHF, but </a:t>
            </a:r>
            <a:r>
              <a:rPr lang="en-US" dirty="0"/>
              <a:t>using attributes rather than </a:t>
            </a:r>
            <a:r>
              <a:rPr lang="en-US" dirty="0" smtClean="0"/>
              <a:t>methods.</a:t>
            </a:r>
          </a:p>
          <a:p>
            <a:r>
              <a:rPr lang="en-US" dirty="0"/>
              <a:t>Ideally, all attributes should be </a:t>
            </a:r>
            <a:r>
              <a:rPr lang="en-US" dirty="0" smtClean="0"/>
              <a:t>hidden, </a:t>
            </a:r>
            <a:r>
              <a:rPr lang="en-US" dirty="0"/>
              <a:t>and thus AHF=100% is the ideal value. </a:t>
            </a:r>
            <a:r>
              <a:rPr lang="en-US" dirty="0" smtClean="0"/>
              <a:t>Very low </a:t>
            </a:r>
            <a:r>
              <a:rPr lang="en-US" dirty="0"/>
              <a:t>values of AHF should trigger attention.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Category: </a:t>
            </a:r>
            <a:r>
              <a:rPr lang="en-US" b="1" dirty="0" smtClean="0"/>
              <a:t>Inheritance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Method Inheritance Factor (MIF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𝑀𝐼𝐹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dirty="0" smtClean="0"/>
                  <a:t> , where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err="1" smtClean="0"/>
                  <a:t>M</a:t>
                </a:r>
                <a:r>
                  <a:rPr lang="en-US" i="1" baseline="-25000" dirty="0" err="1" smtClean="0"/>
                  <a:t>i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C</a:t>
                </a:r>
                <a:r>
                  <a:rPr lang="en-US" i="1" baseline="-25000" dirty="0" err="1" smtClean="0"/>
                  <a:t>i</a:t>
                </a:r>
                <a:r>
                  <a:rPr lang="en-US" dirty="0"/>
                  <a:t>) is the number of methods </a:t>
                </a:r>
                <a:r>
                  <a:rPr lang="en-US" dirty="0" smtClean="0"/>
                  <a:t>inherited (and </a:t>
                </a:r>
                <a:r>
                  <a:rPr lang="en-US" dirty="0"/>
                  <a:t>not overridden) in </a:t>
                </a:r>
                <a:r>
                  <a:rPr lang="en-US" dirty="0" smtClean="0"/>
                  <a:t>class </a:t>
                </a:r>
                <a:r>
                  <a:rPr lang="en-US" i="1" dirty="0" err="1" smtClean="0"/>
                  <a:t>C</a:t>
                </a:r>
                <a:r>
                  <a:rPr lang="en-US" i="1" baseline="-25000" dirty="0" err="1" smtClean="0"/>
                  <a:t>i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i="1" dirty="0" err="1"/>
                  <a:t>M</a:t>
                </a:r>
                <a:r>
                  <a:rPr lang="en-US" i="1" baseline="-25000" dirty="0" err="1"/>
                  <a:t>d</a:t>
                </a:r>
                <a:r>
                  <a:rPr lang="en-US" dirty="0"/>
                  <a:t>(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i</a:t>
                </a:r>
                <a:r>
                  <a:rPr lang="en-US" dirty="0"/>
                  <a:t>) is the number of methods </a:t>
                </a:r>
                <a:r>
                  <a:rPr lang="en-US" dirty="0" smtClean="0"/>
                  <a:t>actually declared </a:t>
                </a:r>
                <a:r>
                  <a:rPr lang="en-US" dirty="0"/>
                  <a:t>in class 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i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MIF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low </a:t>
            </a:r>
            <a:r>
              <a:rPr lang="en-US" dirty="0" smtClean="0"/>
              <a:t>MIF value </a:t>
            </a:r>
            <a:r>
              <a:rPr lang="en-US" dirty="0"/>
              <a:t>indicates </a:t>
            </a:r>
            <a:r>
              <a:rPr lang="en-US" b="1" dirty="0"/>
              <a:t>lack of inheritance </a:t>
            </a:r>
            <a:r>
              <a:rPr lang="en-US" dirty="0"/>
              <a:t>or </a:t>
            </a:r>
            <a:r>
              <a:rPr lang="en-US" b="1" dirty="0"/>
              <a:t>heavy use of </a:t>
            </a:r>
            <a:r>
              <a:rPr lang="en-US" b="1" dirty="0" smtClean="0"/>
              <a:t>overriding</a:t>
            </a:r>
            <a:r>
              <a:rPr lang="en-US" dirty="0" smtClean="0"/>
              <a:t>, which essentially minimizes the benefit of reuse through inheritance</a:t>
            </a:r>
            <a:r>
              <a:rPr lang="en-US" dirty="0" smtClean="0"/>
              <a:t>. If all inherited methods are overridden</a:t>
            </a:r>
            <a:r>
              <a:rPr lang="en-US" dirty="0" smtClean="0"/>
              <a:t>, then </a:t>
            </a:r>
            <a:r>
              <a:rPr lang="en-US" b="1" dirty="0" smtClean="0"/>
              <a:t>MIF=0</a:t>
            </a:r>
            <a:endParaRPr lang="en-US" b="1" dirty="0" smtClean="0"/>
          </a:p>
          <a:p>
            <a:r>
              <a:rPr lang="en-US" dirty="0" smtClean="0"/>
              <a:t>A high MIF value indicates that most subclasses do not declare their own methods, and thus inheritance is redundant</a:t>
            </a:r>
            <a:r>
              <a:rPr lang="en-US" dirty="0" smtClean="0"/>
              <a:t>. If a class does not declare its own methods, then </a:t>
            </a:r>
            <a:r>
              <a:rPr lang="en-US" b="1" dirty="0" smtClean="0"/>
              <a:t>MIF=1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1155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SOEN 6611 – Software Measurement</vt:lpstr>
      <vt:lpstr>MOOD Metrics</vt:lpstr>
      <vt:lpstr>Category: Encapsulation Method Hiding Factor (MHF)</vt:lpstr>
      <vt:lpstr>Category: Encapsulation Method Hiding Factor (MHF)</vt:lpstr>
      <vt:lpstr>Method Hiding Factor (MHF) Visibility</vt:lpstr>
      <vt:lpstr>MHF Discussion</vt:lpstr>
      <vt:lpstr>Category: Encapsulation Attribute Hiding Factor (AHF)</vt:lpstr>
      <vt:lpstr>Category: Inheritance Method Inheritance Factor (MIF)</vt:lpstr>
      <vt:lpstr>MIF Discussion</vt:lpstr>
      <vt:lpstr>Category: Inheritance Attribute Inheritance Factor (AIF)</vt:lpstr>
      <vt:lpstr>Category: Inheritance Polymorphism Factor (PF)</vt:lpstr>
      <vt:lpstr>PF Discussion</vt:lpstr>
      <vt:lpstr>Category: Coupling Coupling Factor (CF)</vt:lpstr>
      <vt:lpstr>CF Discussion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tsantalis</dc:creator>
  <cp:lastModifiedBy>Nikolaos Tsantalis</cp:lastModifiedBy>
  <cp:revision>230</cp:revision>
  <dcterms:created xsi:type="dcterms:W3CDTF">2012-12-10T02:28:23Z</dcterms:created>
  <dcterms:modified xsi:type="dcterms:W3CDTF">2014-01-31T21:28:15Z</dcterms:modified>
</cp:coreProperties>
</file>