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9" r:id="rId4"/>
    <p:sldId id="268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  <p:sldId id="270" r:id="rId14"/>
    <p:sldId id="271" r:id="rId15"/>
    <p:sldId id="272" r:id="rId16"/>
    <p:sldId id="273" r:id="rId17"/>
    <p:sldId id="274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D84-644E-4FE3-94BF-8D8E6862F298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DC6B-7144-4D46-AC0A-EFCD5540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0.571 = 4/7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2DC6B-7144-4D46-AC0A-EFCD554012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0.5 = 3/6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2DC6B-7144-4D46-AC0A-EFCD554012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CD48-0359-467B-B307-D029B65B025E}" type="datetime1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093-3ED1-4E74-9B4A-4A27C0535D29}" type="datetime1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652E-DFA2-4FDD-B8CB-4F2A86118D4B}" type="datetime1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7F6-6EED-4F89-90F8-808D2B9797F3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6701-3101-471A-BA09-A6262A3A6D63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D52-54C4-4846-B48E-36950463F003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297A-6594-4755-9EF5-5E5A5A958238}" type="datetime1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BB-2E0D-4838-9D28-CE2FD8DAE649}" type="datetime1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FD8E-23AC-45E3-AF6C-33B5A2FC1AA4}" type="datetime1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9CE7-BF6E-47DB-96D7-E3A2F82240B1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A4-4F3F-464C-99B4-D22177F54E34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50CF-6788-4B56-8BF3-AEF0C3F90EC4}" type="datetime1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Object-Oriented Metrics</a:t>
            </a:r>
          </a:p>
          <a:p>
            <a:r>
              <a:rPr lang="en-US" dirty="0" err="1" smtClean="0"/>
              <a:t>Bansiya</a:t>
            </a:r>
            <a:r>
              <a:rPr lang="en-US" dirty="0" smtClean="0"/>
              <a:t> and Davis (QMOOD)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Functionality</a:t>
            </a:r>
            <a:r>
              <a:rPr lang="en-US" dirty="0"/>
              <a:t> = 0.12*Cohesion + 0.22*Polymorphism + 0.22*Messaging + 0.22*Design Size +0.22*Hierarchies</a:t>
            </a:r>
          </a:p>
          <a:p>
            <a:r>
              <a:rPr lang="en-US" b="1" dirty="0"/>
              <a:t>Extendibility</a:t>
            </a:r>
            <a:r>
              <a:rPr lang="en-US" dirty="0"/>
              <a:t> = 0.5*Abstraction -0.5*Coupling + 0.5*Inheritance + 0.5*Polymorphism</a:t>
            </a:r>
          </a:p>
          <a:p>
            <a:r>
              <a:rPr lang="en-US" b="1" dirty="0"/>
              <a:t>Effectiveness</a:t>
            </a:r>
            <a:r>
              <a:rPr lang="en-US" dirty="0"/>
              <a:t> = 0.2*Abstraction + 0.2*Encapsulation + 0.2*Composition + 0.2*Inheritance + </a:t>
            </a:r>
            <a:r>
              <a:rPr lang="en-US" dirty="0" smtClean="0"/>
              <a:t>0.2*Polymorphism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QMOOD </a:t>
            </a:r>
            <a:r>
              <a:rPr lang="en-US" dirty="0" smtClean="0"/>
              <a:t>example (v1)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0" y="874599"/>
            <a:ext cx="8600001" cy="54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QMOOD </a:t>
            </a:r>
            <a:r>
              <a:rPr lang="en-US" dirty="0" smtClean="0"/>
              <a:t>computation (v1)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90965"/>
              </p:ext>
            </p:extLst>
          </p:nvPr>
        </p:nvGraphicFramePr>
        <p:xfrm>
          <a:off x="457200" y="1752600"/>
          <a:ext cx="8305802" cy="22783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066800"/>
                <a:gridCol w="838200"/>
                <a:gridCol w="838200"/>
                <a:gridCol w="1143000"/>
                <a:gridCol w="838200"/>
                <a:gridCol w="838200"/>
                <a:gridCol w="914400"/>
                <a:gridCol w="762000"/>
                <a:gridCol w="106680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Metric/Class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Company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Employee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Administrator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Technical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Payment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PerHour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Salary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System value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0.571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DCC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0.286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CAMC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0.556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0.444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0.667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0.667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0.625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0.625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0.655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MFA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0.571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0.571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0.163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NOP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CIS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3.714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3.714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0.571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893" y="4117538"/>
            <a:ext cx="2897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System-level metrics:</a:t>
            </a:r>
          </a:p>
          <a:p>
            <a:r>
              <a:rPr lang="en-US" b="1" dirty="0" smtClean="0"/>
              <a:t>DSC</a:t>
            </a:r>
            <a:r>
              <a:rPr lang="en-US" dirty="0" smtClean="0"/>
              <a:t> = </a:t>
            </a:r>
            <a:r>
              <a:rPr lang="en-US" dirty="0" smtClean="0"/>
              <a:t>7</a:t>
            </a:r>
            <a:endParaRPr lang="en-US" dirty="0" smtClean="0"/>
          </a:p>
          <a:p>
            <a:r>
              <a:rPr lang="en-US" b="1" dirty="0" smtClean="0"/>
              <a:t>NOH</a:t>
            </a:r>
            <a:r>
              <a:rPr lang="en-US" dirty="0" smtClean="0"/>
              <a:t> = </a:t>
            </a:r>
            <a:r>
              <a:rPr lang="en-US" dirty="0" smtClean="0"/>
              <a:t>2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61417" y="1295400"/>
            <a:ext cx="262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Class-level </a:t>
            </a:r>
            <a:r>
              <a:rPr lang="en-US" sz="2400" b="1" dirty="0"/>
              <a:t>metrics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36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QMOOD </a:t>
            </a:r>
            <a:r>
              <a:rPr lang="en-US" dirty="0" smtClean="0"/>
              <a:t>computation (v1)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3080"/>
              </p:ext>
            </p:extLst>
          </p:nvPr>
        </p:nvGraphicFramePr>
        <p:xfrm>
          <a:off x="1293219" y="2335338"/>
          <a:ext cx="2895600" cy="273405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43000"/>
                <a:gridCol w="685800"/>
                <a:gridCol w="1066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Property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Metric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System value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Encapsulation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0.571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Coupling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DCC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0.286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Cohesion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CAMC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0.655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Composition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Inheritance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MFA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0.163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Polymorphism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NOP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Messaging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CIS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3.714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Complexity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3.714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Design Size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DSC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Hierarchies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NOH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Abstraction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0.571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3219" y="1878138"/>
            <a:ext cx="2897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System-level </a:t>
            </a:r>
            <a:r>
              <a:rPr lang="en-US" sz="2400" b="1" dirty="0"/>
              <a:t>metrics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2247" y="2743200"/>
            <a:ext cx="2900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Reusability	</a:t>
            </a:r>
            <a:r>
              <a:rPr lang="en-CA" b="1" dirty="0" smtClean="0"/>
              <a:t>  5.44925</a:t>
            </a:r>
            <a:endParaRPr lang="en-CA" b="1" dirty="0"/>
          </a:p>
          <a:p>
            <a:r>
              <a:rPr lang="en-CA" b="1" dirty="0"/>
              <a:t>Flexibility	</a:t>
            </a:r>
            <a:r>
              <a:rPr lang="en-CA" b="1" dirty="0" smtClean="0"/>
              <a:t>	  3.57125</a:t>
            </a:r>
            <a:endParaRPr lang="en-CA" b="1" dirty="0"/>
          </a:p>
          <a:p>
            <a:r>
              <a:rPr lang="en-CA" b="1" dirty="0"/>
              <a:t>Understandability	</a:t>
            </a:r>
            <a:r>
              <a:rPr lang="en-CA" b="1" dirty="0" smtClean="0"/>
              <a:t> -5.06385</a:t>
            </a:r>
            <a:endParaRPr lang="en-CA" b="1" dirty="0"/>
          </a:p>
          <a:p>
            <a:r>
              <a:rPr lang="en-CA" b="1" dirty="0"/>
              <a:t>Functionality	</a:t>
            </a:r>
            <a:r>
              <a:rPr lang="en-CA" b="1" dirty="0" smtClean="0"/>
              <a:t>  3.97568</a:t>
            </a:r>
            <a:endParaRPr lang="en-CA" b="1" dirty="0"/>
          </a:p>
          <a:p>
            <a:r>
              <a:rPr lang="en-CA" b="1" dirty="0"/>
              <a:t>Extendibility	</a:t>
            </a:r>
            <a:r>
              <a:rPr lang="en-CA" b="1" dirty="0" smtClean="0"/>
              <a:t>  2.724</a:t>
            </a:r>
            <a:endParaRPr lang="en-CA" b="1" dirty="0"/>
          </a:p>
          <a:p>
            <a:r>
              <a:rPr lang="en-CA" b="1" dirty="0"/>
              <a:t>Effectiveness	</a:t>
            </a:r>
            <a:r>
              <a:rPr lang="en-CA" b="1" dirty="0" smtClean="0"/>
              <a:t>  1.661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621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QMOOD Example (v2)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r="6590" b="20500"/>
          <a:stretch/>
        </p:blipFill>
        <p:spPr>
          <a:xfrm>
            <a:off x="397878" y="1616521"/>
            <a:ext cx="8348245" cy="4179951"/>
          </a:xfrm>
        </p:spPr>
      </p:pic>
    </p:spTree>
    <p:extLst>
      <p:ext uri="{BB962C8B-B14F-4D97-AF65-F5344CB8AC3E}">
        <p14:creationId xmlns:p14="http://schemas.microsoft.com/office/powerpoint/2010/main" val="18333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QMOOD </a:t>
            </a:r>
            <a:r>
              <a:rPr lang="en-US" dirty="0" smtClean="0"/>
              <a:t>computation (v2)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84989"/>
              </p:ext>
            </p:extLst>
          </p:nvPr>
        </p:nvGraphicFramePr>
        <p:xfrm>
          <a:off x="457200" y="1752600"/>
          <a:ext cx="5791202" cy="22783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066800"/>
                <a:gridCol w="838200"/>
                <a:gridCol w="838200"/>
                <a:gridCol w="1143000"/>
                <a:gridCol w="838200"/>
                <a:gridCol w="106680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Metric/Class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Company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Employee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Administrator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Technical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System value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DCC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0.25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CAMC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0.556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0.467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0.556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0.556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0.534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MFA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0.25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NOP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CIS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893" y="4117538"/>
            <a:ext cx="2897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System-level metrics:</a:t>
            </a:r>
          </a:p>
          <a:p>
            <a:r>
              <a:rPr lang="en-US" b="1" dirty="0" smtClean="0"/>
              <a:t>DSC</a:t>
            </a:r>
            <a:r>
              <a:rPr lang="en-US" dirty="0" smtClean="0"/>
              <a:t> =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b="1" dirty="0" smtClean="0"/>
              <a:t>NOH</a:t>
            </a:r>
            <a:r>
              <a:rPr lang="en-US" dirty="0" smtClean="0"/>
              <a:t> = </a:t>
            </a:r>
            <a:r>
              <a:rPr lang="en-US" dirty="0" smtClean="0"/>
              <a:t>1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61417" y="1295400"/>
            <a:ext cx="262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Class-level </a:t>
            </a:r>
            <a:r>
              <a:rPr lang="en-US" sz="2400" b="1" dirty="0"/>
              <a:t>metrics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82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QMOOD </a:t>
            </a:r>
            <a:r>
              <a:rPr lang="en-US" dirty="0" smtClean="0"/>
              <a:t>computation (v2)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43297"/>
              </p:ext>
            </p:extLst>
          </p:nvPr>
        </p:nvGraphicFramePr>
        <p:xfrm>
          <a:off x="1293219" y="2335338"/>
          <a:ext cx="2895600" cy="273405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43000"/>
                <a:gridCol w="685800"/>
                <a:gridCol w="1066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Property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Metric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System value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Encapsulation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Coupling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DCC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0.25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Cohesion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CAMC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0.534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Composition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Inheritance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MFA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0.25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Polymorphism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NOP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Messaging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CIS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Complexity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Design Size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DSC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Hierarchies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NOH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Abstraction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ANA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0.5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3219" y="1878138"/>
            <a:ext cx="2897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System-level </a:t>
            </a:r>
            <a:r>
              <a:rPr lang="en-US" sz="2400" b="1" dirty="0"/>
              <a:t>metrics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2247" y="2743200"/>
            <a:ext cx="2900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Reusability	</a:t>
            </a:r>
            <a:r>
              <a:rPr lang="en-CA" b="1" dirty="0" smtClean="0"/>
              <a:t>  </a:t>
            </a:r>
            <a:r>
              <a:rPr lang="en-CA" b="1" dirty="0" smtClean="0"/>
              <a:t>3.821</a:t>
            </a:r>
            <a:endParaRPr lang="en-CA" b="1" dirty="0"/>
          </a:p>
          <a:p>
            <a:r>
              <a:rPr lang="en-CA" b="1" dirty="0"/>
              <a:t>Flexibility	</a:t>
            </a:r>
            <a:r>
              <a:rPr lang="en-CA" b="1" dirty="0" smtClean="0"/>
              <a:t>	  </a:t>
            </a:r>
            <a:r>
              <a:rPr lang="en-CA" b="1" dirty="0" smtClean="0"/>
              <a:t>1.5625</a:t>
            </a:r>
            <a:endParaRPr lang="en-CA" b="1" dirty="0"/>
          </a:p>
          <a:p>
            <a:r>
              <a:rPr lang="en-CA" b="1" dirty="0"/>
              <a:t>Understandability	</a:t>
            </a:r>
            <a:r>
              <a:rPr lang="en-CA" b="1" dirty="0" smtClean="0"/>
              <a:t> </a:t>
            </a:r>
            <a:r>
              <a:rPr lang="en-CA" b="1" dirty="0" smtClean="0"/>
              <a:t>-3.04128</a:t>
            </a:r>
            <a:endParaRPr lang="en-CA" b="1" dirty="0"/>
          </a:p>
          <a:p>
            <a:r>
              <a:rPr lang="en-CA" b="1" dirty="0"/>
              <a:t>Functionality	</a:t>
            </a:r>
            <a:r>
              <a:rPr lang="en-CA" b="1" dirty="0" smtClean="0"/>
              <a:t>  </a:t>
            </a:r>
            <a:r>
              <a:rPr lang="en-CA" b="1" dirty="0" smtClean="0"/>
              <a:t>2.37408</a:t>
            </a:r>
            <a:endParaRPr lang="en-CA" b="1" dirty="0"/>
          </a:p>
          <a:p>
            <a:r>
              <a:rPr lang="en-CA" b="1" dirty="0"/>
              <a:t>Extendibility	</a:t>
            </a:r>
            <a:r>
              <a:rPr lang="en-CA" b="1" dirty="0" smtClean="0"/>
              <a:t>  </a:t>
            </a:r>
            <a:r>
              <a:rPr lang="en-CA" b="1" dirty="0" smtClean="0"/>
              <a:t>1.25</a:t>
            </a:r>
            <a:endParaRPr lang="en-CA" b="1" dirty="0"/>
          </a:p>
          <a:p>
            <a:r>
              <a:rPr lang="en-CA" b="1" dirty="0"/>
              <a:t>Effectiveness	</a:t>
            </a:r>
            <a:r>
              <a:rPr lang="en-CA" b="1" dirty="0" smtClean="0"/>
              <a:t>  </a:t>
            </a:r>
            <a:r>
              <a:rPr lang="en-CA" b="1" dirty="0" smtClean="0"/>
              <a:t>0.85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12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22990"/>
              </p:ext>
            </p:extLst>
          </p:nvPr>
        </p:nvGraphicFramePr>
        <p:xfrm>
          <a:off x="1524000" y="174752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System1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System2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5.44925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3.821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Flexibility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3.57125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1.5625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Understandability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-5.06385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-3.04128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3.97568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2.37408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Extensibility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2.724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Effectiveness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1.661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84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Jagdish</a:t>
            </a:r>
            <a:r>
              <a:rPr lang="en-US" sz="2400" dirty="0" smtClean="0"/>
              <a:t> </a:t>
            </a:r>
            <a:r>
              <a:rPr lang="en-US" sz="2400" dirty="0" err="1"/>
              <a:t>Bansiya</a:t>
            </a:r>
            <a:r>
              <a:rPr lang="en-US" sz="2400" dirty="0"/>
              <a:t> and Carl G. </a:t>
            </a:r>
            <a:r>
              <a:rPr lang="en-US" sz="2400" dirty="0" smtClean="0"/>
              <a:t>Davis, "A </a:t>
            </a:r>
            <a:r>
              <a:rPr lang="en-US" sz="2400" dirty="0"/>
              <a:t>Hierarchical Model for Object-Oriented Design Quality </a:t>
            </a:r>
            <a:r>
              <a:rPr lang="en-US" sz="2400" dirty="0" smtClean="0"/>
              <a:t>Assessment," </a:t>
            </a:r>
            <a:r>
              <a:rPr lang="en-US" sz="2400" i="1" dirty="0"/>
              <a:t>IEEE Transactions on Software Engineering</a:t>
            </a:r>
            <a:r>
              <a:rPr lang="en-US" sz="2400" dirty="0"/>
              <a:t>, vol. </a:t>
            </a:r>
            <a:r>
              <a:rPr lang="en-US" sz="2400" dirty="0" smtClean="0"/>
              <a:t>28</a:t>
            </a:r>
            <a:r>
              <a:rPr lang="en-US" sz="2400" dirty="0"/>
              <a:t>, </a:t>
            </a:r>
            <a:r>
              <a:rPr lang="en-US" sz="2400" dirty="0" smtClean="0"/>
              <a:t>no. 1, pp. 4-17, </a:t>
            </a:r>
            <a:r>
              <a:rPr lang="en-US" sz="2400" dirty="0"/>
              <a:t>January 2002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Steve </a:t>
            </a:r>
            <a:r>
              <a:rPr lang="en-US" sz="2400" dirty="0" err="1"/>
              <a:t>Counsell</a:t>
            </a:r>
            <a:r>
              <a:rPr lang="en-US" sz="2400" dirty="0"/>
              <a:t>, Stephen Swift, and Jason </a:t>
            </a:r>
            <a:r>
              <a:rPr lang="en-US" sz="2400" dirty="0" err="1" smtClean="0"/>
              <a:t>Crampton</a:t>
            </a:r>
            <a:r>
              <a:rPr lang="en-US" sz="2400" dirty="0" smtClean="0"/>
              <a:t>, "The </a:t>
            </a:r>
            <a:r>
              <a:rPr lang="en-US" sz="2400" dirty="0"/>
              <a:t>interpretation and utility of three cohesion metrics for object-oriented </a:t>
            </a:r>
            <a:r>
              <a:rPr lang="en-US" sz="2400" dirty="0" smtClean="0"/>
              <a:t>design," </a:t>
            </a:r>
            <a:r>
              <a:rPr lang="en-US" sz="2400" i="1" dirty="0"/>
              <a:t>ACM Transactions on Software Engineering </a:t>
            </a:r>
            <a:r>
              <a:rPr lang="en-US" sz="2400" i="1" dirty="0" smtClean="0"/>
              <a:t>and Methodology</a:t>
            </a:r>
            <a:r>
              <a:rPr lang="en-US" sz="2400" dirty="0" smtClean="0"/>
              <a:t>, vol. </a:t>
            </a:r>
            <a:r>
              <a:rPr lang="en-US" sz="2400" dirty="0"/>
              <a:t>15, </a:t>
            </a:r>
            <a:r>
              <a:rPr lang="en-US" sz="2400" dirty="0" smtClean="0"/>
              <a:t>no. 2, pp. 123-149, April 2006.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QMOOD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err="1" smtClean="0"/>
              <a:t>Bansiya</a:t>
            </a:r>
            <a:r>
              <a:rPr lang="en-US" dirty="0" smtClean="0"/>
              <a:t> and Davis proposed the QMOOD hierarchical model in 2002, for the assessment of high-level quality attributes in object-oriented designs.</a:t>
            </a:r>
          </a:p>
          <a:p>
            <a:r>
              <a:rPr lang="en-US" dirty="0" smtClean="0"/>
              <a:t>It allows to assess the quality of a software system at design-level (UML Class Diagram) without requiring a source code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ISO/IEC 9126 Quality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19" y="1143000"/>
            <a:ext cx="4348163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Modified version of </a:t>
            </a:r>
            <a:r>
              <a:rPr lang="en-US" dirty="0"/>
              <a:t>ISO 9126 attributes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6 Quality Attributes:</a:t>
            </a:r>
          </a:p>
          <a:p>
            <a:pPr lvl="1"/>
            <a:r>
              <a:rPr lang="en-US" sz="2600" dirty="0"/>
              <a:t>1) </a:t>
            </a:r>
            <a:r>
              <a:rPr lang="en-US" sz="2600" i="1" u="sng" dirty="0"/>
              <a:t>Functionality</a:t>
            </a:r>
            <a:r>
              <a:rPr lang="en-US" sz="2600" dirty="0"/>
              <a:t> - -  kept</a:t>
            </a:r>
          </a:p>
          <a:p>
            <a:pPr lvl="1"/>
            <a:r>
              <a:rPr lang="en-US" sz="2600" dirty="0"/>
              <a:t>Reliability - - excluded (implementation oriented) </a:t>
            </a:r>
          </a:p>
          <a:p>
            <a:pPr lvl="1"/>
            <a:r>
              <a:rPr lang="en-US" sz="2600" dirty="0"/>
              <a:t>2) </a:t>
            </a:r>
            <a:r>
              <a:rPr lang="en-US" sz="2600" dirty="0" smtClean="0"/>
              <a:t>Efficiency - </a:t>
            </a:r>
            <a:r>
              <a:rPr lang="en-US" sz="2600" dirty="0"/>
              <a:t>- changed to </a:t>
            </a:r>
            <a:r>
              <a:rPr lang="en-US" sz="2600" i="1" u="sng" dirty="0"/>
              <a:t>Effectiveness</a:t>
            </a:r>
            <a:r>
              <a:rPr lang="en-US" sz="2600" dirty="0"/>
              <a:t> of design</a:t>
            </a:r>
          </a:p>
          <a:p>
            <a:pPr lvl="1"/>
            <a:r>
              <a:rPr lang="en-US" sz="2600" dirty="0"/>
              <a:t>Usability - - </a:t>
            </a:r>
            <a:r>
              <a:rPr lang="en-US" sz="2600" dirty="0" smtClean="0"/>
              <a:t> </a:t>
            </a:r>
            <a:r>
              <a:rPr lang="en-US" sz="2600" dirty="0"/>
              <a:t>excluded (implementation oriented)</a:t>
            </a:r>
          </a:p>
          <a:p>
            <a:pPr lvl="1"/>
            <a:r>
              <a:rPr lang="en-US" sz="2600" dirty="0"/>
              <a:t>3) Maintainability </a:t>
            </a:r>
            <a:r>
              <a:rPr lang="en-US" sz="2600" dirty="0" smtClean="0"/>
              <a:t>- - </a:t>
            </a:r>
            <a:r>
              <a:rPr lang="en-US" sz="2600" dirty="0"/>
              <a:t>changed to </a:t>
            </a:r>
            <a:r>
              <a:rPr lang="en-US" sz="2600" i="1" u="sng" dirty="0"/>
              <a:t>Understandability</a:t>
            </a:r>
          </a:p>
          <a:p>
            <a:pPr lvl="1"/>
            <a:r>
              <a:rPr lang="en-US" sz="2600" dirty="0"/>
              <a:t>4) Portability - -  changed to </a:t>
            </a:r>
            <a:r>
              <a:rPr lang="en-US" sz="2600" i="1" u="sng" dirty="0"/>
              <a:t>Extendibility</a:t>
            </a:r>
          </a:p>
          <a:p>
            <a:pPr lvl="1"/>
            <a:r>
              <a:rPr lang="en-US" sz="2600" dirty="0"/>
              <a:t>5) </a:t>
            </a:r>
            <a:r>
              <a:rPr lang="en-US" sz="2600" i="1" u="sng" dirty="0"/>
              <a:t>Reusability</a:t>
            </a:r>
            <a:r>
              <a:rPr lang="en-US" sz="2600" dirty="0"/>
              <a:t> - -  added</a:t>
            </a:r>
          </a:p>
          <a:p>
            <a:pPr lvl="1"/>
            <a:r>
              <a:rPr lang="en-US" sz="2600" dirty="0"/>
              <a:t>6) </a:t>
            </a:r>
            <a:r>
              <a:rPr lang="en-US" sz="2600" i="1" u="sng" dirty="0"/>
              <a:t>Flexibility</a:t>
            </a:r>
            <a:r>
              <a:rPr lang="en-US" sz="2600" dirty="0"/>
              <a:t> - -  </a:t>
            </a:r>
            <a:r>
              <a:rPr lang="en-US" sz="2600" dirty="0" smtClean="0"/>
              <a:t>added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QMOOD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80990"/>
              </p:ext>
            </p:extLst>
          </p:nvPr>
        </p:nvGraphicFramePr>
        <p:xfrm>
          <a:off x="380999" y="1447799"/>
          <a:ext cx="8382001" cy="412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538"/>
                <a:gridCol w="4284663"/>
                <a:gridCol w="1371600"/>
                <a:gridCol w="1219200"/>
              </a:tblGrid>
              <a:tr h="512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 property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level aggregation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22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DSC (Design size in classes)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 of classes in the design.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 Size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22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NOH (Number of Hierarchies)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class hierarchies in the design.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Hierarchies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61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ANA (Average number of ancestors)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The number of classes from which a class inherits information. This metric is equivalent to DIT (Depth of Inheritance Tree) from </a:t>
                      </a:r>
                      <a:r>
                        <a:rPr lang="en-US" sz="1400" dirty="0" err="1" smtClean="0">
                          <a:effectLst/>
                        </a:rPr>
                        <a:t>Chidamber</a:t>
                      </a:r>
                      <a:r>
                        <a:rPr lang="en-US" sz="1400" dirty="0" smtClean="0">
                          <a:effectLst/>
                        </a:rPr>
                        <a:t> and </a:t>
                      </a:r>
                      <a:r>
                        <a:rPr lang="en-US" sz="1400" dirty="0" err="1" smtClean="0">
                          <a:effectLst/>
                        </a:rPr>
                        <a:t>Kemerer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Abstraction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40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DAM (Data Access Metric)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ratio of the number of private (protected) attributes to the total </a:t>
                      </a:r>
                      <a:r>
                        <a:rPr lang="en-US" sz="1400" dirty="0" smtClean="0">
                          <a:effectLst/>
                        </a:rPr>
                        <a:t>number </a:t>
                      </a:r>
                      <a:r>
                        <a:rPr lang="en-US" sz="1400">
                          <a:effectLst/>
                        </a:rPr>
                        <a:t>of </a:t>
                      </a:r>
                      <a:r>
                        <a:rPr lang="en-US" sz="1400" smtClean="0">
                          <a:effectLst/>
                        </a:rPr>
                        <a:t>attributes </a:t>
                      </a:r>
                      <a:r>
                        <a:rPr lang="en-US" sz="1400" dirty="0">
                          <a:effectLst/>
                        </a:rPr>
                        <a:t>declared in the class.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Encapsulation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61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DCC (Direct Class Coupling)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 of the different number of classes that a class is directly related to (by attribute declarations and parameters).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Coupling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QMOOD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446866"/>
                  </p:ext>
                </p:extLst>
              </p:nvPr>
            </p:nvGraphicFramePr>
            <p:xfrm>
              <a:off x="380999" y="1447799"/>
              <a:ext cx="8382001" cy="19709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06538"/>
                    <a:gridCol w="4284663"/>
                    <a:gridCol w="1371600"/>
                    <a:gridCol w="1219200"/>
                  </a:tblGrid>
                  <a:tr h="5122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Metric</a:t>
                          </a:r>
                          <a:endParaRPr lang="en-US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Description</a:t>
                          </a:r>
                          <a:endParaRPr lang="en-US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Design property</a:t>
                          </a:r>
                          <a:endParaRPr lang="en-US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System level aggregation</a:t>
                          </a:r>
                          <a:endParaRPr lang="en-US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227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CAMC (Cohesion Among Methods of Class)</a:t>
                          </a:r>
                          <a:endParaRPr lang="en-US" sz="12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Computed based</a:t>
                          </a:r>
                          <a:r>
                            <a:rPr lang="en-US" sz="140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on the Parameter Occurrence Matrix</a:t>
                          </a: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𝐶𝐴𝐶𝑀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𝑘𝑙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14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1400" b="0" i="1" smtClean="0">
                                            <a:effectLst/>
                                            <a:latin typeface="Cambria Math"/>
                                            <a:cs typeface="Times New Roman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400" b="0" i="1" smtClean="0">
                                            <a:effectLst/>
                                            <a:latin typeface="Cambria Math"/>
                                            <a:cs typeface="Times New Roman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effectLst/>
                                            <a:latin typeface="Cambria Math"/>
                                            <a:cs typeface="Times New Roman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effectLst/>
                                            <a:latin typeface="Cambria Math"/>
                                            <a:cs typeface="Times New Roman"/>
                                          </a:rPr>
                                          <m:t>𝑙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effectLst/>
                                                <a:latin typeface="Cambria Math"/>
                                                <a:cs typeface="Times New Roman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effectLst/>
                                                <a:latin typeface="Cambria Math"/>
                                                <a:cs typeface="Times New Roman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effectLst/>
                                                <a:latin typeface="Cambria Math"/>
                                                <a:cs typeface="Times New Roman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400" dirty="0" smtClean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where </a:t>
                          </a:r>
                          <a:r>
                            <a:rPr lang="en-US" sz="1400" i="1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k</a:t>
                          </a:r>
                          <a:r>
                            <a:rPr lang="en-US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is the number of methods in a class</a:t>
                          </a: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and </a:t>
                          </a:r>
                          <a:r>
                            <a:rPr lang="en-US" sz="1400" i="1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l</a:t>
                          </a:r>
                          <a:r>
                            <a:rPr lang="en-US" sz="1400" i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is the number of the</a:t>
                          </a:r>
                          <a:r>
                            <a:rPr lang="en-US" sz="1400" i="0" baseline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distinct </a:t>
                          </a:r>
                          <a:r>
                            <a:rPr lang="en-US" sz="1400" i="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parameter types</a:t>
                          </a:r>
                          <a:endParaRPr lang="en-US" sz="1400" i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Cohesion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average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446866"/>
                  </p:ext>
                </p:extLst>
              </p:nvPr>
            </p:nvGraphicFramePr>
            <p:xfrm>
              <a:off x="380999" y="1447799"/>
              <a:ext cx="8382001" cy="19565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06538"/>
                    <a:gridCol w="4284663"/>
                    <a:gridCol w="1371600"/>
                    <a:gridCol w="1219200"/>
                  </a:tblGrid>
                  <a:tr h="5122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Metric</a:t>
                          </a:r>
                          <a:endParaRPr lang="en-US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Description</a:t>
                          </a:r>
                          <a:endParaRPr lang="en-US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Design property</a:t>
                          </a:r>
                          <a:endParaRPr lang="en-US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System level aggregation</a:t>
                          </a:r>
                          <a:endParaRPr lang="en-US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44430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CAMC (Cohesion Among Methods of Class)</a:t>
                          </a:r>
                          <a:endParaRPr lang="en-US" sz="12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085" t="-36709" r="-60369" b="-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Cohesion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average</a:t>
                          </a:r>
                          <a:endParaRPr lang="en-US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2171429" cy="187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36322"/>
              </p:ext>
            </p:extLst>
          </p:nvPr>
        </p:nvGraphicFramePr>
        <p:xfrm>
          <a:off x="2827020" y="3962400"/>
          <a:ext cx="3421379" cy="147218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28704"/>
                <a:gridCol w="764225"/>
                <a:gridCol w="764225"/>
                <a:gridCol w="7642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Method/Type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Payment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Employee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getPayType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calcSalary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getEmpType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setPayment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5465303"/>
                <a:ext cx="457054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libri"/>
                          <a:cs typeface="Times New Roman"/>
                        </a:rPr>
                        <m:t>𝐶𝐴𝐶𝑀</m:t>
                      </m:r>
                      <m:r>
                        <a:rPr lang="en-US" i="1" smtClean="0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Times New Roman"/>
                            </a:rPr>
                            <m:t>6∗3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Times New Roman"/>
                            </a:rPr>
                            <m:t>2+1+1+1+1+2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Times New Roman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Times New Roman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465303"/>
                <a:ext cx="4570546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QMOOD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1040"/>
              </p:ext>
            </p:extLst>
          </p:nvPr>
        </p:nvGraphicFramePr>
        <p:xfrm>
          <a:off x="380999" y="1524000"/>
          <a:ext cx="8382000" cy="3435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363"/>
                <a:gridCol w="4120866"/>
                <a:gridCol w="1483656"/>
                <a:gridCol w="1368115"/>
              </a:tblGrid>
              <a:tr h="291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 property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System level aggregation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</a:tr>
              <a:tr h="2919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MOA (Measure of Aggregation)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 of the part-whole relationships realized by attributes.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Composition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</a:tr>
              <a:tr h="5839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MFA (Measure of Functional Abstraction)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ratio of the number of methods inherited by a class to the total number of methods accessible by member methods of the class (inherited + defined).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Inheritance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</a:tr>
              <a:tr h="4379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NOP (Number of polymorphic methods)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 of the abstract methods.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Polymorphism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</a:tr>
              <a:tr h="2919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CIS (Class Interface size)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 of the number of public methods in a class.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Messaging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average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</a:tr>
              <a:tr h="2919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NOM (Number of Methods)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 of all the methods defined in a class.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Complexity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average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08" marR="4760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Quality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24476"/>
              </p:ext>
            </p:extLst>
          </p:nvPr>
        </p:nvGraphicFramePr>
        <p:xfrm>
          <a:off x="73180" y="1219200"/>
          <a:ext cx="899763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620"/>
                <a:gridCol w="1295400"/>
                <a:gridCol w="1186111"/>
                <a:gridCol w="1285377"/>
                <a:gridCol w="1285377"/>
                <a:gridCol w="1285377"/>
                <a:gridCol w="1285377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Reusability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Flexibility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Understand</a:t>
                      </a:r>
                    </a:p>
                    <a:p>
                      <a:pPr algn="ctr"/>
                      <a:r>
                        <a:rPr lang="en-CA" sz="1600" dirty="0" smtClean="0"/>
                        <a:t>ability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Functionality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Extendibility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Effectiveness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Design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↓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Hierarchies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Abstraction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↓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Encapsulation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Coupling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↓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↓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↓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↓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Cohesion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Composition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Inheritance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Polymorphism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↓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Messaging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↑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Complexity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3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Reusability</a:t>
            </a:r>
            <a:r>
              <a:rPr lang="en-US" dirty="0"/>
              <a:t> = -0.25*Coupling + 0.25*Cohesion + 0.5*Messaging + 0.5*Design Size</a:t>
            </a:r>
          </a:p>
          <a:p>
            <a:r>
              <a:rPr lang="en-US" b="1" dirty="0"/>
              <a:t>Flexibility</a:t>
            </a:r>
            <a:r>
              <a:rPr lang="en-US" dirty="0"/>
              <a:t> = 0.25*Encapsulation -0.25*Coupling + 0.5*Composition + 0.5*Polymorphism</a:t>
            </a:r>
          </a:p>
          <a:p>
            <a:r>
              <a:rPr lang="en-US" b="1" dirty="0"/>
              <a:t>Understandability</a:t>
            </a:r>
            <a:r>
              <a:rPr lang="en-US" dirty="0"/>
              <a:t> = -0.33*Abstraction + 0.33*Encapsulation -0.33*Coupling + 0.33*Cohesion -0.33*Polymorphism -0.33*Complexity -0.33*Design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1057</Words>
  <Application>Microsoft Office PowerPoint</Application>
  <PresentationFormat>On-screen Show (4:3)</PresentationFormat>
  <Paragraphs>462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SOEN 6611 – Software Measurement</vt:lpstr>
      <vt:lpstr>The QMOOD model</vt:lpstr>
      <vt:lpstr>ISO/IEC 9126 Quality Characteristics</vt:lpstr>
      <vt:lpstr>Modified version of ISO 9126 attributes </vt:lpstr>
      <vt:lpstr>QMOOD metrics</vt:lpstr>
      <vt:lpstr>QMOOD metrics</vt:lpstr>
      <vt:lpstr>QMOOD metrics</vt:lpstr>
      <vt:lpstr>Quality Attributes</vt:lpstr>
      <vt:lpstr>Quality attributes</vt:lpstr>
      <vt:lpstr>Quality attributes</vt:lpstr>
      <vt:lpstr>QMOOD example (v1)</vt:lpstr>
      <vt:lpstr>QMOOD computation (v1)</vt:lpstr>
      <vt:lpstr>QMOOD computation (v1)</vt:lpstr>
      <vt:lpstr>QMOOD Example (v2)</vt:lpstr>
      <vt:lpstr>QMOOD computation (v2)</vt:lpstr>
      <vt:lpstr>QMOOD computation (v2)</vt:lpstr>
      <vt:lpstr>Comparison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306</cp:revision>
  <dcterms:created xsi:type="dcterms:W3CDTF">2012-12-10T02:28:23Z</dcterms:created>
  <dcterms:modified xsi:type="dcterms:W3CDTF">2014-02-14T20:29:22Z</dcterms:modified>
</cp:coreProperties>
</file>