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D84-644E-4FE3-94BF-8D8E6862F298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DC6B-7144-4D46-AC0A-EFCD5540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CD48-0359-467B-B307-D029B65B025E}" type="datetime1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093-3ED1-4E74-9B4A-4A27C0535D29}" type="datetime1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652E-DFA2-4FDD-B8CB-4F2A86118D4B}" type="datetime1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7F6-6EED-4F89-90F8-808D2B9797F3}" type="datetime1">
              <a:rPr lang="en-US" smtClean="0"/>
              <a:t>2/7/2014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6701-3101-471A-BA09-A6262A3A6D63}" type="datetime1">
              <a:rPr lang="en-US" smtClean="0"/>
              <a:t>2/7/2014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D52-54C4-4846-B48E-36950463F003}" type="datetime1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297A-6594-4755-9EF5-5E5A5A958238}" type="datetime1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BB-2E0D-4838-9D28-CE2FD8DAE649}" type="datetime1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FD8E-23AC-45E3-AF6C-33B5A2FC1AA4}" type="datetime1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9CE7-BF6E-47DB-96D7-E3A2F82240B1}" type="datetime1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A4-4F3F-464C-99B4-D22177F54E34}" type="datetime1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50CF-6788-4B56-8BF3-AEF0C3F90EC4}" type="datetime1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Eclipse JDT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PrimitiveType</a:t>
            </a:r>
            <a:r>
              <a:rPr lang="en-US" dirty="0"/>
              <a:t> (i.e., byte, short, char, </a:t>
            </a:r>
            <a:r>
              <a:rPr lang="en-US" dirty="0" err="1"/>
              <a:t>int</a:t>
            </a:r>
            <a:r>
              <a:rPr lang="en-US" dirty="0"/>
              <a:t>, long, float, double, </a:t>
            </a:r>
            <a:r>
              <a:rPr lang="en-US" dirty="0" err="1"/>
              <a:t>boolean</a:t>
            </a:r>
            <a:r>
              <a:rPr lang="en-US" dirty="0"/>
              <a:t> and void </a:t>
            </a:r>
            <a:r>
              <a:rPr lang="en-US" dirty="0" smtClean="0"/>
              <a:t>types)</a:t>
            </a:r>
          </a:p>
          <a:p>
            <a:r>
              <a:rPr lang="en-US" dirty="0" err="1" smtClean="0"/>
              <a:t>SimpleType</a:t>
            </a:r>
            <a:r>
              <a:rPr lang="en-US" dirty="0" smtClean="0"/>
              <a:t> (e.g., Class)</a:t>
            </a:r>
          </a:p>
          <a:p>
            <a:r>
              <a:rPr lang="en-US" dirty="0" err="1" smtClean="0"/>
              <a:t>ArrayType</a:t>
            </a:r>
            <a:r>
              <a:rPr lang="en-US" dirty="0" smtClean="0"/>
              <a:t> (e.g., Class[])</a:t>
            </a:r>
          </a:p>
          <a:p>
            <a:r>
              <a:rPr lang="en-US" dirty="0" err="1" smtClean="0"/>
              <a:t>QualifiedType</a:t>
            </a:r>
            <a:r>
              <a:rPr lang="en-US" dirty="0" smtClean="0"/>
              <a:t> (e.g., </a:t>
            </a:r>
            <a:r>
              <a:rPr lang="en-US" dirty="0" err="1" smtClean="0"/>
              <a:t>Class.InnerClass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ParameterizedType</a:t>
            </a:r>
            <a:r>
              <a:rPr lang="en-US" dirty="0" smtClean="0"/>
              <a:t> (e.g., Class&lt;Type&gt;)</a:t>
            </a:r>
          </a:p>
          <a:p>
            <a:r>
              <a:rPr lang="en-US" dirty="0" err="1" smtClean="0"/>
              <a:t>WildcardType</a:t>
            </a:r>
            <a:r>
              <a:rPr lang="en-US" dirty="0" smtClean="0"/>
              <a:t> </a:t>
            </a:r>
            <a:r>
              <a:rPr lang="en-US" dirty="0"/>
              <a:t>(e.g., ? </a:t>
            </a:r>
            <a:r>
              <a:rPr lang="en-US" dirty="0" smtClean="0"/>
              <a:t>extends Type)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6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body </a:t>
            </a:r>
            <a:r>
              <a:rPr lang="en-US" dirty="0" smtClean="0"/>
              <a:t>containing </a:t>
            </a:r>
            <a:r>
              <a:rPr lang="en-US" dirty="0"/>
              <a:t>other </a:t>
            </a:r>
            <a:r>
              <a:rPr lang="en-US" dirty="0" smtClean="0"/>
              <a:t>statements:</a:t>
            </a:r>
          </a:p>
          <a:p>
            <a:pPr lvl="1"/>
            <a:r>
              <a:rPr lang="en-US" dirty="0"/>
              <a:t>Block, </a:t>
            </a:r>
            <a:r>
              <a:rPr lang="en-US" dirty="0" err="1"/>
              <a:t>DoStatement</a:t>
            </a:r>
            <a:r>
              <a:rPr lang="en-US" dirty="0"/>
              <a:t>, </a:t>
            </a:r>
            <a:r>
              <a:rPr lang="en-US" dirty="0" err="1"/>
              <a:t>EnhancedForStatement</a:t>
            </a:r>
            <a:r>
              <a:rPr lang="en-US" dirty="0"/>
              <a:t>, </a:t>
            </a:r>
            <a:r>
              <a:rPr lang="en-US" dirty="0" err="1"/>
              <a:t>ForStatement</a:t>
            </a:r>
            <a:r>
              <a:rPr lang="en-US" dirty="0"/>
              <a:t>, </a:t>
            </a:r>
            <a:r>
              <a:rPr lang="en-US" dirty="0" err="1"/>
              <a:t>IfStatement</a:t>
            </a:r>
            <a:r>
              <a:rPr lang="en-US" dirty="0"/>
              <a:t>, </a:t>
            </a:r>
            <a:r>
              <a:rPr lang="en-US" dirty="0" err="1"/>
              <a:t>LabeledStatement</a:t>
            </a:r>
            <a:r>
              <a:rPr lang="en-US" dirty="0"/>
              <a:t>, </a:t>
            </a:r>
            <a:r>
              <a:rPr lang="en-US" dirty="0" err="1"/>
              <a:t>SwitchStatement</a:t>
            </a:r>
            <a:r>
              <a:rPr lang="en-US" dirty="0"/>
              <a:t>, </a:t>
            </a:r>
            <a:r>
              <a:rPr lang="en-US" dirty="0" err="1"/>
              <a:t>SynchronizedStatement</a:t>
            </a:r>
            <a:r>
              <a:rPr lang="en-US" dirty="0"/>
              <a:t>, </a:t>
            </a:r>
            <a:r>
              <a:rPr lang="en-US" dirty="0" err="1"/>
              <a:t>TryStatement</a:t>
            </a:r>
            <a:r>
              <a:rPr lang="en-US" dirty="0"/>
              <a:t> and </a:t>
            </a:r>
            <a:r>
              <a:rPr lang="en-US" dirty="0" err="1" smtClean="0"/>
              <a:t>WhileStatement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ithout body:</a:t>
            </a:r>
          </a:p>
          <a:p>
            <a:pPr lvl="1"/>
            <a:r>
              <a:rPr lang="en-US" dirty="0" err="1"/>
              <a:t>ExpressionStatement</a:t>
            </a:r>
            <a:r>
              <a:rPr lang="en-US" dirty="0"/>
              <a:t>,  </a:t>
            </a:r>
            <a:r>
              <a:rPr lang="en-US" dirty="0" err="1"/>
              <a:t>ConstructorInvocation</a:t>
            </a:r>
            <a:r>
              <a:rPr lang="en-US" dirty="0"/>
              <a:t>,  </a:t>
            </a:r>
            <a:r>
              <a:rPr lang="en-US" dirty="0" err="1"/>
              <a:t>SuperConstructorInvocation</a:t>
            </a:r>
            <a:r>
              <a:rPr lang="en-US" dirty="0"/>
              <a:t>, </a:t>
            </a:r>
            <a:r>
              <a:rPr lang="en-US" dirty="0" err="1"/>
              <a:t>EmptyStatement</a:t>
            </a:r>
            <a:r>
              <a:rPr lang="en-US" dirty="0"/>
              <a:t>,  </a:t>
            </a:r>
            <a:r>
              <a:rPr lang="en-US" dirty="0" err="1"/>
              <a:t>ThrowStatement</a:t>
            </a:r>
            <a:r>
              <a:rPr lang="en-US" dirty="0"/>
              <a:t>, </a:t>
            </a:r>
            <a:r>
              <a:rPr lang="en-US" dirty="0" err="1"/>
              <a:t>VariableDeclarationStatement</a:t>
            </a:r>
            <a:r>
              <a:rPr lang="en-US" dirty="0"/>
              <a:t>,  </a:t>
            </a:r>
            <a:r>
              <a:rPr lang="en-US" dirty="0" err="1"/>
              <a:t>ReturnStatement</a:t>
            </a:r>
            <a:r>
              <a:rPr lang="en-US" dirty="0"/>
              <a:t>,  </a:t>
            </a:r>
            <a:r>
              <a:rPr lang="en-US" dirty="0" err="1"/>
              <a:t>AssertStatement</a:t>
            </a:r>
            <a:r>
              <a:rPr lang="en-US" dirty="0"/>
              <a:t>,  </a:t>
            </a:r>
            <a:r>
              <a:rPr lang="en-US" dirty="0" err="1"/>
              <a:t>BreakStatement</a:t>
            </a:r>
            <a:r>
              <a:rPr lang="en-US" dirty="0"/>
              <a:t>,  </a:t>
            </a:r>
            <a:r>
              <a:rPr lang="en-US" dirty="0" err="1"/>
              <a:t>ContinueStatement</a:t>
            </a:r>
            <a:r>
              <a:rPr lang="en-US" dirty="0"/>
              <a:t> and </a:t>
            </a:r>
            <a:r>
              <a:rPr lang="en-US" dirty="0" err="1"/>
              <a:t>SwitchCase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7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within statements:</a:t>
            </a:r>
          </a:p>
          <a:p>
            <a:pPr lvl="1"/>
            <a:r>
              <a:rPr lang="en-US" dirty="0"/>
              <a:t>Name,  </a:t>
            </a:r>
            <a:r>
              <a:rPr lang="en-US" dirty="0" err="1"/>
              <a:t>MethodInvocation</a:t>
            </a:r>
            <a:r>
              <a:rPr lang="en-US" dirty="0"/>
              <a:t>, </a:t>
            </a:r>
            <a:r>
              <a:rPr lang="en-US" dirty="0" err="1" smtClean="0"/>
              <a:t>FieldAccess</a:t>
            </a:r>
            <a:r>
              <a:rPr lang="en-US" dirty="0"/>
              <a:t>, </a:t>
            </a:r>
            <a:r>
              <a:rPr lang="en-US" dirty="0" err="1"/>
              <a:t>ArrayCreation</a:t>
            </a:r>
            <a:r>
              <a:rPr lang="en-US" dirty="0"/>
              <a:t>, </a:t>
            </a:r>
            <a:r>
              <a:rPr lang="en-US" dirty="0" err="1"/>
              <a:t>ArrayAccess</a:t>
            </a:r>
            <a:r>
              <a:rPr lang="en-US" dirty="0"/>
              <a:t>, Assignment, </a:t>
            </a:r>
            <a:r>
              <a:rPr lang="en-US" dirty="0" err="1"/>
              <a:t>InstanceofExpression</a:t>
            </a:r>
            <a:r>
              <a:rPr lang="en-US" dirty="0"/>
              <a:t>, </a:t>
            </a:r>
            <a:r>
              <a:rPr lang="en-US" dirty="0" err="1" smtClean="0"/>
              <a:t>ClassInstanceCreation</a:t>
            </a:r>
            <a:r>
              <a:rPr lang="en-US" dirty="0"/>
              <a:t>,  </a:t>
            </a:r>
            <a:r>
              <a:rPr lang="en-US" dirty="0" err="1"/>
              <a:t>SuperMethodInvocation</a:t>
            </a:r>
            <a:r>
              <a:rPr lang="en-US" dirty="0"/>
              <a:t>,  </a:t>
            </a:r>
            <a:r>
              <a:rPr lang="en-US" dirty="0" err="1"/>
              <a:t>SuperFieldAccess</a:t>
            </a:r>
            <a:r>
              <a:rPr lang="en-US" dirty="0"/>
              <a:t>,  </a:t>
            </a:r>
            <a:r>
              <a:rPr lang="en-US" dirty="0" err="1"/>
              <a:t>InfixExpression</a:t>
            </a:r>
            <a:r>
              <a:rPr lang="en-US" dirty="0"/>
              <a:t>, </a:t>
            </a:r>
            <a:r>
              <a:rPr lang="en-US" dirty="0" err="1"/>
              <a:t>PostfixExpression</a:t>
            </a:r>
            <a:r>
              <a:rPr lang="en-US" dirty="0"/>
              <a:t>, </a:t>
            </a:r>
            <a:r>
              <a:rPr lang="en-US" dirty="0" err="1"/>
              <a:t>PrefixExpression</a:t>
            </a:r>
            <a:r>
              <a:rPr lang="en-US" dirty="0"/>
              <a:t>, </a:t>
            </a:r>
            <a:r>
              <a:rPr lang="en-US" dirty="0" err="1"/>
              <a:t>ThisExpression</a:t>
            </a:r>
            <a:r>
              <a:rPr lang="en-US" dirty="0"/>
              <a:t>, and </a:t>
            </a:r>
            <a:r>
              <a:rPr lang="en-US" dirty="0" err="1"/>
              <a:t>ConditionalExpression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JDeodorant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representation with more detail than Java Model, but less than AST</a:t>
            </a:r>
          </a:p>
          <a:p>
            <a:r>
              <a:rPr lang="en-US" dirty="0" smtClean="0"/>
              <a:t>It has 3 levels:</a:t>
            </a:r>
          </a:p>
          <a:p>
            <a:pPr lvl="1"/>
            <a:r>
              <a:rPr lang="en-US" dirty="0" smtClean="0"/>
              <a:t>Top-level containers</a:t>
            </a:r>
          </a:p>
          <a:p>
            <a:pPr lvl="1"/>
            <a:r>
              <a:rPr lang="en-US" dirty="0" smtClean="0"/>
              <a:t>Statement representation</a:t>
            </a:r>
          </a:p>
          <a:p>
            <a:pPr lvl="1"/>
            <a:r>
              <a:rPr lang="en-US" dirty="0" smtClean="0"/>
              <a:t>Expression representation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9" y="1559100"/>
            <a:ext cx="8911003" cy="37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3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Statement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74" y="1146189"/>
            <a:ext cx="7017653" cy="51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33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9" y="1676399"/>
            <a:ext cx="8955463" cy="428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47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</a:t>
            </a:r>
            <a:r>
              <a:rPr lang="en-US" b="1" dirty="0" smtClean="0"/>
              <a:t>lightweight</a:t>
            </a:r>
            <a:r>
              <a:rPr lang="en-US" dirty="0" smtClean="0"/>
              <a:t> representation of Java projects</a:t>
            </a:r>
          </a:p>
          <a:p>
            <a:r>
              <a:rPr lang="en-US" dirty="0" smtClean="0"/>
              <a:t>It contains information down to declaration level (i.e., method signatures, fields), but no method bodies.</a:t>
            </a:r>
          </a:p>
          <a:p>
            <a:r>
              <a:rPr lang="en-US" dirty="0" smtClean="0"/>
              <a:t>It is suitable for various Eclipse views that should scale to thousands of types (e.g., Package Explorer, Outline)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 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828800"/>
            <a:ext cx="6000750" cy="336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 Terminology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799508"/>
              </p:ext>
            </p:extLst>
          </p:nvPr>
        </p:nvGraphicFramePr>
        <p:xfrm>
          <a:off x="228600" y="1588728"/>
          <a:ext cx="8686800" cy="2973136"/>
        </p:xfrm>
        <a:graphic>
          <a:graphicData uri="http://schemas.openxmlformats.org/drawingml/2006/table">
            <a:tbl>
              <a:tblPr/>
              <a:tblGrid>
                <a:gridCol w="2286000"/>
                <a:gridCol w="2362200"/>
                <a:gridCol w="4038600"/>
              </a:tblGrid>
              <a:tr h="3691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>
                          <a:effectLst/>
                        </a:rPr>
                        <a:t>Project Element</a:t>
                      </a:r>
                    </a:p>
                  </a:txBody>
                  <a:tcPr marL="78877" marR="78877" marT="70989" marB="709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Java Model element</a:t>
                      </a:r>
                    </a:p>
                  </a:txBody>
                  <a:tcPr marL="78877" marR="78877" marT="70989" marB="709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Description</a:t>
                      </a:r>
                    </a:p>
                  </a:txBody>
                  <a:tcPr marL="78877" marR="78877" marT="70989" marB="709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028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Java project</a:t>
                      </a: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 err="1">
                          <a:effectLst/>
                        </a:rPr>
                        <a:t>IJavaProject</a:t>
                      </a:r>
                      <a:endParaRPr lang="en-US" sz="1500" b="1" dirty="0">
                        <a:effectLst/>
                      </a:endParaRP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Java project which contains all other objects.</a:t>
                      </a: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7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src</a:t>
                      </a:r>
                      <a:r>
                        <a:rPr lang="en-US" sz="1500" dirty="0">
                          <a:effectLst/>
                        </a:rPr>
                        <a:t> folder / bin folder / or external library</a:t>
                      </a: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 err="1">
                          <a:effectLst/>
                        </a:rPr>
                        <a:t>IPackageFragmentRoot</a:t>
                      </a:r>
                      <a:endParaRPr lang="en-US" sz="1500" b="1" dirty="0">
                        <a:effectLst/>
                      </a:endParaRP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Hold source or binary files, can be a folder or a library (zip / jar file)</a:t>
                      </a: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18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Each package</a:t>
                      </a: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 err="1">
                          <a:effectLst/>
                        </a:rPr>
                        <a:t>IPackageFragment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Each package is below the </a:t>
                      </a:r>
                      <a:r>
                        <a:rPr lang="en-US" sz="1500" dirty="0" err="1">
                          <a:effectLst/>
                        </a:rPr>
                        <a:t>IPackageFragmentRoot</a:t>
                      </a:r>
                      <a:r>
                        <a:rPr lang="en-US" sz="1500" dirty="0">
                          <a:effectLst/>
                        </a:rPr>
                        <a:t>, sub-packages are not leaves of the package, they are listed directed under </a:t>
                      </a:r>
                      <a:r>
                        <a:rPr lang="en-US" sz="1500" dirty="0" err="1">
                          <a:effectLst/>
                        </a:rPr>
                        <a:t>IPackageFragmentRoot</a:t>
                      </a:r>
                      <a:endParaRPr lang="en-US" sz="1500" dirty="0">
                        <a:effectLst/>
                      </a:endParaRP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1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Java Source File</a:t>
                      </a: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 err="1">
                          <a:effectLst/>
                        </a:rPr>
                        <a:t>ICompilationUnit</a:t>
                      </a:r>
                      <a:endParaRPr lang="en-US" sz="1500" b="1" dirty="0">
                        <a:effectLst/>
                      </a:endParaRP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Source file is always below the package node</a:t>
                      </a: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Types / Fields / Methods</a:t>
                      </a: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 err="1">
                          <a:effectLst/>
                        </a:rPr>
                        <a:t>IType</a:t>
                      </a:r>
                      <a:r>
                        <a:rPr lang="en-US" sz="1500" b="1" dirty="0">
                          <a:effectLst/>
                        </a:rPr>
                        <a:t> / </a:t>
                      </a:r>
                      <a:r>
                        <a:rPr lang="en-US" sz="1500" b="1" dirty="0" err="1">
                          <a:effectLst/>
                        </a:rPr>
                        <a:t>IField</a:t>
                      </a:r>
                      <a:r>
                        <a:rPr lang="en-US" sz="1500" b="1" dirty="0">
                          <a:effectLst/>
                        </a:rPr>
                        <a:t> / </a:t>
                      </a:r>
                      <a:r>
                        <a:rPr lang="en-US" sz="1500" b="1" dirty="0" err="1">
                          <a:effectLst/>
                        </a:rPr>
                        <a:t>IMethod</a:t>
                      </a:r>
                      <a:endParaRPr lang="en-US" sz="1500" b="1" dirty="0">
                        <a:effectLst/>
                      </a:endParaRP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Types, fields and methods</a:t>
                      </a:r>
                    </a:p>
                  </a:txBody>
                  <a:tcPr marL="78877" marR="78877" marT="78877" marB="709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0947" y="5117068"/>
            <a:ext cx="41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*every class of the Java Model starts with </a:t>
            </a:r>
            <a:r>
              <a:rPr lang="en-US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5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To access the source an Abstract Syntax Tree (AST) should be built on demand.</a:t>
            </a:r>
          </a:p>
          <a:p>
            <a:r>
              <a:rPr lang="en-US" dirty="0" smtClean="0"/>
              <a:t>ASTs require lots of memory. So, they should be managed very carefully 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4064675"/>
            <a:ext cx="88248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7F0055"/>
                </a:solidFill>
                <a:latin typeface="Courier New"/>
                <a:ea typeface="Times New Roman"/>
              </a:rPr>
              <a:t>void</a:t>
            </a:r>
            <a:r>
              <a:rPr lang="en-US" dirty="0">
                <a:latin typeface="Courier New"/>
                <a:ea typeface="Times New Roman"/>
              </a:rPr>
              <a:t> </a:t>
            </a:r>
            <a:r>
              <a:rPr lang="en-US" dirty="0" err="1">
                <a:latin typeface="Courier New"/>
                <a:ea typeface="Times New Roman"/>
              </a:rPr>
              <a:t>parseAST</a:t>
            </a:r>
            <a:r>
              <a:rPr lang="en-US" dirty="0">
                <a:latin typeface="Courier New"/>
                <a:ea typeface="Times New Roman"/>
              </a:rPr>
              <a:t>(</a:t>
            </a:r>
            <a:r>
              <a:rPr lang="en-US" dirty="0" err="1">
                <a:latin typeface="Courier New"/>
                <a:ea typeface="Times New Roman"/>
              </a:rPr>
              <a:t>ICompilationUnit</a:t>
            </a:r>
            <a:r>
              <a:rPr lang="en-US" dirty="0">
                <a:latin typeface="Courier New"/>
                <a:ea typeface="Times New Roman"/>
              </a:rPr>
              <a:t> unit) {</a:t>
            </a:r>
            <a:endParaRPr lang="en-US" sz="2800" dirty="0">
              <a:latin typeface="Times New Roman"/>
              <a:ea typeface="Times New Roman"/>
            </a:endParaRPr>
          </a:p>
          <a:p>
            <a:pPr indent="228600" algn="just"/>
            <a:r>
              <a:rPr lang="en-US" dirty="0" err="1">
                <a:latin typeface="Courier New"/>
                <a:ea typeface="Times New Roman"/>
              </a:rPr>
              <a:t>ASTParser</a:t>
            </a:r>
            <a:r>
              <a:rPr lang="en-US" dirty="0">
                <a:latin typeface="Courier New"/>
                <a:ea typeface="Times New Roman"/>
              </a:rPr>
              <a:t> parser = </a:t>
            </a:r>
            <a:r>
              <a:rPr lang="en-US" dirty="0" err="1" smtClean="0">
                <a:latin typeface="Courier New"/>
                <a:ea typeface="Times New Roman"/>
              </a:rPr>
              <a:t>ASTParser.newParser</a:t>
            </a:r>
            <a:r>
              <a:rPr lang="en-US" smtClean="0">
                <a:latin typeface="Courier New"/>
                <a:ea typeface="Times New Roman"/>
              </a:rPr>
              <a:t>(AST.</a:t>
            </a:r>
            <a:r>
              <a:rPr lang="en-US" b="1" i="1" smtClean="0">
                <a:solidFill>
                  <a:srgbClr val="0000C0"/>
                </a:solidFill>
                <a:latin typeface="Courier New"/>
                <a:ea typeface="Times New Roman"/>
              </a:rPr>
              <a:t>JLS4</a:t>
            </a:r>
            <a:r>
              <a:rPr lang="en-US" smtClean="0">
                <a:latin typeface="Courier New"/>
                <a:ea typeface="Times New Roman"/>
              </a:rPr>
              <a:t>);</a:t>
            </a:r>
            <a:endParaRPr lang="en-US" sz="2800" dirty="0">
              <a:latin typeface="Times New Roman"/>
              <a:ea typeface="Times New Roman"/>
            </a:endParaRPr>
          </a:p>
          <a:p>
            <a:pPr indent="228600" algn="just"/>
            <a:r>
              <a:rPr lang="en-US" dirty="0" err="1">
                <a:latin typeface="Courier New"/>
                <a:ea typeface="Times New Roman"/>
              </a:rPr>
              <a:t>parser.setKind</a:t>
            </a:r>
            <a:r>
              <a:rPr lang="en-US" dirty="0">
                <a:latin typeface="Courier New"/>
                <a:ea typeface="Times New Roman"/>
              </a:rPr>
              <a:t>(</a:t>
            </a:r>
            <a:r>
              <a:rPr lang="en-US" dirty="0" err="1">
                <a:latin typeface="Courier New"/>
                <a:ea typeface="Times New Roman"/>
              </a:rPr>
              <a:t>ASTParser.</a:t>
            </a:r>
            <a:r>
              <a:rPr lang="en-US" i="1" dirty="0" err="1">
                <a:solidFill>
                  <a:srgbClr val="0000C0"/>
                </a:solidFill>
                <a:latin typeface="Courier New"/>
                <a:ea typeface="Times New Roman"/>
              </a:rPr>
              <a:t>K_COMPILATION_UNIT</a:t>
            </a:r>
            <a:r>
              <a:rPr lang="en-US" dirty="0">
                <a:latin typeface="Courier New"/>
                <a:ea typeface="Times New Roman"/>
              </a:rPr>
              <a:t>);</a:t>
            </a:r>
            <a:endParaRPr lang="en-US" sz="2800" dirty="0">
              <a:latin typeface="Times New Roman"/>
              <a:ea typeface="Times New Roman"/>
            </a:endParaRPr>
          </a:p>
          <a:p>
            <a:pPr indent="228600" algn="just"/>
            <a:r>
              <a:rPr lang="en-US" dirty="0" err="1">
                <a:latin typeface="Courier New"/>
                <a:ea typeface="Times New Roman"/>
              </a:rPr>
              <a:t>parser.setSource</a:t>
            </a:r>
            <a:r>
              <a:rPr lang="en-US" dirty="0">
                <a:latin typeface="Courier New"/>
                <a:ea typeface="Times New Roman"/>
              </a:rPr>
              <a:t>(unit);</a:t>
            </a:r>
            <a:endParaRPr lang="en-US" sz="2800" dirty="0">
              <a:latin typeface="Times New Roman"/>
              <a:ea typeface="Times New Roman"/>
            </a:endParaRPr>
          </a:p>
          <a:p>
            <a:pPr indent="228600" algn="just"/>
            <a:r>
              <a:rPr lang="en-US" dirty="0" err="1">
                <a:latin typeface="Courier New"/>
                <a:ea typeface="Times New Roman"/>
              </a:rPr>
              <a:t>parser.setResolveBindings</a:t>
            </a:r>
            <a:r>
              <a:rPr lang="en-US" dirty="0">
                <a:latin typeface="Courier New"/>
                <a:ea typeface="Times New Roman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  <a:ea typeface="Times New Roman"/>
              </a:rPr>
              <a:t>true</a:t>
            </a:r>
            <a:r>
              <a:rPr lang="en-US" dirty="0">
                <a:latin typeface="Courier New"/>
                <a:ea typeface="Times New Roman"/>
              </a:rPr>
              <a:t>);</a:t>
            </a:r>
            <a:endParaRPr lang="en-US" sz="2800" dirty="0">
              <a:latin typeface="Times New Roman"/>
              <a:ea typeface="Times New Roman"/>
            </a:endParaRPr>
          </a:p>
          <a:p>
            <a:pPr indent="228600" algn="just"/>
            <a:r>
              <a:rPr lang="en-US" dirty="0" err="1">
                <a:latin typeface="Courier New"/>
                <a:ea typeface="Times New Roman"/>
              </a:rPr>
              <a:t>CompilationUnit</a:t>
            </a:r>
            <a:r>
              <a:rPr lang="en-US" dirty="0">
                <a:latin typeface="Courier New"/>
                <a:ea typeface="Times New Roman"/>
              </a:rPr>
              <a:t> cu = (</a:t>
            </a:r>
            <a:r>
              <a:rPr lang="en-US" dirty="0" err="1">
                <a:latin typeface="Courier New"/>
                <a:ea typeface="Times New Roman"/>
              </a:rPr>
              <a:t>CompilationUnit</a:t>
            </a:r>
            <a:r>
              <a:rPr lang="en-US" dirty="0">
                <a:latin typeface="Courier New"/>
                <a:ea typeface="Times New Roman"/>
              </a:rPr>
              <a:t>)</a:t>
            </a:r>
            <a:r>
              <a:rPr lang="en-US" dirty="0" err="1">
                <a:latin typeface="Courier New"/>
                <a:ea typeface="Times New Roman"/>
              </a:rPr>
              <a:t>parser.createAST</a:t>
            </a:r>
            <a:r>
              <a:rPr lang="en-US" dirty="0">
                <a:latin typeface="Courier New"/>
                <a:ea typeface="Times New Roman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  <a:ea typeface="Times New Roman"/>
              </a:rPr>
              <a:t>null</a:t>
            </a:r>
            <a:r>
              <a:rPr lang="en-US" dirty="0">
                <a:latin typeface="Courier New"/>
                <a:ea typeface="Times New Roman"/>
              </a:rPr>
              <a:t>);</a:t>
            </a:r>
            <a:endParaRPr lang="en-US" sz="2800" dirty="0">
              <a:latin typeface="Times New Roman"/>
              <a:ea typeface="Times New Roman"/>
            </a:endParaRPr>
          </a:p>
          <a:p>
            <a:pPr algn="just">
              <a:tabLst>
                <a:tab pos="182880" algn="l"/>
              </a:tabLst>
            </a:pPr>
            <a:r>
              <a:rPr lang="en-US" dirty="0" smtClean="0">
                <a:latin typeface="Courier New"/>
                <a:ea typeface="Times New Roman"/>
              </a:rPr>
              <a:t>}</a:t>
            </a:r>
            <a:endParaRPr lang="en-US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514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  <a:ea typeface="Times New Roman"/>
              </a:rPr>
              <a:t>return </a:t>
            </a:r>
            <a:r>
              <a:rPr lang="en-US" dirty="0" err="1" smtClean="0">
                <a:latin typeface="Courier New"/>
                <a:ea typeface="Times New Roman"/>
              </a:rPr>
              <a:t>getPrefix</a:t>
            </a:r>
            <a:r>
              <a:rPr lang="en-US" dirty="0" smtClean="0">
                <a:latin typeface="Courier New"/>
                <a:ea typeface="Times New Roman"/>
              </a:rPr>
              <a:t>() + count;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61124" y="1981200"/>
            <a:ext cx="17953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61124" y="2063234"/>
            <a:ext cx="179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ReturnStatement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5958774" y="25146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00121" y="2558534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061124" y="3193002"/>
            <a:ext cx="17953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61124" y="3275036"/>
            <a:ext cx="17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InfixExpression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19" idx="0"/>
          </p:cNvCxnSpPr>
          <p:nvPr/>
        </p:nvCxnSpPr>
        <p:spPr>
          <a:xfrm flipH="1">
            <a:off x="4936250" y="3726402"/>
            <a:ext cx="1022524" cy="6169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962400" y="4343400"/>
            <a:ext cx="19477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2400" y="4425434"/>
            <a:ext cx="19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MethodInvocation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3711735"/>
            <a:ext cx="97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  <a:p>
            <a:r>
              <a:rPr lang="en-US" dirty="0" smtClean="0"/>
              <a:t>operand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2"/>
            <a:endCxn id="23" idx="0"/>
          </p:cNvCxnSpPr>
          <p:nvPr/>
        </p:nvCxnSpPr>
        <p:spPr>
          <a:xfrm>
            <a:off x="5958774" y="3726402"/>
            <a:ext cx="1187276" cy="6169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72200" y="4343400"/>
            <a:ext cx="19477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4425434"/>
            <a:ext cx="19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SimpleName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0" y="3711735"/>
            <a:ext cx="97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</a:p>
          <a:p>
            <a:r>
              <a:rPr lang="en-US" dirty="0" smtClean="0"/>
              <a:t>operand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9" idx="1"/>
          </p:cNvCxnSpPr>
          <p:nvPr/>
        </p:nvCxnSpPr>
        <p:spPr>
          <a:xfrm flipH="1">
            <a:off x="2557300" y="4610100"/>
            <a:ext cx="14051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09600" y="4312328"/>
            <a:ext cx="1947700" cy="533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09600" y="4394362"/>
            <a:ext cx="19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IMethod</a:t>
            </a:r>
            <a:r>
              <a:rPr lang="en-US" b="1" dirty="0" err="1" smtClean="0"/>
              <a:t>Binding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19400" y="4286934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resolve</a:t>
            </a:r>
          </a:p>
          <a:p>
            <a:r>
              <a:rPr lang="en-US" dirty="0" smtClean="0"/>
              <a:t>binding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222250" y="4922635"/>
            <a:ext cx="0" cy="667591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48400" y="5626250"/>
            <a:ext cx="1947700" cy="533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48400" y="5708284"/>
            <a:ext cx="19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IVariable</a:t>
            </a:r>
            <a:r>
              <a:rPr lang="en-US" b="1" dirty="0" err="1" smtClean="0"/>
              <a:t>Binding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91523" y="4943655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resolve</a:t>
            </a:r>
          </a:p>
          <a:p>
            <a:r>
              <a:rPr lang="en-US" dirty="0" smtClean="0"/>
              <a:t>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8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ITypeBinding</a:t>
            </a:r>
            <a:r>
              <a:rPr lang="en-US" dirty="0" smtClean="0"/>
              <a:t>: has </a:t>
            </a:r>
            <a:r>
              <a:rPr lang="en-US" dirty="0"/>
              <a:t>bindings for super type, </a:t>
            </a:r>
            <a:r>
              <a:rPr lang="en-US" dirty="0" smtClean="0"/>
              <a:t>implemented interfaces</a:t>
            </a:r>
            <a:r>
              <a:rPr lang="en-US" dirty="0"/>
              <a:t>, all </a:t>
            </a:r>
            <a:r>
              <a:rPr lang="en-US" dirty="0" smtClean="0"/>
              <a:t>members, generics information</a:t>
            </a:r>
          </a:p>
          <a:p>
            <a:r>
              <a:rPr lang="en-US" b="1" dirty="0" err="1" smtClean="0"/>
              <a:t>IMethodBinding</a:t>
            </a:r>
            <a:r>
              <a:rPr lang="en-US" dirty="0" smtClean="0"/>
              <a:t>: </a:t>
            </a:r>
            <a:r>
              <a:rPr lang="en-US" dirty="0"/>
              <a:t>has bindings for parameter types, exceptions, return </a:t>
            </a:r>
            <a:r>
              <a:rPr lang="en-US" dirty="0" smtClean="0"/>
              <a:t>type, declaring class</a:t>
            </a:r>
          </a:p>
          <a:p>
            <a:r>
              <a:rPr lang="en-US" b="1" dirty="0" err="1" smtClean="0"/>
              <a:t>IVariableBinding</a:t>
            </a:r>
            <a:r>
              <a:rPr lang="en-US" dirty="0" smtClean="0"/>
              <a:t>: </a:t>
            </a:r>
            <a:r>
              <a:rPr lang="en-US" dirty="0"/>
              <a:t>has binding for variable </a:t>
            </a:r>
            <a:r>
              <a:rPr lang="en-US" dirty="0" smtClean="0"/>
              <a:t>type, whether it is a field, parameter or local variable, declaring class, declaring method,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nodes in an AST are subclasses of the </a:t>
            </a:r>
            <a:r>
              <a:rPr lang="en-US" b="1" i="1" dirty="0" err="1" smtClean="0"/>
              <a:t>ASTNode</a:t>
            </a:r>
            <a:r>
              <a:rPr lang="en-US" dirty="0" smtClean="0"/>
              <a:t> superclass.</a:t>
            </a:r>
          </a:p>
          <a:p>
            <a:r>
              <a:rPr lang="en-US" b="1" i="1" dirty="0" err="1" smtClean="0"/>
              <a:t>CompilationUnit</a:t>
            </a:r>
            <a:r>
              <a:rPr lang="en-US" dirty="0" smtClean="0"/>
              <a:t> is the root node of an AST</a:t>
            </a:r>
          </a:p>
          <a:p>
            <a:r>
              <a:rPr lang="en-US" dirty="0" smtClean="0"/>
              <a:t>The nodes of an AST are grouped in </a:t>
            </a:r>
            <a:r>
              <a:rPr lang="en-US" b="1" dirty="0" smtClean="0"/>
              <a:t>4 main</a:t>
            </a:r>
            <a:r>
              <a:rPr lang="en-US" dirty="0" smtClean="0"/>
              <a:t> types:</a:t>
            </a:r>
          </a:p>
          <a:p>
            <a:pPr lvl="1"/>
            <a:r>
              <a:rPr lang="en-US" dirty="0" err="1" smtClean="0"/>
              <a:t>BodyDeclaration</a:t>
            </a:r>
            <a:endParaRPr lang="en-US" dirty="0" smtClean="0"/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BodyDeclarations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TypeDeclaration</a:t>
            </a:r>
            <a:endParaRPr lang="en-US" dirty="0" smtClean="0"/>
          </a:p>
          <a:p>
            <a:r>
              <a:rPr lang="en-US" dirty="0" err="1" smtClean="0"/>
              <a:t>MethodDeclaration</a:t>
            </a:r>
            <a:endParaRPr lang="en-US" dirty="0" smtClean="0"/>
          </a:p>
          <a:p>
            <a:r>
              <a:rPr lang="en-US" dirty="0" err="1" smtClean="0"/>
              <a:t>FieldDeclaration</a:t>
            </a:r>
            <a:endParaRPr lang="en-US" dirty="0" smtClean="0"/>
          </a:p>
          <a:p>
            <a:r>
              <a:rPr lang="en-US" dirty="0" smtClean="0"/>
              <a:t>Initializer (static initialization block)</a:t>
            </a:r>
          </a:p>
          <a:p>
            <a:r>
              <a:rPr lang="en-US" dirty="0" err="1" smtClean="0"/>
              <a:t>EnumDeclaration</a:t>
            </a:r>
            <a:endParaRPr lang="en-US" dirty="0" smtClean="0"/>
          </a:p>
          <a:p>
            <a:r>
              <a:rPr lang="en-US" dirty="0" err="1" smtClean="0"/>
              <a:t>AnnotationTypeDeclaration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570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SOEN 6611 – Software Measurement</vt:lpstr>
      <vt:lpstr>Eclipse Java Model</vt:lpstr>
      <vt:lpstr>Java Model Terminology</vt:lpstr>
      <vt:lpstr>Java Model Terminology</vt:lpstr>
      <vt:lpstr>Abstract Syntax Tree</vt:lpstr>
      <vt:lpstr>What is an AST?</vt:lpstr>
      <vt:lpstr>Bindings</vt:lpstr>
      <vt:lpstr>AST in detail</vt:lpstr>
      <vt:lpstr>BodyDeclarations</vt:lpstr>
      <vt:lpstr>Types</vt:lpstr>
      <vt:lpstr>Statements</vt:lpstr>
      <vt:lpstr>Expressions</vt:lpstr>
      <vt:lpstr>JDeodorant Model</vt:lpstr>
      <vt:lpstr>Top-level containers</vt:lpstr>
      <vt:lpstr>Statement representation</vt:lpstr>
      <vt:lpstr>Expression representation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285</cp:revision>
  <dcterms:created xsi:type="dcterms:W3CDTF">2012-12-10T02:28:23Z</dcterms:created>
  <dcterms:modified xsi:type="dcterms:W3CDTF">2014-02-07T21:19:15Z</dcterms:modified>
</cp:coreProperties>
</file>