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CCD84-644E-4FE3-94BF-8D8E6862F298}" type="datetimeFigureOut">
              <a:rPr lang="en-US" smtClean="0"/>
              <a:t>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DC6B-7144-4D46-AC0A-EFCD55401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CD48-0359-467B-B307-D029B65B025E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8093-3ED1-4E74-9B4A-4A27C0535D29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652E-DFA2-4FDD-B8CB-4F2A86118D4B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7F6-6EED-4F89-90F8-808D2B9797F3}" type="datetime1">
              <a:rPr lang="en-US" smtClean="0"/>
              <a:t>1/10/2014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0" y="63563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7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6701-3101-471A-BA09-A6262A3A6D63}" type="datetime1">
              <a:rPr lang="en-US" smtClean="0"/>
              <a:t>1/10/2014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D52-54C4-4846-B48E-36950463F003}" type="datetime1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297A-6594-4755-9EF5-5E5A5A958238}" type="datetime1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65BB-2E0D-4838-9D28-CE2FD8DAE649}" type="datetime1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FD8E-23AC-45E3-AF6C-33B5A2FC1AA4}" type="datetime1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9CE7-BF6E-47DB-96D7-E3A2F82240B1}" type="datetime1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B9A4-4F3F-464C-99B4-D22177F54E34}" type="datetime1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50CF-6788-4B56-8BF3-AEF0C3F90EC4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and Software Engineering © 2013 Nikolaos Tsantalis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9DBE-DE08-43C5-9D8E-55BDE0CB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vosto.com/project/help/pm-oo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oncordia.ca/moodle/course/view.php?id=6448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SOEN 6611 – Software Measurement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  <a:p>
            <a:r>
              <a:rPr lang="en-US" dirty="0" smtClean="0"/>
              <a:t>Winter 2014</a:t>
            </a:r>
          </a:p>
          <a:p>
            <a:r>
              <a:rPr lang="en-US" dirty="0" smtClean="0"/>
              <a:t>Instructor: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dirty="0" smtClean="0"/>
              <a:t>Computer Science and Software Engineering</a:t>
            </a:r>
          </a:p>
          <a:p>
            <a:r>
              <a:rPr lang="en-US" dirty="0" smtClean="0"/>
              <a:t>© 2013 </a:t>
            </a:r>
            <a:r>
              <a:rPr lang="en-US" dirty="0" err="1" smtClean="0"/>
              <a:t>Nikolaos</a:t>
            </a:r>
            <a:r>
              <a:rPr lang="en-US" dirty="0" smtClean="0"/>
              <a:t> Tsantalis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Project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Form a team </a:t>
            </a:r>
            <a:r>
              <a:rPr lang="en-US" dirty="0" smtClean="0"/>
              <a:t>(required skills: programming, paper writing, statistical analysis, presentation)</a:t>
            </a:r>
          </a:p>
          <a:p>
            <a:r>
              <a:rPr lang="en-US" dirty="0"/>
              <a:t>Select the </a:t>
            </a:r>
            <a:r>
              <a:rPr lang="en-US" b="1" dirty="0"/>
              <a:t>type of the study </a:t>
            </a:r>
            <a:r>
              <a:rPr lang="en-US" dirty="0"/>
              <a:t>you will </a:t>
            </a:r>
            <a:r>
              <a:rPr lang="en-US" dirty="0" smtClean="0"/>
              <a:t>perform. Search the </a:t>
            </a:r>
            <a:r>
              <a:rPr lang="en-US" b="1" dirty="0" smtClean="0"/>
              <a:t>literature</a:t>
            </a:r>
            <a:r>
              <a:rPr lang="en-US" dirty="0" smtClean="0"/>
              <a:t> for similar studies </a:t>
            </a:r>
            <a:r>
              <a:rPr lang="en-US" dirty="0"/>
              <a:t>(more details in next slides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Select a </a:t>
            </a:r>
            <a:r>
              <a:rPr lang="en-US" b="1" dirty="0" smtClean="0"/>
              <a:t>set of projects</a:t>
            </a:r>
            <a:r>
              <a:rPr lang="en-US" dirty="0" smtClean="0"/>
              <a:t> to be analyzed, </a:t>
            </a:r>
            <a:r>
              <a:rPr lang="en-US" b="1" dirty="0" smtClean="0"/>
              <a:t>Criteria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Source code availability in </a:t>
            </a:r>
            <a:r>
              <a:rPr lang="en-US" b="1" dirty="0" smtClean="0"/>
              <a:t>Java</a:t>
            </a:r>
            <a:r>
              <a:rPr lang="en-US" dirty="0" smtClean="0"/>
              <a:t> (code should </a:t>
            </a:r>
            <a:r>
              <a:rPr lang="en-US" b="1" dirty="0" smtClean="0"/>
              <a:t>compile</a:t>
            </a:r>
            <a:r>
              <a:rPr lang="en-US" dirty="0" smtClean="0"/>
              <a:t> with no errors)</a:t>
            </a:r>
          </a:p>
          <a:p>
            <a:pPr lvl="1"/>
            <a:r>
              <a:rPr lang="en-US" dirty="0" smtClean="0"/>
              <a:t>Existence of </a:t>
            </a:r>
            <a:r>
              <a:rPr lang="en-US" b="1" dirty="0" smtClean="0"/>
              <a:t>multiple versions</a:t>
            </a:r>
            <a:r>
              <a:rPr lang="en-US" dirty="0" smtClean="0"/>
              <a:t>, if you want to examine the evolution of metrics</a:t>
            </a:r>
          </a:p>
          <a:p>
            <a:pPr lvl="1"/>
            <a:r>
              <a:rPr lang="en-US" dirty="0" smtClean="0"/>
              <a:t>Existence of </a:t>
            </a:r>
            <a:r>
              <a:rPr lang="en-US" b="1" dirty="0" smtClean="0"/>
              <a:t>issue tracking systems</a:t>
            </a:r>
            <a:r>
              <a:rPr lang="en-US" dirty="0" smtClean="0"/>
              <a:t>, if you want to examine correlations with bugs, etc.</a:t>
            </a:r>
          </a:p>
          <a:p>
            <a:pPr lvl="1"/>
            <a:r>
              <a:rPr lang="en-US" dirty="0" smtClean="0"/>
              <a:t>Find </a:t>
            </a:r>
            <a:r>
              <a:rPr lang="en-US" b="1" dirty="0" smtClean="0"/>
              <a:t>complementary tools</a:t>
            </a:r>
            <a:r>
              <a:rPr lang="en-US" dirty="0" smtClean="0"/>
              <a:t>, if necessary (e.g., refactoring detection tools, issue tracking analysis tools)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Project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Select the </a:t>
            </a:r>
            <a:r>
              <a:rPr lang="en-US" b="1" dirty="0" smtClean="0"/>
              <a:t>set of metrics</a:t>
            </a:r>
            <a:r>
              <a:rPr lang="en-US" dirty="0" smtClean="0"/>
              <a:t> you want to implement (QMOOD, MOOD, C&amp;K, </a:t>
            </a:r>
            <a:r>
              <a:rPr lang="en-US" dirty="0" err="1" smtClean="0"/>
              <a:t>Bieman</a:t>
            </a:r>
            <a:r>
              <a:rPr lang="en-US" dirty="0" smtClean="0"/>
              <a:t> &amp; Kang)</a:t>
            </a:r>
          </a:p>
          <a:p>
            <a:r>
              <a:rPr lang="en-US" dirty="0" smtClean="0"/>
              <a:t>Find </a:t>
            </a:r>
            <a:r>
              <a:rPr lang="en-US" b="1" dirty="0" smtClean="0"/>
              <a:t>formal definitions</a:t>
            </a:r>
            <a:r>
              <a:rPr lang="en-US" dirty="0" smtClean="0"/>
              <a:t> for the metrics and make sure you have </a:t>
            </a:r>
            <a:r>
              <a:rPr lang="en-US" u="sng" dirty="0" smtClean="0"/>
              <a:t>no problems</a:t>
            </a:r>
            <a:r>
              <a:rPr lang="en-US" dirty="0" smtClean="0"/>
              <a:t> in understanding them.</a:t>
            </a:r>
          </a:p>
          <a:p>
            <a:r>
              <a:rPr lang="en-US" dirty="0" smtClean="0"/>
              <a:t>Make a </a:t>
            </a:r>
            <a:r>
              <a:rPr lang="en-US" b="1" dirty="0" smtClean="0"/>
              <a:t>resource plan</a:t>
            </a:r>
            <a:r>
              <a:rPr lang="en-US" dirty="0" smtClean="0"/>
              <a:t>: Who will work on what and when?</a:t>
            </a:r>
          </a:p>
          <a:p>
            <a:r>
              <a:rPr lang="en-US" dirty="0" smtClean="0"/>
              <a:t>Send a </a:t>
            </a:r>
            <a:r>
              <a:rPr lang="en-US" b="1" dirty="0" smtClean="0"/>
              <a:t>report</a:t>
            </a:r>
            <a:r>
              <a:rPr lang="en-US" dirty="0" smtClean="0"/>
              <a:t> to me (1-2 pages) with all those details + references with relevant empirical studies.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Metrics resources</a:t>
            </a:r>
            <a:br>
              <a:rPr lang="en-US" dirty="0" smtClean="0"/>
            </a:br>
            <a:r>
              <a:rPr lang="en-US" dirty="0" smtClean="0"/>
              <a:t>(complete list on Moodle)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S. R. </a:t>
            </a:r>
            <a:r>
              <a:rPr lang="en-US" sz="2000" dirty="0" err="1"/>
              <a:t>Chidamber</a:t>
            </a:r>
            <a:r>
              <a:rPr lang="en-US" sz="2000" dirty="0"/>
              <a:t> , C. F. </a:t>
            </a:r>
            <a:r>
              <a:rPr lang="en-US" sz="2000" dirty="0" err="1"/>
              <a:t>Kemerer</a:t>
            </a:r>
            <a:r>
              <a:rPr lang="en-US" sz="2000" dirty="0"/>
              <a:t>, "A Metrics Suite for Object Oriented Design," IEEE Transactions on Software Engineering, vol. 20, no. 6, pp. 476-493, June 1994</a:t>
            </a:r>
            <a:r>
              <a:rPr lang="en-US" sz="2000" dirty="0" smtClean="0"/>
              <a:t>. [</a:t>
            </a:r>
            <a:r>
              <a:rPr lang="en-US" sz="2000" b="1" dirty="0" smtClean="0"/>
              <a:t>C&amp;K metrics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 err="1" smtClean="0"/>
              <a:t>Jagdish</a:t>
            </a:r>
            <a:r>
              <a:rPr lang="en-US" sz="2000" dirty="0" smtClean="0"/>
              <a:t> </a:t>
            </a:r>
            <a:r>
              <a:rPr lang="en-US" sz="2000" dirty="0" err="1"/>
              <a:t>Bansiya</a:t>
            </a:r>
            <a:r>
              <a:rPr lang="en-US" sz="2000" dirty="0"/>
              <a:t> and Carl G. Davis, "A Hierarchical Model for Object-Oriented Design Quality Assessment," </a:t>
            </a:r>
            <a:r>
              <a:rPr lang="en-US" sz="2000" i="1" dirty="0"/>
              <a:t>IEEE Transactions on Software Engineering</a:t>
            </a:r>
            <a:r>
              <a:rPr lang="en-US" sz="2000" dirty="0"/>
              <a:t>, vol. 28, no. 1, pp. 4-17, January 2002</a:t>
            </a:r>
            <a:r>
              <a:rPr lang="en-US" sz="2000" dirty="0" smtClean="0"/>
              <a:t>. [</a:t>
            </a:r>
            <a:r>
              <a:rPr lang="en-US" sz="2000" b="1" dirty="0" smtClean="0"/>
              <a:t>QMOOD</a:t>
            </a:r>
            <a:r>
              <a:rPr lang="en-US" sz="2000" dirty="0" smtClean="0"/>
              <a:t>]</a:t>
            </a:r>
          </a:p>
          <a:p>
            <a:r>
              <a:rPr lang="en-US" sz="2000" dirty="0" err="1"/>
              <a:t>Jehad</a:t>
            </a:r>
            <a:r>
              <a:rPr lang="en-US" sz="2000" dirty="0"/>
              <a:t> Al </a:t>
            </a:r>
            <a:r>
              <a:rPr lang="en-US" sz="2000" dirty="0" err="1"/>
              <a:t>Dallal</a:t>
            </a:r>
            <a:r>
              <a:rPr lang="en-US" sz="2000" dirty="0"/>
              <a:t>, </a:t>
            </a:r>
            <a:r>
              <a:rPr lang="en-US" sz="2000" dirty="0" smtClean="0"/>
              <a:t>"Mathematical </a:t>
            </a:r>
            <a:r>
              <a:rPr lang="en-US" sz="2000" dirty="0"/>
              <a:t>Validation of Object-Oriented Class Cohesion Metrics</a:t>
            </a:r>
            <a:r>
              <a:rPr lang="en-US" sz="2000" dirty="0" smtClean="0"/>
              <a:t>," </a:t>
            </a:r>
            <a:r>
              <a:rPr lang="en-US" sz="2000" i="1" dirty="0"/>
              <a:t>International Journal Of Computers</a:t>
            </a:r>
            <a:r>
              <a:rPr lang="en-US" sz="2000" dirty="0"/>
              <a:t>, vol. 4, no. 2, 2010</a:t>
            </a:r>
            <a:r>
              <a:rPr lang="en-US" sz="2000" dirty="0" smtClean="0"/>
              <a:t>. [</a:t>
            </a:r>
            <a:r>
              <a:rPr lang="en-US" sz="2000" b="1" dirty="0" smtClean="0"/>
              <a:t>Various Cohesion metrics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F. </a:t>
            </a:r>
            <a:r>
              <a:rPr lang="en-US" sz="2000" dirty="0" err="1"/>
              <a:t>Brito</a:t>
            </a:r>
            <a:r>
              <a:rPr lang="en-US" sz="2000" dirty="0"/>
              <a:t> e Abreu, "The </a:t>
            </a:r>
            <a:r>
              <a:rPr lang="en-US" sz="2000" b="1" dirty="0"/>
              <a:t>MOOD</a:t>
            </a:r>
            <a:r>
              <a:rPr lang="en-US" sz="2000" dirty="0"/>
              <a:t> Metrics Set," 9th European Conference on Object-Oriented Programming (ECOOP'95), Workshop on Metrics, 1995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Object-oriented </a:t>
            </a:r>
            <a:r>
              <a:rPr lang="en-US" sz="2000" dirty="0" smtClean="0"/>
              <a:t>metrics -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www.aivosto.com/project/help/pm-oo.html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b="1" dirty="0" smtClean="0"/>
              <a:t>Type 1</a:t>
            </a:r>
            <a:r>
              <a:rPr lang="en-US" dirty="0" smtClean="0"/>
              <a:t>: Correlation of metrics with other software artifacts/activities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Sample </a:t>
            </a:r>
            <a:r>
              <a:rPr lang="en-US" b="1" dirty="0"/>
              <a:t>hypotheses</a:t>
            </a:r>
            <a:r>
              <a:rPr lang="en-US" dirty="0"/>
              <a:t> to be </a:t>
            </a:r>
            <a:r>
              <a:rPr lang="en-US" dirty="0" smtClean="0"/>
              <a:t>investigated:</a:t>
            </a:r>
            <a:endParaRPr lang="en-US" dirty="0"/>
          </a:p>
          <a:p>
            <a:r>
              <a:rPr lang="en-US" dirty="0" smtClean="0"/>
              <a:t>Classes with poor metric values present more bugs (error-proneness).</a:t>
            </a:r>
          </a:p>
          <a:p>
            <a:r>
              <a:rPr lang="en-US" dirty="0" smtClean="0"/>
              <a:t>Classes with poor metric values change more frequently (change-proneness).</a:t>
            </a:r>
          </a:p>
          <a:p>
            <a:r>
              <a:rPr lang="en-US" dirty="0" smtClean="0"/>
              <a:t>Classes with poor metric values are refactored more frequently.</a:t>
            </a:r>
          </a:p>
          <a:p>
            <a:r>
              <a:rPr lang="en-US" dirty="0" smtClean="0"/>
              <a:t>Classes with poor metric values are tested more frequently (i.e., the corresponding test classes are updated more frequently)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</a:t>
            </a:r>
            <a:r>
              <a:rPr lang="en-US" b="1" dirty="0" smtClean="0"/>
              <a:t>Type 2</a:t>
            </a:r>
            <a:r>
              <a:rPr lang="en-US" dirty="0" smtClean="0"/>
              <a:t>: Examine the evolution of metrics by mining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Assess whether the quality of a project </a:t>
            </a:r>
            <a:r>
              <a:rPr lang="en-US" b="1" dirty="0" smtClean="0"/>
              <a:t>improves or deteriorates</a:t>
            </a:r>
            <a:r>
              <a:rPr lang="en-US" dirty="0" smtClean="0"/>
              <a:t> in time based on metrics evolution.</a:t>
            </a:r>
          </a:p>
          <a:p>
            <a:r>
              <a:rPr lang="en-US" dirty="0" smtClean="0"/>
              <a:t>Find </a:t>
            </a:r>
            <a:r>
              <a:rPr lang="en-US" b="1" dirty="0" smtClean="0"/>
              <a:t>components</a:t>
            </a:r>
            <a:r>
              <a:rPr lang="en-US" dirty="0" smtClean="0"/>
              <a:t> in the code that have great positive or negative impact on design quality.</a:t>
            </a:r>
          </a:p>
          <a:p>
            <a:r>
              <a:rPr lang="en-US" dirty="0" smtClean="0"/>
              <a:t>Find </a:t>
            </a:r>
            <a:r>
              <a:rPr lang="en-US" b="1" dirty="0" smtClean="0"/>
              <a:t>design changes</a:t>
            </a:r>
            <a:r>
              <a:rPr lang="en-US" dirty="0" smtClean="0"/>
              <a:t> that affected positively or negatively the design quality throughout the history of the project.</a:t>
            </a:r>
          </a:p>
          <a:p>
            <a:r>
              <a:rPr lang="en-US" dirty="0" smtClean="0"/>
              <a:t>Suggest possible </a:t>
            </a:r>
            <a:r>
              <a:rPr lang="en-US" b="1" dirty="0" smtClean="0"/>
              <a:t>improvements</a:t>
            </a:r>
            <a:r>
              <a:rPr lang="en-US" dirty="0" smtClean="0"/>
              <a:t> for the design problems that you detected and apply them in source code (you can use the </a:t>
            </a:r>
            <a:r>
              <a:rPr lang="en-US" b="1" dirty="0" smtClean="0"/>
              <a:t>detection strategies</a:t>
            </a:r>
            <a:r>
              <a:rPr lang="en-US" dirty="0" smtClean="0"/>
              <a:t> proposed by </a:t>
            </a:r>
            <a:r>
              <a:rPr lang="en-US" dirty="0" err="1" smtClean="0"/>
              <a:t>Marinescu</a:t>
            </a:r>
            <a:r>
              <a:rPr lang="en-US" dirty="0" smtClean="0"/>
              <a:t> </a:t>
            </a:r>
            <a:r>
              <a:rPr lang="en-US" smtClean="0"/>
              <a:t>to detect design </a:t>
            </a:r>
            <a:r>
              <a:rPr lang="en-US" dirty="0" smtClean="0"/>
              <a:t>problems).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Introduction + motivation</a:t>
            </a:r>
          </a:p>
          <a:p>
            <a:r>
              <a:rPr lang="en-US" dirty="0" smtClean="0"/>
              <a:t>Related works</a:t>
            </a:r>
          </a:p>
          <a:p>
            <a:r>
              <a:rPr lang="en-US" dirty="0" smtClean="0"/>
              <a:t>Metrics definition</a:t>
            </a:r>
          </a:p>
          <a:p>
            <a:r>
              <a:rPr lang="en-US" dirty="0" smtClean="0"/>
              <a:t>Metrics implementation details</a:t>
            </a:r>
          </a:p>
          <a:p>
            <a:r>
              <a:rPr lang="en-US" dirty="0" smtClean="0"/>
              <a:t>Empirical study</a:t>
            </a:r>
          </a:p>
          <a:p>
            <a:pPr lvl="1"/>
            <a:r>
              <a:rPr lang="en-US" dirty="0" smtClean="0"/>
              <a:t>Selection of examined variables</a:t>
            </a:r>
          </a:p>
          <a:p>
            <a:pPr lvl="1"/>
            <a:r>
              <a:rPr lang="en-US" dirty="0" smtClean="0"/>
              <a:t>Formulation of a hypothesis</a:t>
            </a:r>
          </a:p>
          <a:p>
            <a:pPr lvl="1"/>
            <a:r>
              <a:rPr lang="en-US" dirty="0" smtClean="0"/>
              <a:t>Experiment design (justify the selection of projects, description of their characteristics, etc.)</a:t>
            </a:r>
          </a:p>
          <a:p>
            <a:pPr lvl="1"/>
            <a:r>
              <a:rPr lang="en-US" dirty="0" smtClean="0"/>
              <a:t>Data collection (describe the collected data and how you obtained it)</a:t>
            </a:r>
          </a:p>
          <a:p>
            <a:pPr lvl="1"/>
            <a:r>
              <a:rPr lang="en-US" dirty="0" smtClean="0"/>
              <a:t>Statistical analysis, Discussion of results</a:t>
            </a:r>
          </a:p>
          <a:p>
            <a:pPr lvl="1"/>
            <a:r>
              <a:rPr lang="en-US" dirty="0" smtClean="0"/>
              <a:t>Threats to validity</a:t>
            </a:r>
          </a:p>
          <a:p>
            <a:r>
              <a:rPr lang="en-US" dirty="0" smtClean="0"/>
              <a:t>Conclusions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000" dirty="0"/>
              <a:t>V. R. </a:t>
            </a:r>
            <a:r>
              <a:rPr lang="en-US" sz="2000" dirty="0" err="1"/>
              <a:t>Basili</a:t>
            </a:r>
            <a:r>
              <a:rPr lang="en-US" sz="2000" dirty="0"/>
              <a:t>, L. C. Briand, and W. L. </a:t>
            </a:r>
            <a:r>
              <a:rPr lang="en-US" sz="2000" dirty="0" err="1"/>
              <a:t>Melo</a:t>
            </a:r>
            <a:r>
              <a:rPr lang="en-US" sz="2000" dirty="0"/>
              <a:t>, “A Validation of Object-Oriented Design Metrics as Quality Indicators,” </a:t>
            </a:r>
            <a:r>
              <a:rPr lang="en-US" sz="2000" i="1" dirty="0"/>
              <a:t>IEEE Transactions on Software Engineering</a:t>
            </a:r>
            <a:r>
              <a:rPr lang="en-US" sz="2000" dirty="0"/>
              <a:t>, vol. 22, no. 10, pp. 751-761, 1996.</a:t>
            </a:r>
          </a:p>
          <a:p>
            <a:pPr marL="514350" indent="-457200"/>
            <a:r>
              <a:rPr lang="en-US" sz="2000" dirty="0"/>
              <a:t>Hector M. </a:t>
            </a:r>
            <a:r>
              <a:rPr lang="en-US" sz="2000" dirty="0" err="1"/>
              <a:t>Olague</a:t>
            </a:r>
            <a:r>
              <a:rPr lang="en-US" sz="2000" dirty="0"/>
              <a:t>, Letha H. </a:t>
            </a:r>
            <a:r>
              <a:rPr lang="en-US" sz="2000" dirty="0" err="1"/>
              <a:t>Etzkorn</a:t>
            </a:r>
            <a:r>
              <a:rPr lang="en-US" sz="2000" dirty="0"/>
              <a:t>, Sampson </a:t>
            </a:r>
            <a:r>
              <a:rPr lang="en-US" sz="2000" dirty="0" err="1"/>
              <a:t>Gholston</a:t>
            </a:r>
            <a:r>
              <a:rPr lang="en-US" sz="2000" dirty="0"/>
              <a:t>, and Stephen </a:t>
            </a:r>
            <a:r>
              <a:rPr lang="en-US" sz="2000" dirty="0" err="1"/>
              <a:t>Quattlebaum</a:t>
            </a:r>
            <a:r>
              <a:rPr lang="en-US" sz="2000" dirty="0"/>
              <a:t>, “Empirical Validation of Three Software Metrics Suites to Predict Fault-Proneness of Object-Oriented Classes Developed Using Highly Iterative or Agile Software Development Processes,” </a:t>
            </a:r>
            <a:r>
              <a:rPr lang="en-US" sz="2000" i="1" dirty="0"/>
              <a:t>IEEE Transactions on Software Engineering</a:t>
            </a:r>
            <a:r>
              <a:rPr lang="en-US" sz="2000" dirty="0"/>
              <a:t>, vol. 33, no. 6, pp. 402-419, June 2007.</a:t>
            </a:r>
          </a:p>
          <a:p>
            <a:pPr marL="514350" indent="-457200"/>
            <a:r>
              <a:rPr lang="en-US" sz="2000" dirty="0"/>
              <a:t>K. El </a:t>
            </a:r>
            <a:r>
              <a:rPr lang="en-US" sz="2000" dirty="0" err="1"/>
              <a:t>Emam</a:t>
            </a:r>
            <a:r>
              <a:rPr lang="en-US" sz="2000" dirty="0"/>
              <a:t>, S. </a:t>
            </a:r>
            <a:r>
              <a:rPr lang="en-US" sz="2000" dirty="0" err="1"/>
              <a:t>Benlarbi</a:t>
            </a:r>
            <a:r>
              <a:rPr lang="en-US" sz="2000" dirty="0"/>
              <a:t>, N. </a:t>
            </a:r>
            <a:r>
              <a:rPr lang="en-US" sz="2000" dirty="0" err="1"/>
              <a:t>Goel</a:t>
            </a:r>
            <a:r>
              <a:rPr lang="en-US" sz="2000" dirty="0"/>
              <a:t>, and S. </a:t>
            </a:r>
            <a:r>
              <a:rPr lang="en-US" sz="2000" dirty="0" err="1"/>
              <a:t>Rai</a:t>
            </a:r>
            <a:r>
              <a:rPr lang="en-US" sz="2000" dirty="0"/>
              <a:t>, “The Confounding Effect of Class Size on the Validity of Object-Oriented Metrics,” </a:t>
            </a:r>
            <a:r>
              <a:rPr lang="en-US" sz="2000" i="1" dirty="0"/>
              <a:t>IEEE Transactions on Software Engineering</a:t>
            </a:r>
            <a:r>
              <a:rPr lang="en-US" sz="2000" dirty="0"/>
              <a:t>, vol. 27, no. 7, pp. 630-650, July 2001</a:t>
            </a:r>
            <a:r>
              <a:rPr lang="en-US" sz="2000" dirty="0" smtClean="0"/>
              <a:t>.</a:t>
            </a:r>
          </a:p>
          <a:p>
            <a:pPr marL="514350" indent="-457200"/>
            <a:r>
              <a:rPr lang="en-US" sz="2000" dirty="0" err="1"/>
              <a:t>Radu</a:t>
            </a:r>
            <a:r>
              <a:rPr lang="en-US" sz="2000" dirty="0"/>
              <a:t> </a:t>
            </a:r>
            <a:r>
              <a:rPr lang="en-US" sz="2000" dirty="0" err="1"/>
              <a:t>Marinescu</a:t>
            </a:r>
            <a:r>
              <a:rPr lang="en-US" sz="2000" dirty="0"/>
              <a:t>, </a:t>
            </a:r>
            <a:r>
              <a:rPr lang="en-US" sz="2000" dirty="0" smtClean="0"/>
              <a:t>“Measurement </a:t>
            </a:r>
            <a:r>
              <a:rPr lang="en-US" sz="2000" dirty="0"/>
              <a:t>and Quality in Object-Oriented </a:t>
            </a:r>
            <a:r>
              <a:rPr lang="en-US" sz="2000" dirty="0" smtClean="0"/>
              <a:t>Design</a:t>
            </a:r>
            <a:r>
              <a:rPr lang="en-US" sz="2000" smtClean="0"/>
              <a:t>,” PhD </a:t>
            </a:r>
            <a:r>
              <a:rPr lang="en-US" sz="2000" dirty="0" smtClean="0"/>
              <a:t>thesis, </a:t>
            </a:r>
            <a:r>
              <a:rPr lang="en-US" sz="2000" dirty="0" err="1" smtClean="0"/>
              <a:t>Politehnica</a:t>
            </a:r>
            <a:r>
              <a:rPr lang="en-US" sz="2000" dirty="0" smtClean="0"/>
              <a:t> </a:t>
            </a:r>
            <a:r>
              <a:rPr lang="en-US" sz="2000" dirty="0"/>
              <a:t>University of Timisoara, </a:t>
            </a:r>
            <a:r>
              <a:rPr lang="en-US" sz="2000" dirty="0" smtClean="0"/>
              <a:t>Romania, 2002.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98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course will cover </a:t>
            </a:r>
            <a:r>
              <a:rPr lang="en-US" u="sng" dirty="0" smtClean="0"/>
              <a:t>3 aspects</a:t>
            </a:r>
            <a:r>
              <a:rPr lang="en-US" dirty="0" smtClean="0"/>
              <a:t> of software measurement</a:t>
            </a:r>
          </a:p>
          <a:p>
            <a:r>
              <a:rPr lang="en-US" b="1" dirty="0" smtClean="0"/>
              <a:t>Theoretical</a:t>
            </a:r>
            <a:r>
              <a:rPr lang="en-US" dirty="0" smtClean="0"/>
              <a:t> aspect</a:t>
            </a:r>
          </a:p>
          <a:p>
            <a:pPr lvl="1"/>
            <a:r>
              <a:rPr lang="en-US" b="1" dirty="0" smtClean="0"/>
              <a:t>Product</a:t>
            </a:r>
            <a:r>
              <a:rPr lang="en-US" dirty="0" smtClean="0"/>
              <a:t> metrics: Complexity, Object-oriented metrics, theoretical &amp; empirical validation</a:t>
            </a:r>
          </a:p>
          <a:p>
            <a:pPr lvl="1"/>
            <a:r>
              <a:rPr lang="en-US" b="1" dirty="0" smtClean="0"/>
              <a:t>Process</a:t>
            </a:r>
            <a:r>
              <a:rPr lang="en-US" dirty="0" smtClean="0"/>
              <a:t> metrics: Cost, effort estimation</a:t>
            </a:r>
          </a:p>
          <a:p>
            <a:r>
              <a:rPr lang="en-US" b="1" dirty="0" smtClean="0"/>
              <a:t>Research</a:t>
            </a:r>
            <a:r>
              <a:rPr lang="en-US" dirty="0" smtClean="0"/>
              <a:t> aspect (discussing recent papers)</a:t>
            </a:r>
          </a:p>
          <a:p>
            <a:r>
              <a:rPr lang="en-US" b="1" dirty="0" smtClean="0"/>
              <a:t>Practical</a:t>
            </a:r>
            <a:r>
              <a:rPr lang="en-US" dirty="0" smtClean="0"/>
              <a:t> aspect (develop tools that collect metrics and perform empirical studies)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Textbooks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8" r="11406"/>
          <a:stretch/>
        </p:blipFill>
        <p:spPr>
          <a:xfrm>
            <a:off x="3048000" y="1610733"/>
            <a:ext cx="2936977" cy="3810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 t="2113" r="20435" b="2633"/>
          <a:stretch/>
        </p:blipFill>
        <p:spPr>
          <a:xfrm>
            <a:off x="211943" y="1600205"/>
            <a:ext cx="2378857" cy="3810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00200"/>
            <a:ext cx="2520696" cy="38160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4999" y="54289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1998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5056" y="54390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1400" y="54135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2006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6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Fridays 3pm to 5pm</a:t>
            </a:r>
          </a:p>
          <a:p>
            <a:r>
              <a:rPr lang="en-US" dirty="0" smtClean="0"/>
              <a:t>Department Council meetings on Fridays 1:30pm-3pm may take sometimes longer</a:t>
            </a:r>
          </a:p>
          <a:p>
            <a:r>
              <a:rPr lang="en-US" dirty="0" smtClean="0"/>
              <a:t>Always send an email to schedule a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on Duty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Giri</a:t>
            </a:r>
            <a:r>
              <a:rPr lang="en-US" dirty="0" smtClean="0"/>
              <a:t> </a:t>
            </a:r>
            <a:r>
              <a:rPr lang="en-US" dirty="0"/>
              <a:t>Krishnan (g_pana@encs.concordia.ca)</a:t>
            </a:r>
            <a:endParaRPr lang="en-US" dirty="0" smtClean="0"/>
          </a:p>
          <a:p>
            <a:r>
              <a:rPr lang="en-US" dirty="0" smtClean="0"/>
              <a:t>Mondays 2:00-5:</a:t>
            </a:r>
            <a:r>
              <a:rPr lang="en-US" dirty="0" smtClean="0">
                <a:sym typeface="Wingdings" panose="05000000000000000000" pitchFamily="2" charset="2"/>
              </a:rPr>
              <a:t>00 </a:t>
            </a:r>
            <a:r>
              <a:rPr lang="en-US" dirty="0" smtClean="0"/>
              <a:t>pm </a:t>
            </a:r>
            <a:r>
              <a:rPr lang="en-US"/>
              <a:t>@ </a:t>
            </a:r>
            <a:r>
              <a:rPr lang="en-US" smtClean="0"/>
              <a:t>H-815</a:t>
            </a:r>
            <a:endParaRPr lang="en-US" dirty="0" smtClean="0"/>
          </a:p>
          <a:p>
            <a:r>
              <a:rPr lang="en-US" dirty="0" smtClean="0"/>
              <a:t>Again, send an email to </a:t>
            </a:r>
            <a:r>
              <a:rPr lang="en-US" dirty="0" err="1" smtClean="0"/>
              <a:t>Giri</a:t>
            </a:r>
            <a:r>
              <a:rPr lang="en-US" dirty="0" smtClean="0"/>
              <a:t> to arrange a meeting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Moodle </a:t>
            </a:r>
            <a:r>
              <a:rPr lang="en-US" dirty="0">
                <a:hlinkClick r:id="rId2"/>
              </a:rPr>
              <a:t>SOEN 6611 </a:t>
            </a:r>
            <a:r>
              <a:rPr lang="en-US" dirty="0" smtClean="0">
                <a:hlinkClick r:id="rId2"/>
              </a:rPr>
              <a:t>2012/4</a:t>
            </a:r>
            <a:endParaRPr lang="en-US" dirty="0" smtClean="0"/>
          </a:p>
          <a:p>
            <a:pPr lvl="1"/>
            <a:r>
              <a:rPr lang="en-US" dirty="0" smtClean="0"/>
              <a:t>Course material:</a:t>
            </a:r>
          </a:p>
          <a:p>
            <a:pPr lvl="2"/>
            <a:r>
              <a:rPr lang="en-US" dirty="0" smtClean="0"/>
              <a:t>Lecture slides</a:t>
            </a:r>
          </a:p>
          <a:p>
            <a:pPr lvl="2"/>
            <a:r>
              <a:rPr lang="en-US" dirty="0" smtClean="0"/>
              <a:t>References</a:t>
            </a:r>
          </a:p>
          <a:p>
            <a:pPr lvl="2"/>
            <a:r>
              <a:rPr lang="en-US" dirty="0" smtClean="0"/>
              <a:t>Links to tutorials</a:t>
            </a:r>
          </a:p>
          <a:p>
            <a:pPr lvl="2"/>
            <a:r>
              <a:rPr lang="en-US" dirty="0" smtClean="0"/>
              <a:t>Announcements</a:t>
            </a:r>
          </a:p>
          <a:p>
            <a:pPr lvl="1"/>
            <a:r>
              <a:rPr lang="en-US" dirty="0" smtClean="0"/>
              <a:t>Forum:</a:t>
            </a:r>
          </a:p>
          <a:p>
            <a:pPr lvl="2"/>
            <a:r>
              <a:rPr lang="en-US" dirty="0" smtClean="0"/>
              <a:t>Ask questions</a:t>
            </a:r>
          </a:p>
          <a:p>
            <a:pPr lvl="2"/>
            <a:r>
              <a:rPr lang="en-US" dirty="0" smtClean="0"/>
              <a:t>Exchange ideas</a:t>
            </a:r>
          </a:p>
          <a:p>
            <a:pPr lvl="2"/>
            <a:r>
              <a:rPr lang="en-US" dirty="0" smtClean="0"/>
              <a:t>Help each 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test: </a:t>
            </a:r>
            <a:r>
              <a:rPr lang="en-US" b="1" dirty="0" smtClean="0"/>
              <a:t>40%</a:t>
            </a:r>
          </a:p>
          <a:p>
            <a:r>
              <a:rPr lang="en-US" dirty="0" smtClean="0"/>
              <a:t>Paper presentation: </a:t>
            </a:r>
            <a:r>
              <a:rPr lang="en-US" b="1" dirty="0" smtClean="0"/>
              <a:t>20%</a:t>
            </a:r>
          </a:p>
          <a:p>
            <a:r>
              <a:rPr lang="en-US" dirty="0" smtClean="0"/>
              <a:t>Final project: </a:t>
            </a:r>
            <a:r>
              <a:rPr lang="en-US" b="1" dirty="0" smtClean="0"/>
              <a:t>40%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3 sessions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X papers </a:t>
            </a:r>
            <a:r>
              <a:rPr lang="en-US" dirty="0" smtClean="0"/>
              <a:t>in each session (1-2 students per paper).</a:t>
            </a:r>
          </a:p>
          <a:p>
            <a:r>
              <a:rPr lang="en-US" b="1" dirty="0" smtClean="0"/>
              <a:t>Non-presenters</a:t>
            </a:r>
            <a:r>
              <a:rPr lang="en-US" dirty="0" smtClean="0"/>
              <a:t> read 2-3 papers of their preference and submit a list of questions/comments before the class. (</a:t>
            </a:r>
            <a:r>
              <a:rPr lang="en-US" sz="3800" b="1" dirty="0" smtClean="0"/>
              <a:t>10%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10 minutes</a:t>
            </a:r>
            <a:r>
              <a:rPr lang="en-US" dirty="0" smtClean="0"/>
              <a:t> for each presentation plus </a:t>
            </a:r>
            <a:r>
              <a:rPr lang="en-US" b="1" dirty="0" smtClean="0"/>
              <a:t>5 minutes for Q&amp;A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Evaluation will be based on the </a:t>
            </a:r>
            <a:r>
              <a:rPr lang="en-US" b="1" dirty="0" smtClean="0"/>
              <a:t>quality of the presentation delivery</a:t>
            </a:r>
            <a:r>
              <a:rPr lang="en-US" dirty="0" smtClean="0"/>
              <a:t> and the ability to </a:t>
            </a:r>
            <a:r>
              <a:rPr lang="en-US" b="1" dirty="0" smtClean="0"/>
              <a:t>answer the questions</a:t>
            </a:r>
            <a:r>
              <a:rPr lang="en-US" dirty="0" smtClean="0"/>
              <a:t> of your colleagues and the instructor</a:t>
            </a:r>
            <a:r>
              <a:rPr lang="en-US" dirty="0"/>
              <a:t>. (</a:t>
            </a:r>
            <a:r>
              <a:rPr lang="en-US" sz="3800" b="1" dirty="0"/>
              <a:t>10</a:t>
            </a:r>
            <a:r>
              <a:rPr lang="en-US" sz="3800" b="1" dirty="0" smtClean="0"/>
              <a:t>%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57400"/>
            <a:ext cx="2743200" cy="68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Team project (4-6 students)</a:t>
            </a:r>
          </a:p>
          <a:p>
            <a:r>
              <a:rPr lang="en-US" dirty="0" smtClean="0"/>
              <a:t>Develop metrics as Eclipse plug-in</a:t>
            </a:r>
          </a:p>
          <a:p>
            <a:r>
              <a:rPr lang="en-US" dirty="0" smtClean="0"/>
              <a:t>Collect metrics from open-source projects</a:t>
            </a:r>
          </a:p>
          <a:p>
            <a:r>
              <a:rPr lang="en-US" dirty="0" smtClean="0"/>
              <a:t>Find correlations with other artifacts/processes</a:t>
            </a:r>
          </a:p>
          <a:p>
            <a:r>
              <a:rPr lang="en-US" dirty="0" smtClean="0"/>
              <a:t>Final deliverables:</a:t>
            </a:r>
          </a:p>
          <a:p>
            <a:pPr lvl="1"/>
            <a:r>
              <a:rPr lang="en-US" dirty="0" smtClean="0"/>
              <a:t>Source code (40%)</a:t>
            </a:r>
          </a:p>
          <a:p>
            <a:pPr lvl="1"/>
            <a:r>
              <a:rPr lang="en-US" dirty="0" smtClean="0"/>
              <a:t>Empirical study: 10-page report (50%)</a:t>
            </a:r>
          </a:p>
          <a:p>
            <a:pPr lvl="1"/>
            <a:r>
              <a:rPr lang="en-US" dirty="0" smtClean="0"/>
              <a:t>project presentation in class (10%)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9DBE-DE08-43C5-9D8E-55BDE0CB3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1074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SOEN 6611 – Software Measurement</vt:lpstr>
      <vt:lpstr>Course objectives</vt:lpstr>
      <vt:lpstr>Recommended Textbooks</vt:lpstr>
      <vt:lpstr>Office hours</vt:lpstr>
      <vt:lpstr>Programmer on Duty</vt:lpstr>
      <vt:lpstr>Course website</vt:lpstr>
      <vt:lpstr>Course evaluation</vt:lpstr>
      <vt:lpstr>Paper presentations</vt:lpstr>
      <vt:lpstr>Final project</vt:lpstr>
      <vt:lpstr>Preparing for the Project (1)</vt:lpstr>
      <vt:lpstr>Preparing for the Project (2)</vt:lpstr>
      <vt:lpstr>Metrics resources (complete list on Moodle)</vt:lpstr>
      <vt:lpstr>Project Type 1: Correlation of metrics with other software artifacts/activities</vt:lpstr>
      <vt:lpstr>Project Type 2: Examine the evolution of metrics by mining repositories</vt:lpstr>
      <vt:lpstr>Final Report format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tsantalis</dc:creator>
  <cp:lastModifiedBy>Nikolaos Tsantalis</cp:lastModifiedBy>
  <cp:revision>312</cp:revision>
  <dcterms:created xsi:type="dcterms:W3CDTF">2012-12-10T02:28:23Z</dcterms:created>
  <dcterms:modified xsi:type="dcterms:W3CDTF">2014-01-10T16:38:36Z</dcterms:modified>
</cp:coreProperties>
</file>