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wmf" ContentType="image/x-wmf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0" y="6356520"/>
            <a:ext cx="914292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en.wikipedia.org/wiki/Tarjan&apos;s_strongly_connected_components_algorithm" TargetMode="External"/><Relationship Id="rId2" Type="http://schemas.openxmlformats.org/officeDocument/2006/relationships/hyperlink" Target="http://en.wikipedia.org/wiki/Tarjan&apos;s_strongly_connected_components_algorithm" TargetMode="External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SOEN 6611 – Software Measurement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Object-Oriented Metrics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Chidamber &amp; Kemerer (CK)</a:t>
            </a: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0" y="6356520"/>
            <a:ext cx="914292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72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11E85425-BF8D-4595-8AD6-D5E0BA139E9A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CBO computation example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55562D45-4E74-4FD1-A471-D8F4D5B42C26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24480" y="4724280"/>
            <a:ext cx="2990880" cy="1735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CBO(Customer) = 2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CBO(Order) = 2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CBO(CreditCardInfo) = 1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CBO(Book) = 3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CBO(RegularBook) = 1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CBO(Ebook) = 1</a:t>
            </a:r>
            <a:endParaRPr/>
          </a:p>
        </p:txBody>
      </p:sp>
      <p:pic>
        <p:nvPicPr>
          <p:cNvPr descr="" id="138" name="Picture 66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" y="1219320"/>
            <a:ext cx="9023040" cy="4335840"/>
          </a:xfrm>
          <a:prstGeom prst="rect">
            <a:avLst/>
          </a:prstGeom>
        </p:spPr>
      </p:pic>
    </p:spTree>
  </p:cSld>
  <p:timing>
    <p:tnLst>
      <p:par>
        <p:cTn dur="indefinite" id="65" nodeType="tmRoot" restart="never">
          <p:childTnLst>
            <p:seq>
              <p:cTn dur="indefinite" id="66" nodeType="mainSeq">
                <p:childTnLst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>
                      <p:stCondLst>
                        <p:cond delay="indefinite"/>
                      </p:stCondLst>
                      <p:childTnLst>
                        <p:par>
                          <p:cTn fill="hold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07" st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07" st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>
                      <p:stCondLst>
                        <p:cond delay="indefinite"/>
                      </p:stCondLst>
                      <p:childTnLst>
                        <p:par>
                          <p:cTn fill="hold" id="80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07" st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07" st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>
                      <p:stCondLst>
                        <p:cond delay="indefinite"/>
                      </p:stCondLst>
                      <p:childTnLst>
                        <p:par>
                          <p:cTn fill="hold" id="88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07" st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CBO Discussion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04920" y="1600200"/>
            <a:ext cx="853344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less coupled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a class is, the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easier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it is to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reuse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it in another program.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higher the coupling of a class, the more change-prone it is (due to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change propagation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), and therefore maintenance is more difficult.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High coupling has been found to indicate fault-proneness.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1D05AF13-49BB-4FF9-B8B9-37F97FBA55B6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91" nodeType="tmRoot" restart="never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CA" sz="2800">
                <a:solidFill>
                  <a:srgbClr val="000000"/>
                </a:solidFill>
                <a:latin typeface="Calibri"/>
              </a:rPr>
              <a:t>Category: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Coupling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Response For a Class (RFC)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04000" y="1800000"/>
            <a:ext cx="7029720" cy="3960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response set of a class is a set of methods that can be potentially executed in response to a message received by an object of that class.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lang="en-CA" sz="2200">
                <a:solidFill>
                  <a:srgbClr val="000000"/>
                </a:solidFill>
                <a:latin typeface="Calibri"/>
              </a:rPr>
              <a:t>where M is the set of methods in a given class, and</a:t>
            </a:r>
            <a:endParaRPr/>
          </a:p>
          <a:p>
            <a:r>
              <a:rPr lang="en-CA" sz="2200">
                <a:solidFill>
                  <a:srgbClr val="000000"/>
                </a:solidFill>
                <a:latin typeface="Calibri"/>
              </a:rPr>
              <a:t>Ri is the set of remote methods directly called from method Mi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FE3C74EC-C7CC-40D6-968E-8CFE2D6CA914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93" nodeType="tmRoot" restart="never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RFC computation example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152280" y="1600200"/>
            <a:ext cx="88380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Suppose that class A has four methods: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A.m1 calls B.m2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A.m2 calls C.m1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A.m3 calls A.m4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A.m4 calls no method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 = {A.m1, A.m2, A.m3, A.m4}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R = {B.m2} </a:t>
            </a:r>
            <a:r>
              <a:rPr lang="en-CA" sz="2200">
                <a:solidFill>
                  <a:srgbClr val="000000"/>
                </a:solidFill>
                <a:latin typeface="Symbol"/>
              </a:rPr>
              <a:t>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{C.m1} </a:t>
            </a:r>
            <a:r>
              <a:rPr lang="en-CA" sz="2200">
                <a:solidFill>
                  <a:srgbClr val="000000"/>
                </a:solidFill>
                <a:latin typeface="Symbol"/>
              </a:rPr>
              <a:t>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{A.m4} </a:t>
            </a:r>
            <a:r>
              <a:rPr lang="en-CA" sz="2200">
                <a:solidFill>
                  <a:srgbClr val="000000"/>
                </a:solidFill>
                <a:latin typeface="Symbol"/>
              </a:rPr>
              <a:t>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2200">
                <a:solidFill>
                  <a:srgbClr val="000000"/>
                </a:solidFill>
                <a:latin typeface="Symbol"/>
              </a:rPr>
              <a:t>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RS = M </a:t>
            </a:r>
            <a:r>
              <a:rPr lang="en-CA" sz="2200">
                <a:solidFill>
                  <a:srgbClr val="000000"/>
                </a:solidFill>
                <a:latin typeface="Symbol"/>
              </a:rPr>
              <a:t>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R = {A.m1, A.m2, A.m3, A.m4, B.m2, C.m1}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RFC = |RS| = 6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540BB356-DAEB-4C27-9304-9F2517FD56F2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95" nodeType="tmRoot" restart="never">
          <p:childTnLst>
            <p:seq>
              <p:cTn dur="indefinite" id="96" nodeType="mainSeq">
                <p:childTnLst>
                  <p:par>
                    <p:cTn fill="hold" id="97">
                      <p:stCondLst>
                        <p:cond delay="indefinite"/>
                      </p:stCondLst>
                      <p:childTnLst>
                        <p:par>
                          <p:cTn fill="hold" id="98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35" st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1">
                      <p:stCondLst>
                        <p:cond delay="indefinite"/>
                      </p:stCondLst>
                      <p:childTnLst>
                        <p:par>
                          <p:cTn fill="hold" id="102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35" st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>
                      <p:stCondLst>
                        <p:cond delay="indefinite"/>
                      </p:stCondLst>
                      <p:childTnLst>
                        <p:par>
                          <p:cTn fill="hold" id="106">
                            <p:stCondLst>
                              <p:cond delay="0"/>
                            </p:stCondLst>
                            <p:childTnLst>
                              <p:par>
                                <p:cTn fill="hold" id="1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35" st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9">
                      <p:stCondLst>
                        <p:cond delay="indefinite"/>
                      </p:stCondLst>
                      <p:childTnLst>
                        <p:par>
                          <p:cTn fill="hold" id="110">
                            <p:stCondLst>
                              <p:cond delay="0"/>
                            </p:stCondLst>
                            <p:childTnLst>
                              <p:par>
                                <p:cTn fill="hold" id="1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35" st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RFC discussion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higher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the value of the RFC, the higher the level of understanding required on the part of the tester.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A large RFC value has been found to indicate more faults.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65668AC2-7108-4391-BF72-8EEBC2AD0EF8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13" nodeType="tmRoot" restart="never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CA" sz="2800">
                <a:solidFill>
                  <a:srgbClr val="000000"/>
                </a:solidFill>
                <a:latin typeface="Calibri"/>
              </a:rPr>
              <a:t>Category: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Cohesion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Lack of Cohesion of Methods (LCOM)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04920" y="1600200"/>
            <a:ext cx="86094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LCOM considers two methods as cohesive if they access at least one common instance variable.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Let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Ii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be the set of instance variables accessed by method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Mi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For all possible pairs of methods (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Mi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,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 Mj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) compute the intersection of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Ii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2200">
                <a:solidFill>
                  <a:srgbClr val="000000"/>
                </a:solidFill>
                <a:latin typeface="Symbol"/>
              </a:rPr>
              <a:t>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Ij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304920" y="1600200"/>
            <a:ext cx="86094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17310D0-399E-48D5-8FBA-F07209D633D4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15" nodeType="tmRoot" restart="never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LCOM criticism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LCOM1 gives a value of zero for very different classes.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Its definition is based on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method-data interaction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, which may not be a correct way to define cohesiveness in the object-oriented world.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A class that gets/sets its own internal data via its getter/setter methods, and not via direct variable read/write, may show a high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LCOM1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E04CFCD-E60B-40C9-933F-74BFA482E605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17" nodeType="tmRoot" restart="never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Henderson-Sellers normalized LCOM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Let 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m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be the number of methods in a class.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Let 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a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be the number of instance variables in the class.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Let 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p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(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Ai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) be the number of methods that access instance variable 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Ai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BF266C0A-0E14-4D0C-B4F8-1F611AA4020A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Henderson-Sellers normalized LCOM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152280" y="1600200"/>
            <a:ext cx="88380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If each method of a class accesses all instance variables, , and thus LCOM = 0 (maximum cohesion)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In the case where each instance variable is accessed by only one method, , and thus LCOM = 1 (minimum cohesion)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In the case where the methods do not access any instance variables, , and thus LCOM ranges within (1, 2].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152280" y="1600200"/>
            <a:ext cx="88380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66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78249C8-4454-4D9C-813A-7D9A31282CC8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Hitz &amp; Montazeri LCOM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76320" y="1600200"/>
            <a:ext cx="899064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It measures the number of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connected components 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in a class.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The class is represented as a directed graph, where nodes represent its methods and attributes, while edges represent method calls and attribute accesses.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If there exist more than 1 connected components, this is a clear indication that the class should be decomposed.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653EF6B8-85CE-4677-8617-9D15CB40AC01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Chidamber &amp; Kemerer metrics suite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quality properties of object-oriented design are captured by: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Complexity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Coupling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Cohesion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Inheritance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Size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Chidamber &amp; Kemerer proposed the first metrics suite for object-oriented design in 1994.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0B803897-0629-43B1-A272-8C5C152FBDB9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Hitz &amp; Montazeri LCOM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57200" y="160020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 sz="3200">
                <a:solidFill>
                  <a:srgbClr val="000000"/>
                </a:solidFill>
                <a:latin typeface="Calibri"/>
              </a:rPr>
              <a:t>The connected components can be found by applying </a:t>
            </a:r>
            <a:r>
              <a:rPr lang="en-CA" sz="3200" u="sng">
                <a:solidFill>
                  <a:srgbClr val="0000ff"/>
                </a:solidFill>
                <a:latin typeface="Calibri"/>
                <a:hlinkClick r:id="rId1"/>
              </a:rPr>
              <a:t>Tarjan’s</a:t>
            </a:r>
            <a:r>
              <a:rPr lang="en-CA" sz="3200" u="sng">
                <a:solidFill>
                  <a:srgbClr val="0000ff"/>
                </a:solidFill>
                <a:latin typeface="Calibri"/>
                <a:hlinkClick r:id="rId2"/>
              </a:rPr>
              <a:t> algorithm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15FDF9B8-369F-4D0C-AE8D-D1524F737508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1219320" y="3200400"/>
            <a:ext cx="608400" cy="379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ffffff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174" name="CustomShape 5"/>
          <p:cNvSpPr/>
          <p:nvPr/>
        </p:nvSpPr>
        <p:spPr>
          <a:xfrm>
            <a:off x="1219320" y="3962520"/>
            <a:ext cx="608400" cy="379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ffffff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175" name="CustomShape 6"/>
          <p:cNvSpPr/>
          <p:nvPr/>
        </p:nvSpPr>
        <p:spPr>
          <a:xfrm>
            <a:off x="1257480" y="4724280"/>
            <a:ext cx="532440" cy="532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CA" sz="1400">
                <a:solidFill>
                  <a:srgbClr val="ffffff"/>
                </a:solidFill>
                <a:latin typeface="Calibri"/>
              </a:rPr>
              <a:t>a1</a:t>
            </a:r>
            <a:endParaRPr/>
          </a:p>
        </p:txBody>
      </p:sp>
      <p:sp>
        <p:nvSpPr>
          <p:cNvPr id="176" name="CustomShape 7"/>
          <p:cNvSpPr/>
          <p:nvPr/>
        </p:nvSpPr>
        <p:spPr>
          <a:xfrm>
            <a:off x="1523880" y="3581280"/>
            <a:ext cx="360" cy="37980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77" name="CustomShape 8"/>
          <p:cNvSpPr/>
          <p:nvPr/>
        </p:nvSpPr>
        <p:spPr>
          <a:xfrm>
            <a:off x="1523880" y="4343400"/>
            <a:ext cx="360" cy="379800"/>
          </a:xfrm>
          <a:prstGeom prst="straightConnector1">
            <a:avLst/>
          </a:prstGeom>
          <a:ln w="25560">
            <a:solidFill>
              <a:srgbClr val="c00000"/>
            </a:solidFill>
            <a:round/>
            <a:tailEnd len="med" type="triangle" w="med"/>
          </a:ln>
        </p:spPr>
      </p:sp>
      <p:sp>
        <p:nvSpPr>
          <p:cNvPr id="178" name="CustomShape 9"/>
          <p:cNvSpPr/>
          <p:nvPr/>
        </p:nvSpPr>
        <p:spPr>
          <a:xfrm>
            <a:off x="2590920" y="3200400"/>
            <a:ext cx="608400" cy="379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ffffff"/>
                </a:solidFill>
                <a:latin typeface="Calibri"/>
              </a:rPr>
              <a:t>m3</a:t>
            </a:r>
            <a:endParaRPr/>
          </a:p>
        </p:txBody>
      </p:sp>
      <p:sp>
        <p:nvSpPr>
          <p:cNvPr id="179" name="CustomShape 10"/>
          <p:cNvSpPr/>
          <p:nvPr/>
        </p:nvSpPr>
        <p:spPr>
          <a:xfrm>
            <a:off x="3581280" y="3200400"/>
            <a:ext cx="608400" cy="379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ffffff"/>
                </a:solidFill>
                <a:latin typeface="Calibri"/>
              </a:rPr>
              <a:t>m4</a:t>
            </a:r>
            <a:endParaRPr/>
          </a:p>
        </p:txBody>
      </p:sp>
      <p:sp>
        <p:nvSpPr>
          <p:cNvPr id="180" name="CustomShape 11"/>
          <p:cNvSpPr/>
          <p:nvPr/>
        </p:nvSpPr>
        <p:spPr>
          <a:xfrm>
            <a:off x="3581280" y="3962520"/>
            <a:ext cx="608400" cy="379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ffffff"/>
                </a:solidFill>
                <a:latin typeface="Calibri"/>
              </a:rPr>
              <a:t>m5</a:t>
            </a:r>
            <a:endParaRPr/>
          </a:p>
        </p:txBody>
      </p:sp>
      <p:sp>
        <p:nvSpPr>
          <p:cNvPr id="181" name="CustomShape 12"/>
          <p:cNvSpPr/>
          <p:nvPr/>
        </p:nvSpPr>
        <p:spPr>
          <a:xfrm>
            <a:off x="2629440" y="4724280"/>
            <a:ext cx="532440" cy="532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CA" sz="1400">
                <a:solidFill>
                  <a:srgbClr val="ffffff"/>
                </a:solidFill>
                <a:latin typeface="Calibri"/>
              </a:rPr>
              <a:t>a2</a:t>
            </a:r>
            <a:endParaRPr/>
          </a:p>
        </p:txBody>
      </p:sp>
      <p:sp>
        <p:nvSpPr>
          <p:cNvPr id="182" name="CustomShape 13"/>
          <p:cNvSpPr/>
          <p:nvPr/>
        </p:nvSpPr>
        <p:spPr>
          <a:xfrm>
            <a:off x="2895480" y="3581280"/>
            <a:ext cx="360" cy="1141920"/>
          </a:xfrm>
          <a:prstGeom prst="straightConnector1">
            <a:avLst/>
          </a:prstGeom>
          <a:ln w="25560">
            <a:solidFill>
              <a:srgbClr val="c00000"/>
            </a:solidFill>
            <a:round/>
            <a:tailEnd len="med" type="triangle" w="med"/>
          </a:ln>
        </p:spPr>
      </p:sp>
      <p:sp>
        <p:nvSpPr>
          <p:cNvPr id="183" name="CustomShape 14"/>
          <p:cNvSpPr/>
          <p:nvPr/>
        </p:nvSpPr>
        <p:spPr>
          <a:xfrm flipV="1">
            <a:off x="3581280" y="4801320"/>
            <a:ext cx="495720" cy="1410480"/>
          </a:xfrm>
          <a:prstGeom prst="curvedConnector2">
            <a:avLst/>
          </a:prstGeom>
          <a:ln w="25560">
            <a:solidFill>
              <a:srgbClr val="c00000"/>
            </a:solidFill>
            <a:round/>
            <a:tailEnd len="med" type="triangle" w="med"/>
          </a:ln>
        </p:spPr>
      </p:sp>
      <p:sp>
        <p:nvSpPr>
          <p:cNvPr id="184" name="CustomShape 15"/>
          <p:cNvSpPr/>
          <p:nvPr/>
        </p:nvSpPr>
        <p:spPr>
          <a:xfrm>
            <a:off x="3886200" y="3581280"/>
            <a:ext cx="360" cy="37980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85" name="CustomShape 16"/>
          <p:cNvSpPr/>
          <p:nvPr/>
        </p:nvSpPr>
        <p:spPr>
          <a:xfrm>
            <a:off x="4745520" y="3200400"/>
            <a:ext cx="4471920" cy="11869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In this example, we have two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connected components, namely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{m1, m2, a1} and {m3, m4, m5, a2}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and thus LCOM = 2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304920" y="1600200"/>
            <a:ext cx="853344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S. R. Chidamber , C. F. Kemerer, "A Metrics Suite for Object Oriented Design," </a:t>
            </a:r>
            <a:r>
              <a:rPr i="1" lang="en-CA" sz="2000">
                <a:solidFill>
                  <a:srgbClr val="000000"/>
                </a:solidFill>
                <a:latin typeface="Calibri"/>
              </a:rPr>
              <a:t>IEEE Transactions on Software Engineering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, vol. 20, no. 6, pp. 476-493, June 1994.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W. Li, and S. Henry,  "Object-Oriented Metrics that Predict Maintainability," </a:t>
            </a:r>
            <a:r>
              <a:rPr i="1" lang="en-CA" sz="2000">
                <a:solidFill>
                  <a:srgbClr val="000000"/>
                </a:solidFill>
                <a:latin typeface="Calibri"/>
              </a:rPr>
              <a:t>Journal of Systems and Software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, vol. 23, no. 2, pp. 111-122, 1993.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B. Henderson-Sellers, L. Constantine, and I. Graham, "Coupling and Cohesion (Towards a Valid Metrics Suite for Object-Oriented Analysis and Design)," </a:t>
            </a:r>
            <a:r>
              <a:rPr i="1" lang="en-CA" sz="2000">
                <a:solidFill>
                  <a:srgbClr val="000000"/>
                </a:solidFill>
                <a:latin typeface="Calibri"/>
              </a:rPr>
              <a:t>Object-Oriented Systems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, vol. 3, no. 3, pp. 143-158, 1996.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M. Hitz, B. Montazeri, "Measuring Coupling and Cohesion In Object-Oriented Systems," </a:t>
            </a:r>
            <a:r>
              <a:rPr i="1" lang="en-CA" sz="2000">
                <a:solidFill>
                  <a:srgbClr val="000000"/>
                </a:solidFill>
                <a:latin typeface="Calibri"/>
              </a:rPr>
              <a:t>Proc. Int. Symposium on Applied Corporate Computing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, Monterrey, Mexico, Oct. 1995.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F348487E-D72B-4D0C-BA6A-01AE7E466EC6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CA" sz="2800">
                <a:solidFill>
                  <a:srgbClr val="000000"/>
                </a:solidFill>
                <a:latin typeface="Calibri"/>
              </a:rPr>
              <a:t>Category: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Complexity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Weighted Methods per Class (WMC)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29387CFC-751C-411E-83AF-0688717B7F9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380880" y="1600560"/>
            <a:ext cx="83808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Complexity of a class is the sum of cyclomatic complexity of all the methods in a class.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WMC Discussion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380880" y="1600200"/>
            <a:ext cx="83808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A class with a disproportionately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high number of complex methods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is more likely to be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prone to errors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,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is more difficult to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be extended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,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is more likely to become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less reusable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use of this metric enables the design team to focus review and testing resources on those classes with the greatest potential for improvement.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3B78DBC-BD9F-4318-A639-3178EE0C7455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CA" sz="2800">
                <a:solidFill>
                  <a:srgbClr val="000000"/>
                </a:solidFill>
                <a:latin typeface="Calibri"/>
              </a:rPr>
              <a:t>Category: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Inheritance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Depth of Inheritance Tree (DIT)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304920" y="1600200"/>
            <a:ext cx="8533440" cy="1218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DIT for class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X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is the </a:t>
            </a:r>
            <a:r>
              <a:rPr lang="en-CA" sz="2200" u="sng">
                <a:solidFill>
                  <a:srgbClr val="000000"/>
                </a:solidFill>
                <a:latin typeface="Calibri"/>
              </a:rPr>
              <a:t>maximum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path length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from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X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to the root of the inheritance tree.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D5C5197-B298-4713-950D-D767E47B6BD3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3276720" y="2675520"/>
            <a:ext cx="989640" cy="3798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86" name="CustomShape 5"/>
          <p:cNvSpPr/>
          <p:nvPr/>
        </p:nvSpPr>
        <p:spPr>
          <a:xfrm>
            <a:off x="3276720" y="2687040"/>
            <a:ext cx="989640" cy="363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87" name="CustomShape 6"/>
          <p:cNvSpPr/>
          <p:nvPr/>
        </p:nvSpPr>
        <p:spPr>
          <a:xfrm>
            <a:off x="3276720" y="3437280"/>
            <a:ext cx="989640" cy="3798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88" name="CustomShape 7"/>
          <p:cNvSpPr/>
          <p:nvPr/>
        </p:nvSpPr>
        <p:spPr>
          <a:xfrm>
            <a:off x="3276720" y="3449160"/>
            <a:ext cx="989640" cy="363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89" name="CustomShape 8"/>
          <p:cNvSpPr/>
          <p:nvPr/>
        </p:nvSpPr>
        <p:spPr>
          <a:xfrm flipV="1" rot="10800000">
            <a:off x="3771720" y="2663280"/>
            <a:ext cx="360" cy="3916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90" name="CustomShape 9"/>
          <p:cNvSpPr/>
          <p:nvPr/>
        </p:nvSpPr>
        <p:spPr>
          <a:xfrm>
            <a:off x="4724280" y="3450960"/>
            <a:ext cx="989640" cy="3798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91" name="CustomShape 10"/>
          <p:cNvSpPr/>
          <p:nvPr/>
        </p:nvSpPr>
        <p:spPr>
          <a:xfrm>
            <a:off x="4724280" y="3462480"/>
            <a:ext cx="989640" cy="363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92" name="CustomShape 11"/>
          <p:cNvSpPr/>
          <p:nvPr/>
        </p:nvSpPr>
        <p:spPr>
          <a:xfrm>
            <a:off x="4038480" y="4275720"/>
            <a:ext cx="989640" cy="3798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93" name="CustomShape 12"/>
          <p:cNvSpPr/>
          <p:nvPr/>
        </p:nvSpPr>
        <p:spPr>
          <a:xfrm>
            <a:off x="4038480" y="4287240"/>
            <a:ext cx="989640" cy="363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94" name="CustomShape 13"/>
          <p:cNvSpPr/>
          <p:nvPr/>
        </p:nvSpPr>
        <p:spPr>
          <a:xfrm flipH="1" flipV="1" rot="10800000">
            <a:off x="3010320" y="3348720"/>
            <a:ext cx="761040" cy="4676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95" name="CustomShape 14"/>
          <p:cNvSpPr/>
          <p:nvPr/>
        </p:nvSpPr>
        <p:spPr>
          <a:xfrm flipV="1" rot="10800000">
            <a:off x="3849120" y="3376080"/>
            <a:ext cx="684720" cy="45432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96" name="CustomShape 15"/>
          <p:cNvSpPr/>
          <p:nvPr/>
        </p:nvSpPr>
        <p:spPr>
          <a:xfrm>
            <a:off x="3352680" y="4961520"/>
            <a:ext cx="989640" cy="3798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97" name="CustomShape 16"/>
          <p:cNvSpPr/>
          <p:nvPr/>
        </p:nvSpPr>
        <p:spPr>
          <a:xfrm>
            <a:off x="3352680" y="4973040"/>
            <a:ext cx="989640" cy="363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E</a:t>
            </a:r>
            <a:endParaRPr/>
          </a:p>
        </p:txBody>
      </p:sp>
      <p:sp>
        <p:nvSpPr>
          <p:cNvPr id="98" name="CustomShape 17"/>
          <p:cNvSpPr/>
          <p:nvPr/>
        </p:nvSpPr>
        <p:spPr>
          <a:xfrm flipV="1" rot="10800000">
            <a:off x="3163320" y="4339800"/>
            <a:ext cx="684720" cy="315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99" name="CustomShape 18"/>
          <p:cNvSpPr/>
          <p:nvPr/>
        </p:nvSpPr>
        <p:spPr>
          <a:xfrm>
            <a:off x="4038480" y="5647320"/>
            <a:ext cx="989640" cy="3798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100" name="CustomShape 19"/>
          <p:cNvSpPr/>
          <p:nvPr/>
        </p:nvSpPr>
        <p:spPr>
          <a:xfrm>
            <a:off x="4038480" y="5658840"/>
            <a:ext cx="989640" cy="363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01" name="CustomShape 20"/>
          <p:cNvSpPr/>
          <p:nvPr/>
        </p:nvSpPr>
        <p:spPr>
          <a:xfrm flipH="1" flipV="1" rot="10800000">
            <a:off x="3162600" y="5037120"/>
            <a:ext cx="684720" cy="3038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02" name="CustomShape 21"/>
          <p:cNvSpPr/>
          <p:nvPr/>
        </p:nvSpPr>
        <p:spPr>
          <a:xfrm flipV="1" rot="10800000">
            <a:off x="4533480" y="3665520"/>
            <a:ext cx="360" cy="9896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03" name="CustomShape 22"/>
          <p:cNvSpPr/>
          <p:nvPr/>
        </p:nvSpPr>
        <p:spPr>
          <a:xfrm>
            <a:off x="699120" y="3024720"/>
            <a:ext cx="1806480" cy="2284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DIT(A) = 0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DIT(B) = 1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DIT(C) = 0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DIT(D) = 2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DIT(E) = 3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DIT(F) = 4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dur="indefinite" id="8" nodeType="mainSeq">
                <p:childTnLst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6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6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6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6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6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DIT Discussion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higher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value of DIT, the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more difficult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to comprehend, test and maintain a class, due to the larger number of base classes that have to be inspected.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Understanding and debugging a class may require to inspect a number of methods and attributes inherited from base classes.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Changes are more error-prone due to inheritance related design violations.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27D8629F-049A-4694-A447-692A535AB7A3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CA" sz="2800">
                <a:solidFill>
                  <a:srgbClr val="000000"/>
                </a:solidFill>
                <a:latin typeface="Calibri"/>
              </a:rPr>
              <a:t>Category: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Inheritance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Number of Children (NOC)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304920" y="1600200"/>
            <a:ext cx="853344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NOC for class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X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is the number of </a:t>
            </a:r>
            <a:r>
              <a:rPr lang="en-CA" sz="2200" u="sng">
                <a:solidFill>
                  <a:srgbClr val="000000"/>
                </a:solidFill>
                <a:latin typeface="Calibri"/>
              </a:rPr>
              <a:t>immediate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subclasses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of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X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in the inheritance tree.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4CE80790-0D29-476C-B9A5-AAF72DF8D6C4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3276720" y="2819520"/>
            <a:ext cx="989640" cy="3798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111" name="CustomShape 5"/>
          <p:cNvSpPr/>
          <p:nvPr/>
        </p:nvSpPr>
        <p:spPr>
          <a:xfrm>
            <a:off x="3276720" y="2831040"/>
            <a:ext cx="989640" cy="363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112" name="CustomShape 6"/>
          <p:cNvSpPr/>
          <p:nvPr/>
        </p:nvSpPr>
        <p:spPr>
          <a:xfrm>
            <a:off x="3276720" y="3581280"/>
            <a:ext cx="989640" cy="3798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113" name="CustomShape 7"/>
          <p:cNvSpPr/>
          <p:nvPr/>
        </p:nvSpPr>
        <p:spPr>
          <a:xfrm>
            <a:off x="3276720" y="3593160"/>
            <a:ext cx="989640" cy="363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114" name="CustomShape 8"/>
          <p:cNvSpPr/>
          <p:nvPr/>
        </p:nvSpPr>
        <p:spPr>
          <a:xfrm flipV="1" rot="10800000">
            <a:off x="3771720" y="2807280"/>
            <a:ext cx="360" cy="3916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15" name="CustomShape 9"/>
          <p:cNvSpPr/>
          <p:nvPr/>
        </p:nvSpPr>
        <p:spPr>
          <a:xfrm>
            <a:off x="4724280" y="3594960"/>
            <a:ext cx="989640" cy="3798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116" name="CustomShape 10"/>
          <p:cNvSpPr/>
          <p:nvPr/>
        </p:nvSpPr>
        <p:spPr>
          <a:xfrm>
            <a:off x="4724280" y="3606480"/>
            <a:ext cx="989640" cy="363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117" name="CustomShape 11"/>
          <p:cNvSpPr/>
          <p:nvPr/>
        </p:nvSpPr>
        <p:spPr>
          <a:xfrm>
            <a:off x="4038480" y="4419720"/>
            <a:ext cx="989640" cy="3798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118" name="CustomShape 12"/>
          <p:cNvSpPr/>
          <p:nvPr/>
        </p:nvSpPr>
        <p:spPr>
          <a:xfrm>
            <a:off x="4038480" y="4431240"/>
            <a:ext cx="989640" cy="363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119" name="CustomShape 13"/>
          <p:cNvSpPr/>
          <p:nvPr/>
        </p:nvSpPr>
        <p:spPr>
          <a:xfrm flipH="1" flipV="1" rot="10800000">
            <a:off x="3010320" y="3492720"/>
            <a:ext cx="761040" cy="4676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0" name="CustomShape 14"/>
          <p:cNvSpPr/>
          <p:nvPr/>
        </p:nvSpPr>
        <p:spPr>
          <a:xfrm flipV="1" rot="10800000">
            <a:off x="3849120" y="3520080"/>
            <a:ext cx="684720" cy="45432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1" name="CustomShape 15"/>
          <p:cNvSpPr/>
          <p:nvPr/>
        </p:nvSpPr>
        <p:spPr>
          <a:xfrm>
            <a:off x="3352680" y="5105520"/>
            <a:ext cx="989640" cy="3798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122" name="CustomShape 16"/>
          <p:cNvSpPr/>
          <p:nvPr/>
        </p:nvSpPr>
        <p:spPr>
          <a:xfrm>
            <a:off x="3352680" y="5117040"/>
            <a:ext cx="989640" cy="363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E</a:t>
            </a:r>
            <a:endParaRPr/>
          </a:p>
        </p:txBody>
      </p:sp>
      <p:sp>
        <p:nvSpPr>
          <p:cNvPr id="123" name="CustomShape 17"/>
          <p:cNvSpPr/>
          <p:nvPr/>
        </p:nvSpPr>
        <p:spPr>
          <a:xfrm flipV="1" rot="10800000">
            <a:off x="3163320" y="4483800"/>
            <a:ext cx="684720" cy="315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4" name="CustomShape 18"/>
          <p:cNvSpPr/>
          <p:nvPr/>
        </p:nvSpPr>
        <p:spPr>
          <a:xfrm>
            <a:off x="4038480" y="5791320"/>
            <a:ext cx="989640" cy="3798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  <p:sp>
        <p:nvSpPr>
          <p:cNvPr id="125" name="CustomShape 19"/>
          <p:cNvSpPr/>
          <p:nvPr/>
        </p:nvSpPr>
        <p:spPr>
          <a:xfrm>
            <a:off x="4038480" y="5802840"/>
            <a:ext cx="989640" cy="363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26" name="CustomShape 20"/>
          <p:cNvSpPr/>
          <p:nvPr/>
        </p:nvSpPr>
        <p:spPr>
          <a:xfrm flipH="1" flipV="1" rot="10800000">
            <a:off x="3162600" y="5181120"/>
            <a:ext cx="684720" cy="3038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7" name="CustomShape 21"/>
          <p:cNvSpPr/>
          <p:nvPr/>
        </p:nvSpPr>
        <p:spPr>
          <a:xfrm flipV="1" rot="10800000">
            <a:off x="4533480" y="3809520"/>
            <a:ext cx="360" cy="9896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8" name="CustomShape 22"/>
          <p:cNvSpPr/>
          <p:nvPr/>
        </p:nvSpPr>
        <p:spPr>
          <a:xfrm>
            <a:off x="934920" y="3276720"/>
            <a:ext cx="1977120" cy="2284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NOC(A) = 1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NOC(B) = 1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NOC(C) = 1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NOC(D) = 2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NOC(E) = 1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NOC(F) = 0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dur="indefinite" id="36" nodeType="mainSeq">
                <p:childTnLst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6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6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6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6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6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NOC Discussion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higher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the value of NOC, the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higher the reuse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of the base class.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However, if the base contains errors/bugs, these will propagate to a larger number of subclasses.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6D2B960B-140A-47B1-8B6A-047900A2CA79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61" nodeType="tmRoot" restart="never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CA" sz="2800">
                <a:solidFill>
                  <a:srgbClr val="000000"/>
                </a:solidFill>
                <a:latin typeface="Calibri"/>
              </a:rPr>
              <a:t>Category: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Coupling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Coupling Between Objects (CBO)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CBO represents the number of classes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coupled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to a given class. Coupling may occur through: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method calls (including calls to superclass)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field accesses (including accesses to superclass)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parameter types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return types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thrown exception types.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CBO takes into account both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import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export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coupling.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85F60B93-54E3-4655-910B-534DB5B9F77A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63" nodeType="tmRoot" restart="never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