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wmf" ContentType="image/x-wmf"/>
  <Override PartName="/ppt/media/image3.wmf" ContentType="image/x-wmf"/>
  <Override PartName="/ppt/media/image2.wmf" ContentType="image/x-wmf"/>
  <Override PartName="/ppt/media/image1.wmf" ContentType="image/x-wmf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0" y="6356520"/>
            <a:ext cx="914328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Slice-based cohesion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834C2EB-CBF5-4E97-BE63-3997EB16BB0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2" name="CustomShape 4"/>
          <p:cNvSpPr/>
          <p:nvPr/>
        </p:nvSpPr>
        <p:spPr>
          <a:xfrm>
            <a:off x="0" y="6356520"/>
            <a:ext cx="914328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Computing slices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52280" y="1600200"/>
            <a:ext cx="88383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In order to compute the slice for a given slicing criterion (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,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), we first have to construct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program dependence graph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(PDG) of the module.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By recursively traversing backwards the incoming edges starting from node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, we can obtain the slice of interest.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46DEE29-4F8D-446B-A538-90B14476B01E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Program Dependence Graph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The nodes of a PDG represent the statements of the corresponding module.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Each node has a set of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defined variables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whose values are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modified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through an assignment, and a set of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used variables 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whose values are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used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within the statement.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The edges represent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control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data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flow dependences between the statements.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9D6BCBE8-516B-441F-AC3F-42C6FD55FC0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Control dependences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52280" y="1600200"/>
            <a:ext cx="88383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control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dependence edge from node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to node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q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denotes that the execution of statement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q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depends on the control conditions of statement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Control dependences actually represent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nesting of statements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method signature is represented as a special node (method entry node) that has outgoing control dependences to all statements directly nested within its body.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B44BA2CB-DC49-40FB-9480-E633562E236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FAF3B8AF-F130-4931-B7A1-51B5D4662950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291720" y="9907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3276720" y="9900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4038480" y="9900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4800600" y="9900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5562720" y="9907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7739640" y="96804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121" name="CustomShape 8"/>
          <p:cNvSpPr/>
          <p:nvPr/>
        </p:nvSpPr>
        <p:spPr>
          <a:xfrm>
            <a:off x="6996240" y="76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2" name="CustomShape 9"/>
          <p:cNvSpPr/>
          <p:nvPr/>
        </p:nvSpPr>
        <p:spPr>
          <a:xfrm flipH="1">
            <a:off x="3542760" y="343080"/>
            <a:ext cx="3452040" cy="6462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23" name="CustomShape 10"/>
          <p:cNvSpPr/>
          <p:nvPr/>
        </p:nvSpPr>
        <p:spPr>
          <a:xfrm flipH="1">
            <a:off x="4304520" y="343080"/>
            <a:ext cx="2690280" cy="6462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24" name="CustomShape 11"/>
          <p:cNvSpPr/>
          <p:nvPr/>
        </p:nvSpPr>
        <p:spPr>
          <a:xfrm flipH="1">
            <a:off x="5066640" y="343080"/>
            <a:ext cx="1928160" cy="6462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25" name="CustomShape 12"/>
          <p:cNvSpPr/>
          <p:nvPr/>
        </p:nvSpPr>
        <p:spPr>
          <a:xfrm flipH="1">
            <a:off x="5828760" y="343080"/>
            <a:ext cx="1166040" cy="64692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26" name="CustomShape 13"/>
          <p:cNvSpPr/>
          <p:nvPr/>
        </p:nvSpPr>
        <p:spPr>
          <a:xfrm flipH="1">
            <a:off x="6557760" y="343080"/>
            <a:ext cx="437040" cy="64692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27" name="CustomShape 14"/>
          <p:cNvSpPr/>
          <p:nvPr/>
        </p:nvSpPr>
        <p:spPr>
          <a:xfrm>
            <a:off x="6996240" y="9900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128" name="CustomShape 15"/>
          <p:cNvSpPr/>
          <p:nvPr/>
        </p:nvSpPr>
        <p:spPr>
          <a:xfrm>
            <a:off x="7263000" y="609480"/>
            <a:ext cx="360" cy="3794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29" name="CustomShape 16"/>
          <p:cNvSpPr/>
          <p:nvPr/>
        </p:nvSpPr>
        <p:spPr>
          <a:xfrm>
            <a:off x="7529760" y="343080"/>
            <a:ext cx="475920" cy="6246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30" name="CustomShape 17"/>
          <p:cNvSpPr/>
          <p:nvPr/>
        </p:nvSpPr>
        <p:spPr>
          <a:xfrm>
            <a:off x="6286320" y="22194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31" name="CustomShape 18"/>
          <p:cNvSpPr/>
          <p:nvPr/>
        </p:nvSpPr>
        <p:spPr>
          <a:xfrm>
            <a:off x="5557320" y="22194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132" name="CustomShape 19"/>
          <p:cNvSpPr/>
          <p:nvPr/>
        </p:nvSpPr>
        <p:spPr>
          <a:xfrm>
            <a:off x="7734240" y="21970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133" name="CustomShape 20"/>
          <p:cNvSpPr/>
          <p:nvPr/>
        </p:nvSpPr>
        <p:spPr>
          <a:xfrm>
            <a:off x="6990840" y="22186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134" name="CustomShape 21"/>
          <p:cNvSpPr/>
          <p:nvPr/>
        </p:nvSpPr>
        <p:spPr>
          <a:xfrm flipH="1">
            <a:off x="5823360" y="1445400"/>
            <a:ext cx="1249560" cy="7736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35" name="CustomShape 22"/>
          <p:cNvSpPr/>
          <p:nvPr/>
        </p:nvSpPr>
        <p:spPr>
          <a:xfrm flipH="1">
            <a:off x="6552360" y="1445400"/>
            <a:ext cx="520560" cy="7736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36" name="CustomShape 23"/>
          <p:cNvSpPr/>
          <p:nvPr/>
        </p:nvSpPr>
        <p:spPr>
          <a:xfrm flipH="1">
            <a:off x="7256880" y="1523160"/>
            <a:ext cx="4680" cy="6948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37" name="CustomShape 24"/>
          <p:cNvSpPr/>
          <p:nvPr/>
        </p:nvSpPr>
        <p:spPr>
          <a:xfrm>
            <a:off x="7451640" y="1445400"/>
            <a:ext cx="548640" cy="75096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38" name="CustomShape 25"/>
          <p:cNvSpPr/>
          <p:nvPr/>
        </p:nvSpPr>
        <p:spPr>
          <a:xfrm>
            <a:off x="7010280" y="34290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139" name="CustomShape 26"/>
          <p:cNvSpPr/>
          <p:nvPr/>
        </p:nvSpPr>
        <p:spPr>
          <a:xfrm>
            <a:off x="8501400" y="34066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140" name="CustomShape 27"/>
          <p:cNvSpPr/>
          <p:nvPr/>
        </p:nvSpPr>
        <p:spPr>
          <a:xfrm>
            <a:off x="7734240" y="34282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41" name="CustomShape 28"/>
          <p:cNvSpPr/>
          <p:nvPr/>
        </p:nvSpPr>
        <p:spPr>
          <a:xfrm flipH="1">
            <a:off x="7276320" y="2652120"/>
            <a:ext cx="534600" cy="77616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42" name="CustomShape 29"/>
          <p:cNvSpPr/>
          <p:nvPr/>
        </p:nvSpPr>
        <p:spPr>
          <a:xfrm>
            <a:off x="8001000" y="2730240"/>
            <a:ext cx="360" cy="69732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43" name="CustomShape 30"/>
          <p:cNvSpPr/>
          <p:nvPr/>
        </p:nvSpPr>
        <p:spPr>
          <a:xfrm>
            <a:off x="8189640" y="2652120"/>
            <a:ext cx="578160" cy="75348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144" name="CustomShape 31"/>
          <p:cNvSpPr/>
          <p:nvPr/>
        </p:nvSpPr>
        <p:spPr>
          <a:xfrm>
            <a:off x="457200" y="274680"/>
            <a:ext cx="2513880" cy="867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000000"/>
                </a:solidFill>
                <a:latin typeface="Calibri"/>
              </a:rPr>
              <a:t>Control dependence</a:t>
            </a:r>
            <a:endParaRPr/>
          </a:p>
        </p:txBody>
      </p:sp>
      <p:sp>
        <p:nvSpPr>
          <p:cNvPr id="145" name="CustomShape 32"/>
          <p:cNvSpPr/>
          <p:nvPr/>
        </p:nvSpPr>
        <p:spPr>
          <a:xfrm flipV="1">
            <a:off x="799920" y="1402920"/>
            <a:ext cx="1828080" cy="32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pic>
        <p:nvPicPr>
          <p:cNvPr descr="" id="1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00" y="1828800"/>
            <a:ext cx="5371920" cy="42188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Data dependences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1600200"/>
            <a:ext cx="853380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sets of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deﬁned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used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variables are used to compute data dependences between the statements throughout the module’s execution ﬂow.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A data dependence edge from node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to node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q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due to variable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denotes that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statement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deﬁnes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variable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x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statement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q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uses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variable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there exists a control ﬂow path from statement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to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q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without an intervening deﬁnition of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67FE5C89-8F3E-49F2-847B-C0485C2DE5A0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7632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Def/Use table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E427D44-2B43-40DB-8FC1-B97A0386AEBF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52" name="Table 3"/>
          <p:cNvGraphicFramePr/>
          <p:nvPr/>
        </p:nvGraphicFramePr>
        <p:xfrm>
          <a:off x="152280" y="1066680"/>
          <a:ext cx="3199680" cy="5231880"/>
        </p:xfrm>
        <a:graphic>
          <a:graphicData uri="http://schemas.openxmlformats.org/drawingml/2006/table">
            <a:tbl>
              <a:tblPr/>
              <a:tblGrid>
                <a:gridCol w="399960"/>
                <a:gridCol w="1047600"/>
                <a:gridCol w="1752120"/>
              </a:tblGrid>
              <a:tr h="56124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Defined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Used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available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drawHeight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available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minimumDrawWidth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minimumDrawWidth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minimumDrawWidth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maximumDrawWidth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maximumDrawWidth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maximumDrawWidth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chartArea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 drawHeight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descr="" id="1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0" y="1676520"/>
            <a:ext cx="5371920" cy="373356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Extraction of data dependences based on the CFG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2FA6A2D-8714-4FD1-A4E5-E302537959F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4061520" y="212004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 flipV="1">
            <a:off x="4595040" y="2384280"/>
            <a:ext cx="3574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8" name="CustomShape 5"/>
          <p:cNvSpPr/>
          <p:nvPr/>
        </p:nvSpPr>
        <p:spPr>
          <a:xfrm>
            <a:off x="495288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4632120" y="2057400"/>
            <a:ext cx="33480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4114800" y="52578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161" name="CustomShape 8"/>
          <p:cNvSpPr/>
          <p:nvPr/>
        </p:nvSpPr>
        <p:spPr>
          <a:xfrm>
            <a:off x="2964600" y="5340960"/>
            <a:ext cx="123552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join node</a:t>
            </a:r>
            <a:endParaRPr/>
          </a:p>
        </p:txBody>
      </p:sp>
      <p:sp>
        <p:nvSpPr>
          <p:cNvPr id="162" name="CustomShape 9"/>
          <p:cNvSpPr/>
          <p:nvPr/>
        </p:nvSpPr>
        <p:spPr>
          <a:xfrm>
            <a:off x="3637080" y="311796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163" name="CustomShape 10"/>
          <p:cNvSpPr/>
          <p:nvPr/>
        </p:nvSpPr>
        <p:spPr>
          <a:xfrm flipH="1">
            <a:off x="3903120" y="2575440"/>
            <a:ext cx="235080" cy="5418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4" name="CustomShape 11"/>
          <p:cNvSpPr/>
          <p:nvPr/>
        </p:nvSpPr>
        <p:spPr>
          <a:xfrm>
            <a:off x="3943440" y="2748600"/>
            <a:ext cx="33480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165" name="CustomShape 12"/>
          <p:cNvSpPr/>
          <p:nvPr/>
        </p:nvSpPr>
        <p:spPr>
          <a:xfrm>
            <a:off x="3903840" y="3651120"/>
            <a:ext cx="360" cy="1580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6" name="CustomShape 13"/>
          <p:cNvSpPr/>
          <p:nvPr/>
        </p:nvSpPr>
        <p:spPr>
          <a:xfrm>
            <a:off x="30492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67" name="CustomShape 14"/>
          <p:cNvSpPr/>
          <p:nvPr/>
        </p:nvSpPr>
        <p:spPr>
          <a:xfrm>
            <a:off x="106668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68" name="CustomShape 15"/>
          <p:cNvSpPr/>
          <p:nvPr/>
        </p:nvSpPr>
        <p:spPr>
          <a:xfrm>
            <a:off x="182880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69" name="CustomShape 16"/>
          <p:cNvSpPr/>
          <p:nvPr/>
        </p:nvSpPr>
        <p:spPr>
          <a:xfrm>
            <a:off x="2590920" y="212004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70" name="CustomShape 17"/>
          <p:cNvSpPr/>
          <p:nvPr/>
        </p:nvSpPr>
        <p:spPr>
          <a:xfrm>
            <a:off x="333072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171" name="CustomShape 18"/>
          <p:cNvSpPr/>
          <p:nvPr/>
        </p:nvSpPr>
        <p:spPr>
          <a:xfrm>
            <a:off x="838080" y="2386080"/>
            <a:ext cx="2278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2" name="CustomShape 19"/>
          <p:cNvSpPr/>
          <p:nvPr/>
        </p:nvSpPr>
        <p:spPr>
          <a:xfrm>
            <a:off x="1600200" y="2386080"/>
            <a:ext cx="2278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3" name="CustomShape 20"/>
          <p:cNvSpPr/>
          <p:nvPr/>
        </p:nvSpPr>
        <p:spPr>
          <a:xfrm>
            <a:off x="2362320" y="2386080"/>
            <a:ext cx="2278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4" name="CustomShape 21"/>
          <p:cNvSpPr/>
          <p:nvPr/>
        </p:nvSpPr>
        <p:spPr>
          <a:xfrm flipV="1">
            <a:off x="3124080" y="2384280"/>
            <a:ext cx="20556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5" name="CustomShape 22"/>
          <p:cNvSpPr/>
          <p:nvPr/>
        </p:nvSpPr>
        <p:spPr>
          <a:xfrm>
            <a:off x="3863880" y="2386080"/>
            <a:ext cx="19692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6" name="CustomShape 23"/>
          <p:cNvSpPr/>
          <p:nvPr/>
        </p:nvSpPr>
        <p:spPr>
          <a:xfrm>
            <a:off x="3637080" y="3809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177" name="CustomShape 24"/>
          <p:cNvSpPr/>
          <p:nvPr/>
        </p:nvSpPr>
        <p:spPr>
          <a:xfrm>
            <a:off x="3903840" y="4343400"/>
            <a:ext cx="360" cy="1515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8" name="CustomShape 25"/>
          <p:cNvSpPr/>
          <p:nvPr/>
        </p:nvSpPr>
        <p:spPr>
          <a:xfrm>
            <a:off x="3637080" y="44956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179" name="CustomShape 26"/>
          <p:cNvSpPr/>
          <p:nvPr/>
        </p:nvSpPr>
        <p:spPr>
          <a:xfrm>
            <a:off x="3903840" y="5029200"/>
            <a:ext cx="288360" cy="3060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80" name="CustomShape 27"/>
          <p:cNvSpPr/>
          <p:nvPr/>
        </p:nvSpPr>
        <p:spPr>
          <a:xfrm>
            <a:off x="5238720" y="3669120"/>
            <a:ext cx="33480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81" name="CustomShape 28"/>
          <p:cNvSpPr/>
          <p:nvPr/>
        </p:nvSpPr>
        <p:spPr>
          <a:xfrm flipH="1">
            <a:off x="4761720" y="2574720"/>
            <a:ext cx="267840" cy="531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82" name="CustomShape 29"/>
          <p:cNvSpPr/>
          <p:nvPr/>
        </p:nvSpPr>
        <p:spPr>
          <a:xfrm>
            <a:off x="4802040" y="2748600"/>
            <a:ext cx="33480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183" name="CustomShape 30"/>
          <p:cNvSpPr/>
          <p:nvPr/>
        </p:nvSpPr>
        <p:spPr>
          <a:xfrm>
            <a:off x="4495680" y="31068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184" name="CustomShape 31"/>
          <p:cNvSpPr/>
          <p:nvPr/>
        </p:nvSpPr>
        <p:spPr>
          <a:xfrm>
            <a:off x="4762440" y="3640320"/>
            <a:ext cx="360" cy="1580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85" name="CustomShape 32"/>
          <p:cNvSpPr/>
          <p:nvPr/>
        </p:nvSpPr>
        <p:spPr>
          <a:xfrm>
            <a:off x="4495680" y="37990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86" name="CustomShape 33"/>
          <p:cNvSpPr/>
          <p:nvPr/>
        </p:nvSpPr>
        <p:spPr>
          <a:xfrm>
            <a:off x="4762440" y="4332240"/>
            <a:ext cx="360" cy="1515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87" name="CustomShape 34"/>
          <p:cNvSpPr/>
          <p:nvPr/>
        </p:nvSpPr>
        <p:spPr>
          <a:xfrm>
            <a:off x="4495680" y="4484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188" name="CustomShape 35"/>
          <p:cNvSpPr/>
          <p:nvPr/>
        </p:nvSpPr>
        <p:spPr>
          <a:xfrm flipH="1">
            <a:off x="4569480" y="5018040"/>
            <a:ext cx="191520" cy="3171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89" name="CustomShape 36"/>
          <p:cNvSpPr/>
          <p:nvPr/>
        </p:nvSpPr>
        <p:spPr>
          <a:xfrm rot="5400000">
            <a:off x="3553920" y="3669480"/>
            <a:ext cx="2949120" cy="759240"/>
          </a:xfrm>
          <a:prstGeom prst="curvedConnector2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graphicFrame>
        <p:nvGraphicFramePr>
          <p:cNvPr id="190" name="Table 37"/>
          <p:cNvGraphicFramePr/>
          <p:nvPr/>
        </p:nvGraphicFramePr>
        <p:xfrm>
          <a:off x="5791320" y="1066680"/>
          <a:ext cx="3199680" cy="5231880"/>
        </p:xfrm>
        <a:graphic>
          <a:graphicData uri="http://schemas.openxmlformats.org/drawingml/2006/table">
            <a:tbl>
              <a:tblPr/>
              <a:tblGrid>
                <a:gridCol w="399960"/>
                <a:gridCol w="1047600"/>
                <a:gridCol w="1752120"/>
              </a:tblGrid>
              <a:tr h="56124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Defined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Used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available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drawHeight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available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minimumDrawWidth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minimumDrawWidth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minimumDrawWidth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maximumDrawWidth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maximumDrawWidth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maximumDrawWidth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chartArea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 drawHeight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CustomShape 38"/>
          <p:cNvSpPr/>
          <p:nvPr/>
        </p:nvSpPr>
        <p:spPr>
          <a:xfrm flipH="1" flipV="1" rot="5400000">
            <a:off x="2886120" y="754560"/>
            <a:ext cx="76680" cy="2805480"/>
          </a:xfrm>
          <a:prstGeom prst="curvedConnector3">
            <a:avLst>
              <a:gd fmla="val 567939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92" name="CustomShape 39"/>
          <p:cNvSpPr/>
          <p:nvPr/>
        </p:nvSpPr>
        <p:spPr>
          <a:xfrm flipH="1" rot="16200000">
            <a:off x="2118600" y="1866960"/>
            <a:ext cx="731160" cy="2302920"/>
          </a:xfrm>
          <a:prstGeom prst="curvedConnector2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93" name="CustomShape 40"/>
          <p:cNvSpPr/>
          <p:nvPr/>
        </p:nvSpPr>
        <p:spPr>
          <a:xfrm flipH="1" flipV="1" rot="5400000">
            <a:off x="3276360" y="174960"/>
            <a:ext cx="11880" cy="3885480"/>
          </a:xfrm>
          <a:prstGeom prst="curvedConnector3">
            <a:avLst>
              <a:gd fmla="val 4875724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94" name="CustomShape 41"/>
          <p:cNvSpPr/>
          <p:nvPr/>
        </p:nvSpPr>
        <p:spPr>
          <a:xfrm flipH="1" rot="16200000">
            <a:off x="2742120" y="1354320"/>
            <a:ext cx="609480" cy="3051000"/>
          </a:xfrm>
          <a:prstGeom prst="curvedConnector3">
            <a:avLst>
              <a:gd fmla="val 84914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95" name="CustomShape 42"/>
          <p:cNvSpPr/>
          <p:nvPr/>
        </p:nvSpPr>
        <p:spPr>
          <a:xfrm flipH="1" rot="16200000">
            <a:off x="1287720" y="2698560"/>
            <a:ext cx="2871000" cy="2780640"/>
          </a:xfrm>
          <a:prstGeom prst="curvedConnector2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96" name="CustomShape 43"/>
          <p:cNvSpPr/>
          <p:nvPr/>
        </p:nvSpPr>
        <p:spPr>
          <a:xfrm>
            <a:off x="6248520" y="1893960"/>
            <a:ext cx="913680" cy="23112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97" name="CustomShape 44"/>
          <p:cNvSpPr/>
          <p:nvPr/>
        </p:nvSpPr>
        <p:spPr>
          <a:xfrm>
            <a:off x="7620120" y="2912040"/>
            <a:ext cx="913680" cy="23112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98" name="CustomShape 45"/>
          <p:cNvSpPr/>
          <p:nvPr/>
        </p:nvSpPr>
        <p:spPr>
          <a:xfrm>
            <a:off x="7620120" y="3381120"/>
            <a:ext cx="913680" cy="23112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99" name="CustomShape 46"/>
          <p:cNvSpPr/>
          <p:nvPr/>
        </p:nvSpPr>
        <p:spPr>
          <a:xfrm>
            <a:off x="7620120" y="4379760"/>
            <a:ext cx="913680" cy="23112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00" name="CustomShape 47"/>
          <p:cNvSpPr/>
          <p:nvPr/>
        </p:nvSpPr>
        <p:spPr>
          <a:xfrm>
            <a:off x="7620120" y="4855680"/>
            <a:ext cx="913680" cy="23112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01" name="CustomShape 48"/>
          <p:cNvSpPr/>
          <p:nvPr/>
        </p:nvSpPr>
        <p:spPr>
          <a:xfrm>
            <a:off x="7612560" y="5843520"/>
            <a:ext cx="913680" cy="23112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02" name="CustomShape 49"/>
          <p:cNvSpPr/>
          <p:nvPr/>
        </p:nvSpPr>
        <p:spPr>
          <a:xfrm>
            <a:off x="-243360" y="5018040"/>
            <a:ext cx="3370320" cy="14616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Why is there a dependence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from node 3 to 11, 12 &amp; 15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although nodes 9 &amp; 13 that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define variable </a:t>
            </a:r>
            <a:r>
              <a:rPr b="1" lang="en-CA">
                <a:solidFill>
                  <a:srgbClr val="000000"/>
                </a:solidFill>
                <a:latin typeface="Calibri"/>
              </a:rPr>
              <a:t>drawWidth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are interleaved?</a:t>
            </a:r>
            <a:endParaRPr/>
          </a:p>
        </p:txBody>
      </p:sp>
      <p:sp>
        <p:nvSpPr>
          <p:cNvPr id="203" name="CustomShape 50"/>
          <p:cNvSpPr/>
          <p:nvPr/>
        </p:nvSpPr>
        <p:spPr>
          <a:xfrm>
            <a:off x="1066680" y="211932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>
                <p:childTnLst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3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28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4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37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dur="500" fill="freeze" id="4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500"/>
                            </p:stCondLst>
                            <p:childTnLst>
                              <p:par>
                                <p:cTn fill="hold" id="42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6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">
                      <p:stCondLst>
                        <p:cond delay="indefinite"/>
                      </p:stCondLst>
                      <p:childTnLst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id="5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Find the outgoing data dependences from nodes 9 &amp; 13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5DB1169-2D84-4A33-BE3B-3C429D91493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4061520" y="212004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07" name="CustomShape 4"/>
          <p:cNvSpPr/>
          <p:nvPr/>
        </p:nvSpPr>
        <p:spPr>
          <a:xfrm flipV="1">
            <a:off x="4595040" y="2384280"/>
            <a:ext cx="3574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8" name="CustomShape 5"/>
          <p:cNvSpPr/>
          <p:nvPr/>
        </p:nvSpPr>
        <p:spPr>
          <a:xfrm>
            <a:off x="495288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209" name="CustomShape 6"/>
          <p:cNvSpPr/>
          <p:nvPr/>
        </p:nvSpPr>
        <p:spPr>
          <a:xfrm>
            <a:off x="4632120" y="2057400"/>
            <a:ext cx="33480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10" name="CustomShape 7"/>
          <p:cNvSpPr/>
          <p:nvPr/>
        </p:nvSpPr>
        <p:spPr>
          <a:xfrm>
            <a:off x="4114800" y="52578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211" name="CustomShape 8"/>
          <p:cNvSpPr/>
          <p:nvPr/>
        </p:nvSpPr>
        <p:spPr>
          <a:xfrm>
            <a:off x="2964600" y="5340960"/>
            <a:ext cx="123552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join node</a:t>
            </a:r>
            <a:endParaRPr/>
          </a:p>
        </p:txBody>
      </p:sp>
      <p:sp>
        <p:nvSpPr>
          <p:cNvPr id="212" name="CustomShape 9"/>
          <p:cNvSpPr/>
          <p:nvPr/>
        </p:nvSpPr>
        <p:spPr>
          <a:xfrm>
            <a:off x="3637080" y="311796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13" name="CustomShape 10"/>
          <p:cNvSpPr/>
          <p:nvPr/>
        </p:nvSpPr>
        <p:spPr>
          <a:xfrm flipH="1">
            <a:off x="3903120" y="2575440"/>
            <a:ext cx="235080" cy="5418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4" name="CustomShape 11"/>
          <p:cNvSpPr/>
          <p:nvPr/>
        </p:nvSpPr>
        <p:spPr>
          <a:xfrm>
            <a:off x="3943440" y="2748600"/>
            <a:ext cx="33480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15" name="CustomShape 12"/>
          <p:cNvSpPr/>
          <p:nvPr/>
        </p:nvSpPr>
        <p:spPr>
          <a:xfrm>
            <a:off x="3903840" y="3651120"/>
            <a:ext cx="360" cy="1580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6" name="CustomShape 13"/>
          <p:cNvSpPr/>
          <p:nvPr/>
        </p:nvSpPr>
        <p:spPr>
          <a:xfrm>
            <a:off x="30492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17" name="CustomShape 14"/>
          <p:cNvSpPr/>
          <p:nvPr/>
        </p:nvSpPr>
        <p:spPr>
          <a:xfrm>
            <a:off x="106668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18" name="CustomShape 15"/>
          <p:cNvSpPr/>
          <p:nvPr/>
        </p:nvSpPr>
        <p:spPr>
          <a:xfrm>
            <a:off x="182880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19" name="CustomShape 16"/>
          <p:cNvSpPr/>
          <p:nvPr/>
        </p:nvSpPr>
        <p:spPr>
          <a:xfrm>
            <a:off x="2590920" y="212004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20" name="CustomShape 17"/>
          <p:cNvSpPr/>
          <p:nvPr/>
        </p:nvSpPr>
        <p:spPr>
          <a:xfrm>
            <a:off x="3330720" y="21193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21" name="CustomShape 18"/>
          <p:cNvSpPr/>
          <p:nvPr/>
        </p:nvSpPr>
        <p:spPr>
          <a:xfrm>
            <a:off x="838080" y="2386080"/>
            <a:ext cx="2278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2" name="CustomShape 19"/>
          <p:cNvSpPr/>
          <p:nvPr/>
        </p:nvSpPr>
        <p:spPr>
          <a:xfrm>
            <a:off x="1600200" y="2386080"/>
            <a:ext cx="2278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3" name="CustomShape 20"/>
          <p:cNvSpPr/>
          <p:nvPr/>
        </p:nvSpPr>
        <p:spPr>
          <a:xfrm>
            <a:off x="2362320" y="2386080"/>
            <a:ext cx="2278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4" name="CustomShape 21"/>
          <p:cNvSpPr/>
          <p:nvPr/>
        </p:nvSpPr>
        <p:spPr>
          <a:xfrm flipV="1">
            <a:off x="3124080" y="2384280"/>
            <a:ext cx="20556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5" name="CustomShape 22"/>
          <p:cNvSpPr/>
          <p:nvPr/>
        </p:nvSpPr>
        <p:spPr>
          <a:xfrm>
            <a:off x="3863880" y="2386080"/>
            <a:ext cx="19692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6" name="CustomShape 23"/>
          <p:cNvSpPr/>
          <p:nvPr/>
        </p:nvSpPr>
        <p:spPr>
          <a:xfrm>
            <a:off x="3637080" y="3809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227" name="CustomShape 24"/>
          <p:cNvSpPr/>
          <p:nvPr/>
        </p:nvSpPr>
        <p:spPr>
          <a:xfrm>
            <a:off x="3903840" y="4343400"/>
            <a:ext cx="360" cy="1515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28" name="CustomShape 25"/>
          <p:cNvSpPr/>
          <p:nvPr/>
        </p:nvSpPr>
        <p:spPr>
          <a:xfrm>
            <a:off x="3637080" y="44956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229" name="CustomShape 26"/>
          <p:cNvSpPr/>
          <p:nvPr/>
        </p:nvSpPr>
        <p:spPr>
          <a:xfrm>
            <a:off x="3903840" y="5029200"/>
            <a:ext cx="288360" cy="3060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0" name="CustomShape 27"/>
          <p:cNvSpPr/>
          <p:nvPr/>
        </p:nvSpPr>
        <p:spPr>
          <a:xfrm>
            <a:off x="5238720" y="3669120"/>
            <a:ext cx="33480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31" name="CustomShape 28"/>
          <p:cNvSpPr/>
          <p:nvPr/>
        </p:nvSpPr>
        <p:spPr>
          <a:xfrm flipH="1">
            <a:off x="4761720" y="2574720"/>
            <a:ext cx="267840" cy="531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2" name="CustomShape 29"/>
          <p:cNvSpPr/>
          <p:nvPr/>
        </p:nvSpPr>
        <p:spPr>
          <a:xfrm>
            <a:off x="4802040" y="2748600"/>
            <a:ext cx="33480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33" name="CustomShape 30"/>
          <p:cNvSpPr/>
          <p:nvPr/>
        </p:nvSpPr>
        <p:spPr>
          <a:xfrm>
            <a:off x="4495680" y="31068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234" name="CustomShape 31"/>
          <p:cNvSpPr/>
          <p:nvPr/>
        </p:nvSpPr>
        <p:spPr>
          <a:xfrm>
            <a:off x="4762440" y="3640320"/>
            <a:ext cx="360" cy="1580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5" name="CustomShape 32"/>
          <p:cNvSpPr/>
          <p:nvPr/>
        </p:nvSpPr>
        <p:spPr>
          <a:xfrm>
            <a:off x="4495680" y="37990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236" name="CustomShape 33"/>
          <p:cNvSpPr/>
          <p:nvPr/>
        </p:nvSpPr>
        <p:spPr>
          <a:xfrm>
            <a:off x="4762440" y="4332240"/>
            <a:ext cx="360" cy="1515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7" name="CustomShape 34"/>
          <p:cNvSpPr/>
          <p:nvPr/>
        </p:nvSpPr>
        <p:spPr>
          <a:xfrm>
            <a:off x="4495680" y="4484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238" name="CustomShape 35"/>
          <p:cNvSpPr/>
          <p:nvPr/>
        </p:nvSpPr>
        <p:spPr>
          <a:xfrm flipH="1">
            <a:off x="4569480" y="5018040"/>
            <a:ext cx="191520" cy="3171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9" name="CustomShape 36"/>
          <p:cNvSpPr/>
          <p:nvPr/>
        </p:nvSpPr>
        <p:spPr>
          <a:xfrm rot="5400000">
            <a:off x="3553920" y="3669480"/>
            <a:ext cx="2949120" cy="759240"/>
          </a:xfrm>
          <a:prstGeom prst="curvedConnector2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graphicFrame>
        <p:nvGraphicFramePr>
          <p:cNvPr id="240" name="Table 37"/>
          <p:cNvGraphicFramePr/>
          <p:nvPr/>
        </p:nvGraphicFramePr>
        <p:xfrm>
          <a:off x="5791320" y="1066680"/>
          <a:ext cx="3199680" cy="5231880"/>
        </p:xfrm>
        <a:graphic>
          <a:graphicData uri="http://schemas.openxmlformats.org/drawingml/2006/table">
            <a:tbl>
              <a:tblPr/>
              <a:tblGrid>
                <a:gridCol w="399960"/>
                <a:gridCol w="1047600"/>
                <a:gridCol w="1752120"/>
              </a:tblGrid>
              <a:tr h="56124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Defined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Used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available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drawHeight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available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minimumDrawWidth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minimumDrawWidth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minimumDrawWidth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maximumDrawWidth</a:t>
                      </a:r>
                      <a:endParaRPr/>
                    </a:p>
                  </a:txBody>
                  <a:tcPr/>
                </a:tc>
              </a:tr>
              <a:tr h="718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maximumDrawWidth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maximumDrawWidth</a:t>
                      </a:r>
                      <a:endParaRPr/>
                    </a:p>
                  </a:txBody>
                  <a:tcPr/>
                </a:tc>
              </a:tr>
              <a:tr h="300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--</a:t>
                      </a:r>
                      <a:endParaRPr/>
                    </a:p>
                  </a:txBody>
                  <a:tcPr/>
                </a:tc>
              </a:tr>
              <a:tr h="50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chartArea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>
                          <a:solidFill>
                            <a:srgbClr val="000000"/>
                          </a:solidFill>
                          <a:latin typeface="Calibri"/>
                        </a:rPr>
                        <a:t>drawWidth, drawHeight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1" name="CustomShape 38"/>
          <p:cNvSpPr/>
          <p:nvPr/>
        </p:nvSpPr>
        <p:spPr>
          <a:xfrm>
            <a:off x="6248520" y="3853800"/>
            <a:ext cx="913680" cy="23112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42" name="CustomShape 39"/>
          <p:cNvSpPr/>
          <p:nvPr/>
        </p:nvSpPr>
        <p:spPr>
          <a:xfrm>
            <a:off x="7612560" y="5843520"/>
            <a:ext cx="913680" cy="23112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43" name="CustomShape 40"/>
          <p:cNvSpPr/>
          <p:nvPr/>
        </p:nvSpPr>
        <p:spPr>
          <a:xfrm>
            <a:off x="6248520" y="5317920"/>
            <a:ext cx="913680" cy="23112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44" name="CustomShape 41"/>
          <p:cNvSpPr/>
          <p:nvPr/>
        </p:nvSpPr>
        <p:spPr>
          <a:xfrm flipH="1" flipV="1" rot="10800000">
            <a:off x="3637080" y="4076280"/>
            <a:ext cx="477000" cy="1447200"/>
          </a:xfrm>
          <a:prstGeom prst="curvedConnector3">
            <a:avLst>
              <a:gd fmla="val -47863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45" name="CustomShape 42"/>
          <p:cNvSpPr/>
          <p:nvPr/>
        </p:nvSpPr>
        <p:spPr>
          <a:xfrm flipH="1">
            <a:off x="4647600" y="4065480"/>
            <a:ext cx="380160" cy="1458000"/>
          </a:xfrm>
          <a:prstGeom prst="curvedConnector3">
            <a:avLst>
              <a:gd fmla="val -60000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46" name="CustomShape 43"/>
          <p:cNvSpPr/>
          <p:nvPr/>
        </p:nvSpPr>
        <p:spPr>
          <a:xfrm>
            <a:off x="3631320" y="380988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247" name="CustomShape 44"/>
          <p:cNvSpPr/>
          <p:nvPr/>
        </p:nvSpPr>
        <p:spPr>
          <a:xfrm>
            <a:off x="4494960" y="379188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</p:spTree>
  </p:cSld>
  <p:timing>
    <p:tnLst>
      <p:par>
        <p:cTn dur="indefinite" id="58" nodeType="tmRoot" restart="never">
          <p:childTnLst>
            <p:seq>
              <p:cTn dur="indefinite" id="59" nodeType="mainSeq">
                <p:childTnLst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fill="hold" id="6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4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7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>
                      <p:stCondLst>
                        <p:cond delay="indefinite"/>
                      </p:stCondLst>
                      <p:childTnLst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id="70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72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00" fill="freeze" id="7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6">
                            <p:stCondLst>
                              <p:cond delay="500"/>
                            </p:stCondLst>
                            <p:childTnLst>
                              <p:par>
                                <p:cTn fill="hold" id="77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9">
                            <p:stCondLst>
                              <p:cond delay="500"/>
                            </p:stCondLst>
                            <p:childTnLst>
                              <p:par>
                                <p:cTn fill="hold" id="80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2">
                            <p:stCondLst>
                              <p:cond delay="500"/>
                            </p:stCondLst>
                            <p:childTnLst>
                              <p:par>
                                <p:cTn fill="hold" id="83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Final Program Dependence Graph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66D2E12-2CBC-4F10-9CEC-AFDC73F8F9D0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4005720" y="25146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990720" y="2513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52" name="CustomShape 5"/>
          <p:cNvSpPr/>
          <p:nvPr/>
        </p:nvSpPr>
        <p:spPr>
          <a:xfrm>
            <a:off x="1752480" y="2513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53" name="CustomShape 6"/>
          <p:cNvSpPr/>
          <p:nvPr/>
        </p:nvSpPr>
        <p:spPr>
          <a:xfrm>
            <a:off x="2514600" y="2513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54" name="CustomShape 7"/>
          <p:cNvSpPr/>
          <p:nvPr/>
        </p:nvSpPr>
        <p:spPr>
          <a:xfrm>
            <a:off x="3276720" y="25146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5453640" y="24922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256" name="CustomShape 9"/>
          <p:cNvSpPr/>
          <p:nvPr/>
        </p:nvSpPr>
        <p:spPr>
          <a:xfrm>
            <a:off x="4710240" y="16002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57" name="CustomShape 10"/>
          <p:cNvSpPr/>
          <p:nvPr/>
        </p:nvSpPr>
        <p:spPr>
          <a:xfrm flipH="1">
            <a:off x="1256760" y="1866960"/>
            <a:ext cx="3452040" cy="6462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58" name="CustomShape 11"/>
          <p:cNvSpPr/>
          <p:nvPr/>
        </p:nvSpPr>
        <p:spPr>
          <a:xfrm flipH="1">
            <a:off x="2018520" y="1866960"/>
            <a:ext cx="2690280" cy="6462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59" name="CustomShape 12"/>
          <p:cNvSpPr/>
          <p:nvPr/>
        </p:nvSpPr>
        <p:spPr>
          <a:xfrm flipH="1">
            <a:off x="2780640" y="1866960"/>
            <a:ext cx="1928160" cy="6462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60" name="CustomShape 13"/>
          <p:cNvSpPr/>
          <p:nvPr/>
        </p:nvSpPr>
        <p:spPr>
          <a:xfrm flipH="1">
            <a:off x="3542760" y="1866960"/>
            <a:ext cx="1166040" cy="64692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61" name="CustomShape 14"/>
          <p:cNvSpPr/>
          <p:nvPr/>
        </p:nvSpPr>
        <p:spPr>
          <a:xfrm flipH="1">
            <a:off x="4271760" y="1866960"/>
            <a:ext cx="437040" cy="64692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62" name="CustomShape 15"/>
          <p:cNvSpPr/>
          <p:nvPr/>
        </p:nvSpPr>
        <p:spPr>
          <a:xfrm>
            <a:off x="4710240" y="2513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63" name="CustomShape 16"/>
          <p:cNvSpPr/>
          <p:nvPr/>
        </p:nvSpPr>
        <p:spPr>
          <a:xfrm>
            <a:off x="4977000" y="2133720"/>
            <a:ext cx="360" cy="3794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64" name="CustomShape 17"/>
          <p:cNvSpPr/>
          <p:nvPr/>
        </p:nvSpPr>
        <p:spPr>
          <a:xfrm>
            <a:off x="5243760" y="1866960"/>
            <a:ext cx="475920" cy="6246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65" name="CustomShape 18"/>
          <p:cNvSpPr/>
          <p:nvPr/>
        </p:nvSpPr>
        <p:spPr>
          <a:xfrm>
            <a:off x="4000320" y="37432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266" name="CustomShape 19"/>
          <p:cNvSpPr/>
          <p:nvPr/>
        </p:nvSpPr>
        <p:spPr>
          <a:xfrm>
            <a:off x="3271320" y="37432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67" name="CustomShape 20"/>
          <p:cNvSpPr/>
          <p:nvPr/>
        </p:nvSpPr>
        <p:spPr>
          <a:xfrm>
            <a:off x="5448240" y="372096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268" name="CustomShape 21"/>
          <p:cNvSpPr/>
          <p:nvPr/>
        </p:nvSpPr>
        <p:spPr>
          <a:xfrm>
            <a:off x="4704840" y="37429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269" name="CustomShape 22"/>
          <p:cNvSpPr/>
          <p:nvPr/>
        </p:nvSpPr>
        <p:spPr>
          <a:xfrm flipH="1">
            <a:off x="3537360" y="2969280"/>
            <a:ext cx="1249560" cy="7736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70" name="CustomShape 23"/>
          <p:cNvSpPr/>
          <p:nvPr/>
        </p:nvSpPr>
        <p:spPr>
          <a:xfrm flipH="1">
            <a:off x="4266360" y="2969280"/>
            <a:ext cx="520560" cy="7736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71" name="CustomShape 24"/>
          <p:cNvSpPr/>
          <p:nvPr/>
        </p:nvSpPr>
        <p:spPr>
          <a:xfrm flipH="1">
            <a:off x="4970880" y="3047400"/>
            <a:ext cx="4680" cy="6948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72" name="CustomShape 25"/>
          <p:cNvSpPr/>
          <p:nvPr/>
        </p:nvSpPr>
        <p:spPr>
          <a:xfrm>
            <a:off x="5165640" y="2969280"/>
            <a:ext cx="548640" cy="75096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73" name="CustomShape 26"/>
          <p:cNvSpPr/>
          <p:nvPr/>
        </p:nvSpPr>
        <p:spPr>
          <a:xfrm>
            <a:off x="4724280" y="4952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274" name="CustomShape 27"/>
          <p:cNvSpPr/>
          <p:nvPr/>
        </p:nvSpPr>
        <p:spPr>
          <a:xfrm>
            <a:off x="6215400" y="493056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275" name="CustomShape 28"/>
          <p:cNvSpPr/>
          <p:nvPr/>
        </p:nvSpPr>
        <p:spPr>
          <a:xfrm>
            <a:off x="5448240" y="495216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276" name="CustomShape 29"/>
          <p:cNvSpPr/>
          <p:nvPr/>
        </p:nvSpPr>
        <p:spPr>
          <a:xfrm flipH="1">
            <a:off x="4990320" y="4176360"/>
            <a:ext cx="534600" cy="77616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77" name="CustomShape 30"/>
          <p:cNvSpPr/>
          <p:nvPr/>
        </p:nvSpPr>
        <p:spPr>
          <a:xfrm>
            <a:off x="5715000" y="4254480"/>
            <a:ext cx="360" cy="69732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78" name="CustomShape 31"/>
          <p:cNvSpPr/>
          <p:nvPr/>
        </p:nvSpPr>
        <p:spPr>
          <a:xfrm>
            <a:off x="5903640" y="4176360"/>
            <a:ext cx="578160" cy="75348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79" name="CustomShape 32"/>
          <p:cNvSpPr/>
          <p:nvPr/>
        </p:nvSpPr>
        <p:spPr>
          <a:xfrm flipH="1" flipV="1" rot="5400000">
            <a:off x="3497760" y="1034280"/>
            <a:ext cx="11880" cy="2957040"/>
          </a:xfrm>
          <a:prstGeom prst="curvedConnector3">
            <a:avLst>
              <a:gd fmla="val 5784465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80" name="CustomShape 33"/>
          <p:cNvSpPr/>
          <p:nvPr/>
        </p:nvSpPr>
        <p:spPr>
          <a:xfrm flipH="1" rot="16200000">
            <a:off x="3263040" y="1803600"/>
            <a:ext cx="1206360" cy="3695040"/>
          </a:xfrm>
          <a:prstGeom prst="curvedConnector3">
            <a:avLst>
              <a:gd fmla="val 131444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81" name="CustomShape 34"/>
          <p:cNvSpPr/>
          <p:nvPr/>
        </p:nvSpPr>
        <p:spPr>
          <a:xfrm flipH="1" rot="16200000">
            <a:off x="2162880" y="2903040"/>
            <a:ext cx="961920" cy="1251360"/>
          </a:xfrm>
          <a:prstGeom prst="curvedConnector2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82" name="CustomShape 35"/>
          <p:cNvSpPr/>
          <p:nvPr/>
        </p:nvSpPr>
        <p:spPr>
          <a:xfrm flipH="1" rot="16200000">
            <a:off x="2284920" y="2781360"/>
            <a:ext cx="2171520" cy="2704320"/>
          </a:xfrm>
          <a:prstGeom prst="curvedConnector2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83" name="CustomShape 36"/>
          <p:cNvSpPr/>
          <p:nvPr/>
        </p:nvSpPr>
        <p:spPr>
          <a:xfrm flipH="1" rot="16200000">
            <a:off x="3880080" y="653040"/>
            <a:ext cx="244080" cy="3966840"/>
          </a:xfrm>
          <a:prstGeom prst="curvedConnector4">
            <a:avLst>
              <a:gd fmla="val -497433" name="adj1"/>
              <a:gd fmla="val 105762" name="adj2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84" name="CustomShape 37"/>
          <p:cNvSpPr/>
          <p:nvPr/>
        </p:nvSpPr>
        <p:spPr>
          <a:xfrm flipH="1" flipV="1" rot="5400000">
            <a:off x="4689360" y="2790000"/>
            <a:ext cx="795240" cy="1263960"/>
          </a:xfrm>
          <a:prstGeom prst="curvedConnector3">
            <a:avLst>
              <a:gd fmla="val 50000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85" name="CustomShape 38"/>
          <p:cNvSpPr/>
          <p:nvPr/>
        </p:nvSpPr>
        <p:spPr>
          <a:xfrm flipH="1" flipV="1">
            <a:off x="5907960" y="2946240"/>
            <a:ext cx="72000" cy="2270880"/>
          </a:xfrm>
          <a:prstGeom prst="curvedConnector4">
            <a:avLst>
              <a:gd fmla="val -387088" name="adj1"/>
              <a:gd fmla="val 100266" name="adj2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86" name="CustomShape 39"/>
          <p:cNvSpPr/>
          <p:nvPr/>
        </p:nvSpPr>
        <p:spPr>
          <a:xfrm flipH="1" flipV="1" rot="5400000">
            <a:off x="4106160" y="1621080"/>
            <a:ext cx="99360" cy="2749680"/>
          </a:xfrm>
          <a:prstGeom prst="curvedConnector3">
            <a:avLst>
              <a:gd fmla="val -317568" name="adj1"/>
            </a:avLst>
          </a:prstGeom>
          <a:ln w="25560">
            <a:solidFill>
              <a:srgbClr val="00b050"/>
            </a:solidFill>
            <a:round/>
            <a:tailEnd len="med" type="triangle" w="med"/>
          </a:ln>
        </p:spPr>
      </p:sp>
      <p:sp>
        <p:nvSpPr>
          <p:cNvPr id="287" name="CustomShape 40"/>
          <p:cNvSpPr/>
          <p:nvPr/>
        </p:nvSpPr>
        <p:spPr>
          <a:xfrm flipV="1">
            <a:off x="609840" y="4749840"/>
            <a:ext cx="1523160" cy="32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288" name="CustomShape 41"/>
          <p:cNvSpPr/>
          <p:nvPr/>
        </p:nvSpPr>
        <p:spPr>
          <a:xfrm>
            <a:off x="547560" y="4724280"/>
            <a:ext cx="9734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control</a:t>
            </a:r>
            <a:endParaRPr/>
          </a:p>
        </p:txBody>
      </p:sp>
      <p:sp>
        <p:nvSpPr>
          <p:cNvPr id="289" name="CustomShape 42"/>
          <p:cNvSpPr/>
          <p:nvPr/>
        </p:nvSpPr>
        <p:spPr>
          <a:xfrm flipV="1">
            <a:off x="609840" y="5164920"/>
            <a:ext cx="1523160" cy="3240"/>
          </a:xfrm>
          <a:prstGeom prst="straightConnector1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90" name="CustomShape 43"/>
          <p:cNvSpPr/>
          <p:nvPr/>
        </p:nvSpPr>
        <p:spPr>
          <a:xfrm>
            <a:off x="311400" y="5158800"/>
            <a:ext cx="29804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data due to </a:t>
            </a:r>
            <a:r>
              <a:rPr b="1" lang="en-CA">
                <a:solidFill>
                  <a:srgbClr val="000000"/>
                </a:solidFill>
                <a:latin typeface="Calibri"/>
              </a:rPr>
              <a:t>drawWidth</a:t>
            </a:r>
            <a:endParaRPr/>
          </a:p>
        </p:txBody>
      </p:sp>
      <p:sp>
        <p:nvSpPr>
          <p:cNvPr id="291" name="CustomShape 44"/>
          <p:cNvSpPr/>
          <p:nvPr/>
        </p:nvSpPr>
        <p:spPr>
          <a:xfrm flipV="1">
            <a:off x="609840" y="5656680"/>
            <a:ext cx="1523160" cy="3240"/>
          </a:xfrm>
          <a:prstGeom prst="straightConnector1">
            <a:avLst/>
          </a:prstGeom>
          <a:ln w="25560">
            <a:solidFill>
              <a:srgbClr val="00b050"/>
            </a:solidFill>
            <a:round/>
            <a:tailEnd len="med" type="triangle" w="med"/>
          </a:ln>
        </p:spPr>
      </p:sp>
      <p:sp>
        <p:nvSpPr>
          <p:cNvPr id="292" name="CustomShape 45"/>
          <p:cNvSpPr/>
          <p:nvPr/>
        </p:nvSpPr>
        <p:spPr>
          <a:xfrm>
            <a:off x="283680" y="5650560"/>
            <a:ext cx="307656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data due to </a:t>
            </a:r>
            <a:r>
              <a:rPr b="1" lang="en-CA">
                <a:solidFill>
                  <a:srgbClr val="000000"/>
                </a:solidFill>
                <a:latin typeface="Calibri"/>
              </a:rPr>
              <a:t>drawHeight</a:t>
            </a:r>
            <a:endParaRPr/>
          </a:p>
        </p:txBody>
      </p:sp>
      <p:sp>
        <p:nvSpPr>
          <p:cNvPr id="293" name="CustomShape 46"/>
          <p:cNvSpPr/>
          <p:nvPr/>
        </p:nvSpPr>
        <p:spPr>
          <a:xfrm>
            <a:off x="6551640" y="2123280"/>
            <a:ext cx="2504880" cy="1187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How can we get the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statements required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for the computation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of statement 15?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Backward Slicing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D085D73-C028-47BE-94B8-7A68C39C46F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4005720" y="25146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>
            <a:off x="990720" y="2513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98" name="CustomShape 5"/>
          <p:cNvSpPr/>
          <p:nvPr/>
        </p:nvSpPr>
        <p:spPr>
          <a:xfrm>
            <a:off x="1752480" y="2513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99" name="CustomShape 6"/>
          <p:cNvSpPr/>
          <p:nvPr/>
        </p:nvSpPr>
        <p:spPr>
          <a:xfrm>
            <a:off x="2514600" y="2513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00" name="CustomShape 7"/>
          <p:cNvSpPr/>
          <p:nvPr/>
        </p:nvSpPr>
        <p:spPr>
          <a:xfrm>
            <a:off x="3276720" y="25146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301" name="CustomShape 8"/>
          <p:cNvSpPr/>
          <p:nvPr/>
        </p:nvSpPr>
        <p:spPr>
          <a:xfrm>
            <a:off x="5453640" y="24922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302" name="CustomShape 9"/>
          <p:cNvSpPr/>
          <p:nvPr/>
        </p:nvSpPr>
        <p:spPr>
          <a:xfrm>
            <a:off x="4710240" y="160020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03" name="CustomShape 10"/>
          <p:cNvSpPr/>
          <p:nvPr/>
        </p:nvSpPr>
        <p:spPr>
          <a:xfrm flipH="1">
            <a:off x="1256760" y="1866960"/>
            <a:ext cx="3452040" cy="6462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04" name="CustomShape 11"/>
          <p:cNvSpPr/>
          <p:nvPr/>
        </p:nvSpPr>
        <p:spPr>
          <a:xfrm flipH="1">
            <a:off x="2018520" y="1866960"/>
            <a:ext cx="2690280" cy="6462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05" name="CustomShape 12"/>
          <p:cNvSpPr/>
          <p:nvPr/>
        </p:nvSpPr>
        <p:spPr>
          <a:xfrm flipH="1">
            <a:off x="2780640" y="1866960"/>
            <a:ext cx="1928160" cy="6462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06" name="CustomShape 13"/>
          <p:cNvSpPr/>
          <p:nvPr/>
        </p:nvSpPr>
        <p:spPr>
          <a:xfrm flipH="1">
            <a:off x="3542760" y="1866960"/>
            <a:ext cx="1166040" cy="64692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07" name="CustomShape 14"/>
          <p:cNvSpPr/>
          <p:nvPr/>
        </p:nvSpPr>
        <p:spPr>
          <a:xfrm flipH="1">
            <a:off x="4271760" y="1866960"/>
            <a:ext cx="437040" cy="64692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08" name="CustomShape 15"/>
          <p:cNvSpPr/>
          <p:nvPr/>
        </p:nvSpPr>
        <p:spPr>
          <a:xfrm>
            <a:off x="4710240" y="2513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309" name="CustomShape 16"/>
          <p:cNvSpPr/>
          <p:nvPr/>
        </p:nvSpPr>
        <p:spPr>
          <a:xfrm>
            <a:off x="4977000" y="2133720"/>
            <a:ext cx="360" cy="3794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10" name="CustomShape 17"/>
          <p:cNvSpPr/>
          <p:nvPr/>
        </p:nvSpPr>
        <p:spPr>
          <a:xfrm>
            <a:off x="5243760" y="1866960"/>
            <a:ext cx="475920" cy="6246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11" name="CustomShape 18"/>
          <p:cNvSpPr/>
          <p:nvPr/>
        </p:nvSpPr>
        <p:spPr>
          <a:xfrm>
            <a:off x="4000320" y="37432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312" name="CustomShape 19"/>
          <p:cNvSpPr/>
          <p:nvPr/>
        </p:nvSpPr>
        <p:spPr>
          <a:xfrm>
            <a:off x="3271320" y="37432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313" name="CustomShape 20"/>
          <p:cNvSpPr/>
          <p:nvPr/>
        </p:nvSpPr>
        <p:spPr>
          <a:xfrm>
            <a:off x="5448240" y="372096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314" name="CustomShape 21"/>
          <p:cNvSpPr/>
          <p:nvPr/>
        </p:nvSpPr>
        <p:spPr>
          <a:xfrm>
            <a:off x="4704840" y="374292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315" name="CustomShape 22"/>
          <p:cNvSpPr/>
          <p:nvPr/>
        </p:nvSpPr>
        <p:spPr>
          <a:xfrm flipH="1">
            <a:off x="3537360" y="2969280"/>
            <a:ext cx="1249560" cy="7736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16" name="CustomShape 23"/>
          <p:cNvSpPr/>
          <p:nvPr/>
        </p:nvSpPr>
        <p:spPr>
          <a:xfrm flipH="1">
            <a:off x="4266360" y="2969280"/>
            <a:ext cx="520560" cy="7736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17" name="CustomShape 24"/>
          <p:cNvSpPr/>
          <p:nvPr/>
        </p:nvSpPr>
        <p:spPr>
          <a:xfrm flipH="1">
            <a:off x="4970880" y="3047400"/>
            <a:ext cx="4680" cy="69480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18" name="CustomShape 25"/>
          <p:cNvSpPr/>
          <p:nvPr/>
        </p:nvSpPr>
        <p:spPr>
          <a:xfrm>
            <a:off x="5165640" y="2969280"/>
            <a:ext cx="548640" cy="75096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19" name="CustomShape 26"/>
          <p:cNvSpPr/>
          <p:nvPr/>
        </p:nvSpPr>
        <p:spPr>
          <a:xfrm>
            <a:off x="4724280" y="495288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320" name="CustomShape 27"/>
          <p:cNvSpPr/>
          <p:nvPr/>
        </p:nvSpPr>
        <p:spPr>
          <a:xfrm>
            <a:off x="6215400" y="493056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321" name="CustomShape 28"/>
          <p:cNvSpPr/>
          <p:nvPr/>
        </p:nvSpPr>
        <p:spPr>
          <a:xfrm>
            <a:off x="5448240" y="4952160"/>
            <a:ext cx="532800" cy="5328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322" name="CustomShape 29"/>
          <p:cNvSpPr/>
          <p:nvPr/>
        </p:nvSpPr>
        <p:spPr>
          <a:xfrm flipH="1">
            <a:off x="4990320" y="4176360"/>
            <a:ext cx="534600" cy="77616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23" name="CustomShape 30"/>
          <p:cNvSpPr/>
          <p:nvPr/>
        </p:nvSpPr>
        <p:spPr>
          <a:xfrm>
            <a:off x="5715000" y="4254480"/>
            <a:ext cx="360" cy="69732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24" name="CustomShape 31"/>
          <p:cNvSpPr/>
          <p:nvPr/>
        </p:nvSpPr>
        <p:spPr>
          <a:xfrm>
            <a:off x="5903640" y="4176360"/>
            <a:ext cx="578160" cy="75348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25" name="CustomShape 32"/>
          <p:cNvSpPr/>
          <p:nvPr/>
        </p:nvSpPr>
        <p:spPr>
          <a:xfrm flipH="1" flipV="1" rot="5400000">
            <a:off x="3497760" y="1034280"/>
            <a:ext cx="11880" cy="2957040"/>
          </a:xfrm>
          <a:prstGeom prst="curvedConnector3">
            <a:avLst>
              <a:gd fmla="val 5784465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26" name="CustomShape 33"/>
          <p:cNvSpPr/>
          <p:nvPr/>
        </p:nvSpPr>
        <p:spPr>
          <a:xfrm flipH="1" rot="16200000">
            <a:off x="3263040" y="1803600"/>
            <a:ext cx="1206360" cy="3695040"/>
          </a:xfrm>
          <a:prstGeom prst="curvedConnector3">
            <a:avLst>
              <a:gd fmla="val 131444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27" name="CustomShape 34"/>
          <p:cNvSpPr/>
          <p:nvPr/>
        </p:nvSpPr>
        <p:spPr>
          <a:xfrm flipH="1" rot="16200000">
            <a:off x="2162880" y="2903040"/>
            <a:ext cx="961920" cy="1251360"/>
          </a:xfrm>
          <a:prstGeom prst="curvedConnector2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28" name="CustomShape 35"/>
          <p:cNvSpPr/>
          <p:nvPr/>
        </p:nvSpPr>
        <p:spPr>
          <a:xfrm flipH="1" rot="16200000">
            <a:off x="2284920" y="2781360"/>
            <a:ext cx="2171520" cy="2704320"/>
          </a:xfrm>
          <a:prstGeom prst="curvedConnector2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29" name="CustomShape 36"/>
          <p:cNvSpPr/>
          <p:nvPr/>
        </p:nvSpPr>
        <p:spPr>
          <a:xfrm flipH="1" rot="16200000">
            <a:off x="3880080" y="653040"/>
            <a:ext cx="244080" cy="3966840"/>
          </a:xfrm>
          <a:prstGeom prst="curvedConnector4">
            <a:avLst>
              <a:gd fmla="val -497433" name="adj1"/>
              <a:gd fmla="val 105762" name="adj2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30" name="CustomShape 37"/>
          <p:cNvSpPr/>
          <p:nvPr/>
        </p:nvSpPr>
        <p:spPr>
          <a:xfrm flipH="1" flipV="1" rot="5400000">
            <a:off x="4689360" y="2790000"/>
            <a:ext cx="795240" cy="1263960"/>
          </a:xfrm>
          <a:prstGeom prst="curvedConnector3">
            <a:avLst>
              <a:gd fmla="val 50000" name="adj1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31" name="CustomShape 38"/>
          <p:cNvSpPr/>
          <p:nvPr/>
        </p:nvSpPr>
        <p:spPr>
          <a:xfrm flipH="1" flipV="1">
            <a:off x="5907960" y="2946240"/>
            <a:ext cx="72000" cy="2270880"/>
          </a:xfrm>
          <a:prstGeom prst="curvedConnector4">
            <a:avLst>
              <a:gd fmla="val -387088" name="adj1"/>
              <a:gd fmla="val 100266" name="adj2"/>
            </a:avLst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32" name="CustomShape 39"/>
          <p:cNvSpPr/>
          <p:nvPr/>
        </p:nvSpPr>
        <p:spPr>
          <a:xfrm flipH="1" flipV="1" rot="5400000">
            <a:off x="4106160" y="1621080"/>
            <a:ext cx="99360" cy="2749680"/>
          </a:xfrm>
          <a:prstGeom prst="curvedConnector3">
            <a:avLst>
              <a:gd fmla="val -317568" name="adj1"/>
            </a:avLst>
          </a:prstGeom>
          <a:ln w="25560">
            <a:solidFill>
              <a:srgbClr val="00b050"/>
            </a:solidFill>
            <a:round/>
            <a:tailEnd len="med" type="triangle" w="med"/>
          </a:ln>
        </p:spPr>
      </p:sp>
      <p:sp>
        <p:nvSpPr>
          <p:cNvPr id="333" name="CustomShape 40"/>
          <p:cNvSpPr/>
          <p:nvPr/>
        </p:nvSpPr>
        <p:spPr>
          <a:xfrm flipV="1">
            <a:off x="609840" y="4749840"/>
            <a:ext cx="1523160" cy="3240"/>
          </a:xfrm>
          <a:prstGeom prst="straightConnector1">
            <a:avLst/>
          </a:prstGeom>
          <a:ln cap="rnd" w="25560">
            <a:solidFill>
              <a:srgbClr val="4a7ebb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34" name="CustomShape 41"/>
          <p:cNvSpPr/>
          <p:nvPr/>
        </p:nvSpPr>
        <p:spPr>
          <a:xfrm>
            <a:off x="547560" y="4724280"/>
            <a:ext cx="9734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control</a:t>
            </a:r>
            <a:endParaRPr/>
          </a:p>
        </p:txBody>
      </p:sp>
      <p:sp>
        <p:nvSpPr>
          <p:cNvPr id="335" name="CustomShape 42"/>
          <p:cNvSpPr/>
          <p:nvPr/>
        </p:nvSpPr>
        <p:spPr>
          <a:xfrm flipV="1">
            <a:off x="609840" y="5164920"/>
            <a:ext cx="1523160" cy="3240"/>
          </a:xfrm>
          <a:prstGeom prst="straightConnector1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36" name="CustomShape 43"/>
          <p:cNvSpPr/>
          <p:nvPr/>
        </p:nvSpPr>
        <p:spPr>
          <a:xfrm>
            <a:off x="311400" y="5158800"/>
            <a:ext cx="29804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data due to </a:t>
            </a:r>
            <a:r>
              <a:rPr b="1" lang="en-CA">
                <a:solidFill>
                  <a:srgbClr val="000000"/>
                </a:solidFill>
                <a:latin typeface="Calibri"/>
              </a:rPr>
              <a:t>drawWidth</a:t>
            </a:r>
            <a:endParaRPr/>
          </a:p>
        </p:txBody>
      </p:sp>
      <p:sp>
        <p:nvSpPr>
          <p:cNvPr id="337" name="CustomShape 44"/>
          <p:cNvSpPr/>
          <p:nvPr/>
        </p:nvSpPr>
        <p:spPr>
          <a:xfrm flipV="1">
            <a:off x="609840" y="5656680"/>
            <a:ext cx="1523160" cy="3240"/>
          </a:xfrm>
          <a:prstGeom prst="straightConnector1">
            <a:avLst/>
          </a:prstGeom>
          <a:ln w="25560">
            <a:solidFill>
              <a:srgbClr val="00b050"/>
            </a:solidFill>
            <a:round/>
            <a:tailEnd len="med" type="triangle" w="med"/>
          </a:ln>
        </p:spPr>
      </p:sp>
      <p:sp>
        <p:nvSpPr>
          <p:cNvPr id="338" name="CustomShape 45"/>
          <p:cNvSpPr/>
          <p:nvPr/>
        </p:nvSpPr>
        <p:spPr>
          <a:xfrm>
            <a:off x="283680" y="5650560"/>
            <a:ext cx="307656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data due to </a:t>
            </a:r>
            <a:r>
              <a:rPr b="1" lang="en-CA">
                <a:solidFill>
                  <a:srgbClr val="000000"/>
                </a:solidFill>
                <a:latin typeface="Calibri"/>
              </a:rPr>
              <a:t>drawHeight</a:t>
            </a:r>
            <a:endParaRPr/>
          </a:p>
        </p:txBody>
      </p:sp>
      <p:sp>
        <p:nvSpPr>
          <p:cNvPr id="339" name="CustomShape 46"/>
          <p:cNvSpPr/>
          <p:nvPr/>
        </p:nvSpPr>
        <p:spPr>
          <a:xfrm>
            <a:off x="5453640" y="249372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340" name="CustomShape 47"/>
          <p:cNvSpPr/>
          <p:nvPr/>
        </p:nvSpPr>
        <p:spPr>
          <a:xfrm>
            <a:off x="5448600" y="495288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341" name="CustomShape 48"/>
          <p:cNvSpPr/>
          <p:nvPr/>
        </p:nvSpPr>
        <p:spPr>
          <a:xfrm>
            <a:off x="5453640" y="372096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342" name="CustomShape 49"/>
          <p:cNvSpPr/>
          <p:nvPr/>
        </p:nvSpPr>
        <p:spPr>
          <a:xfrm>
            <a:off x="4716720" y="251388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343" name="CustomShape 50"/>
          <p:cNvSpPr/>
          <p:nvPr/>
        </p:nvSpPr>
        <p:spPr>
          <a:xfrm>
            <a:off x="1764720" y="252036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44" name="CustomShape 51"/>
          <p:cNvSpPr/>
          <p:nvPr/>
        </p:nvSpPr>
        <p:spPr>
          <a:xfrm>
            <a:off x="4005720" y="374292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345" name="CustomShape 52"/>
          <p:cNvSpPr/>
          <p:nvPr/>
        </p:nvSpPr>
        <p:spPr>
          <a:xfrm>
            <a:off x="2514600" y="2513880"/>
            <a:ext cx="532800" cy="532800"/>
          </a:xfrm>
          <a:prstGeom prst="ellipse">
            <a:avLst/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346" name="CustomShape 53"/>
          <p:cNvSpPr/>
          <p:nvPr/>
        </p:nvSpPr>
        <p:spPr>
          <a:xfrm flipH="1" flipV="1" rot="5400000">
            <a:off x="4689360" y="2791440"/>
            <a:ext cx="795240" cy="1263960"/>
          </a:xfrm>
          <a:prstGeom prst="curvedConnector3">
            <a:avLst>
              <a:gd fmla="val 50000" name="adj1"/>
            </a:avLst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7" name="CustomShape 54"/>
          <p:cNvSpPr/>
          <p:nvPr/>
        </p:nvSpPr>
        <p:spPr>
          <a:xfrm flipH="1" flipV="1">
            <a:off x="5913360" y="2946240"/>
            <a:ext cx="72000" cy="2270880"/>
          </a:xfrm>
          <a:prstGeom prst="curvedConnector4">
            <a:avLst>
              <a:gd fmla="val -387088" name="adj1"/>
              <a:gd fmla="val 100266" name="adj2"/>
            </a:avLst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48" name="CustomShape 55"/>
          <p:cNvSpPr/>
          <p:nvPr/>
        </p:nvSpPr>
        <p:spPr>
          <a:xfrm>
            <a:off x="5715000" y="4250880"/>
            <a:ext cx="360" cy="697320"/>
          </a:xfrm>
          <a:prstGeom prst="straightConnector1">
            <a:avLst/>
          </a:prstGeom>
          <a:ln cap="rnd" w="25560">
            <a:solidFill>
              <a:srgbClr val="00000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49" name="CustomShape 56"/>
          <p:cNvSpPr/>
          <p:nvPr/>
        </p:nvSpPr>
        <p:spPr>
          <a:xfrm flipH="1">
            <a:off x="4266360" y="2972160"/>
            <a:ext cx="520560" cy="773640"/>
          </a:xfrm>
          <a:prstGeom prst="straightConnector1">
            <a:avLst/>
          </a:prstGeom>
          <a:ln cap="rnd" w="25560">
            <a:solidFill>
              <a:srgbClr val="00000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50" name="CustomShape 57"/>
          <p:cNvSpPr/>
          <p:nvPr/>
        </p:nvSpPr>
        <p:spPr>
          <a:xfrm>
            <a:off x="5171040" y="2969280"/>
            <a:ext cx="548640" cy="750960"/>
          </a:xfrm>
          <a:prstGeom prst="straightConnector1">
            <a:avLst/>
          </a:prstGeom>
          <a:ln cap="rnd" w="25560">
            <a:solidFill>
              <a:srgbClr val="000000"/>
            </a:solidFill>
            <a:custDash>
              <a:ds d="20164000000" sp="15123000000"/>
            </a:custDash>
            <a:round/>
            <a:tailEnd len="med" type="triangle" w="med"/>
          </a:ln>
        </p:spPr>
      </p:sp>
      <p:sp>
        <p:nvSpPr>
          <p:cNvPr id="351" name="CustomShape 58"/>
          <p:cNvSpPr/>
          <p:nvPr/>
        </p:nvSpPr>
        <p:spPr>
          <a:xfrm flipH="1" rot="16200000">
            <a:off x="3263040" y="1803600"/>
            <a:ext cx="1206360" cy="3695040"/>
          </a:xfrm>
          <a:prstGeom prst="curvedConnector3">
            <a:avLst>
              <a:gd fmla="val 131444" name="adj1"/>
            </a:avLst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2" name="CustomShape 59"/>
          <p:cNvSpPr/>
          <p:nvPr/>
        </p:nvSpPr>
        <p:spPr>
          <a:xfrm flipH="1" flipV="1" rot="5400000">
            <a:off x="3491640" y="1034640"/>
            <a:ext cx="11880" cy="2957040"/>
          </a:xfrm>
          <a:prstGeom prst="curvedConnector3">
            <a:avLst>
              <a:gd fmla="val 5784465" name="adj1"/>
            </a:avLst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3" name="CustomShape 60"/>
          <p:cNvSpPr/>
          <p:nvPr/>
        </p:nvSpPr>
        <p:spPr>
          <a:xfrm flipH="1" rot="16200000">
            <a:off x="3877560" y="661680"/>
            <a:ext cx="244080" cy="3966840"/>
          </a:xfrm>
          <a:prstGeom prst="curvedConnector4">
            <a:avLst>
              <a:gd fmla="val -497433" name="adj1"/>
              <a:gd fmla="val 105762" name="adj2"/>
            </a:avLst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4" name="CustomShape 61"/>
          <p:cNvSpPr/>
          <p:nvPr/>
        </p:nvSpPr>
        <p:spPr>
          <a:xfrm flipH="1" flipV="1" rot="5400000">
            <a:off x="4106160" y="1627560"/>
            <a:ext cx="99360" cy="2749680"/>
          </a:xfrm>
          <a:prstGeom prst="curvedConnector3">
            <a:avLst>
              <a:gd fmla="val -317568" name="adj1"/>
            </a:avLst>
          </a:prstGeom>
          <a:ln w="255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dur="indefinite" id="85" nodeType="tmRoot" restart="never">
          <p:childTnLst>
            <p:seq>
              <p:cTn dur="indefinite" id="86" nodeType="mainSeq">
                <p:childTnLst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id="8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1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2">
                      <p:stCondLst>
                        <p:cond delay="indefinite"/>
                      </p:stCondLst>
                      <p:childTnLst>
                        <p:par>
                          <p:cTn fill="hold" id="93">
                            <p:stCondLst>
                              <p:cond delay="0"/>
                            </p:stCondLst>
                            <p:childTnLst>
                              <p:par>
                                <p:cTn fill="hold" id="94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1000" fill="freeze" id="96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7">
                            <p:stCondLst>
                              <p:cond delay="1000"/>
                            </p:stCondLst>
                            <p:childTnLst>
                              <p:par>
                                <p:cTn fill="hold" id="98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>
                      <p:stCondLst>
                        <p:cond delay="indefinite"/>
                      </p:stCondLst>
                      <p:childTnLst>
                        <p:par>
                          <p:cTn fill="hold" id="102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1000" fill="freeze" id="10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6">
                            <p:stCondLst>
                              <p:cond delay="1000"/>
                            </p:stCondLst>
                            <p:childTnLst>
                              <p:par>
                                <p:cTn fill="hold" id="107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09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0">
                      <p:stCondLst>
                        <p:cond delay="indefinite"/>
                      </p:stCondLst>
                      <p:childTnLst>
                        <p:par>
                          <p:cTn fill="hold" id="111">
                            <p:stCondLst>
                              <p:cond delay="0"/>
                            </p:stCondLst>
                            <p:childTnLst>
                              <p:par>
                                <p:cTn fill="hold" id="112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1000" fill="freeze" id="114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5">
                            <p:stCondLst>
                              <p:cond delay="1000"/>
                            </p:stCondLst>
                            <p:childTnLst>
                              <p:par>
                                <p:cTn fill="hold" id="116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18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9">
                      <p:stCondLst>
                        <p:cond delay="indefinite"/>
                      </p:stCondLst>
                      <p:childTnLst>
                        <p:par>
                          <p:cTn fill="hold" id="120">
                            <p:stCondLst>
                              <p:cond delay="0"/>
                            </p:stCondLst>
                            <p:childTnLst>
                              <p:par>
                                <p:cTn fill="hold" id="121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1000" fill="freeze" id="123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4">
                            <p:stCondLst>
                              <p:cond delay="1000"/>
                            </p:stCondLst>
                            <p:childTnLst>
                              <p:par>
                                <p:cTn fill="hold" id="125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7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8">
                      <p:stCondLst>
                        <p:cond delay="indefinite"/>
                      </p:stCondLst>
                      <p:childTnLst>
                        <p:par>
                          <p:cTn fill="hold" id="129">
                            <p:stCondLst>
                              <p:cond delay="0"/>
                            </p:stCondLst>
                            <p:childTnLst>
                              <p:par>
                                <p:cTn fill="hold" id="13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1000" fill="freeze" id="132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3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1000" fill="freeze" id="13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6">
                            <p:stCondLst>
                              <p:cond delay="1000"/>
                            </p:stCondLst>
                            <p:childTnLst>
                              <p:par>
                                <p:cTn fill="hold" id="137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9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0">
                      <p:stCondLst>
                        <p:cond delay="indefinite"/>
                      </p:stCondLst>
                      <p:childTnLst>
                        <p:par>
                          <p:cTn fill="hold" id="141">
                            <p:stCondLst>
                              <p:cond delay="0"/>
                            </p:stCondLst>
                            <p:childTnLst>
                              <p:par>
                                <p:cTn fill="hold" id="142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1000" fill="freeze" id="144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1000" fill="freeze" id="147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8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dur="1000" fill="freeze" id="1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1">
                            <p:stCondLst>
                              <p:cond delay="1000"/>
                            </p:stCondLst>
                            <p:childTnLst>
                              <p:par>
                                <p:cTn fill="hold" id="152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4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Slice-based cohesion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Ott and Thuss proposed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slice-based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metrics as a means to measure the level of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cohesion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within a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module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(method or function).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deﬁned cohesion metrics are computed based on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slice proﬁles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L. M. Ott, and J. J. Thuss, "The Relationship between Slices and Module Cohesion,"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11th International Conference on Software Engineering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(ICSE'89), pp. 198-204, 1989.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L. M. Ott, and J. J. Thuss, "Slice-based metrics for estimating cohesion,"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First International Software Metrics Symposium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(METRICS'93), pp. 71-81, 1993.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CF28AC04-3C67-4C58-AA4D-332B62E549D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Backward slicing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147A2C8-D328-4608-8E36-0E45DCFF0F6B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57" name="CustomShape 3"/>
          <p:cNvSpPr/>
          <p:nvPr/>
        </p:nvSpPr>
        <p:spPr>
          <a:xfrm>
            <a:off x="1752480" y="5334120"/>
            <a:ext cx="5866560" cy="53280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58" name="CustomShape 4"/>
          <p:cNvSpPr/>
          <p:nvPr/>
        </p:nvSpPr>
        <p:spPr>
          <a:xfrm>
            <a:off x="2057400" y="4572000"/>
            <a:ext cx="4266360" cy="30420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59" name="CustomShape 5"/>
          <p:cNvSpPr/>
          <p:nvPr/>
        </p:nvSpPr>
        <p:spPr>
          <a:xfrm>
            <a:off x="2053080" y="3352680"/>
            <a:ext cx="4266360" cy="30420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60" name="CustomShape 6"/>
          <p:cNvSpPr/>
          <p:nvPr/>
        </p:nvSpPr>
        <p:spPr>
          <a:xfrm>
            <a:off x="2362320" y="4114800"/>
            <a:ext cx="4952160" cy="30420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61" name="CustomShape 7"/>
          <p:cNvSpPr/>
          <p:nvPr/>
        </p:nvSpPr>
        <p:spPr>
          <a:xfrm>
            <a:off x="1777680" y="2895480"/>
            <a:ext cx="4952160" cy="304200"/>
          </a:xfrm>
          <a:prstGeom prst="rect">
            <a:avLst/>
          </a:prstGeom>
          <a:solidFill>
            <a:srgbClr val="ffc000"/>
          </a:solidFill>
        </p:spPr>
      </p:sp>
      <p:sp>
        <p:nvSpPr>
          <p:cNvPr id="362" name="CustomShape 8"/>
          <p:cNvSpPr/>
          <p:nvPr/>
        </p:nvSpPr>
        <p:spPr>
          <a:xfrm>
            <a:off x="1777680" y="1905120"/>
            <a:ext cx="4393800" cy="532800"/>
          </a:xfrm>
          <a:prstGeom prst="rect">
            <a:avLst/>
          </a:prstGeom>
          <a:solidFill>
            <a:srgbClr val="ffc000"/>
          </a:solidFill>
        </p:spPr>
      </p:sp>
      <p:pic>
        <p:nvPicPr>
          <p:cNvPr descr="" id="3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4840" y="1359000"/>
            <a:ext cx="6933960" cy="4800240"/>
          </a:xfrm>
          <a:prstGeom prst="rect">
            <a:avLst/>
          </a:prstGeom>
        </p:spPr>
      </p:pic>
    </p:spTree>
  </p:cSld>
  <p:timing>
    <p:tnLst>
      <p:par>
        <p:cTn dur="indefinite" id="155" nodeType="tmRoot" restart="never">
          <p:childTnLst>
            <p:seq>
              <p:cTn dur="indefinite" id="156" nodeType="mainSeq">
                <p:childTnLst>
                  <p:par>
                    <p:cTn fill="hold" id="157">
                      <p:stCondLst>
                        <p:cond delay="indefinite"/>
                      </p:stCondLst>
                      <p:childTnLst>
                        <p:par>
                          <p:cTn fill="hold" id="158">
                            <p:stCondLst>
                              <p:cond delay="0"/>
                            </p:stCondLst>
                            <p:childTnLst>
                              <p:par>
                                <p:cTn fill="hold" id="159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1000" fill="freeze" id="161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2">
                            <p:stCondLst>
                              <p:cond delay="1000"/>
                            </p:stCondLst>
                            <p:childTnLst>
                              <p:par>
                                <p:cTn fill="hold" id="163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1000" fill="freeze" id="16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6">
                            <p:stCondLst>
                              <p:cond delay="2000"/>
                            </p:stCondLst>
                            <p:childTnLst>
                              <p:par>
                                <p:cTn fill="hold" id="167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1000" fill="freeze" id="169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0">
                            <p:stCondLst>
                              <p:cond delay="3000"/>
                            </p:stCondLst>
                            <p:childTnLst>
                              <p:par>
                                <p:cTn fill="hold" id="171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1000" fill="freeze" id="173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4">
                            <p:stCondLst>
                              <p:cond delay="4000"/>
                            </p:stCondLst>
                            <p:childTnLst>
                              <p:par>
                                <p:cTn fill="hold" id="175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1000" fill="freeze" id="177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8">
                            <p:stCondLst>
                              <p:cond delay="5000"/>
                            </p:stCondLst>
                            <p:childTnLst>
                              <p:par>
                                <p:cTn fill="hold" id="179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1000" fill="freeze" id="181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Slice profiles with JDeodorant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9373EF8-58FA-498E-8BAA-03D2637F676E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745920" y="2644200"/>
            <a:ext cx="7651440" cy="15530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9600">
                <a:solidFill>
                  <a:srgbClr val="f9f3dd"/>
                </a:solidFill>
                <a:latin typeface="Calibri"/>
              </a:rPr>
              <a:t>Demo time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Empirical studies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Timothy M. Meyers and David Binkley, “An empirical study of slice-based cohesion and coupling metrics,” </a:t>
            </a:r>
            <a:r>
              <a:rPr i="1" lang="en-CA" sz="2400">
                <a:solidFill>
                  <a:srgbClr val="000000"/>
                </a:solidFill>
                <a:latin typeface="Calibri"/>
              </a:rPr>
              <a:t>ACM Transactions on Software Engineering and Methodology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, vol. 17, no. 1, Article 2, December 2007.</a:t>
            </a:r>
            <a:endParaRPr/>
          </a:p>
        </p:txBody>
      </p:sp>
      <p:sp>
        <p:nvSpPr>
          <p:cNvPr id="36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4CE67FD-9D9A-491F-B21E-BB8D4D90F0E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What is a program slice?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A program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slice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consists of all the statements in a program that may affect the value of a variable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at a speciﬁc point of interest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pair (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p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,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x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) is referred to as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slicing criterion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Slices are computed by ﬁnding sets of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directly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indirectly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related statements based on control and data dependences.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4B3D108-6294-46CF-B5BC-01051E57ABD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What is a slice profile?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VM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set of variables used by module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M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and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VO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a subset of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VM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containing only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output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variables of </a:t>
            </a:r>
            <a:r>
              <a:rPr b="1" i="1" lang="en-CA" sz="3200">
                <a:solidFill>
                  <a:srgbClr val="000000"/>
                </a:solidFill>
                <a:latin typeface="Calibri"/>
              </a:rPr>
              <a:t>M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According to Ott &amp; Thuss output variables are: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the variable which is returned by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the global variables which are modiﬁed by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parameters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which are passed by reference and are modiﬁed by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A </a:t>
            </a:r>
            <a:r>
              <a:rPr lang="en-CA" sz="3200" u="sng">
                <a:solidFill>
                  <a:srgbClr val="000000"/>
                </a:solidFill>
                <a:latin typeface="Calibri"/>
              </a:rPr>
              <a:t>slice profile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is a convenient table representation for revealing slice patterns within a module.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693115ED-8D77-4F35-A9A2-4314E455753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Slice profile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BE44CB2-6B3A-422D-9FB7-1AC6E0BA8DE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84" name="Table 3"/>
          <p:cNvGraphicFramePr/>
          <p:nvPr/>
        </p:nvGraphicFramePr>
        <p:xfrm>
          <a:off x="681120" y="1440000"/>
          <a:ext cx="1541160" cy="4103640"/>
        </p:xfrm>
        <a:graphic>
          <a:graphicData uri="http://schemas.openxmlformats.org/drawingml/2006/table">
            <a:tbl>
              <a:tblPr/>
              <a:tblGrid>
                <a:gridCol w="549000"/>
                <a:gridCol w="496440"/>
                <a:gridCol w="1207080"/>
              </a:tblGrid>
              <a:tr h="1418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</a:tr>
              <a:tr h="21600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85" name="CustomShape 4"/>
          <p:cNvSpPr/>
          <p:nvPr/>
        </p:nvSpPr>
        <p:spPr>
          <a:xfrm>
            <a:off x="451080" y="5616000"/>
            <a:ext cx="8317440" cy="9122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The "|" symbol in position (</a:t>
            </a:r>
            <a:r>
              <a:rPr b="1" i="1" lang="en-CA">
                <a:solidFill>
                  <a:srgbClr val="000000"/>
                </a:solidFill>
                <a:latin typeface="Calibri"/>
              </a:rPr>
              <a:t>x</a:t>
            </a:r>
            <a:r>
              <a:rPr lang="en-CA">
                <a:solidFill>
                  <a:srgbClr val="000000"/>
                </a:solidFill>
                <a:latin typeface="Calibri"/>
              </a:rPr>
              <a:t>, </a:t>
            </a:r>
            <a:r>
              <a:rPr b="1" i="1" lang="en-CA">
                <a:solidFill>
                  <a:srgbClr val="000000"/>
                </a:solidFill>
                <a:latin typeface="Calibri"/>
              </a:rPr>
              <a:t>y</a:t>
            </a:r>
            <a:r>
              <a:rPr lang="en-CA">
                <a:solidFill>
                  <a:srgbClr val="000000"/>
                </a:solidFill>
                <a:latin typeface="Calibri"/>
              </a:rPr>
              <a:t>) of the slice profile table indicates that 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the statement in row </a:t>
            </a:r>
            <a:r>
              <a:rPr b="1" i="1" lang="en-CA">
                <a:solidFill>
                  <a:srgbClr val="000000"/>
                </a:solidFill>
                <a:latin typeface="Calibri"/>
              </a:rPr>
              <a:t>x</a:t>
            </a:r>
            <a:r>
              <a:rPr lang="en-CA">
                <a:solidFill>
                  <a:srgbClr val="000000"/>
                </a:solidFill>
                <a:latin typeface="Calibri"/>
              </a:rPr>
              <a:t> is required for the computation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of the variable in column </a:t>
            </a:r>
            <a:r>
              <a:rPr b="1" i="1" lang="en-CA">
                <a:solidFill>
                  <a:srgbClr val="000000"/>
                </a:solidFill>
                <a:latin typeface="Calibri"/>
              </a:rPr>
              <a:t>y</a:t>
            </a:r>
            <a:r>
              <a:rPr lang="en-CA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pic>
        <p:nvPicPr>
          <p:cNvPr descr="" id="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52080" y="1576800"/>
            <a:ext cx="5574960" cy="386028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Slice-based cohesion metrics – </a:t>
            </a:r>
            <a:r>
              <a:rPr b="1" lang="en-CA" sz="4400">
                <a:solidFill>
                  <a:srgbClr val="000000"/>
                </a:solidFill>
                <a:latin typeface="Calibri"/>
              </a:rPr>
              <a:t>Tightness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B543FE1-B31F-4D2A-897A-99D6218BF752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89" name="Table 3"/>
          <p:cNvGraphicFramePr/>
          <p:nvPr/>
        </p:nvGraphicFramePr>
        <p:xfrm>
          <a:off x="304920" y="1543680"/>
          <a:ext cx="2646720" cy="7086240"/>
        </p:xfrm>
        <a:graphic>
          <a:graphicData uri="http://schemas.openxmlformats.org/drawingml/2006/table">
            <a:tbl>
              <a:tblPr/>
              <a:tblGrid>
                <a:gridCol w="511200"/>
                <a:gridCol w="722520"/>
                <a:gridCol w="734760"/>
                <a:gridCol w="678240"/>
              </a:tblGrid>
              <a:tr h="79596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2548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2548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2548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0" name="CustomShape 4"/>
          <p:cNvSpPr/>
          <p:nvPr/>
        </p:nvSpPr>
        <p:spPr>
          <a:xfrm>
            <a:off x="3276720" y="1569960"/>
            <a:ext cx="57142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Let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SLi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slice obtained for variable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vi </a:t>
            </a:r>
            <a:r>
              <a:rPr lang="en-CA" sz="3200">
                <a:solidFill>
                  <a:srgbClr val="000000"/>
                </a:solidFill>
                <a:latin typeface="Symbol"/>
              </a:rPr>
              <a:t>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 VO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SLint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be the intersection of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SLi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over all 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vi </a:t>
            </a:r>
            <a:r>
              <a:rPr lang="en-CA" sz="3200">
                <a:solidFill>
                  <a:srgbClr val="000000"/>
                </a:solidFill>
                <a:latin typeface="Symbol"/>
              </a:rPr>
              <a:t></a:t>
            </a:r>
            <a:r>
              <a:rPr i="1" lang="en-CA" sz="3200">
                <a:solidFill>
                  <a:srgbClr val="000000"/>
                </a:solidFill>
                <a:latin typeface="Calibri"/>
              </a:rPr>
              <a:t> VO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In this example, Tightness = 3/15 = 0.2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It expresses the ratio of the number of statements which are common to all slices over the module length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3276720" y="1569960"/>
            <a:ext cx="57142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CA" sz="4400">
                <a:solidFill>
                  <a:srgbClr val="000000"/>
                </a:solidFill>
                <a:latin typeface="Calibri"/>
              </a:rPr>
              <a:t>Slice-based cohesion metrics –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CA" sz="4400">
                <a:solidFill>
                  <a:srgbClr val="000000"/>
                </a:solidFill>
                <a:latin typeface="Calibri"/>
              </a:rPr>
              <a:t>Overlap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4137D9C-E8F4-411D-B1ED-D5C10CCB967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360360" y="1182240"/>
          <a:ext cx="2742120" cy="6089400"/>
        </p:xfrm>
        <a:graphic>
          <a:graphicData uri="http://schemas.openxmlformats.org/drawingml/2006/table">
            <a:tbl>
              <a:tblPr/>
              <a:tblGrid>
                <a:gridCol w="304560"/>
                <a:gridCol w="1066680"/>
                <a:gridCol w="685800"/>
                <a:gridCol w="685080"/>
              </a:tblGrid>
              <a:tr h="56124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2548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2548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179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5" name="CustomShape 4"/>
          <p:cNvSpPr/>
          <p:nvPr/>
        </p:nvSpPr>
        <p:spPr>
          <a:xfrm>
            <a:off x="3276720" y="1569960"/>
            <a:ext cx="57142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In this example,</a:t>
            </a:r>
            <a:endParaRPr/>
          </a:p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Overlap = 1/3*(3/5 + 3/6 + 3/6) = 0.53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It expresses the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average ratio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of the number of statements which are common to all slices to the size of each slice.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3276720" y="1569960"/>
            <a:ext cx="57142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Interpretation of metric values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380880" y="1600200"/>
            <a:ext cx="83811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higher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tightness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overlap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of a module is,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more cohesive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the module 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Trying to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decompose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a highly cohesive module would introduce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excessive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code duplication between the original module and the newly extracted modules.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8506B0D-929E-4070-A461-462AB0F5637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CA" sz="4400">
                <a:solidFill>
                  <a:srgbClr val="000000"/>
                </a:solidFill>
                <a:latin typeface="Calibri"/>
              </a:rPr>
              <a:t>Slice-based cohesion metrics –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CA" sz="4400">
                <a:solidFill>
                  <a:srgbClr val="000000"/>
                </a:solidFill>
                <a:latin typeface="Calibri"/>
              </a:rPr>
              <a:t>Coverage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7DCBCA9A-CA4E-43DD-9A77-749B195FE8C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02" name="Table 3"/>
          <p:cNvGraphicFramePr/>
          <p:nvPr/>
        </p:nvGraphicFramePr>
        <p:xfrm>
          <a:off x="304920" y="1687680"/>
          <a:ext cx="2742480" cy="3950280"/>
        </p:xfrm>
        <a:graphic>
          <a:graphicData uri="http://schemas.openxmlformats.org/drawingml/2006/table">
            <a:tbl>
              <a:tblPr/>
              <a:tblGrid>
                <a:gridCol w="304560"/>
                <a:gridCol w="1066680"/>
                <a:gridCol w="685800"/>
                <a:gridCol w="685440"/>
              </a:tblGrid>
              <a:tr h="56124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drawWidth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scaleX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600">
                          <a:solidFill>
                            <a:srgbClr val="000000"/>
                          </a:solidFill>
                          <a:latin typeface="Calibri"/>
                        </a:rPr>
                        <a:t>scale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2548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2548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179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 sz="1100">
                          <a:solidFill>
                            <a:srgbClr val="000000"/>
                          </a:solidFill>
                          <a:latin typeface="Calibri"/>
                        </a:rPr>
                        <a:t>|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28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10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03" name="CustomShape 4"/>
          <p:cNvSpPr/>
          <p:nvPr/>
        </p:nvSpPr>
        <p:spPr>
          <a:xfrm>
            <a:off x="3276720" y="1569960"/>
            <a:ext cx="57142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In this example,</a:t>
            </a:r>
            <a:endParaRPr/>
          </a:p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Calibri"/>
              </a:rPr>
              <a:t>Coverage = 1/3*(5/15 + 6/15 + 6/15) = 0.38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It expresses the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average slice size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over the module length.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A high value of coverage is achieved when the slices extend over a large portion of the module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3276720" y="1569960"/>
            <a:ext cx="57142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