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Click to edit the notes format</a:t>
            </a:r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&lt;header&gt;</a:t>
            </a:r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CA"/>
              <a:t>&lt;date/time&gt;</a:t>
            </a:r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CA"/>
              <a:t>&lt;footer&gt;</a:t>
            </a:r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8E09BBD-804F-4FE2-BB11-E6DB117768A3}" type="slidenum">
              <a:rPr lang="en-CA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81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E999315C-9C5C-418B-AD32-942CC896B30C}" type="slidenum">
              <a:rPr lang="en-C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0" y="6356520"/>
            <a:ext cx="914292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SOEN 6611 – Software Measurement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Object-Oriented Metrics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The history of cohesion metrics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0" y="6356520"/>
            <a:ext cx="914292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77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43B762F2-8535-4DB2-8B44-378258538AC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LCOM (Henderson-Sellers) example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4DC2EE51-046E-40D1-8051-440324CF3363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5660280" y="2418480"/>
            <a:ext cx="180360" cy="16142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4343040" y="2418480"/>
            <a:ext cx="2814840" cy="20152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91" name="CustomShape 5"/>
          <p:cNvSpPr/>
          <p:nvPr/>
        </p:nvSpPr>
        <p:spPr>
          <a:xfrm flipH="1" flipV="1" rot="10800000">
            <a:off x="86400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2" name="CustomShape 6"/>
          <p:cNvSpPr/>
          <p:nvPr/>
        </p:nvSpPr>
        <p:spPr>
          <a:xfrm>
            <a:off x="708840" y="3753000"/>
            <a:ext cx="31788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93" name="CustomShape 7"/>
          <p:cNvSpPr/>
          <p:nvPr/>
        </p:nvSpPr>
        <p:spPr>
          <a:xfrm>
            <a:off x="686160" y="2590920"/>
            <a:ext cx="3596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94" name="CustomShape 8"/>
          <p:cNvSpPr/>
          <p:nvPr/>
        </p:nvSpPr>
        <p:spPr>
          <a:xfrm>
            <a:off x="1313280" y="3753000"/>
            <a:ext cx="29304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95" name="CustomShape 9"/>
          <p:cNvSpPr/>
          <p:nvPr/>
        </p:nvSpPr>
        <p:spPr>
          <a:xfrm>
            <a:off x="1295640" y="2590920"/>
            <a:ext cx="33156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96" name="CustomShape 10"/>
          <p:cNvSpPr/>
          <p:nvPr/>
        </p:nvSpPr>
        <p:spPr>
          <a:xfrm flipH="1" flipV="1" rot="10800000">
            <a:off x="205452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7" name="CustomShape 11"/>
          <p:cNvSpPr/>
          <p:nvPr/>
        </p:nvSpPr>
        <p:spPr>
          <a:xfrm>
            <a:off x="1900440" y="3753000"/>
            <a:ext cx="31140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98" name="CustomShape 12"/>
          <p:cNvSpPr/>
          <p:nvPr/>
        </p:nvSpPr>
        <p:spPr>
          <a:xfrm>
            <a:off x="1878120" y="2590920"/>
            <a:ext cx="3524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99" name="CustomShape 13"/>
          <p:cNvSpPr/>
          <p:nvPr/>
        </p:nvSpPr>
        <p:spPr>
          <a:xfrm>
            <a:off x="2568960" y="3753000"/>
            <a:ext cx="30672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0" name="CustomShape 14"/>
          <p:cNvSpPr/>
          <p:nvPr/>
        </p:nvSpPr>
        <p:spPr>
          <a:xfrm>
            <a:off x="2550600" y="2590920"/>
            <a:ext cx="3470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201" name="CustomShape 15"/>
          <p:cNvSpPr/>
          <p:nvPr/>
        </p:nvSpPr>
        <p:spPr>
          <a:xfrm flipV="1" rot="10800000">
            <a:off x="272088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2" name="CustomShape 16"/>
          <p:cNvSpPr/>
          <p:nvPr/>
        </p:nvSpPr>
        <p:spPr>
          <a:xfrm flipV="1" rot="10800000">
            <a:off x="389160" y="1969560"/>
            <a:ext cx="47520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3" name="CustomShape 17"/>
          <p:cNvSpPr/>
          <p:nvPr/>
        </p:nvSpPr>
        <p:spPr>
          <a:xfrm flipH="1" flipV="1" rot="10800000">
            <a:off x="542160" y="2005560"/>
            <a:ext cx="46548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4" name="CustomShape 18"/>
          <p:cNvSpPr/>
          <p:nvPr/>
        </p:nvSpPr>
        <p:spPr>
          <a:xfrm>
            <a:off x="756360" y="229932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a1</a:t>
            </a:r>
            <a:endParaRPr/>
          </a:p>
        </p:txBody>
      </p:sp>
      <p:sp>
        <p:nvSpPr>
          <p:cNvPr id="205" name="CustomShape 19"/>
          <p:cNvSpPr/>
          <p:nvPr/>
        </p:nvSpPr>
        <p:spPr>
          <a:xfrm>
            <a:off x="69192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m1</a:t>
            </a:r>
            <a:endParaRPr/>
          </a:p>
        </p:txBody>
      </p:sp>
      <p:sp>
        <p:nvSpPr>
          <p:cNvPr id="206" name="CustomShape 20"/>
          <p:cNvSpPr/>
          <p:nvPr/>
        </p:nvSpPr>
        <p:spPr>
          <a:xfrm>
            <a:off x="257508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m4</a:t>
            </a:r>
            <a:endParaRPr/>
          </a:p>
        </p:txBody>
      </p:sp>
      <p:sp>
        <p:nvSpPr>
          <p:cNvPr id="207" name="CustomShape 21"/>
          <p:cNvSpPr/>
          <p:nvPr/>
        </p:nvSpPr>
        <p:spPr>
          <a:xfrm>
            <a:off x="258912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a4</a:t>
            </a:r>
            <a:endParaRPr/>
          </a:p>
        </p:txBody>
      </p:sp>
      <p:sp>
        <p:nvSpPr>
          <p:cNvPr id="208" name="CustomShape 22"/>
          <p:cNvSpPr/>
          <p:nvPr/>
        </p:nvSpPr>
        <p:spPr>
          <a:xfrm>
            <a:off x="1607400" y="3895920"/>
            <a:ext cx="291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9" name="CustomShape 23"/>
          <p:cNvSpPr/>
          <p:nvPr/>
        </p:nvSpPr>
        <p:spPr>
          <a:xfrm flipH="1">
            <a:off x="2212200" y="3895920"/>
            <a:ext cx="354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0" name="CustomShape 24"/>
          <p:cNvSpPr/>
          <p:nvPr/>
        </p:nvSpPr>
        <p:spPr>
          <a:xfrm>
            <a:off x="1361520" y="412416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m2</a:t>
            </a:r>
            <a:endParaRPr/>
          </a:p>
        </p:txBody>
      </p:sp>
      <p:sp>
        <p:nvSpPr>
          <p:cNvPr id="211" name="CustomShape 25"/>
          <p:cNvSpPr/>
          <p:nvPr/>
        </p:nvSpPr>
        <p:spPr>
          <a:xfrm>
            <a:off x="189828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m3</a:t>
            </a:r>
            <a:endParaRPr/>
          </a:p>
        </p:txBody>
      </p:sp>
    </p:spTree>
  </p:cSld>
  <p:timing>
    <p:tnLst>
      <p:par>
        <p:cTn dur="indefinite" id="61" nodeType="tmRoot" restart="never">
          <p:childTnLst>
            <p:seq>
              <p:cTn dur="indefinite" id="62" nodeType="mainSeq">
                <p:childTnLst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Coh (Briand et al., 1998)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Let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m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be the number of methods in a class.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Let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a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be the number of instance variables in the class.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Let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p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(a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i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)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be the number of methods that access instance variable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i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87BA2A0-1E12-4FB1-AA84-32FFB3BA5497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67" nodeType="tmRoot" restart="never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Coh (Briand et al.) example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2DF3B67-D75D-49A1-8B4B-59B5D5F6BADF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5369760" y="2418480"/>
            <a:ext cx="180360" cy="16142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4343040" y="2418480"/>
            <a:ext cx="2233800" cy="1906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220" name="CustomShape 5"/>
          <p:cNvSpPr/>
          <p:nvPr/>
        </p:nvSpPr>
        <p:spPr>
          <a:xfrm flipH="1" flipV="1" rot="10800000">
            <a:off x="86400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1" name="CustomShape 6"/>
          <p:cNvSpPr/>
          <p:nvPr/>
        </p:nvSpPr>
        <p:spPr>
          <a:xfrm>
            <a:off x="708840" y="3753000"/>
            <a:ext cx="31788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22" name="CustomShape 7"/>
          <p:cNvSpPr/>
          <p:nvPr/>
        </p:nvSpPr>
        <p:spPr>
          <a:xfrm>
            <a:off x="686160" y="2590920"/>
            <a:ext cx="3596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223" name="CustomShape 8"/>
          <p:cNvSpPr/>
          <p:nvPr/>
        </p:nvSpPr>
        <p:spPr>
          <a:xfrm>
            <a:off x="1313280" y="3753000"/>
            <a:ext cx="29304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24" name="CustomShape 9"/>
          <p:cNvSpPr/>
          <p:nvPr/>
        </p:nvSpPr>
        <p:spPr>
          <a:xfrm>
            <a:off x="1295640" y="2590920"/>
            <a:ext cx="33156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225" name="CustomShape 10"/>
          <p:cNvSpPr/>
          <p:nvPr/>
        </p:nvSpPr>
        <p:spPr>
          <a:xfrm flipH="1" flipV="1" rot="10800000">
            <a:off x="205452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6" name="CustomShape 11"/>
          <p:cNvSpPr/>
          <p:nvPr/>
        </p:nvSpPr>
        <p:spPr>
          <a:xfrm>
            <a:off x="1900440" y="3753000"/>
            <a:ext cx="31140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27" name="CustomShape 12"/>
          <p:cNvSpPr/>
          <p:nvPr/>
        </p:nvSpPr>
        <p:spPr>
          <a:xfrm>
            <a:off x="1878120" y="2590920"/>
            <a:ext cx="3524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228" name="CustomShape 13"/>
          <p:cNvSpPr/>
          <p:nvPr/>
        </p:nvSpPr>
        <p:spPr>
          <a:xfrm>
            <a:off x="2568960" y="3753000"/>
            <a:ext cx="30672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29" name="CustomShape 14"/>
          <p:cNvSpPr/>
          <p:nvPr/>
        </p:nvSpPr>
        <p:spPr>
          <a:xfrm>
            <a:off x="2550600" y="2590920"/>
            <a:ext cx="3470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230" name="CustomShape 15"/>
          <p:cNvSpPr/>
          <p:nvPr/>
        </p:nvSpPr>
        <p:spPr>
          <a:xfrm flipV="1" rot="10800000">
            <a:off x="272088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1" name="CustomShape 16"/>
          <p:cNvSpPr/>
          <p:nvPr/>
        </p:nvSpPr>
        <p:spPr>
          <a:xfrm flipV="1" rot="10800000">
            <a:off x="389160" y="1969560"/>
            <a:ext cx="47520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2" name="CustomShape 17"/>
          <p:cNvSpPr/>
          <p:nvPr/>
        </p:nvSpPr>
        <p:spPr>
          <a:xfrm flipH="1" flipV="1" rot="10800000">
            <a:off x="542160" y="2005560"/>
            <a:ext cx="46548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3" name="CustomShape 18"/>
          <p:cNvSpPr/>
          <p:nvPr/>
        </p:nvSpPr>
        <p:spPr>
          <a:xfrm>
            <a:off x="756360" y="229932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a1</a:t>
            </a:r>
            <a:endParaRPr/>
          </a:p>
        </p:txBody>
      </p:sp>
      <p:sp>
        <p:nvSpPr>
          <p:cNvPr id="234" name="CustomShape 19"/>
          <p:cNvSpPr/>
          <p:nvPr/>
        </p:nvSpPr>
        <p:spPr>
          <a:xfrm>
            <a:off x="69192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m1</a:t>
            </a:r>
            <a:endParaRPr/>
          </a:p>
        </p:txBody>
      </p:sp>
      <p:sp>
        <p:nvSpPr>
          <p:cNvPr id="235" name="CustomShape 20"/>
          <p:cNvSpPr/>
          <p:nvPr/>
        </p:nvSpPr>
        <p:spPr>
          <a:xfrm>
            <a:off x="257508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m4</a:t>
            </a:r>
            <a:endParaRPr/>
          </a:p>
        </p:txBody>
      </p:sp>
      <p:sp>
        <p:nvSpPr>
          <p:cNvPr id="236" name="CustomShape 21"/>
          <p:cNvSpPr/>
          <p:nvPr/>
        </p:nvSpPr>
        <p:spPr>
          <a:xfrm>
            <a:off x="258912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a4</a:t>
            </a:r>
            <a:endParaRPr/>
          </a:p>
        </p:txBody>
      </p:sp>
      <p:sp>
        <p:nvSpPr>
          <p:cNvPr id="237" name="CustomShape 22"/>
          <p:cNvSpPr/>
          <p:nvPr/>
        </p:nvSpPr>
        <p:spPr>
          <a:xfrm>
            <a:off x="1607400" y="3895920"/>
            <a:ext cx="291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8" name="CustomShape 23"/>
          <p:cNvSpPr/>
          <p:nvPr/>
        </p:nvSpPr>
        <p:spPr>
          <a:xfrm flipH="1">
            <a:off x="2212200" y="3895920"/>
            <a:ext cx="354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9" name="CustomShape 24"/>
          <p:cNvSpPr/>
          <p:nvPr/>
        </p:nvSpPr>
        <p:spPr>
          <a:xfrm>
            <a:off x="1361520" y="412416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m2</a:t>
            </a:r>
            <a:endParaRPr/>
          </a:p>
        </p:txBody>
      </p:sp>
      <p:sp>
        <p:nvSpPr>
          <p:cNvPr id="240" name="CustomShape 25"/>
          <p:cNvSpPr/>
          <p:nvPr/>
        </p:nvSpPr>
        <p:spPr>
          <a:xfrm>
            <a:off x="189828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m3</a:t>
            </a:r>
            <a:endParaRPr/>
          </a:p>
        </p:txBody>
      </p:sp>
    </p:spTree>
  </p:cSld>
  <p:timing>
    <p:tnLst>
      <p:par>
        <p:cTn dur="indefinite" id="69" nodeType="tmRoot" restart="never">
          <p:childTnLst>
            <p:seq>
              <p:cTn dur="indefinite" id="70" nodeType="mainSeq">
                <p:childTnLst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Tight Class Cohesion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(Bieman &amp; Kang, 1995)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380880" y="1600200"/>
            <a:ext cx="83808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relative number of </a:t>
            </a:r>
            <a:r>
              <a:rPr lang="en-CA" sz="2200" u="sng">
                <a:solidFill>
                  <a:srgbClr val="000000"/>
                </a:solidFill>
                <a:latin typeface="Calibri"/>
              </a:rPr>
              <a:t>directly connected pairs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of methods. Two methods are directly connected if they are directly connected to an attribute.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A method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m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is directly connected to an attribute, when the attribute appears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within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m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's body 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within the body of a method that is directly or transitively invoked by method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m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73AD491C-CCA1-4489-891E-4B11A6DC4D2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75" nodeType="tmRoot" restart="never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TCC (Bieman &amp; Kang) example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DF0C0B8-CBE8-4870-A92E-06B8E9B12B4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3352680" y="3124080"/>
            <a:ext cx="761040" cy="456120"/>
          </a:xfrm>
          <a:prstGeom prst="rightArrow">
            <a:avLst>
              <a:gd fmla="val 50000" name="adj1"/>
              <a:gd fmla="val 50000" name="adj2"/>
            </a:avLst>
          </a:prstGeom>
          <a:ln w="25560">
            <a:solidFill>
              <a:srgbClr val="3a5f8b"/>
            </a:solidFill>
            <a:round/>
          </a:ln>
        </p:spPr>
      </p:sp>
      <p:sp>
        <p:nvSpPr>
          <p:cNvPr id="247" name="CustomShape 4"/>
          <p:cNvSpPr/>
          <p:nvPr/>
        </p:nvSpPr>
        <p:spPr>
          <a:xfrm>
            <a:off x="4572000" y="302076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248" name="CustomShape 5"/>
          <p:cNvSpPr/>
          <p:nvPr/>
        </p:nvSpPr>
        <p:spPr>
          <a:xfrm>
            <a:off x="5715000" y="302004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249" name="CustomShape 6"/>
          <p:cNvSpPr/>
          <p:nvPr/>
        </p:nvSpPr>
        <p:spPr>
          <a:xfrm>
            <a:off x="6858000" y="303228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m3</a:t>
            </a:r>
            <a:endParaRPr/>
          </a:p>
        </p:txBody>
      </p:sp>
      <p:sp>
        <p:nvSpPr>
          <p:cNvPr id="250" name="CustomShape 7"/>
          <p:cNvSpPr/>
          <p:nvPr/>
        </p:nvSpPr>
        <p:spPr>
          <a:xfrm>
            <a:off x="8001000" y="302076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m4</a:t>
            </a:r>
            <a:endParaRPr/>
          </a:p>
        </p:txBody>
      </p:sp>
      <p:sp>
        <p:nvSpPr>
          <p:cNvPr id="251" name="Line 8"/>
          <p:cNvSpPr/>
          <p:nvPr/>
        </p:nvSpPr>
        <p:spPr>
          <a:xfrm flipV="1">
            <a:off x="5257800" y="3351600"/>
            <a:ext cx="457200" cy="10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252" name="Line 9"/>
          <p:cNvSpPr/>
          <p:nvPr/>
        </p:nvSpPr>
        <p:spPr>
          <a:xfrm>
            <a:off x="6400800" y="3351600"/>
            <a:ext cx="457200" cy="10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253" name="Line 10"/>
          <p:cNvSpPr/>
          <p:nvPr/>
        </p:nvSpPr>
        <p:spPr>
          <a:xfrm>
            <a:off x="7543800" y="3363840"/>
            <a:ext cx="457200" cy="10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254" name="CustomShape 11"/>
          <p:cNvSpPr/>
          <p:nvPr/>
        </p:nvSpPr>
        <p:spPr>
          <a:xfrm>
            <a:off x="5486400" y="2295360"/>
            <a:ext cx="360" cy="98964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5" name="CustomShape 12"/>
          <p:cNvSpPr/>
          <p:nvPr/>
        </p:nvSpPr>
        <p:spPr>
          <a:xfrm>
            <a:off x="4640760" y="1953360"/>
            <a:ext cx="131724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Access a1</a:t>
            </a:r>
            <a:endParaRPr/>
          </a:p>
        </p:txBody>
      </p:sp>
      <p:sp>
        <p:nvSpPr>
          <p:cNvPr id="256" name="CustomShape 13"/>
          <p:cNvSpPr/>
          <p:nvPr/>
        </p:nvSpPr>
        <p:spPr>
          <a:xfrm>
            <a:off x="6666120" y="2295360"/>
            <a:ext cx="360" cy="98964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7" name="CustomShape 14"/>
          <p:cNvSpPr/>
          <p:nvPr/>
        </p:nvSpPr>
        <p:spPr>
          <a:xfrm>
            <a:off x="5928480" y="1953360"/>
            <a:ext cx="131724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Access a3</a:t>
            </a:r>
            <a:endParaRPr/>
          </a:p>
        </p:txBody>
      </p:sp>
      <p:sp>
        <p:nvSpPr>
          <p:cNvPr id="258" name="CustomShape 15"/>
          <p:cNvSpPr/>
          <p:nvPr/>
        </p:nvSpPr>
        <p:spPr>
          <a:xfrm>
            <a:off x="7810920" y="2286000"/>
            <a:ext cx="360" cy="98964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9" name="CustomShape 16"/>
          <p:cNvSpPr/>
          <p:nvPr/>
        </p:nvSpPr>
        <p:spPr>
          <a:xfrm>
            <a:off x="7289280" y="1944000"/>
            <a:ext cx="131724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Access a3</a:t>
            </a:r>
            <a:endParaRPr/>
          </a:p>
        </p:txBody>
      </p:sp>
      <p:sp>
        <p:nvSpPr>
          <p:cNvPr id="260" name="CustomShape 17"/>
          <p:cNvSpPr/>
          <p:nvPr/>
        </p:nvSpPr>
        <p:spPr>
          <a:xfrm>
            <a:off x="6027120" y="4663440"/>
            <a:ext cx="1211040" cy="669600"/>
          </a:xfrm>
          <a:prstGeom prst="rect">
            <a:avLst/>
          </a:prstGeom>
        </p:spPr>
      </p:sp>
      <p:sp>
        <p:nvSpPr>
          <p:cNvPr id="261" name="CustomShape 18"/>
          <p:cNvSpPr/>
          <p:nvPr/>
        </p:nvSpPr>
        <p:spPr>
          <a:xfrm>
            <a:off x="6027120" y="4339440"/>
            <a:ext cx="1211040" cy="6696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262" name="CustomShape 19"/>
          <p:cNvSpPr/>
          <p:nvPr/>
        </p:nvSpPr>
        <p:spPr>
          <a:xfrm flipH="1" rot="5400000">
            <a:off x="3694680" y="2557440"/>
            <a:ext cx="10440" cy="2284920"/>
          </a:xfrm>
          <a:prstGeom prst="curvedConnector3">
            <a:avLst>
              <a:gd fmla="val 2710262" name="adj1"/>
            </a:avLst>
          </a:prstGeom>
          <a:ln w="25560">
            <a:solidFill>
              <a:srgbClr val="4a7ebb"/>
            </a:solidFill>
            <a:round/>
          </a:ln>
        </p:spPr>
      </p:sp>
      <p:sp>
        <p:nvSpPr>
          <p:cNvPr id="263" name="CustomShape 20"/>
          <p:cNvSpPr/>
          <p:nvPr/>
        </p:nvSpPr>
        <p:spPr>
          <a:xfrm flipV="1" rot="10800000">
            <a:off x="3911760" y="3808440"/>
            <a:ext cx="960120" cy="18360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4" name="CustomShape 21"/>
          <p:cNvSpPr/>
          <p:nvPr/>
        </p:nvSpPr>
        <p:spPr>
          <a:xfrm>
            <a:off x="4147200" y="4190040"/>
            <a:ext cx="131724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Access a3</a:t>
            </a:r>
            <a:endParaRPr/>
          </a:p>
        </p:txBody>
      </p:sp>
      <p:sp>
        <p:nvSpPr>
          <p:cNvPr id="265" name="CustomShape 22"/>
          <p:cNvSpPr/>
          <p:nvPr/>
        </p:nvSpPr>
        <p:spPr>
          <a:xfrm flipH="1" flipV="1" rot="10800000">
            <a:off x="86400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6" name="CustomShape 23"/>
          <p:cNvSpPr/>
          <p:nvPr/>
        </p:nvSpPr>
        <p:spPr>
          <a:xfrm>
            <a:off x="708840" y="3753000"/>
            <a:ext cx="31788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67" name="CustomShape 24"/>
          <p:cNvSpPr/>
          <p:nvPr/>
        </p:nvSpPr>
        <p:spPr>
          <a:xfrm>
            <a:off x="686160" y="2590920"/>
            <a:ext cx="3596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268" name="CustomShape 25"/>
          <p:cNvSpPr/>
          <p:nvPr/>
        </p:nvSpPr>
        <p:spPr>
          <a:xfrm>
            <a:off x="1313280" y="3753000"/>
            <a:ext cx="29304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69" name="CustomShape 26"/>
          <p:cNvSpPr/>
          <p:nvPr/>
        </p:nvSpPr>
        <p:spPr>
          <a:xfrm>
            <a:off x="1295640" y="2590920"/>
            <a:ext cx="33156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270" name="CustomShape 27"/>
          <p:cNvSpPr/>
          <p:nvPr/>
        </p:nvSpPr>
        <p:spPr>
          <a:xfrm flipH="1" flipV="1" rot="10800000">
            <a:off x="205452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1" name="CustomShape 28"/>
          <p:cNvSpPr/>
          <p:nvPr/>
        </p:nvSpPr>
        <p:spPr>
          <a:xfrm>
            <a:off x="1900440" y="3753000"/>
            <a:ext cx="31140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72" name="CustomShape 29"/>
          <p:cNvSpPr/>
          <p:nvPr/>
        </p:nvSpPr>
        <p:spPr>
          <a:xfrm>
            <a:off x="1878120" y="2590920"/>
            <a:ext cx="3524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273" name="CustomShape 30"/>
          <p:cNvSpPr/>
          <p:nvPr/>
        </p:nvSpPr>
        <p:spPr>
          <a:xfrm>
            <a:off x="2568960" y="3753000"/>
            <a:ext cx="30672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274" name="CustomShape 31"/>
          <p:cNvSpPr/>
          <p:nvPr/>
        </p:nvSpPr>
        <p:spPr>
          <a:xfrm>
            <a:off x="2550600" y="2590920"/>
            <a:ext cx="3470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275" name="CustomShape 32"/>
          <p:cNvSpPr/>
          <p:nvPr/>
        </p:nvSpPr>
        <p:spPr>
          <a:xfrm flipV="1" rot="10800000">
            <a:off x="272088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6" name="CustomShape 33"/>
          <p:cNvSpPr/>
          <p:nvPr/>
        </p:nvSpPr>
        <p:spPr>
          <a:xfrm flipV="1" rot="10800000">
            <a:off x="389160" y="1969560"/>
            <a:ext cx="47520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7" name="CustomShape 34"/>
          <p:cNvSpPr/>
          <p:nvPr/>
        </p:nvSpPr>
        <p:spPr>
          <a:xfrm flipH="1" flipV="1" rot="10800000">
            <a:off x="542160" y="2005560"/>
            <a:ext cx="46548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8" name="CustomShape 35"/>
          <p:cNvSpPr/>
          <p:nvPr/>
        </p:nvSpPr>
        <p:spPr>
          <a:xfrm>
            <a:off x="756360" y="229932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a1</a:t>
            </a:r>
            <a:endParaRPr/>
          </a:p>
        </p:txBody>
      </p:sp>
      <p:sp>
        <p:nvSpPr>
          <p:cNvPr id="279" name="CustomShape 36"/>
          <p:cNvSpPr/>
          <p:nvPr/>
        </p:nvSpPr>
        <p:spPr>
          <a:xfrm>
            <a:off x="69192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m1</a:t>
            </a:r>
            <a:endParaRPr/>
          </a:p>
        </p:txBody>
      </p:sp>
      <p:sp>
        <p:nvSpPr>
          <p:cNvPr id="280" name="CustomShape 37"/>
          <p:cNvSpPr/>
          <p:nvPr/>
        </p:nvSpPr>
        <p:spPr>
          <a:xfrm>
            <a:off x="257508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m4</a:t>
            </a:r>
            <a:endParaRPr/>
          </a:p>
        </p:txBody>
      </p:sp>
      <p:sp>
        <p:nvSpPr>
          <p:cNvPr id="281" name="CustomShape 38"/>
          <p:cNvSpPr/>
          <p:nvPr/>
        </p:nvSpPr>
        <p:spPr>
          <a:xfrm>
            <a:off x="258912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a4</a:t>
            </a:r>
            <a:endParaRPr/>
          </a:p>
        </p:txBody>
      </p:sp>
      <p:sp>
        <p:nvSpPr>
          <p:cNvPr id="282" name="CustomShape 39"/>
          <p:cNvSpPr/>
          <p:nvPr/>
        </p:nvSpPr>
        <p:spPr>
          <a:xfrm>
            <a:off x="1607400" y="3895920"/>
            <a:ext cx="291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3" name="CustomShape 40"/>
          <p:cNvSpPr/>
          <p:nvPr/>
        </p:nvSpPr>
        <p:spPr>
          <a:xfrm flipH="1">
            <a:off x="2212200" y="3895920"/>
            <a:ext cx="354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4" name="CustomShape 41"/>
          <p:cNvSpPr/>
          <p:nvPr/>
        </p:nvSpPr>
        <p:spPr>
          <a:xfrm>
            <a:off x="1361520" y="412416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m2</a:t>
            </a:r>
            <a:endParaRPr/>
          </a:p>
        </p:txBody>
      </p:sp>
      <p:sp>
        <p:nvSpPr>
          <p:cNvPr id="285" name="CustomShape 42"/>
          <p:cNvSpPr/>
          <p:nvPr/>
        </p:nvSpPr>
        <p:spPr>
          <a:xfrm>
            <a:off x="189828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m3</a:t>
            </a:r>
            <a:endParaRPr/>
          </a:p>
        </p:txBody>
      </p:sp>
    </p:spTree>
  </p:cSld>
  <p:timing>
    <p:tnLst>
      <p:par>
        <p:cTn dur="indefinite" id="77" nodeType="tmRoot" restart="never">
          <p:childTnLst>
            <p:seq>
              <p:cTn dur="indefinite" id="78" nodeType="mainSeq">
                <p:childTnLst>
                  <p:par>
                    <p:cTn fill="hold" id="79">
                      <p:stCondLst>
                        <p:cond delay="indefinite"/>
                      </p:stCondLst>
                      <p:childTnLst>
                        <p:par>
                          <p:cTn fill="hold" id="80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>
                      <p:stCondLst>
                        <p:cond delay="indefinite"/>
                      </p:stCondLst>
                      <p:childTnLst>
                        <p:par>
                          <p:cTn fill="hold" id="100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03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06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11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14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5">
                      <p:stCondLst>
                        <p:cond delay="indefinite"/>
                      </p:stCondLst>
                      <p:childTnLst>
                        <p:par>
                          <p:cTn fill="hold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19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0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22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id="12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27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3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1">
                      <p:stCondLst>
                        <p:cond delay="indefinite"/>
                      </p:stCondLst>
                      <p:childTnLst>
                        <p:par>
                          <p:cTn fill="hold" id="132">
                            <p:stCondLst>
                              <p:cond delay="0"/>
                            </p:stCondLst>
                            <p:childTnLst>
                              <p:par>
                                <p:cTn fill="hold" id="1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Loose Class Cohesion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(Bieman &amp; Kang, 1995)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380880" y="1600200"/>
            <a:ext cx="83808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relative number of </a:t>
            </a:r>
            <a:r>
              <a:rPr lang="en-CA" sz="2200" u="sng">
                <a:solidFill>
                  <a:srgbClr val="000000"/>
                </a:solidFill>
                <a:latin typeface="Calibri"/>
              </a:rPr>
              <a:t>directly or transitively connected pairs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of methods. Two methods are transitively connected if they are indirectly connected to an attribute.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A method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m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, which is directly connected to an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attribute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j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, is indirectly connected to an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attribute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i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when there is a method that is directly or transitively connected to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both attributes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i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j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766F062-3B34-491B-B00A-140F4FF4AD79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89" name="CustomShape 4"/>
          <p:cNvSpPr/>
          <p:nvPr/>
        </p:nvSpPr>
        <p:spPr>
          <a:xfrm>
            <a:off x="6533280" y="5628240"/>
            <a:ext cx="31788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Times New Roman"/>
              </a:rPr>
              <a:t>m</a:t>
            </a:r>
            <a:endParaRPr/>
          </a:p>
        </p:txBody>
      </p:sp>
      <p:sp>
        <p:nvSpPr>
          <p:cNvPr id="290" name="CustomShape 5"/>
          <p:cNvSpPr/>
          <p:nvPr/>
        </p:nvSpPr>
        <p:spPr>
          <a:xfrm>
            <a:off x="6510600" y="4537800"/>
            <a:ext cx="3596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Times New Roman"/>
              </a:rPr>
              <a:t>j</a:t>
            </a:r>
            <a:endParaRPr/>
          </a:p>
        </p:txBody>
      </p:sp>
      <p:sp>
        <p:nvSpPr>
          <p:cNvPr id="291" name="CustomShape 6"/>
          <p:cNvSpPr/>
          <p:nvPr/>
        </p:nvSpPr>
        <p:spPr>
          <a:xfrm>
            <a:off x="7137720" y="5628240"/>
            <a:ext cx="29304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292" name="CustomShape 7"/>
          <p:cNvSpPr/>
          <p:nvPr/>
        </p:nvSpPr>
        <p:spPr>
          <a:xfrm>
            <a:off x="7090560" y="4501800"/>
            <a:ext cx="3524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Times New Roman"/>
              </a:rPr>
              <a:t>i</a:t>
            </a:r>
            <a:endParaRPr/>
          </a:p>
        </p:txBody>
      </p:sp>
      <p:sp>
        <p:nvSpPr>
          <p:cNvPr id="293" name="CustomShape 8"/>
          <p:cNvSpPr/>
          <p:nvPr/>
        </p:nvSpPr>
        <p:spPr>
          <a:xfrm flipH="1" flipV="1" rot="10800000">
            <a:off x="6819480" y="4760280"/>
            <a:ext cx="46548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4" name="CustomShape 9"/>
          <p:cNvSpPr/>
          <p:nvPr/>
        </p:nvSpPr>
        <p:spPr>
          <a:xfrm flipH="1" flipV="1" rot="10800000">
            <a:off x="6695640" y="48204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5" name="Line 10"/>
          <p:cNvSpPr/>
          <p:nvPr/>
        </p:nvSpPr>
        <p:spPr>
          <a:xfrm flipH="1">
            <a:off x="6695640" y="4827960"/>
            <a:ext cx="554040" cy="800280"/>
          </a:xfrm>
          <a:prstGeom prst="line">
            <a:avLst/>
          </a:prstGeom>
          <a:ln cap="rnd">
            <a:solidFill>
              <a:srgbClr val="000000"/>
            </a:solidFill>
            <a:custDash>
              <a:ds d="6048000000" sp="4445000000"/>
              <a:ds d="6048000000" sp="4445000000"/>
              <a:ds d="6048000000" sp="4445000000"/>
              <a:ds d="6048000000" sp="4445000000"/>
              <a:ds d="6048000000" sp="4445000000"/>
            </a:custDash>
            <a:tailEnd len="med" type="triangle" w="med"/>
          </a:ln>
        </p:spPr>
      </p:sp>
    </p:spTree>
  </p:cSld>
  <p:timing>
    <p:tnLst>
      <p:par>
        <p:cTn dur="indefinite" id="135" nodeType="tmRoot" restart="never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TCC vs. LCC example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C6C93E3F-1A84-4B43-A713-41ED49D046D3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98" name="CustomShape 3"/>
          <p:cNvSpPr/>
          <p:nvPr/>
        </p:nvSpPr>
        <p:spPr>
          <a:xfrm flipH="1" flipV="1" rot="10800000">
            <a:off x="864720" y="211752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9" name="CustomShape 4"/>
          <p:cNvSpPr/>
          <p:nvPr/>
        </p:nvSpPr>
        <p:spPr>
          <a:xfrm>
            <a:off x="708480" y="3753000"/>
            <a:ext cx="31788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00" name="CustomShape 5"/>
          <p:cNvSpPr/>
          <p:nvPr/>
        </p:nvSpPr>
        <p:spPr>
          <a:xfrm>
            <a:off x="685800" y="2590920"/>
            <a:ext cx="3596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01" name="CustomShape 6"/>
          <p:cNvSpPr/>
          <p:nvPr/>
        </p:nvSpPr>
        <p:spPr>
          <a:xfrm>
            <a:off x="1312920" y="3753000"/>
            <a:ext cx="29304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02" name="CustomShape 7"/>
          <p:cNvSpPr/>
          <p:nvPr/>
        </p:nvSpPr>
        <p:spPr>
          <a:xfrm>
            <a:off x="1295280" y="2590920"/>
            <a:ext cx="33156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03" name="CustomShape 8"/>
          <p:cNvSpPr/>
          <p:nvPr/>
        </p:nvSpPr>
        <p:spPr>
          <a:xfrm flipH="1" flipV="1" rot="10800000">
            <a:off x="2053080" y="208152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4" name="CustomShape 9"/>
          <p:cNvSpPr/>
          <p:nvPr/>
        </p:nvSpPr>
        <p:spPr>
          <a:xfrm>
            <a:off x="1900080" y="3753000"/>
            <a:ext cx="31140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05" name="CustomShape 10"/>
          <p:cNvSpPr/>
          <p:nvPr/>
        </p:nvSpPr>
        <p:spPr>
          <a:xfrm>
            <a:off x="1877760" y="2590920"/>
            <a:ext cx="3524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06" name="CustomShape 11"/>
          <p:cNvSpPr/>
          <p:nvPr/>
        </p:nvSpPr>
        <p:spPr>
          <a:xfrm>
            <a:off x="2568600" y="3753000"/>
            <a:ext cx="30672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07" name="CustomShape 12"/>
          <p:cNvSpPr/>
          <p:nvPr/>
        </p:nvSpPr>
        <p:spPr>
          <a:xfrm>
            <a:off x="2550240" y="2590920"/>
            <a:ext cx="3470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08" name="CustomShape 13"/>
          <p:cNvSpPr/>
          <p:nvPr/>
        </p:nvSpPr>
        <p:spPr>
          <a:xfrm flipV="1" rot="10800000">
            <a:off x="2721600" y="208152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9" name="CustomShape 14"/>
          <p:cNvSpPr/>
          <p:nvPr/>
        </p:nvSpPr>
        <p:spPr>
          <a:xfrm flipV="1" rot="10800000">
            <a:off x="392760" y="1985040"/>
            <a:ext cx="47520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0" name="CustomShape 15"/>
          <p:cNvSpPr/>
          <p:nvPr/>
        </p:nvSpPr>
        <p:spPr>
          <a:xfrm flipH="1" flipV="1" rot="10800000">
            <a:off x="526680" y="1985040"/>
            <a:ext cx="46548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1" name="CustomShape 16"/>
          <p:cNvSpPr/>
          <p:nvPr/>
        </p:nvSpPr>
        <p:spPr>
          <a:xfrm>
            <a:off x="72360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a1</a:t>
            </a:r>
            <a:endParaRPr/>
          </a:p>
        </p:txBody>
      </p:sp>
      <p:sp>
        <p:nvSpPr>
          <p:cNvPr id="312" name="CustomShape 17"/>
          <p:cNvSpPr/>
          <p:nvPr/>
        </p:nvSpPr>
        <p:spPr>
          <a:xfrm>
            <a:off x="69156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m1</a:t>
            </a:r>
            <a:endParaRPr/>
          </a:p>
        </p:txBody>
      </p:sp>
      <p:sp>
        <p:nvSpPr>
          <p:cNvPr id="313" name="CustomShape 18"/>
          <p:cNvSpPr/>
          <p:nvPr/>
        </p:nvSpPr>
        <p:spPr>
          <a:xfrm>
            <a:off x="257472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m4</a:t>
            </a:r>
            <a:endParaRPr/>
          </a:p>
        </p:txBody>
      </p:sp>
      <p:sp>
        <p:nvSpPr>
          <p:cNvPr id="314" name="CustomShape 19"/>
          <p:cNvSpPr/>
          <p:nvPr/>
        </p:nvSpPr>
        <p:spPr>
          <a:xfrm>
            <a:off x="258876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a4</a:t>
            </a:r>
            <a:endParaRPr/>
          </a:p>
        </p:txBody>
      </p:sp>
      <p:sp>
        <p:nvSpPr>
          <p:cNvPr id="315" name="CustomShape 20"/>
          <p:cNvSpPr/>
          <p:nvPr/>
        </p:nvSpPr>
        <p:spPr>
          <a:xfrm flipV="1" rot="10800000">
            <a:off x="991800" y="1985040"/>
            <a:ext cx="46836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6" name="CustomShape 21"/>
          <p:cNvSpPr/>
          <p:nvPr/>
        </p:nvSpPr>
        <p:spPr>
          <a:xfrm>
            <a:off x="1361160" y="412416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m2</a:t>
            </a:r>
            <a:endParaRPr/>
          </a:p>
        </p:txBody>
      </p:sp>
      <p:sp>
        <p:nvSpPr>
          <p:cNvPr id="317" name="CustomShape 22"/>
          <p:cNvSpPr/>
          <p:nvPr/>
        </p:nvSpPr>
        <p:spPr>
          <a:xfrm>
            <a:off x="189792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m3</a:t>
            </a:r>
            <a:endParaRPr/>
          </a:p>
        </p:txBody>
      </p:sp>
      <p:sp>
        <p:nvSpPr>
          <p:cNvPr id="318" name="CustomShape 23"/>
          <p:cNvSpPr/>
          <p:nvPr/>
        </p:nvSpPr>
        <p:spPr>
          <a:xfrm>
            <a:off x="132444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a2</a:t>
            </a:r>
            <a:endParaRPr/>
          </a:p>
        </p:txBody>
      </p:sp>
      <p:sp>
        <p:nvSpPr>
          <p:cNvPr id="319" name="CustomShape 24"/>
          <p:cNvSpPr/>
          <p:nvPr/>
        </p:nvSpPr>
        <p:spPr>
          <a:xfrm>
            <a:off x="193032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a3</a:t>
            </a:r>
            <a:endParaRPr/>
          </a:p>
        </p:txBody>
      </p:sp>
      <p:sp>
        <p:nvSpPr>
          <p:cNvPr id="320" name="CustomShape 25"/>
          <p:cNvSpPr/>
          <p:nvPr/>
        </p:nvSpPr>
        <p:spPr>
          <a:xfrm>
            <a:off x="3352680" y="2466000"/>
            <a:ext cx="761040" cy="456120"/>
          </a:xfrm>
          <a:prstGeom prst="rightArrow">
            <a:avLst>
              <a:gd fmla="val 50000" name="adj1"/>
              <a:gd fmla="val 50000" name="adj2"/>
            </a:avLst>
          </a:prstGeom>
          <a:ln w="25560">
            <a:solidFill>
              <a:srgbClr val="3a5f8b"/>
            </a:solidFill>
            <a:round/>
          </a:ln>
        </p:spPr>
      </p:sp>
      <p:sp>
        <p:nvSpPr>
          <p:cNvPr id="321" name="CustomShape 26"/>
          <p:cNvSpPr/>
          <p:nvPr/>
        </p:nvSpPr>
        <p:spPr>
          <a:xfrm>
            <a:off x="4572000" y="236268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322" name="CustomShape 27"/>
          <p:cNvSpPr/>
          <p:nvPr/>
        </p:nvSpPr>
        <p:spPr>
          <a:xfrm>
            <a:off x="5715000" y="236196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323" name="CustomShape 28"/>
          <p:cNvSpPr/>
          <p:nvPr/>
        </p:nvSpPr>
        <p:spPr>
          <a:xfrm>
            <a:off x="6858000" y="237420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m3</a:t>
            </a:r>
            <a:endParaRPr/>
          </a:p>
        </p:txBody>
      </p:sp>
      <p:sp>
        <p:nvSpPr>
          <p:cNvPr id="324" name="CustomShape 29"/>
          <p:cNvSpPr/>
          <p:nvPr/>
        </p:nvSpPr>
        <p:spPr>
          <a:xfrm>
            <a:off x="8001000" y="236268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m4</a:t>
            </a:r>
            <a:endParaRPr/>
          </a:p>
        </p:txBody>
      </p:sp>
      <p:sp>
        <p:nvSpPr>
          <p:cNvPr id="325" name="Line 30"/>
          <p:cNvSpPr/>
          <p:nvPr/>
        </p:nvSpPr>
        <p:spPr>
          <a:xfrm flipV="1">
            <a:off x="5257800" y="2693520"/>
            <a:ext cx="457200" cy="10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326" name="Line 31"/>
          <p:cNvSpPr/>
          <p:nvPr/>
        </p:nvSpPr>
        <p:spPr>
          <a:xfrm>
            <a:off x="6400800" y="2693520"/>
            <a:ext cx="457200" cy="10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327" name="CustomShape 32"/>
          <p:cNvSpPr/>
          <p:nvPr/>
        </p:nvSpPr>
        <p:spPr>
          <a:xfrm>
            <a:off x="5486400" y="1637280"/>
            <a:ext cx="360" cy="98964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28" name="CustomShape 33"/>
          <p:cNvSpPr/>
          <p:nvPr/>
        </p:nvSpPr>
        <p:spPr>
          <a:xfrm>
            <a:off x="4856760" y="1295280"/>
            <a:ext cx="131724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Access a1</a:t>
            </a:r>
            <a:endParaRPr/>
          </a:p>
        </p:txBody>
      </p:sp>
      <p:sp>
        <p:nvSpPr>
          <p:cNvPr id="329" name="CustomShape 34"/>
          <p:cNvSpPr/>
          <p:nvPr/>
        </p:nvSpPr>
        <p:spPr>
          <a:xfrm>
            <a:off x="6666120" y="1637280"/>
            <a:ext cx="360" cy="98964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0" name="CustomShape 35"/>
          <p:cNvSpPr/>
          <p:nvPr/>
        </p:nvSpPr>
        <p:spPr>
          <a:xfrm>
            <a:off x="6036480" y="1295280"/>
            <a:ext cx="131724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Access a3</a:t>
            </a:r>
            <a:endParaRPr/>
          </a:p>
        </p:txBody>
      </p:sp>
      <p:sp>
        <p:nvSpPr>
          <p:cNvPr id="331" name="CustomShape 36"/>
          <p:cNvSpPr/>
          <p:nvPr/>
        </p:nvSpPr>
        <p:spPr>
          <a:xfrm>
            <a:off x="7543800" y="1398240"/>
            <a:ext cx="1211040" cy="669600"/>
          </a:xfrm>
          <a:prstGeom prst="rect">
            <a:avLst/>
          </a:prstGeom>
        </p:spPr>
      </p:sp>
      <p:sp>
        <p:nvSpPr>
          <p:cNvPr id="332" name="CustomShape 37"/>
          <p:cNvSpPr/>
          <p:nvPr/>
        </p:nvSpPr>
        <p:spPr>
          <a:xfrm>
            <a:off x="7543800" y="1398240"/>
            <a:ext cx="1211040" cy="6696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333" name="CustomShape 38"/>
          <p:cNvSpPr/>
          <p:nvPr/>
        </p:nvSpPr>
        <p:spPr>
          <a:xfrm>
            <a:off x="3352680" y="3847680"/>
            <a:ext cx="761040" cy="456120"/>
          </a:xfrm>
          <a:prstGeom prst="rightArrow">
            <a:avLst>
              <a:gd fmla="val 50000" name="adj1"/>
              <a:gd fmla="val 50000" name="adj2"/>
            </a:avLst>
          </a:prstGeom>
          <a:ln w="25560">
            <a:solidFill>
              <a:srgbClr val="3a5f8b"/>
            </a:solidFill>
            <a:round/>
          </a:ln>
        </p:spPr>
      </p:sp>
      <p:sp>
        <p:nvSpPr>
          <p:cNvPr id="334" name="CustomShape 39"/>
          <p:cNvSpPr/>
          <p:nvPr/>
        </p:nvSpPr>
        <p:spPr>
          <a:xfrm>
            <a:off x="4572000" y="374436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335" name="CustomShape 40"/>
          <p:cNvSpPr/>
          <p:nvPr/>
        </p:nvSpPr>
        <p:spPr>
          <a:xfrm>
            <a:off x="5715000" y="374328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336" name="CustomShape 41"/>
          <p:cNvSpPr/>
          <p:nvPr/>
        </p:nvSpPr>
        <p:spPr>
          <a:xfrm>
            <a:off x="6858000" y="375588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m3</a:t>
            </a:r>
            <a:endParaRPr/>
          </a:p>
        </p:txBody>
      </p:sp>
      <p:sp>
        <p:nvSpPr>
          <p:cNvPr id="337" name="CustomShape 42"/>
          <p:cNvSpPr/>
          <p:nvPr/>
        </p:nvSpPr>
        <p:spPr>
          <a:xfrm>
            <a:off x="8001000" y="374436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m4</a:t>
            </a:r>
            <a:endParaRPr/>
          </a:p>
        </p:txBody>
      </p:sp>
      <p:sp>
        <p:nvSpPr>
          <p:cNvPr id="338" name="Line 43"/>
          <p:cNvSpPr/>
          <p:nvPr/>
        </p:nvSpPr>
        <p:spPr>
          <a:xfrm flipV="1">
            <a:off x="5257800" y="4075200"/>
            <a:ext cx="457200" cy="7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339" name="Line 44"/>
          <p:cNvSpPr/>
          <p:nvPr/>
        </p:nvSpPr>
        <p:spPr>
          <a:xfrm>
            <a:off x="6400800" y="4075200"/>
            <a:ext cx="457200" cy="7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340" name="CustomShape 45"/>
          <p:cNvSpPr/>
          <p:nvPr/>
        </p:nvSpPr>
        <p:spPr>
          <a:xfrm flipH="1" rot="5400000">
            <a:off x="3747600" y="3326400"/>
            <a:ext cx="10440" cy="2284920"/>
          </a:xfrm>
          <a:prstGeom prst="curvedConnector3">
            <a:avLst>
              <a:gd fmla="val 2710262" name="adj1"/>
            </a:avLst>
          </a:prstGeom>
          <a:ln w="25560">
            <a:solidFill>
              <a:srgbClr val="4a7ebb"/>
            </a:solidFill>
            <a:round/>
          </a:ln>
        </p:spPr>
      </p:sp>
      <p:sp>
        <p:nvSpPr>
          <p:cNvPr id="341" name="CustomShape 46"/>
          <p:cNvSpPr/>
          <p:nvPr/>
        </p:nvSpPr>
        <p:spPr>
          <a:xfrm>
            <a:off x="4168800" y="5334120"/>
            <a:ext cx="3867120" cy="9126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m2 accesses both a1 and a3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m3 is indirectly connected to a1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m1 is indirectly connected to a3</a:t>
            </a:r>
            <a:endParaRPr/>
          </a:p>
        </p:txBody>
      </p:sp>
      <p:sp>
        <p:nvSpPr>
          <p:cNvPr id="342" name="CustomShape 47"/>
          <p:cNvSpPr/>
          <p:nvPr/>
        </p:nvSpPr>
        <p:spPr>
          <a:xfrm>
            <a:off x="7543800" y="4815720"/>
            <a:ext cx="1196640" cy="669600"/>
          </a:xfrm>
          <a:prstGeom prst="rect">
            <a:avLst/>
          </a:prstGeom>
        </p:spPr>
      </p:sp>
      <p:sp>
        <p:nvSpPr>
          <p:cNvPr id="343" name="CustomShape 48"/>
          <p:cNvSpPr/>
          <p:nvPr/>
        </p:nvSpPr>
        <p:spPr>
          <a:xfrm>
            <a:off x="7543800" y="4815720"/>
            <a:ext cx="1196640" cy="669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dur="indefinite" id="137" nodeType="tmRoot" restart="never">
          <p:childTnLst>
            <p:seq>
              <p:cTn id="138" nodeType="mainSeq">
                <p:childTnLst>
                  <p:par>
                    <p:cTn fill="freeze" id="139">
                      <p:stCondLst>
                        <p:cond delay="indefinite"/>
                      </p:stCondLst>
                      <p:childTnLst>
                        <p:par>
                          <p:cTn fill="freeze" id="140">
                            <p:stCondLst>
                              <p:cond delay="0"/>
                            </p:stCondLst>
                            <p:childTnLst>
                              <p:par>
                                <p:cTn fill="hold" id="1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5">
                      <p:stCondLst>
                        <p:cond delay="indefinite"/>
                      </p:stCondLst>
                      <p:childTnLst>
                        <p:par>
                          <p:cTn fill="freeze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9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0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62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63">
                      <p:stCondLst>
                        <p:cond delay="indefinite"/>
                      </p:stCondLst>
                      <p:childTnLst>
                        <p:par>
                          <p:cTn fill="freeze" id="164">
                            <p:stCondLst>
                              <p:cond delay="0"/>
                            </p:stCondLst>
                            <p:childTnLst>
                              <p:par>
                                <p:cTn fill="hold" id="16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67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7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71">
                      <p:stCondLst>
                        <p:cond delay="indefinite"/>
                      </p:stCondLst>
                      <p:childTnLst>
                        <p:par>
                          <p:cTn fill="freeze" id="172">
                            <p:stCondLst>
                              <p:cond delay="0"/>
                            </p:stCondLst>
                            <p:childTnLst>
                              <p:par>
                                <p:cTn fill="hold" id="1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75">
                      <p:stCondLst>
                        <p:cond delay="indefinite"/>
                      </p:stCondLst>
                      <p:childTnLst>
                        <p:par>
                          <p:cTn fill="freeze" id="176">
                            <p:stCondLst>
                              <p:cond delay="0"/>
                            </p:stCondLst>
                            <p:childTnLst>
                              <p:par>
                                <p:cTn fill="hold" id="1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1">
                      <p:stCondLst>
                        <p:cond delay="indefinite"/>
                      </p:stCondLst>
                      <p:childTnLst>
                        <p:par>
                          <p:cTn fill="freeze" id="192">
                            <p:stCondLst>
                              <p:cond delay="0"/>
                            </p:stCondLst>
                            <p:childTnLst>
                              <p:par>
                                <p:cTn fill="hold" id="1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97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8">
                      <p:stCondLst>
                        <p:cond delay="indefinite"/>
                      </p:stCondLst>
                      <p:childTnLst>
                        <p:par>
                          <p:cTn fill="freeze" id="199">
                            <p:stCondLst>
                              <p:cond delay="0"/>
                            </p:stCondLst>
                            <p:childTnLst>
                              <p:par>
                                <p:cTn fill="hold" id="20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Class Cohesion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(Bonja &amp; Kidanmariam, 2006)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Ratio of the sum of the similarities between all pairs of methods to the total number of pairs of methods.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similarity between methods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mi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and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mj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is defined as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Where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Ii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and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Ij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are the sets of attributes referenced by methods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mi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and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mj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, respectively</a:t>
            </a:r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347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749A8FB2-1BD2-449B-8F94-8DF73425B61E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202" nodeType="tmRoot" restart="never">
          <p:childTnLst>
            <p:seq>
              <p:cTn id="20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Class Cohesion (Bonja &amp; Kidanmariam) example</a:t>
            </a:r>
            <a:endParaRPr/>
          </a:p>
        </p:txBody>
      </p:sp>
      <p:sp>
        <p:nvSpPr>
          <p:cNvPr id="349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AEF030E-CA94-4D7C-A375-19DE9DA9F4EB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50" name="CustomShape 3"/>
          <p:cNvSpPr/>
          <p:nvPr/>
        </p:nvSpPr>
        <p:spPr>
          <a:xfrm flipH="1" flipV="1" rot="10800000">
            <a:off x="864720" y="290952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1" name="CustomShape 4"/>
          <p:cNvSpPr/>
          <p:nvPr/>
        </p:nvSpPr>
        <p:spPr>
          <a:xfrm>
            <a:off x="708480" y="3753000"/>
            <a:ext cx="31788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52" name="CustomShape 5"/>
          <p:cNvSpPr/>
          <p:nvPr/>
        </p:nvSpPr>
        <p:spPr>
          <a:xfrm>
            <a:off x="685800" y="2590920"/>
            <a:ext cx="3596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53" name="CustomShape 6"/>
          <p:cNvSpPr/>
          <p:nvPr/>
        </p:nvSpPr>
        <p:spPr>
          <a:xfrm>
            <a:off x="1312920" y="3753000"/>
            <a:ext cx="29304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54" name="CustomShape 7"/>
          <p:cNvSpPr/>
          <p:nvPr/>
        </p:nvSpPr>
        <p:spPr>
          <a:xfrm>
            <a:off x="1295280" y="2590920"/>
            <a:ext cx="33156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55" name="CustomShape 8"/>
          <p:cNvSpPr/>
          <p:nvPr/>
        </p:nvSpPr>
        <p:spPr>
          <a:xfrm flipH="1" flipV="1" rot="10800000">
            <a:off x="2053080" y="290952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6" name="CustomShape 9"/>
          <p:cNvSpPr/>
          <p:nvPr/>
        </p:nvSpPr>
        <p:spPr>
          <a:xfrm>
            <a:off x="1900080" y="3753000"/>
            <a:ext cx="31140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57" name="CustomShape 10"/>
          <p:cNvSpPr/>
          <p:nvPr/>
        </p:nvSpPr>
        <p:spPr>
          <a:xfrm>
            <a:off x="1877760" y="2590920"/>
            <a:ext cx="3524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58" name="CustomShape 11"/>
          <p:cNvSpPr/>
          <p:nvPr/>
        </p:nvSpPr>
        <p:spPr>
          <a:xfrm>
            <a:off x="2568600" y="3753000"/>
            <a:ext cx="30672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59" name="CustomShape 12"/>
          <p:cNvSpPr/>
          <p:nvPr/>
        </p:nvSpPr>
        <p:spPr>
          <a:xfrm>
            <a:off x="2550240" y="2590920"/>
            <a:ext cx="3470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60" name="CustomShape 13"/>
          <p:cNvSpPr/>
          <p:nvPr/>
        </p:nvSpPr>
        <p:spPr>
          <a:xfrm flipV="1" rot="10800000">
            <a:off x="2721600" y="290952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1" name="CustomShape 14"/>
          <p:cNvSpPr/>
          <p:nvPr/>
        </p:nvSpPr>
        <p:spPr>
          <a:xfrm flipV="1" rot="10800000">
            <a:off x="860760" y="2885040"/>
            <a:ext cx="47520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2" name="CustomShape 15"/>
          <p:cNvSpPr/>
          <p:nvPr/>
        </p:nvSpPr>
        <p:spPr>
          <a:xfrm flipH="1" flipV="1" rot="10800000">
            <a:off x="1030680" y="2885040"/>
            <a:ext cx="46548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3" name="CustomShape 16"/>
          <p:cNvSpPr/>
          <p:nvPr/>
        </p:nvSpPr>
        <p:spPr>
          <a:xfrm>
            <a:off x="72360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a1</a:t>
            </a:r>
            <a:endParaRPr/>
          </a:p>
        </p:txBody>
      </p:sp>
      <p:sp>
        <p:nvSpPr>
          <p:cNvPr id="364" name="CustomShape 17"/>
          <p:cNvSpPr/>
          <p:nvPr/>
        </p:nvSpPr>
        <p:spPr>
          <a:xfrm>
            <a:off x="69156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m1</a:t>
            </a:r>
            <a:endParaRPr/>
          </a:p>
        </p:txBody>
      </p:sp>
      <p:sp>
        <p:nvSpPr>
          <p:cNvPr id="365" name="CustomShape 18"/>
          <p:cNvSpPr/>
          <p:nvPr/>
        </p:nvSpPr>
        <p:spPr>
          <a:xfrm>
            <a:off x="257472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m4</a:t>
            </a:r>
            <a:endParaRPr/>
          </a:p>
        </p:txBody>
      </p:sp>
      <p:sp>
        <p:nvSpPr>
          <p:cNvPr id="366" name="CustomShape 19"/>
          <p:cNvSpPr/>
          <p:nvPr/>
        </p:nvSpPr>
        <p:spPr>
          <a:xfrm>
            <a:off x="258876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a4</a:t>
            </a:r>
            <a:endParaRPr/>
          </a:p>
        </p:txBody>
      </p:sp>
      <p:sp>
        <p:nvSpPr>
          <p:cNvPr id="367" name="CustomShape 20"/>
          <p:cNvSpPr/>
          <p:nvPr/>
        </p:nvSpPr>
        <p:spPr>
          <a:xfrm>
            <a:off x="1607040" y="3895920"/>
            <a:ext cx="291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8" name="CustomShape 21"/>
          <p:cNvSpPr/>
          <p:nvPr/>
        </p:nvSpPr>
        <p:spPr>
          <a:xfrm flipH="1">
            <a:off x="2211840" y="3895920"/>
            <a:ext cx="354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9" name="CustomShape 22"/>
          <p:cNvSpPr/>
          <p:nvPr/>
        </p:nvSpPr>
        <p:spPr>
          <a:xfrm>
            <a:off x="1361160" y="412416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m2</a:t>
            </a:r>
            <a:endParaRPr/>
          </a:p>
        </p:txBody>
      </p:sp>
      <p:sp>
        <p:nvSpPr>
          <p:cNvPr id="370" name="CustomShape 23"/>
          <p:cNvSpPr/>
          <p:nvPr/>
        </p:nvSpPr>
        <p:spPr>
          <a:xfrm>
            <a:off x="189792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m3</a:t>
            </a:r>
            <a:endParaRPr/>
          </a:p>
        </p:txBody>
      </p:sp>
      <p:sp>
        <p:nvSpPr>
          <p:cNvPr id="371" name="CustomShape 24"/>
          <p:cNvSpPr/>
          <p:nvPr/>
        </p:nvSpPr>
        <p:spPr>
          <a:xfrm>
            <a:off x="132444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a2</a:t>
            </a:r>
            <a:endParaRPr/>
          </a:p>
        </p:txBody>
      </p:sp>
      <p:sp>
        <p:nvSpPr>
          <p:cNvPr id="372" name="CustomShape 25"/>
          <p:cNvSpPr/>
          <p:nvPr/>
        </p:nvSpPr>
        <p:spPr>
          <a:xfrm>
            <a:off x="193032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a3</a:t>
            </a:r>
            <a:endParaRPr/>
          </a:p>
        </p:txBody>
      </p:sp>
      <p:sp>
        <p:nvSpPr>
          <p:cNvPr id="373" name="CustomShape 26"/>
          <p:cNvSpPr/>
          <p:nvPr/>
        </p:nvSpPr>
        <p:spPr>
          <a:xfrm>
            <a:off x="4292280" y="1984320"/>
            <a:ext cx="180360" cy="234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4" name="CustomShape 27"/>
          <p:cNvSpPr/>
          <p:nvPr/>
        </p:nvSpPr>
        <p:spPr>
          <a:xfrm>
            <a:off x="3352680" y="1984320"/>
            <a:ext cx="2059560" cy="38221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375" name="CustomShape 28"/>
          <p:cNvSpPr/>
          <p:nvPr/>
        </p:nvSpPr>
        <p:spPr>
          <a:xfrm>
            <a:off x="5945760" y="3385080"/>
            <a:ext cx="1769400" cy="710280"/>
          </a:xfrm>
          <a:prstGeom prst="rect">
            <a:avLst/>
          </a:prstGeom>
        </p:spPr>
      </p:sp>
      <p:sp>
        <p:nvSpPr>
          <p:cNvPr id="376" name="CustomShape 29"/>
          <p:cNvSpPr/>
          <p:nvPr/>
        </p:nvSpPr>
        <p:spPr>
          <a:xfrm>
            <a:off x="6269760" y="3169080"/>
            <a:ext cx="1769400" cy="7102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dur="indefinite" id="204" nodeType="tmRoot" restart="never">
          <p:childTnLst>
            <p:seq>
              <p:cTn dur="indefinite" id="205" nodeType="mainSeq">
                <p:childTnLst>
                  <p:par>
                    <p:cTn fill="hold" id="206">
                      <p:stCondLst>
                        <p:cond delay="indefinite"/>
                      </p:stCondLst>
                      <p:childTnLst>
                        <p:par>
                          <p:cTn fill="hold" id="207">
                            <p:stCondLst>
                              <p:cond delay="0"/>
                            </p:stCondLst>
                            <p:childTnLst>
                              <p:par>
                                <p:cTn fill="hold" id="20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0">
                      <p:stCondLst>
                        <p:cond delay="indefinite"/>
                      </p:stCondLst>
                      <p:childTnLst>
                        <p:par>
                          <p:cTn fill="hold" id="211">
                            <p:stCondLst>
                              <p:cond delay="0"/>
                            </p:stCondLst>
                            <p:childTnLst>
                              <p:par>
                                <p:cTn fill="hold" id="21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57200" y="130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378" name="CustomShape 2"/>
          <p:cNvSpPr/>
          <p:nvPr/>
        </p:nvSpPr>
        <p:spPr>
          <a:xfrm>
            <a:off x="296280" y="1152000"/>
            <a:ext cx="8127360" cy="414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latin typeface="Calibri"/>
              </a:rPr>
              <a:t>S. R. Chidamber , C. F. Kemerer, "A Metrics Suite for Object Oriented Design," </a:t>
            </a:r>
            <a:r>
              <a:rPr i="1" lang="en-CA">
                <a:solidFill>
                  <a:srgbClr val="000000"/>
                </a:solidFill>
                <a:latin typeface="Calibri"/>
              </a:rPr>
              <a:t>IEEE Transactions on Software Engineering</a:t>
            </a:r>
            <a:r>
              <a:rPr lang="en-CA">
                <a:solidFill>
                  <a:srgbClr val="000000"/>
                </a:solidFill>
                <a:latin typeface="Calibri"/>
              </a:rPr>
              <a:t>, vol. 20, no. 6, pp. 476-493, June 1994.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latin typeface="Calibri"/>
              </a:rPr>
              <a:t>W. Li, and S. Henry,  "Object-Oriented Metrics that Predict Maintainability," </a:t>
            </a:r>
            <a:r>
              <a:rPr i="1" lang="en-CA">
                <a:solidFill>
                  <a:srgbClr val="000000"/>
                </a:solidFill>
                <a:latin typeface="Calibri"/>
              </a:rPr>
              <a:t>Journal of Systems and Software</a:t>
            </a:r>
            <a:r>
              <a:rPr lang="en-CA">
                <a:solidFill>
                  <a:srgbClr val="000000"/>
                </a:solidFill>
                <a:latin typeface="Calibri"/>
              </a:rPr>
              <a:t>, vol. 23, no. 2, pp. 111-122, 1993.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latin typeface="Calibri"/>
              </a:rPr>
              <a:t>M. Hitz, B. Montazeri, "Measuring Coupling and Cohesion In Object-Oriented Systems," </a:t>
            </a:r>
            <a:r>
              <a:rPr i="1" lang="en-CA">
                <a:solidFill>
                  <a:srgbClr val="000000"/>
                </a:solidFill>
                <a:latin typeface="Calibri"/>
              </a:rPr>
              <a:t>Proc. Int. Symposium on Applied Corporate Computing</a:t>
            </a:r>
            <a:r>
              <a:rPr lang="en-CA">
                <a:solidFill>
                  <a:srgbClr val="000000"/>
                </a:solidFill>
                <a:latin typeface="Calibri"/>
              </a:rPr>
              <a:t>, Monterrey, Mexico, Oct. 1995.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latin typeface="Calibri"/>
              </a:rPr>
              <a:t>J. M. Bieman, and B.-K. Kang, "Cohesion and reuse in an object-oriented system," </a:t>
            </a:r>
            <a:r>
              <a:rPr i="1" lang="en-CA">
                <a:solidFill>
                  <a:srgbClr val="000000"/>
                </a:solidFill>
                <a:latin typeface="Calibri"/>
              </a:rPr>
              <a:t>Proc. Symposium on Software reusability</a:t>
            </a:r>
            <a:r>
              <a:rPr lang="en-CA">
                <a:solidFill>
                  <a:srgbClr val="000000"/>
                </a:solidFill>
                <a:latin typeface="Calibri"/>
              </a:rPr>
              <a:t> (SSR '95), pp. 259-262, 1995.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latin typeface="Calibri"/>
              </a:rPr>
              <a:t>B. Henderson-Sellers, L. Constantine, and I. Graham, "Coupling and Cohesion (Towards a Valid Metrics Suite for Object-Oriented Analysis and Design)," </a:t>
            </a:r>
            <a:r>
              <a:rPr i="1" lang="en-CA">
                <a:solidFill>
                  <a:srgbClr val="000000"/>
                </a:solidFill>
                <a:latin typeface="Calibri"/>
              </a:rPr>
              <a:t>Object-Oriented Systems</a:t>
            </a:r>
            <a:r>
              <a:rPr lang="en-CA">
                <a:solidFill>
                  <a:srgbClr val="000000"/>
                </a:solidFill>
                <a:latin typeface="Calibri"/>
              </a:rPr>
              <a:t>, vol. 3, no. 3, pp. 143-158, 1996.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latin typeface="Calibri"/>
              </a:rPr>
              <a:t>C. Bonja, and E. Kidanmariam, "Metrics for class cohesion and similarity between methods," </a:t>
            </a:r>
            <a:r>
              <a:rPr i="1" lang="en-CA">
                <a:solidFill>
                  <a:srgbClr val="000000"/>
                </a:solidFill>
                <a:latin typeface="Calibri"/>
              </a:rPr>
              <a:t>ACM Southeast Regional Conference</a:t>
            </a:r>
            <a:r>
              <a:rPr lang="en-CA">
                <a:solidFill>
                  <a:srgbClr val="000000"/>
                </a:solidFill>
                <a:latin typeface="Calibri"/>
              </a:rPr>
              <a:t>, pp. 91-95, 2006.</a:t>
            </a:r>
            <a:endParaRPr/>
          </a:p>
        </p:txBody>
      </p:sp>
      <p:sp>
        <p:nvSpPr>
          <p:cNvPr id="37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D571D3F3-8D58-45DF-982A-359B9E7315B9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214" nodeType="tmRoot" restart="never">
          <p:childTnLst>
            <p:seq>
              <p:cTn id="2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LCOM (Chidamber &amp; Kemerer, 1994)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the set of method pairs that do not share attributes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the set of method pairs that share at least one attribute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F6724340-B488-44AF-B9C1-680B636AB2B4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LCOM (Chidamber &amp; Kemerer) example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0F5918A8-4A44-4522-A7EA-E67090B8CDD2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3352680" y="3046320"/>
            <a:ext cx="5131080" cy="686520"/>
          </a:xfrm>
          <a:prstGeom prst="rect">
            <a:avLst/>
          </a:prstGeom>
        </p:spPr>
      </p:sp>
      <p:sp>
        <p:nvSpPr>
          <p:cNvPr id="85" name="CustomShape 4"/>
          <p:cNvSpPr/>
          <p:nvPr/>
        </p:nvSpPr>
        <p:spPr>
          <a:xfrm>
            <a:off x="3352680" y="3046320"/>
            <a:ext cx="5131080" cy="6865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86" name="CustomShape 5"/>
          <p:cNvSpPr/>
          <p:nvPr/>
        </p:nvSpPr>
        <p:spPr>
          <a:xfrm flipH="1" flipV="1" rot="10800000">
            <a:off x="86364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7" name="CustomShape 6"/>
          <p:cNvSpPr/>
          <p:nvPr/>
        </p:nvSpPr>
        <p:spPr>
          <a:xfrm>
            <a:off x="708480" y="3753000"/>
            <a:ext cx="31788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88" name="CustomShape 7"/>
          <p:cNvSpPr/>
          <p:nvPr/>
        </p:nvSpPr>
        <p:spPr>
          <a:xfrm>
            <a:off x="685800" y="2590920"/>
            <a:ext cx="3596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89" name="CustomShape 8"/>
          <p:cNvSpPr/>
          <p:nvPr/>
        </p:nvSpPr>
        <p:spPr>
          <a:xfrm>
            <a:off x="1312920" y="3753000"/>
            <a:ext cx="29304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0" name="CustomShape 9"/>
          <p:cNvSpPr/>
          <p:nvPr/>
        </p:nvSpPr>
        <p:spPr>
          <a:xfrm>
            <a:off x="1295280" y="2590920"/>
            <a:ext cx="33156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91" name="CustomShape 10"/>
          <p:cNvSpPr/>
          <p:nvPr/>
        </p:nvSpPr>
        <p:spPr>
          <a:xfrm flipH="1" flipV="1" rot="10800000">
            <a:off x="205416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2" name="CustomShape 11"/>
          <p:cNvSpPr/>
          <p:nvPr/>
        </p:nvSpPr>
        <p:spPr>
          <a:xfrm>
            <a:off x="1900080" y="3753000"/>
            <a:ext cx="31140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3" name="CustomShape 12"/>
          <p:cNvSpPr/>
          <p:nvPr/>
        </p:nvSpPr>
        <p:spPr>
          <a:xfrm>
            <a:off x="1877760" y="2590920"/>
            <a:ext cx="3524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94" name="CustomShape 13"/>
          <p:cNvSpPr/>
          <p:nvPr/>
        </p:nvSpPr>
        <p:spPr>
          <a:xfrm>
            <a:off x="2568600" y="3753000"/>
            <a:ext cx="30672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5" name="CustomShape 14"/>
          <p:cNvSpPr/>
          <p:nvPr/>
        </p:nvSpPr>
        <p:spPr>
          <a:xfrm>
            <a:off x="2550240" y="2590920"/>
            <a:ext cx="3470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96" name="CustomShape 15"/>
          <p:cNvSpPr/>
          <p:nvPr/>
        </p:nvSpPr>
        <p:spPr>
          <a:xfrm flipV="1" rot="10800000">
            <a:off x="272052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7" name="CustomShape 16"/>
          <p:cNvSpPr/>
          <p:nvPr/>
        </p:nvSpPr>
        <p:spPr>
          <a:xfrm flipV="1" rot="10800000">
            <a:off x="388800" y="1969560"/>
            <a:ext cx="47520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8" name="CustomShape 17"/>
          <p:cNvSpPr/>
          <p:nvPr/>
        </p:nvSpPr>
        <p:spPr>
          <a:xfrm flipH="1" flipV="1" rot="10800000">
            <a:off x="541800" y="2005560"/>
            <a:ext cx="46548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9" name="CustomShape 18"/>
          <p:cNvSpPr/>
          <p:nvPr/>
        </p:nvSpPr>
        <p:spPr>
          <a:xfrm>
            <a:off x="756000" y="229932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a1</a:t>
            </a:r>
            <a:endParaRPr/>
          </a:p>
        </p:txBody>
      </p:sp>
      <p:sp>
        <p:nvSpPr>
          <p:cNvPr id="100" name="CustomShape 19"/>
          <p:cNvSpPr/>
          <p:nvPr/>
        </p:nvSpPr>
        <p:spPr>
          <a:xfrm>
            <a:off x="69156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m1</a:t>
            </a:r>
            <a:endParaRPr/>
          </a:p>
        </p:txBody>
      </p:sp>
      <p:sp>
        <p:nvSpPr>
          <p:cNvPr id="101" name="CustomShape 20"/>
          <p:cNvSpPr/>
          <p:nvPr/>
        </p:nvSpPr>
        <p:spPr>
          <a:xfrm>
            <a:off x="257472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m4</a:t>
            </a:r>
            <a:endParaRPr/>
          </a:p>
        </p:txBody>
      </p:sp>
      <p:sp>
        <p:nvSpPr>
          <p:cNvPr id="102" name="CustomShape 21"/>
          <p:cNvSpPr/>
          <p:nvPr/>
        </p:nvSpPr>
        <p:spPr>
          <a:xfrm>
            <a:off x="258876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a4</a:t>
            </a:r>
            <a:endParaRPr/>
          </a:p>
        </p:txBody>
      </p:sp>
      <p:sp>
        <p:nvSpPr>
          <p:cNvPr id="103" name="CustomShape 22"/>
          <p:cNvSpPr/>
          <p:nvPr/>
        </p:nvSpPr>
        <p:spPr>
          <a:xfrm>
            <a:off x="1607040" y="3895920"/>
            <a:ext cx="291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4" name="CustomShape 23"/>
          <p:cNvSpPr/>
          <p:nvPr/>
        </p:nvSpPr>
        <p:spPr>
          <a:xfrm flipH="1">
            <a:off x="2211840" y="3895920"/>
            <a:ext cx="354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5" name="CustomShape 24"/>
          <p:cNvSpPr/>
          <p:nvPr/>
        </p:nvSpPr>
        <p:spPr>
          <a:xfrm>
            <a:off x="1361160" y="412416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m2</a:t>
            </a:r>
            <a:endParaRPr/>
          </a:p>
        </p:txBody>
      </p:sp>
      <p:sp>
        <p:nvSpPr>
          <p:cNvPr id="106" name="CustomShape 25"/>
          <p:cNvSpPr/>
          <p:nvPr/>
        </p:nvSpPr>
        <p:spPr>
          <a:xfrm>
            <a:off x="189792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m3</a:t>
            </a:r>
            <a:endParaRPr/>
          </a:p>
        </p:txBody>
      </p:sp>
      <p:sp>
        <p:nvSpPr>
          <p:cNvPr id="107" name="CustomShape 26"/>
          <p:cNvSpPr/>
          <p:nvPr/>
        </p:nvSpPr>
        <p:spPr>
          <a:xfrm>
            <a:off x="2666880" y="4699440"/>
            <a:ext cx="6399720" cy="1004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" name="CustomShape 27"/>
          <p:cNvSpPr/>
          <p:nvPr/>
        </p:nvSpPr>
        <p:spPr>
          <a:xfrm>
            <a:off x="2666880" y="4699440"/>
            <a:ext cx="6399720" cy="10144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LCOM (Li &amp; Henry, 1993)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The </a:t>
            </a:r>
            <a:r>
              <a:rPr lang="en-CA" sz="3200" u="sng">
                <a:solidFill>
                  <a:srgbClr val="000000"/>
                </a:solidFill>
                <a:latin typeface="Calibri"/>
              </a:rPr>
              <a:t>number of disjoint components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in the graph that represents: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each method as a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the sharing of at least one attribute between two methods as an edge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16999D7-7321-44E4-B48D-4AD1E41B62B7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LCOM (Li &amp; Henry) example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F8C4A95-BE9D-4C52-A0F2-BC56D276C4C3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3352680" y="3124080"/>
            <a:ext cx="761040" cy="456120"/>
          </a:xfrm>
          <a:prstGeom prst="rightArrow">
            <a:avLst>
              <a:gd fmla="val 50000" name="adj1"/>
              <a:gd fmla="val 50000" name="adj2"/>
            </a:avLst>
          </a:prstGeom>
          <a:ln w="25560">
            <a:solidFill>
              <a:srgbClr val="3a5f8b"/>
            </a:solidFill>
            <a:round/>
          </a:ln>
        </p:spPr>
      </p:sp>
      <p:sp>
        <p:nvSpPr>
          <p:cNvPr id="115" name="CustomShape 4"/>
          <p:cNvSpPr/>
          <p:nvPr/>
        </p:nvSpPr>
        <p:spPr>
          <a:xfrm>
            <a:off x="4572000" y="302076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5715000" y="302004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117" name="CustomShape 6"/>
          <p:cNvSpPr/>
          <p:nvPr/>
        </p:nvSpPr>
        <p:spPr>
          <a:xfrm>
            <a:off x="6743880" y="303228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m3</a:t>
            </a:r>
            <a:endParaRPr/>
          </a:p>
        </p:txBody>
      </p:sp>
      <p:sp>
        <p:nvSpPr>
          <p:cNvPr id="118" name="CustomShape 7"/>
          <p:cNvSpPr/>
          <p:nvPr/>
        </p:nvSpPr>
        <p:spPr>
          <a:xfrm>
            <a:off x="7772400" y="302076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m4</a:t>
            </a:r>
            <a:endParaRPr/>
          </a:p>
        </p:txBody>
      </p:sp>
      <p:sp>
        <p:nvSpPr>
          <p:cNvPr id="119" name="Line 8"/>
          <p:cNvSpPr/>
          <p:nvPr/>
        </p:nvSpPr>
        <p:spPr>
          <a:xfrm flipV="1">
            <a:off x="5257800" y="3351600"/>
            <a:ext cx="457200" cy="10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20" name="CustomShape 9"/>
          <p:cNvSpPr/>
          <p:nvPr/>
        </p:nvSpPr>
        <p:spPr>
          <a:xfrm>
            <a:off x="5626080" y="4271760"/>
            <a:ext cx="1457640" cy="398880"/>
          </a:xfrm>
          <a:prstGeom prst="rect">
            <a:avLst/>
          </a:prstGeom>
        </p:spPr>
      </p:sp>
      <p:sp>
        <p:nvSpPr>
          <p:cNvPr id="121" name="CustomShape 10"/>
          <p:cNvSpPr/>
          <p:nvPr/>
        </p:nvSpPr>
        <p:spPr>
          <a:xfrm>
            <a:off x="5626080" y="4271760"/>
            <a:ext cx="1457640" cy="3988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22" name="CustomShape 11"/>
          <p:cNvSpPr/>
          <p:nvPr/>
        </p:nvSpPr>
        <p:spPr>
          <a:xfrm flipH="1" flipV="1" rot="10800000">
            <a:off x="86400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3" name="CustomShape 12"/>
          <p:cNvSpPr/>
          <p:nvPr/>
        </p:nvSpPr>
        <p:spPr>
          <a:xfrm>
            <a:off x="708840" y="3753000"/>
            <a:ext cx="31788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24" name="CustomShape 13"/>
          <p:cNvSpPr/>
          <p:nvPr/>
        </p:nvSpPr>
        <p:spPr>
          <a:xfrm>
            <a:off x="686160" y="2590920"/>
            <a:ext cx="3596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25" name="CustomShape 14"/>
          <p:cNvSpPr/>
          <p:nvPr/>
        </p:nvSpPr>
        <p:spPr>
          <a:xfrm>
            <a:off x="1313280" y="3753000"/>
            <a:ext cx="29304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26" name="CustomShape 15"/>
          <p:cNvSpPr/>
          <p:nvPr/>
        </p:nvSpPr>
        <p:spPr>
          <a:xfrm>
            <a:off x="1295640" y="2590920"/>
            <a:ext cx="33156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27" name="CustomShape 16"/>
          <p:cNvSpPr/>
          <p:nvPr/>
        </p:nvSpPr>
        <p:spPr>
          <a:xfrm flipH="1" flipV="1" rot="10800000">
            <a:off x="205452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8" name="CustomShape 17"/>
          <p:cNvSpPr/>
          <p:nvPr/>
        </p:nvSpPr>
        <p:spPr>
          <a:xfrm>
            <a:off x="1900440" y="3753000"/>
            <a:ext cx="31140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29" name="CustomShape 18"/>
          <p:cNvSpPr/>
          <p:nvPr/>
        </p:nvSpPr>
        <p:spPr>
          <a:xfrm>
            <a:off x="1878120" y="2590920"/>
            <a:ext cx="3524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30" name="CustomShape 19"/>
          <p:cNvSpPr/>
          <p:nvPr/>
        </p:nvSpPr>
        <p:spPr>
          <a:xfrm>
            <a:off x="2568960" y="3753000"/>
            <a:ext cx="30672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31" name="CustomShape 20"/>
          <p:cNvSpPr/>
          <p:nvPr/>
        </p:nvSpPr>
        <p:spPr>
          <a:xfrm>
            <a:off x="2550600" y="2590920"/>
            <a:ext cx="3470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32" name="CustomShape 21"/>
          <p:cNvSpPr/>
          <p:nvPr/>
        </p:nvSpPr>
        <p:spPr>
          <a:xfrm flipV="1" rot="10800000">
            <a:off x="272088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3" name="CustomShape 22"/>
          <p:cNvSpPr/>
          <p:nvPr/>
        </p:nvSpPr>
        <p:spPr>
          <a:xfrm flipV="1" rot="10800000">
            <a:off x="389160" y="1969560"/>
            <a:ext cx="47520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4" name="CustomShape 23"/>
          <p:cNvSpPr/>
          <p:nvPr/>
        </p:nvSpPr>
        <p:spPr>
          <a:xfrm flipH="1" flipV="1" rot="10800000">
            <a:off x="542160" y="2005560"/>
            <a:ext cx="46548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5" name="CustomShape 24"/>
          <p:cNvSpPr/>
          <p:nvPr/>
        </p:nvSpPr>
        <p:spPr>
          <a:xfrm>
            <a:off x="756360" y="229932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a1</a:t>
            </a:r>
            <a:endParaRPr/>
          </a:p>
        </p:txBody>
      </p:sp>
      <p:sp>
        <p:nvSpPr>
          <p:cNvPr id="136" name="CustomShape 25"/>
          <p:cNvSpPr/>
          <p:nvPr/>
        </p:nvSpPr>
        <p:spPr>
          <a:xfrm>
            <a:off x="69192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m1</a:t>
            </a:r>
            <a:endParaRPr/>
          </a:p>
        </p:txBody>
      </p:sp>
      <p:sp>
        <p:nvSpPr>
          <p:cNvPr id="137" name="CustomShape 26"/>
          <p:cNvSpPr/>
          <p:nvPr/>
        </p:nvSpPr>
        <p:spPr>
          <a:xfrm>
            <a:off x="257508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m4</a:t>
            </a:r>
            <a:endParaRPr/>
          </a:p>
        </p:txBody>
      </p:sp>
      <p:sp>
        <p:nvSpPr>
          <p:cNvPr id="138" name="CustomShape 27"/>
          <p:cNvSpPr/>
          <p:nvPr/>
        </p:nvSpPr>
        <p:spPr>
          <a:xfrm>
            <a:off x="258912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a4</a:t>
            </a:r>
            <a:endParaRPr/>
          </a:p>
        </p:txBody>
      </p:sp>
      <p:sp>
        <p:nvSpPr>
          <p:cNvPr id="139" name="CustomShape 28"/>
          <p:cNvSpPr/>
          <p:nvPr/>
        </p:nvSpPr>
        <p:spPr>
          <a:xfrm>
            <a:off x="1607400" y="3895920"/>
            <a:ext cx="291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0" name="CustomShape 29"/>
          <p:cNvSpPr/>
          <p:nvPr/>
        </p:nvSpPr>
        <p:spPr>
          <a:xfrm flipH="1">
            <a:off x="2212200" y="3895920"/>
            <a:ext cx="354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41" name="CustomShape 30"/>
          <p:cNvSpPr/>
          <p:nvPr/>
        </p:nvSpPr>
        <p:spPr>
          <a:xfrm>
            <a:off x="1361520" y="412416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m2</a:t>
            </a:r>
            <a:endParaRPr/>
          </a:p>
        </p:txBody>
      </p:sp>
      <p:sp>
        <p:nvSpPr>
          <p:cNvPr id="142" name="CustomShape 31"/>
          <p:cNvSpPr/>
          <p:nvPr/>
        </p:nvSpPr>
        <p:spPr>
          <a:xfrm>
            <a:off x="189828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m3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LCOM (Hitz &amp; Montazeri, 1995)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The </a:t>
            </a:r>
            <a:r>
              <a:rPr lang="en-CA" sz="3200" u="sng">
                <a:solidFill>
                  <a:srgbClr val="000000"/>
                </a:solidFill>
                <a:latin typeface="Calibri"/>
              </a:rPr>
              <a:t>number of disjoint components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in the graph that represents: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each method as a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the sharing of at least one attribute between two methods as an edge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The presence of a method call between two methods as an edge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0810FE3F-3DC3-4A14-80FB-1F7F190BBA6C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LCOM (Hitz &amp; Montazeri) example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CA54E00F-1FC5-416C-BCD3-01AE7CE50A9F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3352680" y="3124080"/>
            <a:ext cx="761040" cy="456120"/>
          </a:xfrm>
          <a:prstGeom prst="rightArrow">
            <a:avLst>
              <a:gd fmla="val 50000" name="adj1"/>
              <a:gd fmla="val 50000" name="adj2"/>
            </a:avLst>
          </a:prstGeom>
          <a:ln w="25560">
            <a:solidFill>
              <a:srgbClr val="3a5f8b"/>
            </a:solidFill>
            <a:round/>
          </a:ln>
        </p:spPr>
      </p:sp>
      <p:sp>
        <p:nvSpPr>
          <p:cNvPr id="149" name="CustomShape 4"/>
          <p:cNvSpPr/>
          <p:nvPr/>
        </p:nvSpPr>
        <p:spPr>
          <a:xfrm>
            <a:off x="4572000" y="302076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m1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5715000" y="302004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m2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6858000" y="303228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m3</a:t>
            </a:r>
            <a:endParaRPr/>
          </a:p>
        </p:txBody>
      </p:sp>
      <p:sp>
        <p:nvSpPr>
          <p:cNvPr id="152" name="CustomShape 7"/>
          <p:cNvSpPr/>
          <p:nvPr/>
        </p:nvSpPr>
        <p:spPr>
          <a:xfrm>
            <a:off x="8001000" y="3020760"/>
            <a:ext cx="684720" cy="662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000">
                <a:solidFill>
                  <a:srgbClr val="ffffff"/>
                </a:solidFill>
                <a:latin typeface="Calibri"/>
              </a:rPr>
              <a:t>m4</a:t>
            </a:r>
            <a:endParaRPr/>
          </a:p>
        </p:txBody>
      </p:sp>
      <p:sp>
        <p:nvSpPr>
          <p:cNvPr id="153" name="Line 8"/>
          <p:cNvSpPr/>
          <p:nvPr/>
        </p:nvSpPr>
        <p:spPr>
          <a:xfrm flipV="1">
            <a:off x="5257800" y="3351600"/>
            <a:ext cx="457200" cy="10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54" name="CustomShape 9"/>
          <p:cNvSpPr/>
          <p:nvPr/>
        </p:nvSpPr>
        <p:spPr>
          <a:xfrm>
            <a:off x="5626080" y="4271760"/>
            <a:ext cx="1457640" cy="398880"/>
          </a:xfrm>
          <a:prstGeom prst="rect">
            <a:avLst/>
          </a:prstGeom>
        </p:spPr>
      </p:sp>
      <p:sp>
        <p:nvSpPr>
          <p:cNvPr id="155" name="CustomShape 10"/>
          <p:cNvSpPr/>
          <p:nvPr/>
        </p:nvSpPr>
        <p:spPr>
          <a:xfrm>
            <a:off x="5626080" y="4271760"/>
            <a:ext cx="1457640" cy="3988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56" name="Line 11"/>
          <p:cNvSpPr/>
          <p:nvPr/>
        </p:nvSpPr>
        <p:spPr>
          <a:xfrm>
            <a:off x="6400800" y="3351600"/>
            <a:ext cx="457200" cy="10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57" name="Line 12"/>
          <p:cNvSpPr/>
          <p:nvPr/>
        </p:nvSpPr>
        <p:spPr>
          <a:xfrm>
            <a:off x="7543800" y="3363840"/>
            <a:ext cx="457200" cy="10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58" name="CustomShape 13"/>
          <p:cNvSpPr/>
          <p:nvPr/>
        </p:nvSpPr>
        <p:spPr>
          <a:xfrm flipH="1" flipV="1" rot="10800000">
            <a:off x="86400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9" name="CustomShape 14"/>
          <p:cNvSpPr/>
          <p:nvPr/>
        </p:nvSpPr>
        <p:spPr>
          <a:xfrm>
            <a:off x="708840" y="3753000"/>
            <a:ext cx="31788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60" name="CustomShape 15"/>
          <p:cNvSpPr/>
          <p:nvPr/>
        </p:nvSpPr>
        <p:spPr>
          <a:xfrm>
            <a:off x="686160" y="2590920"/>
            <a:ext cx="3596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61" name="CustomShape 16"/>
          <p:cNvSpPr/>
          <p:nvPr/>
        </p:nvSpPr>
        <p:spPr>
          <a:xfrm>
            <a:off x="1313280" y="3753000"/>
            <a:ext cx="29304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62" name="CustomShape 17"/>
          <p:cNvSpPr/>
          <p:nvPr/>
        </p:nvSpPr>
        <p:spPr>
          <a:xfrm>
            <a:off x="1295640" y="2590920"/>
            <a:ext cx="33156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63" name="CustomShape 18"/>
          <p:cNvSpPr/>
          <p:nvPr/>
        </p:nvSpPr>
        <p:spPr>
          <a:xfrm flipH="1" flipV="1" rot="10800000">
            <a:off x="205452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4" name="CustomShape 19"/>
          <p:cNvSpPr/>
          <p:nvPr/>
        </p:nvSpPr>
        <p:spPr>
          <a:xfrm>
            <a:off x="1900440" y="3753000"/>
            <a:ext cx="31140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65" name="CustomShape 20"/>
          <p:cNvSpPr/>
          <p:nvPr/>
        </p:nvSpPr>
        <p:spPr>
          <a:xfrm>
            <a:off x="1878120" y="2590920"/>
            <a:ext cx="3524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66" name="CustomShape 21"/>
          <p:cNvSpPr/>
          <p:nvPr/>
        </p:nvSpPr>
        <p:spPr>
          <a:xfrm>
            <a:off x="2568960" y="3753000"/>
            <a:ext cx="306720" cy="28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67" name="CustomShape 22"/>
          <p:cNvSpPr/>
          <p:nvPr/>
        </p:nvSpPr>
        <p:spPr>
          <a:xfrm>
            <a:off x="2550600" y="2590920"/>
            <a:ext cx="347040" cy="325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68" name="CustomShape 23"/>
          <p:cNvSpPr/>
          <p:nvPr/>
        </p:nvSpPr>
        <p:spPr>
          <a:xfrm flipV="1" rot="10800000">
            <a:off x="2720880" y="2089800"/>
            <a:ext cx="720" cy="8344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9" name="CustomShape 24"/>
          <p:cNvSpPr/>
          <p:nvPr/>
        </p:nvSpPr>
        <p:spPr>
          <a:xfrm flipV="1" rot="10800000">
            <a:off x="389160" y="1969560"/>
            <a:ext cx="47520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0" name="CustomShape 25"/>
          <p:cNvSpPr/>
          <p:nvPr/>
        </p:nvSpPr>
        <p:spPr>
          <a:xfrm flipH="1" flipV="1" rot="10800000">
            <a:off x="542160" y="2005560"/>
            <a:ext cx="465480" cy="882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1" name="CustomShape 26"/>
          <p:cNvSpPr/>
          <p:nvPr/>
        </p:nvSpPr>
        <p:spPr>
          <a:xfrm>
            <a:off x="756360" y="229932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a1</a:t>
            </a:r>
            <a:endParaRPr/>
          </a:p>
        </p:txBody>
      </p:sp>
      <p:sp>
        <p:nvSpPr>
          <p:cNvPr id="172" name="CustomShape 27"/>
          <p:cNvSpPr/>
          <p:nvPr/>
        </p:nvSpPr>
        <p:spPr>
          <a:xfrm>
            <a:off x="69192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m1</a:t>
            </a:r>
            <a:endParaRPr/>
          </a:p>
        </p:txBody>
      </p:sp>
      <p:sp>
        <p:nvSpPr>
          <p:cNvPr id="173" name="CustomShape 28"/>
          <p:cNvSpPr/>
          <p:nvPr/>
        </p:nvSpPr>
        <p:spPr>
          <a:xfrm>
            <a:off x="257508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m4</a:t>
            </a:r>
            <a:endParaRPr/>
          </a:p>
        </p:txBody>
      </p:sp>
      <p:sp>
        <p:nvSpPr>
          <p:cNvPr id="174" name="CustomShape 29"/>
          <p:cNvSpPr/>
          <p:nvPr/>
        </p:nvSpPr>
        <p:spPr>
          <a:xfrm>
            <a:off x="2589120" y="2295360"/>
            <a:ext cx="27000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a4</a:t>
            </a:r>
            <a:endParaRPr/>
          </a:p>
        </p:txBody>
      </p:sp>
      <p:sp>
        <p:nvSpPr>
          <p:cNvPr id="175" name="CustomShape 30"/>
          <p:cNvSpPr/>
          <p:nvPr/>
        </p:nvSpPr>
        <p:spPr>
          <a:xfrm>
            <a:off x="1607400" y="3895920"/>
            <a:ext cx="291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6" name="CustomShape 31"/>
          <p:cNvSpPr/>
          <p:nvPr/>
        </p:nvSpPr>
        <p:spPr>
          <a:xfrm flipH="1">
            <a:off x="2212200" y="3895920"/>
            <a:ext cx="35496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7" name="CustomShape 32"/>
          <p:cNvSpPr/>
          <p:nvPr/>
        </p:nvSpPr>
        <p:spPr>
          <a:xfrm>
            <a:off x="1361520" y="412416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m2</a:t>
            </a:r>
            <a:endParaRPr/>
          </a:p>
        </p:txBody>
      </p:sp>
      <p:sp>
        <p:nvSpPr>
          <p:cNvPr id="178" name="CustomShape 33"/>
          <p:cNvSpPr/>
          <p:nvPr/>
        </p:nvSpPr>
        <p:spPr>
          <a:xfrm>
            <a:off x="1898280" y="4117680"/>
            <a:ext cx="334080" cy="292320"/>
          </a:xfrm>
          <a:prstGeom prst="rect">
            <a:avLst/>
          </a:prstGeom>
        </p:spPr>
        <p:txBody>
          <a:bodyPr bIns="18360" lIns="9000" rIns="9000" tIns="0" wrap="none"/>
          <a:p>
            <a:pPr algn="ctr"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</a:rPr>
              <a:t>m3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dur="indefinite" id="26" nodeType="mainSeq">
                <p:childTnLst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LCOM (Henderson-Sellers, 1996)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Let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m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be the number of methods in a class.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Let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a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be the number of instance variables in the class.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Let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p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(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Ai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) be the number of methods that access instance variable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Ai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A1496C3-E298-4664-BDC5-E96498976A86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CA" sz="4400">
                <a:solidFill>
                  <a:srgbClr val="000000"/>
                </a:solidFill>
                <a:latin typeface="Calibri"/>
              </a:rPr>
              <a:t>Henderson</a:t>
            </a:r>
            <a:r>
              <a:rPr lang="en-CA" sz="4400">
                <a:solidFill>
                  <a:srgbClr val="000000"/>
                </a:solidFill>
                <a:latin typeface="Calibri"/>
              </a:rPr>
              <a:t>-</a:t>
            </a:r>
            <a:r>
              <a:rPr b="1" lang="en-CA" sz="4400">
                <a:solidFill>
                  <a:srgbClr val="000000"/>
                </a:solidFill>
                <a:latin typeface="Calibri"/>
              </a:rPr>
              <a:t>Sellers</a:t>
            </a:r>
            <a:r>
              <a:rPr lang="en-CA" sz="4400">
                <a:solidFill>
                  <a:srgbClr val="000000"/>
                </a:solidFill>
                <a:latin typeface="Calibri"/>
              </a:rPr>
              <a:t> normalized LCOM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152280" y="1600200"/>
            <a:ext cx="88380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If each method of a class accesses all instance variables, , and thus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LCOM = 0 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(maximum cohesion)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In the case where each instance variable is accessed by only one method, , and thus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LCOM = 1 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(minimum cohesion)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In the case where the methods do not access any instance variables, , and thus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LCOM ranges within (1, 2]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152280" y="1600200"/>
            <a:ext cx="88380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FA7E254-2463-4114-A2B5-5C8720450D5E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dur="indefinite" id="48" nodeType="mainSeq">
                <p:childTnLst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