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gif" ContentType="image/gi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7ED3986-3BD1-4F3E-A679-2AA7AF304C31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CA"/>
              <a:t>0.571 = 4/7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075C36-042E-46AD-BB28-0A64C85A44D5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CA"/>
              <a:t>0.5 = 3/6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E1D55D1-058D-4816-8F5B-2D899E5EF958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14-3-14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EAF56D-433F-4045-92A6-6C176D69EE0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14-3-14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98A1B4-D88A-4539-B374-9F3999506C4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Object-Oriented Metrics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Bansiya and Davis (QMOOD)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6DDF01-25AE-47E2-921B-3E0505554D6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Quality attributes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Functionality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0.12*Cohesion + 0.22*Polymorphism + 0.22*Messaging + 0.22*Design Size +0.22*Hierarchies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Extendibility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0.5*Abstraction -0.5*Coupling + 0.5*Inheritance + 0.5*Polymorphism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Effectiveness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0.2*Abstraction + 0.2*Encapsulation + 0.2*Composition + 0.2*Inheritance + 0.2*Polymorphism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9F9B99-44C2-4E15-8695-D775914B517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example (v1)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9BA448-012D-4739-9E71-3E0597468D6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2160" y="874440"/>
            <a:ext cx="8599680" cy="54496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computation (v1)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BCDD4C-265C-4C3C-9F95-EE7AD1A3062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20" name="Table 3"/>
          <p:cNvGraphicFramePr/>
          <p:nvPr/>
        </p:nvGraphicFramePr>
        <p:xfrm>
          <a:off x="457200" y="1752480"/>
          <a:ext cx="8305560" cy="2278080"/>
        </p:xfrm>
        <a:graphic>
          <a:graphicData uri="http://schemas.openxmlformats.org/drawingml/2006/table">
            <a:tbl>
              <a:tblPr/>
              <a:tblGrid>
                <a:gridCol w="1066680"/>
                <a:gridCol w="838080"/>
                <a:gridCol w="838080"/>
                <a:gridCol w="1143000"/>
                <a:gridCol w="838080"/>
                <a:gridCol w="838080"/>
                <a:gridCol w="914400"/>
                <a:gridCol w="761760"/>
                <a:gridCol w="1067400"/>
              </a:tblGrid>
              <a:tr h="4384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Metric/Class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Company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Employee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Administrator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Technical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Payment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PerHour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Salary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System value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DAM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0.286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</a:rPr>
                        <a:t>CAMC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0.556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0.444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0.667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0.667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0.625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0.625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0.655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MFA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0.163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CIS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3.714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3.714</a:t>
                      </a:r>
                      <a:endParaRPr/>
                    </a:p>
                  </a:txBody>
                  <a:tcPr/>
                </a:tc>
              </a:tr>
              <a:tr h="2066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CustomShape 4"/>
          <p:cNvSpPr/>
          <p:nvPr/>
        </p:nvSpPr>
        <p:spPr>
          <a:xfrm>
            <a:off x="-102600" y="4117680"/>
            <a:ext cx="3916440" cy="1004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System-level metrics: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DSC</a:t>
            </a:r>
            <a:r>
              <a:rPr lang="en-CA">
                <a:solidFill>
                  <a:srgbClr val="000000"/>
                </a:solidFill>
                <a:latin typeface="Calibri"/>
              </a:rPr>
              <a:t> = 7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NOH</a:t>
            </a:r>
            <a:r>
              <a:rPr lang="en-CA">
                <a:solidFill>
                  <a:srgbClr val="000000"/>
                </a:solidFill>
                <a:latin typeface="Calibri"/>
              </a:rPr>
              <a:t> = 2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2799360" y="1295280"/>
            <a:ext cx="354456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Class-level metrics: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computation (v1)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200173-1829-46BF-B6DC-2BC33C90741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25" name="Table 3"/>
          <p:cNvGraphicFramePr/>
          <p:nvPr/>
        </p:nvGraphicFramePr>
        <p:xfrm>
          <a:off x="1293120" y="2335320"/>
          <a:ext cx="2895120" cy="2733840"/>
        </p:xfrm>
        <a:graphic>
          <a:graphicData uri="http://schemas.openxmlformats.org/drawingml/2006/table">
            <a:tbl>
              <a:tblPr/>
              <a:tblGrid>
                <a:gridCol w="1143000"/>
                <a:gridCol w="685800"/>
                <a:gridCol w="1066320"/>
              </a:tblGrid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Property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System value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Encapsulation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DAM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Coupling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0.286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Cohesion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</a:rPr>
                        <a:t>CAMC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0.655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Composition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Inheritance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MFA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0.163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Polymorphism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Messaging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CIS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3.714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Complexity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3.714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 Size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DSC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Hierarchies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NOH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Abstraction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0.571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CustomShape 4"/>
          <p:cNvSpPr/>
          <p:nvPr/>
        </p:nvSpPr>
        <p:spPr>
          <a:xfrm>
            <a:off x="783720" y="1878120"/>
            <a:ext cx="39164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System-level metrics: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4276440" y="2743200"/>
            <a:ext cx="40914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Reusability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5.44925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Flexibility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3.57125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Understandability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-5.06385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Functionality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3.97568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Extendibility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2.724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Effectiveness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1.661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Example (v2)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5092BC-7D5F-4CB1-A2FB-4F685B14895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30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397800" y="1616400"/>
            <a:ext cx="8348040" cy="41796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computation (v2)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5F1084-200F-4124-994E-DE6C8BFECB0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33" name="Table 3"/>
          <p:cNvGraphicFramePr/>
          <p:nvPr/>
        </p:nvGraphicFramePr>
        <p:xfrm>
          <a:off x="457200" y="1752480"/>
          <a:ext cx="5790960" cy="2278080"/>
        </p:xfrm>
        <a:graphic>
          <a:graphicData uri="http://schemas.openxmlformats.org/drawingml/2006/table">
            <a:tbl>
              <a:tblPr/>
              <a:tblGrid>
                <a:gridCol w="1066680"/>
                <a:gridCol w="838080"/>
                <a:gridCol w="838080"/>
                <a:gridCol w="1143000"/>
                <a:gridCol w="838080"/>
                <a:gridCol w="1067040"/>
              </a:tblGrid>
              <a:tr h="4384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Metric/Class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Company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Employee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Administrator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Technical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System value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DAM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</a:rPr>
                        <a:t>CAMC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0.556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0.467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0.556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0.556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0.534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MFA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CIS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3.5</a:t>
                      </a:r>
                      <a:endParaRPr/>
                    </a:p>
                  </a:txBody>
                  <a:tcPr/>
                </a:tc>
              </a:tr>
              <a:tr h="20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3.5</a:t>
                      </a:r>
                      <a:endParaRPr/>
                    </a:p>
                  </a:txBody>
                  <a:tcPr/>
                </a:tc>
              </a:tr>
              <a:tr h="2066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4"/>
          <p:cNvSpPr/>
          <p:nvPr/>
        </p:nvSpPr>
        <p:spPr>
          <a:xfrm>
            <a:off x="-102600" y="4117680"/>
            <a:ext cx="3916440" cy="1004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System-level metrics: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DSC</a:t>
            </a:r>
            <a:r>
              <a:rPr lang="en-CA">
                <a:solidFill>
                  <a:srgbClr val="000000"/>
                </a:solidFill>
                <a:latin typeface="Calibri"/>
              </a:rPr>
              <a:t> = 4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NOH</a:t>
            </a:r>
            <a:r>
              <a:rPr lang="en-CA">
                <a:solidFill>
                  <a:srgbClr val="000000"/>
                </a:solidFill>
                <a:latin typeface="Calibri"/>
              </a:rPr>
              <a:t> = 1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2799360" y="1295280"/>
            <a:ext cx="354456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Class-level metrics: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computation (v2)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060974-3388-415B-BA2A-5F961D9393E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38" name="Table 3"/>
          <p:cNvGraphicFramePr/>
          <p:nvPr/>
        </p:nvGraphicFramePr>
        <p:xfrm>
          <a:off x="1293120" y="2335320"/>
          <a:ext cx="2895120" cy="2733840"/>
        </p:xfrm>
        <a:graphic>
          <a:graphicData uri="http://schemas.openxmlformats.org/drawingml/2006/table">
            <a:tbl>
              <a:tblPr/>
              <a:tblGrid>
                <a:gridCol w="1143000"/>
                <a:gridCol w="685800"/>
                <a:gridCol w="1066320"/>
              </a:tblGrid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Property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System value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Encapsulation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DAM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Coupling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0.25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Cohesion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</a:rPr>
                        <a:t>CAMC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0.534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Composition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Inheritance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MFA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0.25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Polymorphism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19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Messaging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CIS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3.5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Complexity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3.5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 Size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DSC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Hierarchies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NOH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09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Abstraction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4"/>
          <p:cNvSpPr/>
          <p:nvPr/>
        </p:nvSpPr>
        <p:spPr>
          <a:xfrm>
            <a:off x="783720" y="1878120"/>
            <a:ext cx="39164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System-level metrics: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4276440" y="2743200"/>
            <a:ext cx="40914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Reusability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3.821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Flexibility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1.5625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Understandability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-3.04128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Functionality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2.37408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Extendibility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1.25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Effectiveness</a:t>
            </a:r>
            <a:r>
              <a:rPr b="1" lang="en-CA">
                <a:solidFill>
                  <a:srgbClr val="000000"/>
                </a:solidFill>
                <a:latin typeface="Calibri"/>
              </a:rPr>
              <a:t>	</a:t>
            </a:r>
            <a:r>
              <a:rPr b="1" lang="en-CA">
                <a:solidFill>
                  <a:srgbClr val="000000"/>
                </a:solidFill>
                <a:latin typeface="Calibri"/>
              </a:rPr>
              <a:t>  0.85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934907-B6F9-4748-B39B-25D6E7B5BAB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43" name="Table 3"/>
          <p:cNvGraphicFramePr/>
          <p:nvPr/>
        </p:nvGraphicFramePr>
        <p:xfrm>
          <a:off x="1523880" y="1747440"/>
          <a:ext cx="6095520" cy="25956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4287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System1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System2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Reusability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5.44925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3.821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Flexibility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3.57125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1.5625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Understandability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-5.06385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-3.04128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Functionality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3.97568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2.37408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Extensibility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2.724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1.25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Effectiveness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1.661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088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Jagdish Bansiya and Carl G. Davis, "A Hierarchical Model for Object-Oriented Design Quality Assessment,"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vol. 28, no. 1, pp. 4-17, January 2002.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Steve Counsell, Stephen Swift, and Jason Crampton, "The interpretation and utility of three cohesion metrics for object-oriented design,"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ACM Transactions on Software Engineering and Methodology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vol. 15, no. 2, pp. 123-149, April 2006. 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558C78-D126-4977-A2FC-EFF43B192D4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QMOOD model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Bansiya and Davis proposed the QMOOD hierarchical model in 2002, for the assessment of high-level quality attributes in object-oriented designs.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allows to assess the quality of a software system at design-level (UML Class Diagram) without requiring a source code implementation.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202789-7F27-4F50-917F-EA8469A0142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ISO/IEC 9126 Quality Characteristics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272264-A904-420A-8D60-4F309BA3243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88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397960" y="1143000"/>
            <a:ext cx="4347720" cy="51127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Modified version of ISO 9126 attributes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6 Quality Attributes: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1)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Functionality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- -  kept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Reliability - - excluded (implementation oriented)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2) Efficiency - - changed to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Effectiveness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of design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Usability - -  excluded (implementation oriented)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3) Maintainability - - changed to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Understandability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4) Portability - -  changed to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Extendibility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5)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Reusability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- -  added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6) </a:t>
            </a:r>
            <a:r>
              <a:rPr i="1" lang="en-US" sz="2600" u="sng">
                <a:solidFill>
                  <a:srgbClr val="000000"/>
                </a:solidFill>
                <a:latin typeface="Calibri"/>
              </a:rPr>
              <a:t>Flexibility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- -  added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5AF5A1-CEA2-4199-A2F8-C0739A6DC4E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metrics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CA1908-06D8-426F-B904-F96D198B1A4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80880" y="1447920"/>
          <a:ext cx="8381520" cy="4128840"/>
        </p:xfrm>
        <a:graphic>
          <a:graphicData uri="http://schemas.openxmlformats.org/drawingml/2006/table">
            <a:tbl>
              <a:tblPr/>
              <a:tblGrid>
                <a:gridCol w="1506240"/>
                <a:gridCol w="4284360"/>
                <a:gridCol w="1371600"/>
                <a:gridCol w="1219320"/>
              </a:tblGrid>
              <a:tr h="929520"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Design property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System level aggregation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DSC (Design size in classes)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Number of classes in the design.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Design Size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NOH (Number of Hierarchies)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Number of class hierarchies in the design.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Hierarchies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/>
                    </a:p>
                  </a:txBody>
                  <a:tcPr/>
                </a:tc>
              </a:tr>
              <a:tr h="92952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ANA (Average number of ancestors)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The number of classes from which a class inherits information. This metric is equivalent to DIT (Depth of Inheritance Tree) from Chidamber and Kemerer.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Abstraction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DAM (Data Access Metric)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The ratio of the number of private (protected) attributes to the total number of attributes declared in the class.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Encapsulation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DCC (Direct Class Coupling)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Count of the different number of classes that a class is directly related to (by attribute declarations and parameters).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Coupling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metrics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A31F20-92E0-4BE8-BFE8-542BD4D5127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97" name="Table 3"/>
          <p:cNvGraphicFramePr/>
          <p:nvPr/>
        </p:nvGraphicFramePr>
        <p:xfrm>
          <a:off x="380880" y="1447920"/>
          <a:ext cx="8381520" cy="1970640"/>
        </p:xfrm>
        <a:graphic>
          <a:graphicData uri="http://schemas.openxmlformats.org/drawingml/2006/table">
            <a:tbl>
              <a:tblPr/>
              <a:tblGrid>
                <a:gridCol w="1506240"/>
                <a:gridCol w="4284360"/>
                <a:gridCol w="1371600"/>
                <a:gridCol w="1219320"/>
              </a:tblGrid>
              <a:tr h="929520"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Design property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System level aggregation</a:t>
                      </a:r>
                      <a:endParaRPr/>
                    </a:p>
                  </a:txBody>
                  <a:tcPr/>
                </a:tc>
              </a:tr>
              <a:tr h="140976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CAMC (Cohesion Among Methods of Class)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Computed based on the Parameter Occurrence Matrix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where </a:t>
                      </a:r>
                      <a:r>
                        <a:rPr i="1"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k</a:t>
                      </a: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is the number of methods in a class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and </a:t>
                      </a:r>
                      <a:r>
                        <a:rPr i="1"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</a:t>
                      </a: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is the number of the distinct parameter types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Cohesion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Table 4"/>
          <p:cNvGraphicFramePr/>
          <p:nvPr/>
        </p:nvGraphicFramePr>
        <p:xfrm>
          <a:off x="380880" y="1447920"/>
          <a:ext cx="8381520" cy="1956240"/>
        </p:xfrm>
        <a:graphic>
          <a:graphicData uri="http://schemas.openxmlformats.org/drawingml/2006/table">
            <a:tbl>
              <a:tblPr/>
              <a:tblGrid>
                <a:gridCol w="1506240"/>
                <a:gridCol w="4284360"/>
                <a:gridCol w="1371600"/>
                <a:gridCol w="1219320"/>
              </a:tblGrid>
              <a:tr h="929520"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Design property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System level aggregation</a:t>
                      </a:r>
                      <a:endParaRPr/>
                    </a:p>
                  </a:txBody>
                  <a:tcPr/>
                </a:tc>
              </a:tr>
              <a:tr h="1169640">
                <a:tc>
                  <a:txBody>
                    <a:bodyPr anchor="ctr"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CAMC (Cohesion Among Methods of Class)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Cohesion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581280"/>
            <a:ext cx="2171160" cy="1873800"/>
          </a:xfrm>
          <a:prstGeom prst="rect">
            <a:avLst/>
          </a:prstGeom>
        </p:spPr>
      </p:pic>
      <p:graphicFrame>
        <p:nvGraphicFramePr>
          <p:cNvPr id="100" name="Table 5"/>
          <p:cNvGraphicFramePr/>
          <p:nvPr/>
        </p:nvGraphicFramePr>
        <p:xfrm>
          <a:off x="2827080" y="3962520"/>
          <a:ext cx="3421080" cy="1471680"/>
        </p:xfrm>
        <a:graphic>
          <a:graphicData uri="http://schemas.openxmlformats.org/drawingml/2006/table">
            <a:tbl>
              <a:tblPr/>
              <a:tblGrid>
                <a:gridCol w="1316160"/>
                <a:gridCol w="763920"/>
                <a:gridCol w="763920"/>
                <a:gridCol w="764640"/>
              </a:tblGrid>
              <a:tr h="3841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Calibri"/>
                        </a:rPr>
                        <a:t>Method/Type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Calibri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Calibri"/>
                        </a:rPr>
                        <a:t>Payment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Employee</a:t>
                      </a:r>
                      <a:endParaRPr/>
                    </a:p>
                  </a:txBody>
                  <a:tcPr/>
                </a:tc>
              </a:tr>
              <a:tr h="1789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Employee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1789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getName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1789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getPayType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calcSalary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getEmpType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000000"/>
                          </a:solidFill>
                          <a:latin typeface="Calibri"/>
                        </a:rPr>
                        <a:t>setPayment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CustomShape 6"/>
          <p:cNvSpPr/>
          <p:nvPr/>
        </p:nvSpPr>
        <p:spPr>
          <a:xfrm>
            <a:off x="2819520" y="5465160"/>
            <a:ext cx="4570200" cy="612360"/>
          </a:xfrm>
          <a:prstGeom prst="rect">
            <a:avLst/>
          </a:prstGeom>
        </p:spPr>
      </p:sp>
      <p:sp>
        <p:nvSpPr>
          <p:cNvPr id="102" name="CustomShape 7"/>
          <p:cNvSpPr/>
          <p:nvPr/>
        </p:nvSpPr>
        <p:spPr>
          <a:xfrm>
            <a:off x="2819520" y="5609160"/>
            <a:ext cx="4570200" cy="6123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QMOOD metrics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E2F424-1BAA-475D-9020-942E5DDC489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05" name="Table 3"/>
          <p:cNvGraphicFramePr/>
          <p:nvPr/>
        </p:nvGraphicFramePr>
        <p:xfrm>
          <a:off x="380880" y="1523880"/>
          <a:ext cx="8381520" cy="3434760"/>
        </p:xfrm>
        <a:graphic>
          <a:graphicData uri="http://schemas.openxmlformats.org/drawingml/2006/table">
            <a:tbl>
              <a:tblPr/>
              <a:tblGrid>
                <a:gridCol w="1409040"/>
                <a:gridCol w="4120560"/>
                <a:gridCol w="1483560"/>
                <a:gridCol w="1368360"/>
              </a:tblGrid>
              <a:tr h="689400"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Metric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Design property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System level aggregation</a:t>
                      </a:r>
                      <a:endParaRPr/>
                    </a:p>
                  </a:txBody>
                  <a:tcPr/>
                </a:tc>
              </a:tr>
              <a:tr h="929520"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MOA (Measure of Aggregation)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Count of the part-whole relationships realized by attributes.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Composition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/>
                    </a:p>
                  </a:txBody>
                  <a:tcPr/>
                </a:tc>
              </a:tr>
              <a:tr h="929520"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MFA (Measure of Functional Abstraction)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The ratio of the number of methods inherited by a class to the total number of methods accessible by member methods of the class (inherited + defined).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Inheritance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  <a:tr h="929520"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NOP (Number of polymorphic methods)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Count of the abstract methods.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Polymorphism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CIS (Class Interface size)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Count of the number of public methods in a class.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Messaging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400">
                          <a:solidFill>
                            <a:srgbClr val="ffffff"/>
                          </a:solidFill>
                          <a:latin typeface="Calibri"/>
                        </a:rPr>
                        <a:t>NOM (Number of Methods)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Count of all the methods defined in a class.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Complexity 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47520" rIns="4752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Quality Attributes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AF1584-0E7B-4DEF-965C-29958987351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08" name="Table 3"/>
          <p:cNvGraphicFramePr/>
          <p:nvPr/>
        </p:nvGraphicFramePr>
        <p:xfrm>
          <a:off x="73080" y="1219320"/>
          <a:ext cx="8997120" cy="4937400"/>
        </p:xfrm>
        <a:graphic>
          <a:graphicData uri="http://schemas.openxmlformats.org/drawingml/2006/table">
            <a:tbl>
              <a:tblPr/>
              <a:tblGrid>
                <a:gridCol w="1374480"/>
                <a:gridCol w="1295280"/>
                <a:gridCol w="1185840"/>
                <a:gridCol w="1285200"/>
                <a:gridCol w="1285200"/>
                <a:gridCol w="1285200"/>
                <a:gridCol w="1285920"/>
              </a:tblGrid>
              <a:tr h="795960">
                <a:tc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Reusability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Flexibility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Understand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ability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Functionality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Extendibility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ffffff"/>
                          </a:solidFill>
                          <a:latin typeface="Calibri"/>
                        </a:rPr>
                        <a:t>Effectiveness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Design Size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Hierarchies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Abstraction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Encapsulation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Coupling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Cohesion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5612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Composition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Inheritance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Polymorphism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Messaging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</a:rPr>
                        <a:t>Complexity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Quality attributes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Reusability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-0.25*Coupling + 0.25*Cohesion + 0.5*Messaging + 0.5*Design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Flexibility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0.25*Encapsulation -0.25*Coupling + 0.5*Composition + 0.5*Polymorphism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Understandability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-0.33*Abstraction + 0.33*Encapsulation -0.33*Coupling + 0.33*Cohesion -0.33*Polymorphism -0.33*Complexity -0.33*Design Size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82EB6D-571F-40EA-BCC7-98101BF9424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