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wmf" ContentType="image/x-wmf"/>
  <Override PartName="/ppt/media/image1.wmf" ContentType="image/x-wmf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14-3-8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6356520"/>
            <a:ext cx="91436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Computer Science and Software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© 2013 Nikolaos Tsantalis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C8AE6C2-06C6-40A2-8C10-4AAEEC8FE6FB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14-3-8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F11779F-7273-4FA7-8784-D6C07A582E7A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1" name="CustomShape 5"/>
          <p:cNvSpPr/>
          <p:nvPr/>
        </p:nvSpPr>
        <p:spPr>
          <a:xfrm>
            <a:off x="0" y="6356520"/>
            <a:ext cx="91436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Computer Science and Software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© 2013 Nikolaos Tsantalis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SOEN 6611 – Software Measurement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CA" sz="3200">
                <a:solidFill>
                  <a:srgbClr val="8b8b8b"/>
                </a:solidFill>
                <a:latin typeface="Calibri"/>
              </a:rPr>
              <a:t>Cyclomatic Complexity</a:t>
            </a:r>
            <a:endParaRPr/>
          </a:p>
        </p:txBody>
      </p:sp>
      <p:sp>
        <p:nvSpPr>
          <p:cNvPr id="76" name="TextShape 3"/>
          <p:cNvSpPr txBox="1"/>
          <p:nvPr/>
        </p:nvSpPr>
        <p:spPr>
          <a:xfrm>
            <a:off x="0" y="6356520"/>
            <a:ext cx="91436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Computer Science and Software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© 2013 Nikolaos Tsantalis</a:t>
            </a:r>
            <a:endParaRPr/>
          </a:p>
        </p:txBody>
      </p:sp>
      <p:sp>
        <p:nvSpPr>
          <p:cNvPr id="7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B0D693B-5483-4F70-8C13-170B7728335B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Cyclomatic Complexity definition (2)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228600" y="1600200"/>
            <a:ext cx="86864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Given a single method or function: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3200">
                <a:solidFill>
                  <a:srgbClr val="000000"/>
                </a:solidFill>
                <a:latin typeface="Calibri"/>
              </a:rPr>
              <a:t>    </a:t>
            </a:r>
            <a:r>
              <a:rPr b="1" i="1" lang="en-US" sz="3200">
                <a:solidFill>
                  <a:srgbClr val="000000"/>
                </a:solidFill>
                <a:latin typeface="Calibri"/>
              </a:rPr>
              <a:t>Cyclomatic Complexity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 = </a:t>
            </a:r>
            <a:r>
              <a:rPr b="1" i="1" lang="en-US" sz="3200">
                <a:solidFill>
                  <a:srgbClr val="000000"/>
                </a:solidFill>
                <a:latin typeface="Calibri"/>
              </a:rPr>
              <a:t>D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 + 1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where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D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= is the number of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control predicate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(or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decision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 statements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 this definition, we simply have to count the number of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if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switch cases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for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while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do-while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statements.</a:t>
            </a:r>
            <a:endParaRPr/>
          </a:p>
        </p:txBody>
      </p:sp>
      <p:sp>
        <p:nvSpPr>
          <p:cNvPr id="18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9C6FB26-E625-4610-BD35-A620A0B363CC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Example (1)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CAB4C29-49A7-44FC-A233-FF7DE23510A0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18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68560" y="1371600"/>
            <a:ext cx="6794640" cy="471168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CFG for example (1)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4061520" y="173916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7</a:t>
            </a:r>
            <a:endParaRPr/>
          </a:p>
        </p:txBody>
      </p:sp>
      <p:sp>
        <p:nvSpPr>
          <p:cNvPr id="186" name="CustomShape 3"/>
          <p:cNvSpPr/>
          <p:nvPr/>
        </p:nvSpPr>
        <p:spPr>
          <a:xfrm flipV="1" rot="10800000">
            <a:off x="4237200" y="2003760"/>
            <a:ext cx="357840" cy="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87" name="CustomShape 4"/>
          <p:cNvSpPr/>
          <p:nvPr/>
        </p:nvSpPr>
        <p:spPr>
          <a:xfrm>
            <a:off x="4952880" y="1738440"/>
            <a:ext cx="59112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11</a:t>
            </a:r>
            <a:endParaRPr/>
          </a:p>
        </p:txBody>
      </p:sp>
      <p:sp>
        <p:nvSpPr>
          <p:cNvPr id="188" name="CustomShape 5"/>
          <p:cNvSpPr/>
          <p:nvPr/>
        </p:nvSpPr>
        <p:spPr>
          <a:xfrm>
            <a:off x="4632120" y="1676520"/>
            <a:ext cx="33516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F</a:t>
            </a:r>
            <a:endParaRPr/>
          </a:p>
        </p:txBody>
      </p:sp>
      <p:sp>
        <p:nvSpPr>
          <p:cNvPr id="189" name="CustomShape 6"/>
          <p:cNvSpPr/>
          <p:nvPr/>
        </p:nvSpPr>
        <p:spPr>
          <a:xfrm>
            <a:off x="4114800" y="4876920"/>
            <a:ext cx="63720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15</a:t>
            </a:r>
            <a:endParaRPr/>
          </a:p>
        </p:txBody>
      </p:sp>
      <p:sp>
        <p:nvSpPr>
          <p:cNvPr id="190" name="CustomShape 7"/>
          <p:cNvSpPr/>
          <p:nvPr/>
        </p:nvSpPr>
        <p:spPr>
          <a:xfrm>
            <a:off x="2964600" y="4960080"/>
            <a:ext cx="123588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join node</a:t>
            </a:r>
            <a:endParaRPr/>
          </a:p>
        </p:txBody>
      </p:sp>
      <p:sp>
        <p:nvSpPr>
          <p:cNvPr id="191" name="CustomShape 8"/>
          <p:cNvSpPr/>
          <p:nvPr/>
        </p:nvSpPr>
        <p:spPr>
          <a:xfrm>
            <a:off x="3637080" y="273672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8</a:t>
            </a:r>
            <a:endParaRPr/>
          </a:p>
        </p:txBody>
      </p:sp>
      <p:sp>
        <p:nvSpPr>
          <p:cNvPr id="192" name="CustomShape 9"/>
          <p:cNvSpPr/>
          <p:nvPr/>
        </p:nvSpPr>
        <p:spPr>
          <a:xfrm flipH="1">
            <a:off x="3903840" y="2194200"/>
            <a:ext cx="235440" cy="5421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93" name="CustomShape 10"/>
          <p:cNvSpPr/>
          <p:nvPr/>
        </p:nvSpPr>
        <p:spPr>
          <a:xfrm>
            <a:off x="3943440" y="2367360"/>
            <a:ext cx="33516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T</a:t>
            </a:r>
            <a:endParaRPr/>
          </a:p>
        </p:txBody>
      </p:sp>
      <p:sp>
        <p:nvSpPr>
          <p:cNvPr id="194" name="CustomShape 11"/>
          <p:cNvSpPr/>
          <p:nvPr/>
        </p:nvSpPr>
        <p:spPr>
          <a:xfrm>
            <a:off x="3903840" y="3270240"/>
            <a:ext cx="360" cy="15840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95" name="CustomShape 12"/>
          <p:cNvSpPr/>
          <p:nvPr/>
        </p:nvSpPr>
        <p:spPr>
          <a:xfrm>
            <a:off x="304920" y="173844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96" name="CustomShape 13"/>
          <p:cNvSpPr/>
          <p:nvPr/>
        </p:nvSpPr>
        <p:spPr>
          <a:xfrm>
            <a:off x="1066680" y="173844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197" name="CustomShape 14"/>
          <p:cNvSpPr/>
          <p:nvPr/>
        </p:nvSpPr>
        <p:spPr>
          <a:xfrm>
            <a:off x="1828800" y="173844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198" name="CustomShape 15"/>
          <p:cNvSpPr/>
          <p:nvPr/>
        </p:nvSpPr>
        <p:spPr>
          <a:xfrm>
            <a:off x="2590920" y="173916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199" name="CustomShape 16"/>
          <p:cNvSpPr/>
          <p:nvPr/>
        </p:nvSpPr>
        <p:spPr>
          <a:xfrm>
            <a:off x="3330720" y="173844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200" name="CustomShape 17"/>
          <p:cNvSpPr/>
          <p:nvPr/>
        </p:nvSpPr>
        <p:spPr>
          <a:xfrm>
            <a:off x="838080" y="2005200"/>
            <a:ext cx="228240" cy="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01" name="CustomShape 18"/>
          <p:cNvSpPr/>
          <p:nvPr/>
        </p:nvSpPr>
        <p:spPr>
          <a:xfrm>
            <a:off x="1600200" y="2005200"/>
            <a:ext cx="228240" cy="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02" name="CustomShape 19"/>
          <p:cNvSpPr/>
          <p:nvPr/>
        </p:nvSpPr>
        <p:spPr>
          <a:xfrm>
            <a:off x="2362320" y="2005200"/>
            <a:ext cx="228240" cy="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03" name="CustomShape 20"/>
          <p:cNvSpPr/>
          <p:nvPr/>
        </p:nvSpPr>
        <p:spPr>
          <a:xfrm flipV="1" rot="10800000">
            <a:off x="2918160" y="2003760"/>
            <a:ext cx="205920" cy="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04" name="CustomShape 21"/>
          <p:cNvSpPr/>
          <p:nvPr/>
        </p:nvSpPr>
        <p:spPr>
          <a:xfrm>
            <a:off x="3863880" y="2005200"/>
            <a:ext cx="197280" cy="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05" name="CustomShape 22"/>
          <p:cNvSpPr/>
          <p:nvPr/>
        </p:nvSpPr>
        <p:spPr>
          <a:xfrm>
            <a:off x="3637080" y="342900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9</a:t>
            </a:r>
            <a:endParaRPr/>
          </a:p>
        </p:txBody>
      </p:sp>
      <p:sp>
        <p:nvSpPr>
          <p:cNvPr id="206" name="CustomShape 23"/>
          <p:cNvSpPr/>
          <p:nvPr/>
        </p:nvSpPr>
        <p:spPr>
          <a:xfrm>
            <a:off x="3903840" y="3962520"/>
            <a:ext cx="360" cy="15192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07" name="CustomShape 24"/>
          <p:cNvSpPr/>
          <p:nvPr/>
        </p:nvSpPr>
        <p:spPr>
          <a:xfrm>
            <a:off x="3637080" y="411480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10</a:t>
            </a:r>
            <a:endParaRPr/>
          </a:p>
        </p:txBody>
      </p:sp>
      <p:sp>
        <p:nvSpPr>
          <p:cNvPr id="208" name="CustomShape 25"/>
          <p:cNvSpPr/>
          <p:nvPr/>
        </p:nvSpPr>
        <p:spPr>
          <a:xfrm>
            <a:off x="3903840" y="4648320"/>
            <a:ext cx="288720" cy="306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09" name="CustomShape 26"/>
          <p:cNvSpPr/>
          <p:nvPr/>
        </p:nvSpPr>
        <p:spPr>
          <a:xfrm>
            <a:off x="5238720" y="3288240"/>
            <a:ext cx="33516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F</a:t>
            </a:r>
            <a:endParaRPr/>
          </a:p>
        </p:txBody>
      </p:sp>
      <p:sp>
        <p:nvSpPr>
          <p:cNvPr id="210" name="CustomShape 27"/>
          <p:cNvSpPr/>
          <p:nvPr/>
        </p:nvSpPr>
        <p:spPr>
          <a:xfrm flipH="1">
            <a:off x="4761720" y="2193480"/>
            <a:ext cx="268200" cy="53172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11" name="CustomShape 28"/>
          <p:cNvSpPr/>
          <p:nvPr/>
        </p:nvSpPr>
        <p:spPr>
          <a:xfrm>
            <a:off x="4802040" y="2367720"/>
            <a:ext cx="33516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T</a:t>
            </a:r>
            <a:endParaRPr/>
          </a:p>
        </p:txBody>
      </p:sp>
      <p:sp>
        <p:nvSpPr>
          <p:cNvPr id="212" name="CustomShape 29"/>
          <p:cNvSpPr/>
          <p:nvPr/>
        </p:nvSpPr>
        <p:spPr>
          <a:xfrm>
            <a:off x="4495680" y="2725920"/>
            <a:ext cx="61632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12</a:t>
            </a:r>
            <a:endParaRPr/>
          </a:p>
        </p:txBody>
      </p:sp>
      <p:sp>
        <p:nvSpPr>
          <p:cNvPr id="213" name="CustomShape 30"/>
          <p:cNvSpPr/>
          <p:nvPr/>
        </p:nvSpPr>
        <p:spPr>
          <a:xfrm>
            <a:off x="4762440" y="3259080"/>
            <a:ext cx="360" cy="15840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14" name="CustomShape 31"/>
          <p:cNvSpPr/>
          <p:nvPr/>
        </p:nvSpPr>
        <p:spPr>
          <a:xfrm>
            <a:off x="4495680" y="3417840"/>
            <a:ext cx="61632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13</a:t>
            </a:r>
            <a:endParaRPr/>
          </a:p>
        </p:txBody>
      </p:sp>
      <p:sp>
        <p:nvSpPr>
          <p:cNvPr id="215" name="CustomShape 32"/>
          <p:cNvSpPr/>
          <p:nvPr/>
        </p:nvSpPr>
        <p:spPr>
          <a:xfrm>
            <a:off x="4762440" y="3951360"/>
            <a:ext cx="360" cy="15192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16" name="CustomShape 33"/>
          <p:cNvSpPr/>
          <p:nvPr/>
        </p:nvSpPr>
        <p:spPr>
          <a:xfrm>
            <a:off x="4495680" y="4103640"/>
            <a:ext cx="61632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14</a:t>
            </a:r>
            <a:endParaRPr/>
          </a:p>
        </p:txBody>
      </p:sp>
      <p:sp>
        <p:nvSpPr>
          <p:cNvPr id="217" name="CustomShape 34"/>
          <p:cNvSpPr/>
          <p:nvPr/>
        </p:nvSpPr>
        <p:spPr>
          <a:xfrm flipH="1">
            <a:off x="4569480" y="4637160"/>
            <a:ext cx="191880" cy="31752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18" name="CustomShape 35"/>
          <p:cNvSpPr/>
          <p:nvPr/>
        </p:nvSpPr>
        <p:spPr>
          <a:xfrm rot="5400000">
            <a:off x="3605040" y="3339720"/>
            <a:ext cx="2949480" cy="656280"/>
          </a:xfrm>
          <a:prstGeom prst="curvedConnector2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19" name="CustomShape 36"/>
          <p:cNvSpPr/>
          <p:nvPr/>
        </p:nvSpPr>
        <p:spPr>
          <a:xfrm>
            <a:off x="5943600" y="2045880"/>
            <a:ext cx="2856240" cy="3381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E = 15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N = 14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CC = 15 – 14 + 2 = 3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or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D = 2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CC = 2 + 1 = 3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Paths: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&lt;.., 6, 7, 8, 9, 10, 15&gt;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&lt;.., 6, 7, 11, 12, 13, 14, 15&gt;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&lt;.., 6, 7, 11, 15&gt;</a:t>
            </a:r>
            <a:endParaRPr/>
          </a:p>
        </p:txBody>
      </p:sp>
      <p:sp>
        <p:nvSpPr>
          <p:cNvPr id="220" name="TextShape 37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9600403-4996-49B9-AF49-9B3B22760B63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79" nodeType="tmRoot" restart="never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Example (2)</a:t>
            </a:r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8DE9169-9509-4E6E-8381-42EA15DCE43D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22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160" y="1562040"/>
            <a:ext cx="9042480" cy="373392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CFG for example (2)</a:t>
            </a:r>
            <a:endParaRPr/>
          </a:p>
        </p:txBody>
      </p:sp>
      <p:sp>
        <p:nvSpPr>
          <p:cNvPr id="225" name="CustomShape 2"/>
          <p:cNvSpPr/>
          <p:nvPr/>
        </p:nvSpPr>
        <p:spPr>
          <a:xfrm>
            <a:off x="3319920" y="173916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226" name="CustomShape 3"/>
          <p:cNvSpPr/>
          <p:nvPr/>
        </p:nvSpPr>
        <p:spPr>
          <a:xfrm>
            <a:off x="4952880" y="173916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15</a:t>
            </a:r>
            <a:endParaRPr/>
          </a:p>
        </p:txBody>
      </p:sp>
      <p:sp>
        <p:nvSpPr>
          <p:cNvPr id="227" name="CustomShape 4"/>
          <p:cNvSpPr/>
          <p:nvPr/>
        </p:nvSpPr>
        <p:spPr>
          <a:xfrm>
            <a:off x="1755000" y="5577120"/>
            <a:ext cx="123588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join node</a:t>
            </a:r>
            <a:endParaRPr/>
          </a:p>
        </p:txBody>
      </p:sp>
      <p:sp>
        <p:nvSpPr>
          <p:cNvPr id="228" name="CustomShape 5"/>
          <p:cNvSpPr/>
          <p:nvPr/>
        </p:nvSpPr>
        <p:spPr>
          <a:xfrm>
            <a:off x="2895480" y="259092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7</a:t>
            </a:r>
            <a:endParaRPr/>
          </a:p>
        </p:txBody>
      </p:sp>
      <p:sp>
        <p:nvSpPr>
          <p:cNvPr id="229" name="CustomShape 6"/>
          <p:cNvSpPr/>
          <p:nvPr/>
        </p:nvSpPr>
        <p:spPr>
          <a:xfrm flipH="1">
            <a:off x="3162240" y="2194200"/>
            <a:ext cx="235440" cy="39600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30" name="CustomShape 7"/>
          <p:cNvSpPr/>
          <p:nvPr/>
        </p:nvSpPr>
        <p:spPr>
          <a:xfrm>
            <a:off x="3230640" y="2260080"/>
            <a:ext cx="33516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T</a:t>
            </a:r>
            <a:endParaRPr/>
          </a:p>
        </p:txBody>
      </p:sp>
      <p:sp>
        <p:nvSpPr>
          <p:cNvPr id="231" name="CustomShape 8"/>
          <p:cNvSpPr/>
          <p:nvPr/>
        </p:nvSpPr>
        <p:spPr>
          <a:xfrm>
            <a:off x="3162240" y="3124080"/>
            <a:ext cx="360" cy="15840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32" name="CustomShape 9"/>
          <p:cNvSpPr/>
          <p:nvPr/>
        </p:nvSpPr>
        <p:spPr>
          <a:xfrm>
            <a:off x="304920" y="173844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33" name="CustomShape 10"/>
          <p:cNvSpPr/>
          <p:nvPr/>
        </p:nvSpPr>
        <p:spPr>
          <a:xfrm>
            <a:off x="1066680" y="173844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234" name="CustomShape 11"/>
          <p:cNvSpPr/>
          <p:nvPr/>
        </p:nvSpPr>
        <p:spPr>
          <a:xfrm>
            <a:off x="1828800" y="173844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235" name="CustomShape 12"/>
          <p:cNvSpPr/>
          <p:nvPr/>
        </p:nvSpPr>
        <p:spPr>
          <a:xfrm>
            <a:off x="2590920" y="173916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236" name="CustomShape 13"/>
          <p:cNvSpPr/>
          <p:nvPr/>
        </p:nvSpPr>
        <p:spPr>
          <a:xfrm>
            <a:off x="838080" y="2005200"/>
            <a:ext cx="228240" cy="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37" name="CustomShape 14"/>
          <p:cNvSpPr/>
          <p:nvPr/>
        </p:nvSpPr>
        <p:spPr>
          <a:xfrm>
            <a:off x="1600200" y="2005200"/>
            <a:ext cx="228240" cy="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38" name="CustomShape 15"/>
          <p:cNvSpPr/>
          <p:nvPr/>
        </p:nvSpPr>
        <p:spPr>
          <a:xfrm>
            <a:off x="2362320" y="2005200"/>
            <a:ext cx="228240" cy="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39" name="CustomShape 16"/>
          <p:cNvSpPr/>
          <p:nvPr/>
        </p:nvSpPr>
        <p:spPr>
          <a:xfrm>
            <a:off x="3124080" y="2005560"/>
            <a:ext cx="195480" cy="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40" name="CustomShape 17"/>
          <p:cNvSpPr/>
          <p:nvPr/>
        </p:nvSpPr>
        <p:spPr>
          <a:xfrm>
            <a:off x="2895480" y="328284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8</a:t>
            </a:r>
            <a:endParaRPr/>
          </a:p>
        </p:txBody>
      </p:sp>
      <p:sp>
        <p:nvSpPr>
          <p:cNvPr id="241" name="CustomShape 18"/>
          <p:cNvSpPr/>
          <p:nvPr/>
        </p:nvSpPr>
        <p:spPr>
          <a:xfrm>
            <a:off x="3162240" y="3816360"/>
            <a:ext cx="360" cy="15192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42" name="CustomShape 19"/>
          <p:cNvSpPr/>
          <p:nvPr/>
        </p:nvSpPr>
        <p:spPr>
          <a:xfrm>
            <a:off x="2895480" y="396864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9</a:t>
            </a:r>
            <a:endParaRPr/>
          </a:p>
        </p:txBody>
      </p:sp>
      <p:sp>
        <p:nvSpPr>
          <p:cNvPr id="243" name="CustomShape 20"/>
          <p:cNvSpPr/>
          <p:nvPr/>
        </p:nvSpPr>
        <p:spPr>
          <a:xfrm>
            <a:off x="3962520" y="549504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13</a:t>
            </a:r>
            <a:endParaRPr/>
          </a:p>
        </p:txBody>
      </p:sp>
      <p:sp>
        <p:nvSpPr>
          <p:cNvPr id="244" name="CustomShape 21"/>
          <p:cNvSpPr/>
          <p:nvPr/>
        </p:nvSpPr>
        <p:spPr>
          <a:xfrm>
            <a:off x="4191120" y="173916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14</a:t>
            </a:r>
            <a:endParaRPr/>
          </a:p>
        </p:txBody>
      </p:sp>
      <p:sp>
        <p:nvSpPr>
          <p:cNvPr id="245" name="CustomShape 22"/>
          <p:cNvSpPr/>
          <p:nvPr/>
        </p:nvSpPr>
        <p:spPr>
          <a:xfrm>
            <a:off x="3350880" y="4424040"/>
            <a:ext cx="223200" cy="38268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46" name="CustomShape 23"/>
          <p:cNvSpPr/>
          <p:nvPr/>
        </p:nvSpPr>
        <p:spPr>
          <a:xfrm>
            <a:off x="3307680" y="480708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11</a:t>
            </a:r>
            <a:endParaRPr/>
          </a:p>
        </p:txBody>
      </p:sp>
      <p:sp>
        <p:nvSpPr>
          <p:cNvPr id="247" name="CustomShape 24"/>
          <p:cNvSpPr/>
          <p:nvPr/>
        </p:nvSpPr>
        <p:spPr>
          <a:xfrm>
            <a:off x="3409920" y="4361400"/>
            <a:ext cx="33516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F</a:t>
            </a:r>
            <a:endParaRPr/>
          </a:p>
        </p:txBody>
      </p:sp>
      <p:sp>
        <p:nvSpPr>
          <p:cNvPr id="248" name="CustomShape 25"/>
          <p:cNvSpPr/>
          <p:nvPr/>
        </p:nvSpPr>
        <p:spPr>
          <a:xfrm>
            <a:off x="2476440" y="480708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10</a:t>
            </a:r>
            <a:endParaRPr/>
          </a:p>
        </p:txBody>
      </p:sp>
      <p:sp>
        <p:nvSpPr>
          <p:cNvPr id="249" name="CustomShape 26"/>
          <p:cNvSpPr/>
          <p:nvPr/>
        </p:nvSpPr>
        <p:spPr>
          <a:xfrm flipH="1">
            <a:off x="2743200" y="4424040"/>
            <a:ext cx="230400" cy="38268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50" name="CustomShape 27"/>
          <p:cNvSpPr/>
          <p:nvPr/>
        </p:nvSpPr>
        <p:spPr>
          <a:xfrm>
            <a:off x="2589840" y="4361400"/>
            <a:ext cx="33516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T</a:t>
            </a:r>
            <a:endParaRPr/>
          </a:p>
        </p:txBody>
      </p:sp>
      <p:sp>
        <p:nvSpPr>
          <p:cNvPr id="251" name="CustomShape 28"/>
          <p:cNvSpPr/>
          <p:nvPr/>
        </p:nvSpPr>
        <p:spPr>
          <a:xfrm>
            <a:off x="2895480" y="549288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12</a:t>
            </a:r>
            <a:endParaRPr/>
          </a:p>
        </p:txBody>
      </p:sp>
      <p:sp>
        <p:nvSpPr>
          <p:cNvPr id="252" name="CustomShape 29"/>
          <p:cNvSpPr/>
          <p:nvPr/>
        </p:nvSpPr>
        <p:spPr>
          <a:xfrm flipH="1">
            <a:off x="3350880" y="5340240"/>
            <a:ext cx="223200" cy="23004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53" name="CustomShape 30"/>
          <p:cNvSpPr/>
          <p:nvPr/>
        </p:nvSpPr>
        <p:spPr>
          <a:xfrm>
            <a:off x="2743200" y="5340240"/>
            <a:ext cx="230400" cy="23004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54" name="CustomShape 31"/>
          <p:cNvSpPr/>
          <p:nvPr/>
        </p:nvSpPr>
        <p:spPr>
          <a:xfrm>
            <a:off x="3429000" y="5759640"/>
            <a:ext cx="533160" cy="180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55" name="CustomShape 32"/>
          <p:cNvSpPr/>
          <p:nvPr/>
        </p:nvSpPr>
        <p:spPr>
          <a:xfrm flipV="1" rot="16200000">
            <a:off x="2351880" y="3618000"/>
            <a:ext cx="3300480" cy="453600"/>
          </a:xfrm>
          <a:prstGeom prst="curvedConnector3">
            <a:avLst>
              <a:gd fmla="val 99757" name="adj1"/>
            </a:avLst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56" name="CustomShape 33"/>
          <p:cNvSpPr/>
          <p:nvPr/>
        </p:nvSpPr>
        <p:spPr>
          <a:xfrm>
            <a:off x="4093200" y="3364920"/>
            <a:ext cx="3258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L</a:t>
            </a:r>
            <a:endParaRPr/>
          </a:p>
        </p:txBody>
      </p:sp>
      <p:sp>
        <p:nvSpPr>
          <p:cNvPr id="257" name="CustomShape 34"/>
          <p:cNvSpPr/>
          <p:nvPr/>
        </p:nvSpPr>
        <p:spPr>
          <a:xfrm>
            <a:off x="3853440" y="2005560"/>
            <a:ext cx="337320" cy="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58" name="CustomShape 35"/>
          <p:cNvSpPr/>
          <p:nvPr/>
        </p:nvSpPr>
        <p:spPr>
          <a:xfrm>
            <a:off x="3867120" y="1676520"/>
            <a:ext cx="33516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F</a:t>
            </a:r>
            <a:endParaRPr/>
          </a:p>
        </p:txBody>
      </p:sp>
      <p:sp>
        <p:nvSpPr>
          <p:cNvPr id="259" name="CustomShape 36"/>
          <p:cNvSpPr/>
          <p:nvPr/>
        </p:nvSpPr>
        <p:spPr>
          <a:xfrm>
            <a:off x="4724280" y="2005560"/>
            <a:ext cx="228240" cy="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60" name="CustomShape 37"/>
          <p:cNvSpPr/>
          <p:nvPr/>
        </p:nvSpPr>
        <p:spPr>
          <a:xfrm>
            <a:off x="5715000" y="173952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16</a:t>
            </a:r>
            <a:endParaRPr/>
          </a:p>
        </p:txBody>
      </p:sp>
      <p:sp>
        <p:nvSpPr>
          <p:cNvPr id="261" name="CustomShape 38"/>
          <p:cNvSpPr/>
          <p:nvPr/>
        </p:nvSpPr>
        <p:spPr>
          <a:xfrm>
            <a:off x="5486400" y="2005560"/>
            <a:ext cx="228240" cy="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262" name="CustomShape 39"/>
          <p:cNvSpPr/>
          <p:nvPr/>
        </p:nvSpPr>
        <p:spPr>
          <a:xfrm>
            <a:off x="4952880" y="2590920"/>
            <a:ext cx="4114440" cy="3655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E = 16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N = 15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CC = 16 – 15 + 2 = 3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or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D = 2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CC = 2 + 1 = 3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Paths: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&lt;.., 5, 6, 7, 8, 9, </a:t>
            </a:r>
            <a:r>
              <a:rPr b="1" lang="en-CA">
                <a:solidFill>
                  <a:srgbClr val="000000"/>
                </a:solidFill>
                <a:latin typeface="Calibri"/>
              </a:rPr>
              <a:t>10</a:t>
            </a:r>
            <a:r>
              <a:rPr lang="en-CA">
                <a:solidFill>
                  <a:srgbClr val="000000"/>
                </a:solidFill>
                <a:latin typeface="Calibri"/>
              </a:rPr>
              <a:t>, 12, 13, 6, 14, 15, 16&gt;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&lt;.., 5, 6, 7, 8, 9, </a:t>
            </a:r>
            <a:r>
              <a:rPr b="1" lang="en-CA">
                <a:solidFill>
                  <a:srgbClr val="000000"/>
                </a:solidFill>
                <a:latin typeface="Calibri"/>
              </a:rPr>
              <a:t>11</a:t>
            </a:r>
            <a:r>
              <a:rPr lang="en-CA">
                <a:solidFill>
                  <a:srgbClr val="000000"/>
                </a:solidFill>
                <a:latin typeface="Calibri"/>
              </a:rPr>
              <a:t>, 12, 13, 6, 14, 15, 16&gt;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&lt;.., 5, 6, 14, 15, 16&gt;</a:t>
            </a:r>
            <a:endParaRPr/>
          </a:p>
        </p:txBody>
      </p:sp>
      <p:sp>
        <p:nvSpPr>
          <p:cNvPr id="263" name="TextShape 40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92A5E57-31C6-4268-AFFF-4F02A842BDCB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Food for thought</a:t>
            </a:r>
            <a:endParaRPr/>
          </a:p>
        </p:txBody>
      </p:sp>
      <p:sp>
        <p:nvSpPr>
          <p:cNvPr id="265" name="TextShape 2"/>
          <p:cNvSpPr txBox="1"/>
          <p:nvPr/>
        </p:nvSpPr>
        <p:spPr>
          <a:xfrm>
            <a:off x="380880" y="1600200"/>
            <a:ext cx="83815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Both programs have the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same value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of cyclomatic complexity.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Do you consider that they are equally complex?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Martin Shepperd, "A critique of cyclomatic complexity as a software metric," </a:t>
            </a:r>
            <a:r>
              <a:rPr i="1" lang="en-US" sz="2000">
                <a:solidFill>
                  <a:srgbClr val="000000"/>
                </a:solidFill>
                <a:latin typeface="Calibri"/>
              </a:rPr>
              <a:t>Software Engineering Journal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, vol. 3, no. 2, pp. 30-36, March 1988. </a:t>
            </a:r>
            <a:endParaRPr/>
          </a:p>
        </p:txBody>
      </p:sp>
      <p:sp>
        <p:nvSpPr>
          <p:cNvPr id="26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53D68FB-CD81-4F9E-8B13-F6658F695CA3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81" nodeType="tmRoot" restart="never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Cyclomatic complexity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380880" y="1600200"/>
            <a:ext cx="83815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It was proposed by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McCabe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in 1976, as a means to measure the complexity of a program.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It measures the number of independent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paths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that can be executed through a piece of source code.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It is useful in determining the number of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test cases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that are necessary to achieve complete test coverage.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number of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test cases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should be equal to the number of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independent paths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  <p:sp>
        <p:nvSpPr>
          <p:cNvPr id="8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7384330-7E2A-49B1-BFFC-2D5B1FA28C0B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Control Flow Graph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152280" y="1600200"/>
            <a:ext cx="88387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Cyclomatic complexity is computed based on the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control flow graph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of the module.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 a control flow graph, each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node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represents 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statement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or 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basic block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(i.e., a piece of code with a straight execution flow without any jumps)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edges are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directed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and represent the  execution flow of the program.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D22BD84-4F07-4C39-9C21-5FE43E6F27F5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Node types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380880" y="1600200"/>
            <a:ext cx="83815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In a control flow graph, we have two categories of nodes: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Control predicates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: Nodes that determine the execution flow by examining a </a:t>
            </a:r>
            <a:r>
              <a:rPr b="1" lang="en-US" sz="2200">
                <a:solidFill>
                  <a:srgbClr val="000000"/>
                </a:solidFill>
                <a:latin typeface="Calibri"/>
              </a:rPr>
              <a:t>condition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 (</a:t>
            </a:r>
            <a:r>
              <a:rPr i="1" lang="en-US" sz="2200">
                <a:solidFill>
                  <a:srgbClr val="000000"/>
                </a:solidFill>
                <a:latin typeface="Calibri"/>
              </a:rPr>
              <a:t>if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, </a:t>
            </a:r>
            <a:r>
              <a:rPr i="1" lang="en-US" sz="2200">
                <a:solidFill>
                  <a:srgbClr val="000000"/>
                </a:solidFill>
                <a:latin typeface="Calibri"/>
              </a:rPr>
              <a:t>switch case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, </a:t>
            </a:r>
            <a:r>
              <a:rPr i="1" lang="en-US" sz="2200">
                <a:solidFill>
                  <a:srgbClr val="000000"/>
                </a:solidFill>
                <a:latin typeface="Calibri"/>
              </a:rPr>
              <a:t>for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, </a:t>
            </a:r>
            <a:r>
              <a:rPr i="1" lang="en-US" sz="2200">
                <a:solidFill>
                  <a:srgbClr val="000000"/>
                </a:solidFill>
                <a:latin typeface="Calibri"/>
              </a:rPr>
              <a:t>while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, </a:t>
            </a:r>
            <a:r>
              <a:rPr i="1" lang="en-US" sz="2200">
                <a:solidFill>
                  <a:srgbClr val="000000"/>
                </a:solidFill>
                <a:latin typeface="Calibri"/>
              </a:rPr>
              <a:t>do-while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 statements). These nodes have </a:t>
            </a:r>
            <a:r>
              <a:rPr b="1" lang="en-US" sz="2200">
                <a:solidFill>
                  <a:srgbClr val="000000"/>
                </a:solidFill>
                <a:latin typeface="Calibri"/>
              </a:rPr>
              <a:t>more than one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 outgoing edges.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Non-predicates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: Nodes whose execution always leads to the </a:t>
            </a:r>
            <a:r>
              <a:rPr b="1" lang="en-US" sz="2200">
                <a:solidFill>
                  <a:srgbClr val="000000"/>
                </a:solidFill>
                <a:latin typeface="Calibri"/>
              </a:rPr>
              <a:t>next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 statement in the flow. These nodes have </a:t>
            </a:r>
            <a:r>
              <a:rPr b="1" lang="en-US" sz="2200">
                <a:solidFill>
                  <a:srgbClr val="000000"/>
                </a:solidFill>
                <a:latin typeface="Calibri"/>
              </a:rPr>
              <a:t>only one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 outgoing edge.</a:t>
            </a:r>
            <a:endParaRPr/>
          </a:p>
        </p:txBody>
      </p:sp>
      <p:sp>
        <p:nvSpPr>
          <p:cNvPr id="8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AA2B7F6-493A-4DA0-B3E5-4C003C6AA707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Edge labels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304920" y="1600200"/>
            <a:ext cx="853416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In a control flow graph, the edges have different labels: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True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 (T): Label of the execution flow resulting when the condition of a control predicate is true.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False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 (F): Label of the execution flow resulting when the condition of a control predicate is false.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Loopback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 (L): Label of the execution flow that returns to a </a:t>
            </a:r>
            <a:r>
              <a:rPr b="1" lang="en-US" sz="2200">
                <a:solidFill>
                  <a:srgbClr val="000000"/>
                </a:solidFill>
                <a:latin typeface="Calibri"/>
              </a:rPr>
              <a:t>loop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 control predicate.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b="1" lang="en-US" sz="2200">
                <a:solidFill>
                  <a:srgbClr val="000000"/>
                </a:solidFill>
                <a:latin typeface="Calibri"/>
              </a:rPr>
              <a:t>No label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: Normal execution flow.</a:t>
            </a:r>
            <a:endParaRPr/>
          </a:p>
        </p:txBody>
      </p:sp>
      <p:sp>
        <p:nvSpPr>
          <p:cNvPr id="8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1E419F4-164A-4E0F-9FBA-6C1F07A80650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Basic Control Flow structures (1)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129240" y="2240280"/>
            <a:ext cx="2453400" cy="1553400"/>
          </a:xfrm>
          <a:prstGeom prst="rect">
            <a:avLst/>
          </a:prstGeom>
          <a:ln>
            <a:solidFill>
              <a:srgbClr val="4a7ebb"/>
            </a:solidFill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 sz="2400">
                <a:solidFill>
                  <a:srgbClr val="000000"/>
                </a:solidFill>
                <a:latin typeface="Calibri"/>
              </a:rPr>
              <a:t>if</a:t>
            </a:r>
            <a:r>
              <a:rPr lang="en-CA" sz="2400">
                <a:solidFill>
                  <a:srgbClr val="000000"/>
                </a:solidFill>
                <a:latin typeface="Calibri"/>
              </a:rPr>
              <a:t> (condition) {</a:t>
            </a: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    </a:t>
            </a:r>
            <a:r>
              <a:rPr lang="en-CA" sz="2400">
                <a:solidFill>
                  <a:srgbClr val="000000"/>
                </a:solidFill>
                <a:latin typeface="Calibri"/>
              </a:rPr>
              <a:t>s1;</a:t>
            </a: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s2;</a:t>
            </a:r>
            <a:endParaRPr/>
          </a:p>
        </p:txBody>
      </p:sp>
      <p:sp>
        <p:nvSpPr>
          <p:cNvPr id="92" name="CustomShape 3"/>
          <p:cNvSpPr/>
          <p:nvPr/>
        </p:nvSpPr>
        <p:spPr>
          <a:xfrm>
            <a:off x="2438280" y="236232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if</a:t>
            </a:r>
            <a:endParaRPr/>
          </a:p>
        </p:txBody>
      </p:sp>
      <p:sp>
        <p:nvSpPr>
          <p:cNvPr id="93" name="CustomShape 4"/>
          <p:cNvSpPr/>
          <p:nvPr/>
        </p:nvSpPr>
        <p:spPr>
          <a:xfrm>
            <a:off x="2893680" y="2817360"/>
            <a:ext cx="268200" cy="55188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94" name="CustomShape 5"/>
          <p:cNvSpPr/>
          <p:nvPr/>
        </p:nvSpPr>
        <p:spPr>
          <a:xfrm>
            <a:off x="2895480" y="336996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s1</a:t>
            </a:r>
            <a:endParaRPr/>
          </a:p>
        </p:txBody>
      </p:sp>
      <p:sp>
        <p:nvSpPr>
          <p:cNvPr id="95" name="CustomShape 6"/>
          <p:cNvSpPr/>
          <p:nvPr/>
        </p:nvSpPr>
        <p:spPr>
          <a:xfrm>
            <a:off x="2960640" y="2895480"/>
            <a:ext cx="33516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T</a:t>
            </a:r>
            <a:endParaRPr/>
          </a:p>
        </p:txBody>
      </p:sp>
      <p:sp>
        <p:nvSpPr>
          <p:cNvPr id="96" name="CustomShape 7"/>
          <p:cNvSpPr/>
          <p:nvPr/>
        </p:nvSpPr>
        <p:spPr>
          <a:xfrm>
            <a:off x="2438280" y="420804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s2</a:t>
            </a:r>
            <a:endParaRPr/>
          </a:p>
        </p:txBody>
      </p:sp>
      <p:sp>
        <p:nvSpPr>
          <p:cNvPr id="97" name="CustomShape 8"/>
          <p:cNvSpPr/>
          <p:nvPr/>
        </p:nvSpPr>
        <p:spPr>
          <a:xfrm>
            <a:off x="2407680" y="3371040"/>
            <a:ext cx="33516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F</a:t>
            </a:r>
            <a:endParaRPr/>
          </a:p>
        </p:txBody>
      </p:sp>
      <p:sp>
        <p:nvSpPr>
          <p:cNvPr id="98" name="CustomShape 9"/>
          <p:cNvSpPr/>
          <p:nvPr/>
        </p:nvSpPr>
        <p:spPr>
          <a:xfrm>
            <a:off x="2705040" y="2895480"/>
            <a:ext cx="360" cy="131220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99" name="CustomShape 10"/>
          <p:cNvSpPr/>
          <p:nvPr/>
        </p:nvSpPr>
        <p:spPr>
          <a:xfrm flipH="1">
            <a:off x="2892960" y="3903120"/>
            <a:ext cx="268200" cy="38268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00" name="CustomShape 11"/>
          <p:cNvSpPr/>
          <p:nvPr/>
        </p:nvSpPr>
        <p:spPr>
          <a:xfrm>
            <a:off x="2929680" y="4290120"/>
            <a:ext cx="123588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join node</a:t>
            </a:r>
            <a:endParaRPr/>
          </a:p>
        </p:txBody>
      </p:sp>
      <p:sp>
        <p:nvSpPr>
          <p:cNvPr id="101" name="CustomShape 12"/>
          <p:cNvSpPr/>
          <p:nvPr/>
        </p:nvSpPr>
        <p:spPr>
          <a:xfrm>
            <a:off x="4625280" y="2199240"/>
            <a:ext cx="2453400" cy="2650680"/>
          </a:xfrm>
          <a:prstGeom prst="rect">
            <a:avLst/>
          </a:prstGeom>
          <a:ln>
            <a:solidFill>
              <a:srgbClr val="4a7ebb"/>
            </a:solidFill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 sz="2400">
                <a:solidFill>
                  <a:srgbClr val="000000"/>
                </a:solidFill>
                <a:latin typeface="Calibri"/>
              </a:rPr>
              <a:t>if</a:t>
            </a:r>
            <a:r>
              <a:rPr lang="en-CA" sz="2400">
                <a:solidFill>
                  <a:srgbClr val="000000"/>
                </a:solidFill>
                <a:latin typeface="Calibri"/>
              </a:rPr>
              <a:t> (condition) {</a:t>
            </a: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    </a:t>
            </a:r>
            <a:r>
              <a:rPr lang="en-CA" sz="2400">
                <a:solidFill>
                  <a:srgbClr val="000000"/>
                </a:solidFill>
                <a:latin typeface="Calibri"/>
              </a:rPr>
              <a:t>s1;</a:t>
            </a: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else {</a:t>
            </a: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    </a:t>
            </a:r>
            <a:r>
              <a:rPr lang="en-CA" sz="2400">
                <a:solidFill>
                  <a:srgbClr val="000000"/>
                </a:solidFill>
                <a:latin typeface="Calibri"/>
              </a:rPr>
              <a:t>s2;</a:t>
            </a: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s3;</a:t>
            </a:r>
            <a:endParaRPr/>
          </a:p>
        </p:txBody>
      </p:sp>
      <p:sp>
        <p:nvSpPr>
          <p:cNvPr id="102" name="CustomShape 13"/>
          <p:cNvSpPr/>
          <p:nvPr/>
        </p:nvSpPr>
        <p:spPr>
          <a:xfrm>
            <a:off x="7337520" y="235152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if</a:t>
            </a:r>
            <a:endParaRPr/>
          </a:p>
        </p:txBody>
      </p:sp>
      <p:sp>
        <p:nvSpPr>
          <p:cNvPr id="103" name="CustomShape 14"/>
          <p:cNvSpPr/>
          <p:nvPr/>
        </p:nvSpPr>
        <p:spPr>
          <a:xfrm>
            <a:off x="7792920" y="2806920"/>
            <a:ext cx="245880" cy="55188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04" name="CustomShape 15"/>
          <p:cNvSpPr/>
          <p:nvPr/>
        </p:nvSpPr>
        <p:spPr>
          <a:xfrm>
            <a:off x="7772400" y="335916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s2</a:t>
            </a:r>
            <a:endParaRPr/>
          </a:p>
        </p:txBody>
      </p:sp>
      <p:sp>
        <p:nvSpPr>
          <p:cNvPr id="105" name="CustomShape 16"/>
          <p:cNvSpPr/>
          <p:nvPr/>
        </p:nvSpPr>
        <p:spPr>
          <a:xfrm>
            <a:off x="7913520" y="2885040"/>
            <a:ext cx="33516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F</a:t>
            </a:r>
            <a:endParaRPr/>
          </a:p>
        </p:txBody>
      </p:sp>
      <p:sp>
        <p:nvSpPr>
          <p:cNvPr id="106" name="CustomShape 17"/>
          <p:cNvSpPr/>
          <p:nvPr/>
        </p:nvSpPr>
        <p:spPr>
          <a:xfrm>
            <a:off x="7337520" y="419724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s3</a:t>
            </a:r>
            <a:endParaRPr/>
          </a:p>
        </p:txBody>
      </p:sp>
      <p:sp>
        <p:nvSpPr>
          <p:cNvPr id="107" name="CustomShape 18"/>
          <p:cNvSpPr/>
          <p:nvPr/>
        </p:nvSpPr>
        <p:spPr>
          <a:xfrm flipH="1">
            <a:off x="7792200" y="3892680"/>
            <a:ext cx="245880" cy="38268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08" name="CustomShape 19"/>
          <p:cNvSpPr/>
          <p:nvPr/>
        </p:nvSpPr>
        <p:spPr>
          <a:xfrm>
            <a:off x="7828920" y="4279320"/>
            <a:ext cx="123588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join node</a:t>
            </a:r>
            <a:endParaRPr/>
          </a:p>
        </p:txBody>
      </p:sp>
      <p:sp>
        <p:nvSpPr>
          <p:cNvPr id="109" name="CustomShape 20"/>
          <p:cNvSpPr/>
          <p:nvPr/>
        </p:nvSpPr>
        <p:spPr>
          <a:xfrm>
            <a:off x="6941160" y="335916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s1</a:t>
            </a:r>
            <a:endParaRPr/>
          </a:p>
        </p:txBody>
      </p:sp>
      <p:sp>
        <p:nvSpPr>
          <p:cNvPr id="110" name="CustomShape 21"/>
          <p:cNvSpPr/>
          <p:nvPr/>
        </p:nvSpPr>
        <p:spPr>
          <a:xfrm flipH="1">
            <a:off x="7207200" y="2806920"/>
            <a:ext cx="207720" cy="55188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11" name="CustomShape 22"/>
          <p:cNvSpPr/>
          <p:nvPr/>
        </p:nvSpPr>
        <p:spPr>
          <a:xfrm>
            <a:off x="6991200" y="2895480"/>
            <a:ext cx="33516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T</a:t>
            </a:r>
            <a:endParaRPr/>
          </a:p>
        </p:txBody>
      </p:sp>
      <p:sp>
        <p:nvSpPr>
          <p:cNvPr id="112" name="CustomShape 23"/>
          <p:cNvSpPr/>
          <p:nvPr/>
        </p:nvSpPr>
        <p:spPr>
          <a:xfrm>
            <a:off x="7207920" y="3892680"/>
            <a:ext cx="207720" cy="38268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13" name="TextShape 2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93054FB-591E-48E3-875A-ECF9D6E9AF13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Basic Control Flow structures (2)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-54360" y="2240280"/>
            <a:ext cx="2707920" cy="1553400"/>
          </a:xfrm>
          <a:prstGeom prst="rect">
            <a:avLst/>
          </a:prstGeom>
          <a:ln>
            <a:solidFill>
              <a:srgbClr val="4a7ebb"/>
            </a:solidFill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 sz="2400">
                <a:solidFill>
                  <a:srgbClr val="000000"/>
                </a:solidFill>
                <a:latin typeface="Calibri"/>
              </a:rPr>
              <a:t>for</a:t>
            </a:r>
            <a:r>
              <a:rPr lang="en-CA" sz="2400">
                <a:solidFill>
                  <a:srgbClr val="000000"/>
                </a:solidFill>
                <a:latin typeface="Calibri"/>
              </a:rPr>
              <a:t> (condition) {</a:t>
            </a: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    </a:t>
            </a:r>
            <a:r>
              <a:rPr lang="en-CA" sz="2400">
                <a:solidFill>
                  <a:srgbClr val="000000"/>
                </a:solidFill>
                <a:latin typeface="Calibri"/>
              </a:rPr>
              <a:t>s1;</a:t>
            </a: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s2;</a:t>
            </a: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2438280" y="236232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ffffff"/>
                </a:solidFill>
                <a:latin typeface="Calibri"/>
              </a:rPr>
              <a:t>for</a:t>
            </a:r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2893680" y="2817360"/>
            <a:ext cx="268200" cy="55188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18" name="CustomShape 5"/>
          <p:cNvSpPr/>
          <p:nvPr/>
        </p:nvSpPr>
        <p:spPr>
          <a:xfrm>
            <a:off x="2895480" y="336996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s1</a:t>
            </a:r>
            <a:endParaRPr/>
          </a:p>
        </p:txBody>
      </p:sp>
      <p:sp>
        <p:nvSpPr>
          <p:cNvPr id="119" name="CustomShape 6"/>
          <p:cNvSpPr/>
          <p:nvPr/>
        </p:nvSpPr>
        <p:spPr>
          <a:xfrm>
            <a:off x="2960640" y="2895480"/>
            <a:ext cx="33516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T</a:t>
            </a:r>
            <a:endParaRPr/>
          </a:p>
        </p:txBody>
      </p:sp>
      <p:sp>
        <p:nvSpPr>
          <p:cNvPr id="120" name="CustomShape 7"/>
          <p:cNvSpPr/>
          <p:nvPr/>
        </p:nvSpPr>
        <p:spPr>
          <a:xfrm>
            <a:off x="2438280" y="420804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s2</a:t>
            </a:r>
            <a:endParaRPr/>
          </a:p>
        </p:txBody>
      </p:sp>
      <p:sp>
        <p:nvSpPr>
          <p:cNvPr id="121" name="CustomShape 8"/>
          <p:cNvSpPr/>
          <p:nvPr/>
        </p:nvSpPr>
        <p:spPr>
          <a:xfrm>
            <a:off x="2407680" y="3371040"/>
            <a:ext cx="33516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F</a:t>
            </a:r>
            <a:endParaRPr/>
          </a:p>
        </p:txBody>
      </p:sp>
      <p:sp>
        <p:nvSpPr>
          <p:cNvPr id="122" name="CustomShape 9"/>
          <p:cNvSpPr/>
          <p:nvPr/>
        </p:nvSpPr>
        <p:spPr>
          <a:xfrm>
            <a:off x="2705040" y="2895480"/>
            <a:ext cx="360" cy="131220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23" name="CustomShape 10"/>
          <p:cNvSpPr/>
          <p:nvPr/>
        </p:nvSpPr>
        <p:spPr>
          <a:xfrm flipH="1" flipV="1" rot="10800000">
            <a:off x="2514240" y="1621440"/>
            <a:ext cx="456840" cy="1007280"/>
          </a:xfrm>
          <a:prstGeom prst="curvedConnector3">
            <a:avLst>
              <a:gd fmla="val -50000" name="adj1"/>
            </a:avLst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24" name="CustomShape 11"/>
          <p:cNvSpPr/>
          <p:nvPr/>
        </p:nvSpPr>
        <p:spPr>
          <a:xfrm>
            <a:off x="3582000" y="2895480"/>
            <a:ext cx="3258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L</a:t>
            </a:r>
            <a:endParaRPr/>
          </a:p>
        </p:txBody>
      </p:sp>
      <p:sp>
        <p:nvSpPr>
          <p:cNvPr id="125" name="CustomShape 12"/>
          <p:cNvSpPr/>
          <p:nvPr/>
        </p:nvSpPr>
        <p:spPr>
          <a:xfrm>
            <a:off x="4430160" y="2240280"/>
            <a:ext cx="3131640" cy="1553400"/>
          </a:xfrm>
          <a:prstGeom prst="rect">
            <a:avLst/>
          </a:prstGeom>
          <a:ln>
            <a:solidFill>
              <a:srgbClr val="4a7ebb"/>
            </a:solidFill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 sz="2400">
                <a:solidFill>
                  <a:srgbClr val="000000"/>
                </a:solidFill>
                <a:latin typeface="Calibri"/>
              </a:rPr>
              <a:t>do</a:t>
            </a:r>
            <a:r>
              <a:rPr lang="en-CA" sz="2400">
                <a:solidFill>
                  <a:srgbClr val="000000"/>
                </a:solidFill>
                <a:latin typeface="Calibri"/>
              </a:rPr>
              <a:t> {</a:t>
            </a: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    </a:t>
            </a:r>
            <a:r>
              <a:rPr lang="en-CA" sz="2400">
                <a:solidFill>
                  <a:srgbClr val="000000"/>
                </a:solidFill>
                <a:latin typeface="Calibri"/>
              </a:rPr>
              <a:t>s1;</a:t>
            </a: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} </a:t>
            </a:r>
            <a:r>
              <a:rPr b="1" lang="en-CA" sz="2400">
                <a:solidFill>
                  <a:srgbClr val="000000"/>
                </a:solidFill>
                <a:latin typeface="Calibri"/>
              </a:rPr>
              <a:t>while</a:t>
            </a:r>
            <a:r>
              <a:rPr lang="en-CA" sz="2400">
                <a:solidFill>
                  <a:srgbClr val="000000"/>
                </a:solidFill>
                <a:latin typeface="Calibri"/>
              </a:rPr>
              <a:t> (condition)</a:t>
            </a: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s2;</a:t>
            </a:r>
            <a:endParaRPr/>
          </a:p>
        </p:txBody>
      </p:sp>
      <p:sp>
        <p:nvSpPr>
          <p:cNvPr id="126" name="CustomShape 13"/>
          <p:cNvSpPr/>
          <p:nvPr/>
        </p:nvSpPr>
        <p:spPr>
          <a:xfrm>
            <a:off x="7315200" y="236232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s1</a:t>
            </a:r>
            <a:endParaRPr/>
          </a:p>
        </p:txBody>
      </p:sp>
      <p:sp>
        <p:nvSpPr>
          <p:cNvPr id="127" name="CustomShape 14"/>
          <p:cNvSpPr/>
          <p:nvPr/>
        </p:nvSpPr>
        <p:spPr>
          <a:xfrm>
            <a:off x="7770600" y="2817360"/>
            <a:ext cx="268200" cy="55188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28" name="CustomShape 15"/>
          <p:cNvSpPr/>
          <p:nvPr/>
        </p:nvSpPr>
        <p:spPr>
          <a:xfrm>
            <a:off x="7772400" y="336996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400">
                <a:solidFill>
                  <a:srgbClr val="ffffff"/>
                </a:solidFill>
                <a:latin typeface="Calibri"/>
              </a:rPr>
              <a:t>do</a:t>
            </a:r>
            <a:endParaRPr/>
          </a:p>
        </p:txBody>
      </p:sp>
      <p:sp>
        <p:nvSpPr>
          <p:cNvPr id="129" name="CustomShape 16"/>
          <p:cNvSpPr/>
          <p:nvPr/>
        </p:nvSpPr>
        <p:spPr>
          <a:xfrm>
            <a:off x="7315200" y="420804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s2</a:t>
            </a:r>
            <a:endParaRPr/>
          </a:p>
        </p:txBody>
      </p:sp>
      <p:sp>
        <p:nvSpPr>
          <p:cNvPr id="130" name="CustomShape 17"/>
          <p:cNvSpPr/>
          <p:nvPr/>
        </p:nvSpPr>
        <p:spPr>
          <a:xfrm>
            <a:off x="7871760" y="3924360"/>
            <a:ext cx="33516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F</a:t>
            </a:r>
            <a:endParaRPr/>
          </a:p>
        </p:txBody>
      </p:sp>
      <p:sp>
        <p:nvSpPr>
          <p:cNvPr id="131" name="CustomShape 18"/>
          <p:cNvSpPr/>
          <p:nvPr/>
        </p:nvSpPr>
        <p:spPr>
          <a:xfrm flipH="1">
            <a:off x="7769880" y="3903120"/>
            <a:ext cx="268200" cy="38268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32" name="CustomShape 19"/>
          <p:cNvSpPr/>
          <p:nvPr/>
        </p:nvSpPr>
        <p:spPr>
          <a:xfrm flipH="1" flipV="1" rot="10800000">
            <a:off x="7391160" y="1621440"/>
            <a:ext cx="456840" cy="1007280"/>
          </a:xfrm>
          <a:prstGeom prst="curvedConnector3">
            <a:avLst>
              <a:gd fmla="val -50000" name="adj1"/>
            </a:avLst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33" name="CustomShape 20"/>
          <p:cNvSpPr/>
          <p:nvPr/>
        </p:nvSpPr>
        <p:spPr>
          <a:xfrm>
            <a:off x="8416080" y="2895480"/>
            <a:ext cx="6156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T, L</a:t>
            </a:r>
            <a:endParaRPr/>
          </a:p>
        </p:txBody>
      </p:sp>
      <p:sp>
        <p:nvSpPr>
          <p:cNvPr id="134" name="TextShape 2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F97B14D-CD0C-4159-AEA2-C4BBEBA94612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Basic Control Flow structures (3)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225720" y="1905120"/>
            <a:ext cx="3777840" cy="2650680"/>
          </a:xfrm>
          <a:prstGeom prst="rect">
            <a:avLst/>
          </a:prstGeom>
          <a:ln>
            <a:solidFill>
              <a:srgbClr val="4a7ebb"/>
            </a:solidFill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 sz="2400">
                <a:solidFill>
                  <a:srgbClr val="000000"/>
                </a:solidFill>
                <a:latin typeface="Calibri"/>
              </a:rPr>
              <a:t>if</a:t>
            </a:r>
            <a:r>
              <a:rPr lang="en-CA" sz="2400">
                <a:solidFill>
                  <a:srgbClr val="000000"/>
                </a:solidFill>
                <a:latin typeface="Calibri"/>
              </a:rPr>
              <a:t> ( cond1 &amp;&amp; cond2 ) {</a:t>
            </a: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    </a:t>
            </a:r>
            <a:r>
              <a:rPr lang="en-CA" sz="2400">
                <a:solidFill>
                  <a:srgbClr val="000000"/>
                </a:solidFill>
                <a:latin typeface="Calibri"/>
              </a:rPr>
              <a:t>s1;</a:t>
            </a: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else {</a:t>
            </a: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    </a:t>
            </a:r>
            <a:r>
              <a:rPr lang="en-CA" sz="2400">
                <a:solidFill>
                  <a:srgbClr val="000000"/>
                </a:solidFill>
                <a:latin typeface="Calibri"/>
              </a:rPr>
              <a:t>s2;</a:t>
            </a: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s3;</a:t>
            </a:r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2232360" y="259092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c1</a:t>
            </a:r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2687400" y="3045960"/>
            <a:ext cx="245880" cy="55188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39" name="CustomShape 5"/>
          <p:cNvSpPr/>
          <p:nvPr/>
        </p:nvSpPr>
        <p:spPr>
          <a:xfrm>
            <a:off x="2666880" y="359856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s2</a:t>
            </a:r>
            <a:endParaRPr/>
          </a:p>
        </p:txBody>
      </p:sp>
      <p:sp>
        <p:nvSpPr>
          <p:cNvPr id="140" name="CustomShape 6"/>
          <p:cNvSpPr/>
          <p:nvPr/>
        </p:nvSpPr>
        <p:spPr>
          <a:xfrm>
            <a:off x="2808360" y="3124080"/>
            <a:ext cx="33516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F</a:t>
            </a:r>
            <a:endParaRPr/>
          </a:p>
        </p:txBody>
      </p:sp>
      <p:sp>
        <p:nvSpPr>
          <p:cNvPr id="141" name="CustomShape 7"/>
          <p:cNvSpPr/>
          <p:nvPr/>
        </p:nvSpPr>
        <p:spPr>
          <a:xfrm>
            <a:off x="2666880" y="458892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s3</a:t>
            </a:r>
            <a:endParaRPr/>
          </a:p>
        </p:txBody>
      </p:sp>
      <p:sp>
        <p:nvSpPr>
          <p:cNvPr id="142" name="CustomShape 8"/>
          <p:cNvSpPr/>
          <p:nvPr/>
        </p:nvSpPr>
        <p:spPr>
          <a:xfrm>
            <a:off x="2933640" y="4131720"/>
            <a:ext cx="360" cy="45684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43" name="CustomShape 9"/>
          <p:cNvSpPr/>
          <p:nvPr/>
        </p:nvSpPr>
        <p:spPr>
          <a:xfrm>
            <a:off x="3158280" y="4671000"/>
            <a:ext cx="123588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join node</a:t>
            </a:r>
            <a:endParaRPr/>
          </a:p>
        </p:txBody>
      </p:sp>
      <p:sp>
        <p:nvSpPr>
          <p:cNvPr id="144" name="CustomShape 10"/>
          <p:cNvSpPr/>
          <p:nvPr/>
        </p:nvSpPr>
        <p:spPr>
          <a:xfrm>
            <a:off x="1835640" y="359856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c2</a:t>
            </a:r>
            <a:endParaRPr/>
          </a:p>
        </p:txBody>
      </p:sp>
      <p:sp>
        <p:nvSpPr>
          <p:cNvPr id="145" name="CustomShape 11"/>
          <p:cNvSpPr/>
          <p:nvPr/>
        </p:nvSpPr>
        <p:spPr>
          <a:xfrm flipH="1">
            <a:off x="2101680" y="3045960"/>
            <a:ext cx="207720" cy="55188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46" name="CustomShape 12"/>
          <p:cNvSpPr/>
          <p:nvPr/>
        </p:nvSpPr>
        <p:spPr>
          <a:xfrm>
            <a:off x="1886040" y="3134880"/>
            <a:ext cx="33516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T</a:t>
            </a:r>
            <a:endParaRPr/>
          </a:p>
        </p:txBody>
      </p:sp>
      <p:sp>
        <p:nvSpPr>
          <p:cNvPr id="147" name="CustomShape 13"/>
          <p:cNvSpPr/>
          <p:nvPr/>
        </p:nvSpPr>
        <p:spPr>
          <a:xfrm>
            <a:off x="2373480" y="4855680"/>
            <a:ext cx="293040" cy="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48" name="TextShape 1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2612895-0872-4417-9B44-C364D439172D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49" name="CustomShape 15"/>
          <p:cNvSpPr/>
          <p:nvPr/>
        </p:nvSpPr>
        <p:spPr>
          <a:xfrm>
            <a:off x="1066680" y="1981080"/>
            <a:ext cx="837720" cy="304560"/>
          </a:xfrm>
          <a:prstGeom prst="roundRect">
            <a:avLst>
              <a:gd fmla="val 16667" name="adj"/>
            </a:avLst>
          </a:prstGeom>
          <a:ln w="25560">
            <a:solidFill>
              <a:srgbClr val="3a5f8b"/>
            </a:solidFill>
            <a:round/>
          </a:ln>
        </p:spPr>
      </p:sp>
      <p:sp>
        <p:nvSpPr>
          <p:cNvPr id="150" name="CustomShape 16"/>
          <p:cNvSpPr/>
          <p:nvPr/>
        </p:nvSpPr>
        <p:spPr>
          <a:xfrm>
            <a:off x="2362320" y="1981080"/>
            <a:ext cx="837720" cy="304560"/>
          </a:xfrm>
          <a:prstGeom prst="roundRect">
            <a:avLst>
              <a:gd fmla="val 16667" name="adj"/>
            </a:avLst>
          </a:prstGeom>
          <a:ln w="25560">
            <a:solidFill>
              <a:srgbClr val="3a5f8b"/>
            </a:solidFill>
            <a:round/>
          </a:ln>
        </p:spPr>
      </p:sp>
      <p:sp>
        <p:nvSpPr>
          <p:cNvPr id="151" name="CustomShape 17"/>
          <p:cNvSpPr/>
          <p:nvPr/>
        </p:nvSpPr>
        <p:spPr>
          <a:xfrm>
            <a:off x="2369160" y="3864960"/>
            <a:ext cx="297360" cy="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52" name="CustomShape 18"/>
          <p:cNvSpPr/>
          <p:nvPr/>
        </p:nvSpPr>
        <p:spPr>
          <a:xfrm>
            <a:off x="2354400" y="3838680"/>
            <a:ext cx="33516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F</a:t>
            </a:r>
            <a:endParaRPr/>
          </a:p>
        </p:txBody>
      </p:sp>
      <p:sp>
        <p:nvSpPr>
          <p:cNvPr id="153" name="CustomShape 19"/>
          <p:cNvSpPr/>
          <p:nvPr/>
        </p:nvSpPr>
        <p:spPr>
          <a:xfrm flipH="1">
            <a:off x="2095560" y="4131720"/>
            <a:ext cx="6480" cy="4665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54" name="CustomShape 20"/>
          <p:cNvSpPr/>
          <p:nvPr/>
        </p:nvSpPr>
        <p:spPr>
          <a:xfrm>
            <a:off x="1809720" y="4144320"/>
            <a:ext cx="33516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T</a:t>
            </a:r>
            <a:endParaRPr/>
          </a:p>
        </p:txBody>
      </p:sp>
      <p:sp>
        <p:nvSpPr>
          <p:cNvPr id="155" name="CustomShape 21"/>
          <p:cNvSpPr/>
          <p:nvPr/>
        </p:nvSpPr>
        <p:spPr>
          <a:xfrm>
            <a:off x="1828800" y="459900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s1</a:t>
            </a:r>
            <a:endParaRPr/>
          </a:p>
        </p:txBody>
      </p:sp>
      <p:sp>
        <p:nvSpPr>
          <p:cNvPr id="156" name="CustomShape 22"/>
          <p:cNvSpPr/>
          <p:nvPr/>
        </p:nvSpPr>
        <p:spPr>
          <a:xfrm>
            <a:off x="5268600" y="1905120"/>
            <a:ext cx="3506400" cy="2650680"/>
          </a:xfrm>
          <a:prstGeom prst="rect">
            <a:avLst/>
          </a:prstGeom>
          <a:ln>
            <a:solidFill>
              <a:srgbClr val="4a7ebb"/>
            </a:solidFill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 sz="2400">
                <a:solidFill>
                  <a:srgbClr val="000000"/>
                </a:solidFill>
                <a:latin typeface="Calibri"/>
              </a:rPr>
              <a:t>if</a:t>
            </a:r>
            <a:r>
              <a:rPr lang="en-CA" sz="2400">
                <a:solidFill>
                  <a:srgbClr val="000000"/>
                </a:solidFill>
                <a:latin typeface="Calibri"/>
              </a:rPr>
              <a:t> ( cond1 || cond2 ) {</a:t>
            </a: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    </a:t>
            </a:r>
            <a:r>
              <a:rPr lang="en-CA" sz="2400">
                <a:solidFill>
                  <a:srgbClr val="000000"/>
                </a:solidFill>
                <a:latin typeface="Calibri"/>
              </a:rPr>
              <a:t>s1;</a:t>
            </a: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else {</a:t>
            </a: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    </a:t>
            </a:r>
            <a:r>
              <a:rPr lang="en-CA" sz="2400">
                <a:solidFill>
                  <a:srgbClr val="000000"/>
                </a:solidFill>
                <a:latin typeface="Calibri"/>
              </a:rPr>
              <a:t>s2;</a:t>
            </a: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CA" sz="2400">
                <a:solidFill>
                  <a:srgbClr val="000000"/>
                </a:solidFill>
                <a:latin typeface="Calibri"/>
              </a:rPr>
              <a:t>s3;</a:t>
            </a:r>
            <a:endParaRPr/>
          </a:p>
        </p:txBody>
      </p:sp>
      <p:sp>
        <p:nvSpPr>
          <p:cNvPr id="157" name="CustomShape 23"/>
          <p:cNvSpPr/>
          <p:nvPr/>
        </p:nvSpPr>
        <p:spPr>
          <a:xfrm>
            <a:off x="7208280" y="259092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c1</a:t>
            </a:r>
            <a:endParaRPr/>
          </a:p>
        </p:txBody>
      </p:sp>
      <p:sp>
        <p:nvSpPr>
          <p:cNvPr id="158" name="CustomShape 24"/>
          <p:cNvSpPr/>
          <p:nvPr/>
        </p:nvSpPr>
        <p:spPr>
          <a:xfrm>
            <a:off x="7663680" y="3045960"/>
            <a:ext cx="245880" cy="55188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59" name="CustomShape 25"/>
          <p:cNvSpPr/>
          <p:nvPr/>
        </p:nvSpPr>
        <p:spPr>
          <a:xfrm>
            <a:off x="7643160" y="359856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c2</a:t>
            </a:r>
            <a:endParaRPr/>
          </a:p>
        </p:txBody>
      </p:sp>
      <p:sp>
        <p:nvSpPr>
          <p:cNvPr id="160" name="CustomShape 26"/>
          <p:cNvSpPr/>
          <p:nvPr/>
        </p:nvSpPr>
        <p:spPr>
          <a:xfrm>
            <a:off x="7784280" y="3124080"/>
            <a:ext cx="33516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F</a:t>
            </a:r>
            <a:endParaRPr/>
          </a:p>
        </p:txBody>
      </p:sp>
      <p:sp>
        <p:nvSpPr>
          <p:cNvPr id="161" name="CustomShape 27"/>
          <p:cNvSpPr/>
          <p:nvPr/>
        </p:nvSpPr>
        <p:spPr>
          <a:xfrm>
            <a:off x="7643160" y="458892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s2</a:t>
            </a:r>
            <a:endParaRPr/>
          </a:p>
        </p:txBody>
      </p:sp>
      <p:sp>
        <p:nvSpPr>
          <p:cNvPr id="162" name="CustomShape 28"/>
          <p:cNvSpPr/>
          <p:nvPr/>
        </p:nvSpPr>
        <p:spPr>
          <a:xfrm>
            <a:off x="7909560" y="4131720"/>
            <a:ext cx="360" cy="45684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63" name="CustomShape 29"/>
          <p:cNvSpPr/>
          <p:nvPr/>
        </p:nvSpPr>
        <p:spPr>
          <a:xfrm>
            <a:off x="5642280" y="4680720"/>
            <a:ext cx="123588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join node</a:t>
            </a:r>
            <a:endParaRPr/>
          </a:p>
        </p:txBody>
      </p:sp>
      <p:sp>
        <p:nvSpPr>
          <p:cNvPr id="164" name="CustomShape 30"/>
          <p:cNvSpPr/>
          <p:nvPr/>
        </p:nvSpPr>
        <p:spPr>
          <a:xfrm>
            <a:off x="6811920" y="359856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s1</a:t>
            </a:r>
            <a:endParaRPr/>
          </a:p>
        </p:txBody>
      </p:sp>
      <p:sp>
        <p:nvSpPr>
          <p:cNvPr id="165" name="CustomShape 31"/>
          <p:cNvSpPr/>
          <p:nvPr/>
        </p:nvSpPr>
        <p:spPr>
          <a:xfrm flipH="1">
            <a:off x="7077600" y="3045960"/>
            <a:ext cx="207720" cy="55188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66" name="CustomShape 32"/>
          <p:cNvSpPr/>
          <p:nvPr/>
        </p:nvSpPr>
        <p:spPr>
          <a:xfrm>
            <a:off x="6861960" y="3134880"/>
            <a:ext cx="33516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T</a:t>
            </a:r>
            <a:endParaRPr/>
          </a:p>
        </p:txBody>
      </p:sp>
      <p:sp>
        <p:nvSpPr>
          <p:cNvPr id="167" name="CustomShape 33"/>
          <p:cNvSpPr/>
          <p:nvPr/>
        </p:nvSpPr>
        <p:spPr>
          <a:xfrm flipH="1">
            <a:off x="7349400" y="4855680"/>
            <a:ext cx="293040" cy="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68" name="CustomShape 34"/>
          <p:cNvSpPr/>
          <p:nvPr/>
        </p:nvSpPr>
        <p:spPr>
          <a:xfrm>
            <a:off x="6042960" y="1981080"/>
            <a:ext cx="837720" cy="304560"/>
          </a:xfrm>
          <a:prstGeom prst="roundRect">
            <a:avLst>
              <a:gd fmla="val 16667" name="adj"/>
            </a:avLst>
          </a:prstGeom>
          <a:ln w="25560">
            <a:solidFill>
              <a:srgbClr val="3a5f8b"/>
            </a:solidFill>
            <a:round/>
          </a:ln>
        </p:spPr>
      </p:sp>
      <p:sp>
        <p:nvSpPr>
          <p:cNvPr id="169" name="CustomShape 35"/>
          <p:cNvSpPr/>
          <p:nvPr/>
        </p:nvSpPr>
        <p:spPr>
          <a:xfrm>
            <a:off x="7239600" y="1981080"/>
            <a:ext cx="837720" cy="304560"/>
          </a:xfrm>
          <a:prstGeom prst="roundRect">
            <a:avLst>
              <a:gd fmla="val 16667" name="adj"/>
            </a:avLst>
          </a:prstGeom>
          <a:ln w="25560">
            <a:solidFill>
              <a:srgbClr val="3a5f8b"/>
            </a:solidFill>
            <a:round/>
          </a:ln>
        </p:spPr>
      </p:sp>
      <p:sp>
        <p:nvSpPr>
          <p:cNvPr id="170" name="CustomShape 36"/>
          <p:cNvSpPr/>
          <p:nvPr/>
        </p:nvSpPr>
        <p:spPr>
          <a:xfrm flipH="1">
            <a:off x="7345080" y="3864960"/>
            <a:ext cx="297360" cy="3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71" name="CustomShape 37"/>
          <p:cNvSpPr/>
          <p:nvPr/>
        </p:nvSpPr>
        <p:spPr>
          <a:xfrm>
            <a:off x="7331040" y="3838680"/>
            <a:ext cx="33516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T</a:t>
            </a:r>
            <a:endParaRPr/>
          </a:p>
        </p:txBody>
      </p:sp>
      <p:sp>
        <p:nvSpPr>
          <p:cNvPr id="172" name="CustomShape 38"/>
          <p:cNvSpPr/>
          <p:nvPr/>
        </p:nvSpPr>
        <p:spPr>
          <a:xfrm flipH="1">
            <a:off x="7071480" y="4131720"/>
            <a:ext cx="6480" cy="466560"/>
          </a:xfrm>
          <a:prstGeom prst="straightConnector1">
            <a:avLst/>
          </a:prstGeom>
          <a:ln w="255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73" name="CustomShape 39"/>
          <p:cNvSpPr/>
          <p:nvPr/>
        </p:nvSpPr>
        <p:spPr>
          <a:xfrm>
            <a:off x="6804720" y="4599000"/>
            <a:ext cx="533160" cy="5331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CA" sz="1600">
                <a:solidFill>
                  <a:srgbClr val="ffffff"/>
                </a:solidFill>
                <a:latin typeface="Calibri"/>
              </a:rPr>
              <a:t>s3</a:t>
            </a:r>
            <a:endParaRPr/>
          </a:p>
        </p:txBody>
      </p:sp>
      <p:sp>
        <p:nvSpPr>
          <p:cNvPr id="174" name="CustomShape 40"/>
          <p:cNvSpPr/>
          <p:nvPr/>
        </p:nvSpPr>
        <p:spPr>
          <a:xfrm>
            <a:off x="7860600" y="4159080"/>
            <a:ext cx="33516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alibri"/>
              </a:rPr>
              <a:t>F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dur="indefinite" id="8" nodeType="mainSeq">
                <p:childTnLst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>
                      <p:stCondLst>
                        <p:cond delay="indefinite"/>
                      </p:stCondLst>
                      <p:childTnLst>
                        <p:par>
                          <p:cTn fill="hold" id="44">
                            <p:stCondLst>
                              <p:cond delay="0"/>
                            </p:stCondLst>
                            <p:childTnLst>
                              <p:par>
                                <p:cTn fill="hold" id="4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Cyclomatic Complexity definition (1)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152280" y="1600200"/>
            <a:ext cx="88387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Given the control flow graph (CFG) of a program: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200">
                <a:solidFill>
                  <a:srgbClr val="000000"/>
                </a:solidFill>
                <a:latin typeface="Calibri"/>
              </a:rPr>
              <a:t>    </a:t>
            </a:r>
            <a:r>
              <a:rPr b="1" i="1" lang="en-US" sz="2200">
                <a:solidFill>
                  <a:srgbClr val="000000"/>
                </a:solidFill>
                <a:latin typeface="Calibri"/>
              </a:rPr>
              <a:t>Cyclomatic Complexity</a:t>
            </a:r>
            <a:r>
              <a:rPr b="1" lang="en-US" sz="2200">
                <a:solidFill>
                  <a:srgbClr val="000000"/>
                </a:solidFill>
                <a:latin typeface="Calibri"/>
              </a:rPr>
              <a:t> = </a:t>
            </a:r>
            <a:r>
              <a:rPr b="1" i="1" lang="en-US" sz="2200">
                <a:solidFill>
                  <a:srgbClr val="000000"/>
                </a:solidFill>
                <a:latin typeface="Calibri"/>
              </a:rPr>
              <a:t>E</a:t>
            </a:r>
            <a:r>
              <a:rPr b="1" lang="en-US" sz="2200">
                <a:solidFill>
                  <a:srgbClr val="000000"/>
                </a:solidFill>
                <a:latin typeface="Calibri"/>
              </a:rPr>
              <a:t> – </a:t>
            </a:r>
            <a:r>
              <a:rPr b="1" i="1" lang="en-US" sz="2200">
                <a:solidFill>
                  <a:srgbClr val="000000"/>
                </a:solidFill>
                <a:latin typeface="Calibri"/>
              </a:rPr>
              <a:t>N</a:t>
            </a:r>
            <a:r>
              <a:rPr b="1" lang="en-US" sz="2200">
                <a:solidFill>
                  <a:srgbClr val="000000"/>
                </a:solidFill>
                <a:latin typeface="Calibri"/>
              </a:rPr>
              <a:t> + 2</a:t>
            </a:r>
            <a:r>
              <a:rPr b="1" i="1" lang="en-US" sz="2200">
                <a:solidFill>
                  <a:srgbClr val="000000"/>
                </a:solidFill>
                <a:latin typeface="Calibri"/>
              </a:rPr>
              <a:t>P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, where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200">
                <a:solidFill>
                  <a:srgbClr val="000000"/>
                </a:solidFill>
                <a:latin typeface="Calibri"/>
              </a:rPr>
              <a:t>    </a:t>
            </a:r>
            <a:r>
              <a:rPr i="1" lang="en-US" sz="2200">
                <a:solidFill>
                  <a:srgbClr val="000000"/>
                </a:solidFill>
                <a:latin typeface="Calibri"/>
              </a:rPr>
              <a:t>E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 = the number of edges in CFG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200">
                <a:solidFill>
                  <a:srgbClr val="000000"/>
                </a:solidFill>
                <a:latin typeface="Calibri"/>
              </a:rPr>
              <a:t>    </a:t>
            </a:r>
            <a:r>
              <a:rPr i="1" lang="en-US" sz="2200">
                <a:solidFill>
                  <a:srgbClr val="000000"/>
                </a:solidFill>
                <a:latin typeface="Calibri"/>
              </a:rPr>
              <a:t>N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 = the number of nodes in CFG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200">
                <a:solidFill>
                  <a:srgbClr val="000000"/>
                </a:solidFill>
                <a:latin typeface="Calibri"/>
              </a:rPr>
              <a:t>    </a:t>
            </a:r>
            <a:r>
              <a:rPr i="1" lang="en-US" sz="2200">
                <a:solidFill>
                  <a:srgbClr val="000000"/>
                </a:solidFill>
                <a:latin typeface="Calibri"/>
              </a:rPr>
              <a:t>P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 = the number of connected components in CFG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For a single method or function, </a:t>
            </a:r>
            <a:r>
              <a:rPr i="1" lang="en-US" sz="2200">
                <a:solidFill>
                  <a:srgbClr val="000000"/>
                </a:solidFill>
                <a:latin typeface="Calibri"/>
              </a:rPr>
              <a:t>P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 is equal to 1.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The formula is simplified as: </a:t>
            </a:r>
            <a:r>
              <a:rPr b="1" i="1" lang="en-US" sz="2200">
                <a:solidFill>
                  <a:srgbClr val="000000"/>
                </a:solidFill>
                <a:latin typeface="Calibri"/>
              </a:rPr>
              <a:t>CC</a:t>
            </a:r>
            <a:r>
              <a:rPr b="1" lang="en-US" sz="2200">
                <a:solidFill>
                  <a:srgbClr val="000000"/>
                </a:solidFill>
                <a:latin typeface="Calibri"/>
              </a:rPr>
              <a:t> = </a:t>
            </a:r>
            <a:r>
              <a:rPr b="1" i="1" lang="en-US" sz="2200">
                <a:solidFill>
                  <a:srgbClr val="000000"/>
                </a:solidFill>
                <a:latin typeface="Calibri"/>
              </a:rPr>
              <a:t>E</a:t>
            </a:r>
            <a:r>
              <a:rPr b="1" lang="en-US" sz="2200">
                <a:solidFill>
                  <a:srgbClr val="000000"/>
                </a:solidFill>
                <a:latin typeface="Calibri"/>
              </a:rPr>
              <a:t> – </a:t>
            </a:r>
            <a:r>
              <a:rPr b="1" i="1" lang="en-US" sz="2200">
                <a:solidFill>
                  <a:srgbClr val="000000"/>
                </a:solidFill>
                <a:latin typeface="Calibri"/>
              </a:rPr>
              <a:t>N</a:t>
            </a:r>
            <a:r>
              <a:rPr b="1" lang="en-US" sz="2200">
                <a:solidFill>
                  <a:srgbClr val="000000"/>
                </a:solidFill>
                <a:latin typeface="Calibri"/>
              </a:rPr>
              <a:t> + 2</a:t>
            </a:r>
            <a:endParaRPr/>
          </a:p>
        </p:txBody>
      </p:sp>
      <p:sp>
        <p:nvSpPr>
          <p:cNvPr id="17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E30BE5A-D5AF-4740-8B46-1FC9FD7822EA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77" nodeType="tmRoot" restart="never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