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6863" autoAdjust="0"/>
  </p:normalViewPr>
  <p:slideViewPr>
    <p:cSldViewPr>
      <p:cViewPr>
        <p:scale>
          <a:sx n="100" d="100"/>
          <a:sy n="100" d="100"/>
        </p:scale>
        <p:origin x="-232"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CA7654-CB2E-4592-92F7-FE3F58A5F34C}" type="datetimeFigureOut">
              <a:rPr lang="en-CA" smtClean="0"/>
              <a:t>2013-09-13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CFF0D9-8B20-4CD5-A3B9-2A09FB1F08C9}" type="slidenum">
              <a:rPr lang="en-CA" smtClean="0"/>
              <a:t>‹#›</a:t>
            </a:fld>
            <a:endParaRPr lang="en-CA"/>
          </a:p>
        </p:txBody>
      </p:sp>
    </p:spTree>
    <p:extLst>
      <p:ext uri="{BB962C8B-B14F-4D97-AF65-F5344CB8AC3E}">
        <p14:creationId xmlns:p14="http://schemas.microsoft.com/office/powerpoint/2010/main" val="96626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SzPct val="45000"/>
            </a:pPr>
            <a:r>
              <a:rPr lang="en-CA" sz="1200" dirty="0" smtClean="0"/>
              <a:t>Coordination requirements (CR) presents which developer works together with other developer in order to perform their tasks. </a:t>
            </a:r>
          </a:p>
          <a:p>
            <a:pPr algn="just">
              <a:buSzPct val="45000"/>
            </a:pPr>
            <a:endParaRPr lang="en-CA" sz="1200" dirty="0" smtClean="0"/>
          </a:p>
          <a:p>
            <a:pPr algn="just">
              <a:buSzPct val="45000"/>
            </a:pPr>
            <a:r>
              <a:rPr lang="en-CA" sz="1200" dirty="0" smtClean="0"/>
              <a:t>It is matrix based on historical projects data: files, developers, Modification Requests (a.k.a commits), IRC chat, human resources and location.    </a:t>
            </a:r>
          </a:p>
          <a:p>
            <a:pPr algn="just">
              <a:buSzPct val="45000"/>
            </a:pPr>
            <a:endParaRPr lang="en-CA" sz="1200" dirty="0" smtClean="0"/>
          </a:p>
          <a:p>
            <a:pPr algn="just">
              <a:buSzPct val="45000"/>
            </a:pPr>
            <a:r>
              <a:rPr lang="en-CA" sz="1200" dirty="0" smtClean="0"/>
              <a:t>The research investigated coordination requirements in a big software project and it presented high variance and it is often spread outside of the teams scope. </a:t>
            </a:r>
          </a:p>
          <a:p>
            <a:pPr algn="just">
              <a:buSzPct val="45000"/>
            </a:pPr>
            <a:endParaRPr lang="en-CA" sz="1200" dirty="0" smtClean="0"/>
          </a:p>
          <a:p>
            <a:pPr algn="just">
              <a:buSzPct val="45000"/>
            </a:pPr>
            <a:r>
              <a:rPr lang="en-CA" sz="1200" dirty="0" smtClean="0"/>
              <a:t>Congruence requirements congruence works on lessening the software development time. It considers the CR and the coordination activities values. </a:t>
            </a:r>
          </a:p>
          <a:p>
            <a:pPr algn="just">
              <a:buSzPct val="45000"/>
            </a:pPr>
            <a:endParaRPr lang="en-CA" sz="1200" dirty="0" smtClean="0"/>
          </a:p>
          <a:p>
            <a:pPr algn="just">
              <a:buSzPct val="45000"/>
            </a:pPr>
            <a:r>
              <a:rPr lang="en-CA" sz="1200" dirty="0" smtClean="0"/>
              <a:t>Core developers switched their way of exchange eletronic information progressively, reaching great congruence.</a:t>
            </a:r>
          </a:p>
          <a:p>
            <a:endParaRPr lang="en-CA" dirty="0"/>
          </a:p>
        </p:txBody>
      </p:sp>
      <p:sp>
        <p:nvSpPr>
          <p:cNvPr id="4" name="Slide Number Placeholder 3"/>
          <p:cNvSpPr>
            <a:spLocks noGrp="1"/>
          </p:cNvSpPr>
          <p:nvPr>
            <p:ph type="sldNum" sz="quarter" idx="10"/>
          </p:nvPr>
        </p:nvSpPr>
        <p:spPr/>
        <p:txBody>
          <a:bodyPr/>
          <a:lstStyle/>
          <a:p>
            <a:fld id="{61CFF0D9-8B20-4CD5-A3B9-2A09FB1F08C9}" type="slidenum">
              <a:rPr lang="en-CA" smtClean="0"/>
              <a:t>2</a:t>
            </a:fld>
            <a:endParaRPr lang="en-CA"/>
          </a:p>
        </p:txBody>
      </p:sp>
    </p:spTree>
    <p:extLst>
      <p:ext uri="{BB962C8B-B14F-4D97-AF65-F5344CB8AC3E}">
        <p14:creationId xmlns:p14="http://schemas.microsoft.com/office/powerpoint/2010/main" val="349387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Commits = serve as a demand to fix bug or to request an software functionality improvement.</a:t>
            </a:r>
          </a:p>
          <a:p>
            <a:pPr marL="0" indent="0" algn="just">
              <a:buSzPct val="45000"/>
              <a:buNone/>
            </a:pPr>
            <a:r>
              <a:rPr lang="en-CA" dirty="0" smtClean="0"/>
              <a:t>IRC = used communication channel among developers, where they resolved MRs. </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61CFF0D9-8B20-4CD5-A3B9-2A09FB1F08C9}" type="slidenum">
              <a:rPr lang="en-CA" smtClean="0"/>
              <a:t>3</a:t>
            </a:fld>
            <a:endParaRPr lang="en-CA"/>
          </a:p>
        </p:txBody>
      </p:sp>
    </p:spTree>
    <p:extLst>
      <p:ext uri="{BB962C8B-B14F-4D97-AF65-F5344CB8AC3E}">
        <p14:creationId xmlns:p14="http://schemas.microsoft.com/office/powerpoint/2010/main" val="32708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800" kern="1200" dirty="0" smtClean="0">
                <a:solidFill>
                  <a:schemeClr val="tx1"/>
                </a:solidFill>
                <a:latin typeface="+mn-lt"/>
                <a:ea typeface="+mn-ea"/>
                <a:cs typeface="+mn-cs"/>
              </a:rPr>
              <a:t>Coordination Requirements (Dev per Dev) which indicates the extent to each pair of dev must have to coordinate their work.</a:t>
            </a:r>
          </a:p>
          <a:p>
            <a:endParaRPr lang="en-CA" sz="800" dirty="0" smtClean="0"/>
          </a:p>
          <a:p>
            <a:r>
              <a:rPr lang="en-CA" sz="800" dirty="0" smtClean="0"/>
              <a:t>Structural Congruence captures the potential paths of communication and coordination that members of a formal team have through various mechanisms such as team meetings and other work-related activities. </a:t>
            </a:r>
            <a:endParaRPr lang="en-CA" dirty="0" smtClean="0"/>
          </a:p>
          <a:p>
            <a:r>
              <a:rPr lang="en-CA" sz="800" dirty="0" smtClean="0"/>
              <a:t>Geographical congruence, similarly to the case of organization structure, is built around the idea of potential paths of communication and coordination that exist when individuals work in the same physical location [1, 24].</a:t>
            </a:r>
            <a:endParaRPr lang="en-CA" dirty="0" smtClean="0"/>
          </a:p>
          <a:p>
            <a:r>
              <a:rPr lang="en-CA" sz="800" dirty="0" smtClean="0"/>
              <a:t>MR communication congruence considers an exchange of technical information between engineers i and j only when both i and j explicitly commented in the modification request report. </a:t>
            </a:r>
            <a:endParaRPr lang="en-CA" dirty="0" smtClean="0"/>
          </a:p>
          <a:p>
            <a:r>
              <a:rPr lang="en-CA" sz="800" dirty="0" smtClean="0"/>
              <a:t>IRC communication congruence was computed based on interaction between developers from the IRC logs.</a:t>
            </a:r>
            <a:endParaRPr lang="en-CA" dirty="0" smtClean="0"/>
          </a:p>
          <a:p>
            <a:endParaRPr lang="en-CA" dirty="0"/>
          </a:p>
        </p:txBody>
      </p:sp>
      <p:sp>
        <p:nvSpPr>
          <p:cNvPr id="4" name="Slide Number Placeholder 3"/>
          <p:cNvSpPr>
            <a:spLocks noGrp="1"/>
          </p:cNvSpPr>
          <p:nvPr>
            <p:ph type="sldNum" sz="quarter" idx="10"/>
          </p:nvPr>
        </p:nvSpPr>
        <p:spPr/>
        <p:txBody>
          <a:bodyPr/>
          <a:lstStyle/>
          <a:p>
            <a:fld id="{61CFF0D9-8B20-4CD5-A3B9-2A09FB1F08C9}" type="slidenum">
              <a:rPr lang="en-CA" smtClean="0"/>
              <a:t>4</a:t>
            </a:fld>
            <a:endParaRPr lang="en-CA"/>
          </a:p>
        </p:txBody>
      </p:sp>
    </p:spTree>
    <p:extLst>
      <p:ext uri="{BB962C8B-B14F-4D97-AF65-F5344CB8AC3E}">
        <p14:creationId xmlns:p14="http://schemas.microsoft.com/office/powerpoint/2010/main" val="71151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The described variables are all related to Modification Requirements.  The models were based on IRC chat logs  N=809 and Modification requests N=1983. The difference between them were 1 and 2 = IRC and model 2 had Congruence's calculation. Models 3 and 4 = MRs and 4 had congruence calculations. </a:t>
            </a:r>
            <a:endParaRPr lang="en-CA" dirty="0" smtClean="0"/>
          </a:p>
          <a:p>
            <a:endParaRPr lang="en-CA" dirty="0" smtClean="0"/>
          </a:p>
          <a:p>
            <a:r>
              <a:rPr lang="en-CA" dirty="0" smtClean="0"/>
              <a:t> </a:t>
            </a:r>
            <a:r>
              <a:rPr lang="en-CA" b="1" dirty="0" smtClean="0"/>
              <a:t>Dependency</a:t>
            </a:r>
            <a:r>
              <a:rPr lang="en-CA" dirty="0" smtClean="0"/>
              <a:t>  was measured  as  the  number  of  modification  requests  that  the  focal MR  depends  on  in  order  to  for  the  task  to  be  performed.</a:t>
            </a:r>
          </a:p>
          <a:p>
            <a:r>
              <a:rPr lang="en-CA" b="1" dirty="0" smtClean="0"/>
              <a:t>Priority</a:t>
            </a:r>
            <a:r>
              <a:rPr lang="en-CA" dirty="0" smtClean="0"/>
              <a:t>:</a:t>
            </a:r>
            <a:r>
              <a:rPr lang="en-CA" baseline="0" dirty="0" smtClean="0"/>
              <a:t>  Management prioritized the activities of the developer by using a scale from  1  to  5  in  the  modification  request  report  here  5  was  the highest  priority  and  1  the  lowest. </a:t>
            </a:r>
          </a:p>
          <a:p>
            <a:r>
              <a:rPr lang="en-CA" dirty="0" smtClean="0"/>
              <a:t> </a:t>
            </a:r>
            <a:r>
              <a:rPr lang="en-CA" b="1" dirty="0" smtClean="0"/>
              <a:t>Task re-assignment </a:t>
            </a:r>
            <a:r>
              <a:rPr lang="en-CA" dirty="0" smtClean="0"/>
              <a:t>was measured as the number of times an MR was re-assigned to a different engineer or team.</a:t>
            </a:r>
          </a:p>
          <a:p>
            <a:r>
              <a:rPr lang="en-CA" b="1" dirty="0" smtClean="0"/>
              <a:t>Customer MR:  </a:t>
            </a:r>
            <a:r>
              <a:rPr lang="en-CA" dirty="0" smtClean="0"/>
              <a:t>MRs opened by customers could represent work items  with  higher  importance  consequently  affecting  the  resolution time.  A dummy variable was used to indicate if the MR is associated with the service request from a customer. </a:t>
            </a:r>
          </a:p>
          <a:p>
            <a:r>
              <a:rPr lang="en-CA" b="1" dirty="0" smtClean="0"/>
              <a:t>Release</a:t>
            </a:r>
            <a:r>
              <a:rPr lang="en-CA" dirty="0" smtClean="0"/>
              <a:t> variable identifies the release of the product that the modification  request  is  associated  with. </a:t>
            </a:r>
          </a:p>
          <a:p>
            <a:r>
              <a:rPr lang="en-CA" b="1" dirty="0" smtClean="0"/>
              <a:t>The  change  size  </a:t>
            </a:r>
            <a:r>
              <a:rPr lang="en-CA" dirty="0" smtClean="0"/>
              <a:t>was  computed  as  the  number  of  files  that  were  modified  as  part  of  the change  for  the  focal  MR. </a:t>
            </a:r>
          </a:p>
          <a:p>
            <a:r>
              <a:rPr lang="en-CA" dirty="0" smtClean="0"/>
              <a:t> </a:t>
            </a:r>
            <a:r>
              <a:rPr lang="en-CA" b="1" dirty="0" smtClean="0"/>
              <a:t>Team load </a:t>
            </a:r>
            <a:r>
              <a:rPr lang="en-CA" dirty="0" smtClean="0"/>
              <a:t>is a measure of the  average  work  load  of  the  teams  responsible  for  the  components associated with the modification request.</a:t>
            </a:r>
          </a:p>
          <a:p>
            <a:r>
              <a:rPr lang="en-CA" b="1" dirty="0" smtClean="0"/>
              <a:t> programming experience </a:t>
            </a:r>
            <a:r>
              <a:rPr lang="en-CA" dirty="0" smtClean="0"/>
              <a:t>was computed as the average number of years of programming experience prior to joining the  company  of  all  the  engineers  involved  in  the  modification request. </a:t>
            </a:r>
          </a:p>
          <a:p>
            <a:r>
              <a:rPr lang="en-CA" b="1" dirty="0" smtClean="0"/>
              <a:t>Tenure</a:t>
            </a:r>
            <a:r>
              <a:rPr lang="en-CA" dirty="0" smtClean="0"/>
              <a:t> was measured as the average number of months in the  company of  all the engineers that  worked in the modification request at the time the  work  associated  with  the  MR  was completed.  </a:t>
            </a:r>
          </a:p>
          <a:p>
            <a:r>
              <a:rPr lang="en-CA" b="1" dirty="0" smtClean="0"/>
              <a:t>Component experience </a:t>
            </a:r>
            <a:r>
              <a:rPr lang="en-CA" dirty="0" smtClean="0"/>
              <a:t>was computed as the average number of times that the engineers responsible for the modification request have worked on the same files affected by the focal modification  request. </a:t>
            </a:r>
          </a:p>
          <a:p>
            <a:endParaRPr lang="en-CA" dirty="0" smtClean="0"/>
          </a:p>
          <a:p>
            <a:endParaRPr lang="en-CA" dirty="0" smtClean="0"/>
          </a:p>
          <a:p>
            <a:r>
              <a:rPr lang="en-CA" dirty="0" smtClean="0"/>
              <a:t>Models II and IV statistical significant measures. </a:t>
            </a:r>
          </a:p>
          <a:p>
            <a:r>
              <a:rPr lang="en-CA" dirty="0" smtClean="0"/>
              <a:t>Congruence measures have negative values associate with reduction in resolution time. This</a:t>
            </a:r>
            <a:r>
              <a:rPr lang="en-CA" baseline="0" dirty="0" smtClean="0"/>
              <a:t> shows how important is congruence communication and tasks activities</a:t>
            </a:r>
            <a:r>
              <a:rPr lang="en-CA" dirty="0" smtClean="0"/>
              <a:t>.</a:t>
            </a:r>
          </a:p>
          <a:p>
            <a:r>
              <a:rPr lang="en-CA" dirty="0" smtClean="0"/>
              <a:t>Structural congruence =shorter development times when  coordination  requirements  are  and communication  paths  exists,  team task performance  increases. </a:t>
            </a:r>
          </a:p>
          <a:p>
            <a:r>
              <a:rPr lang="en-CA" dirty="0" smtClean="0"/>
              <a:t> Geographical  congruence  had  a  positive effect on resolution time. </a:t>
            </a:r>
          </a:p>
          <a:p>
            <a:r>
              <a:rPr lang="en-CA" dirty="0" smtClean="0"/>
              <a:t>Communication congruence based on the interactions amongst engineers through the MR reports as well as IRC were  also  statistically  significant  suggesting  the  usefulness  of these  tools  in  facilitating  coordination  among  individuals  that belong to different teams and be</a:t>
            </a:r>
            <a:r>
              <a:rPr lang="en-CA" baseline="0" dirty="0" smtClean="0"/>
              <a:t> from different locations.</a:t>
            </a:r>
            <a:endParaRPr lang="en-CA" dirty="0" smtClean="0"/>
          </a:p>
          <a:p>
            <a:endParaRPr lang="en-CA" dirty="0" smtClean="0"/>
          </a:p>
          <a:p>
            <a:r>
              <a:rPr lang="en-CA" dirty="0" smtClean="0"/>
              <a:t>Furthermore the congruence</a:t>
            </a:r>
            <a:r>
              <a:rPr lang="en-CA" baseline="0" dirty="0" smtClean="0"/>
              <a:t> and CR evolution overtime the author found that developers are using IRC and MR to fill the gaps of Structure. </a:t>
            </a:r>
          </a:p>
          <a:p>
            <a:r>
              <a:rPr lang="en-CA" baseline="0" dirty="0" smtClean="0"/>
              <a:t>Core developers has more impact on congruence calculation , because they are more productive regarding MRs.</a:t>
            </a:r>
          </a:p>
          <a:p>
            <a:endParaRPr lang="en-CA" baseline="0" dirty="0" smtClean="0"/>
          </a:p>
          <a:p>
            <a:r>
              <a:rPr lang="en-CA" baseline="0" dirty="0" smtClean="0"/>
              <a:t>The main goal of this research was to provide a possible tool to be used in a webbased environment where developers could check their coordination requirements and manage their job instantly.</a:t>
            </a:r>
          </a:p>
          <a:p>
            <a:endParaRPr lang="en-CA" baseline="0" dirty="0" smtClean="0"/>
          </a:p>
        </p:txBody>
      </p:sp>
      <p:sp>
        <p:nvSpPr>
          <p:cNvPr id="4" name="Slide Number Placeholder 3"/>
          <p:cNvSpPr>
            <a:spLocks noGrp="1"/>
          </p:cNvSpPr>
          <p:nvPr>
            <p:ph type="sldNum" sz="quarter" idx="10"/>
          </p:nvPr>
        </p:nvSpPr>
        <p:spPr/>
        <p:txBody>
          <a:bodyPr/>
          <a:lstStyle/>
          <a:p>
            <a:fld id="{61CFF0D9-8B20-4CD5-A3B9-2A09FB1F08C9}" type="slidenum">
              <a:rPr lang="en-CA" smtClean="0"/>
              <a:t>5</a:t>
            </a:fld>
            <a:endParaRPr lang="en-CA"/>
          </a:p>
        </p:txBody>
      </p:sp>
    </p:spTree>
    <p:extLst>
      <p:ext uri="{BB962C8B-B14F-4D97-AF65-F5344CB8AC3E}">
        <p14:creationId xmlns:p14="http://schemas.microsoft.com/office/powerpoint/2010/main" val="223687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FF0D9-8B20-4CD5-A3B9-2A09FB1F08C9}" type="slidenum">
              <a:rPr lang="en-CA" smtClean="0"/>
              <a:t>6</a:t>
            </a:fld>
            <a:endParaRPr lang="en-CA"/>
          </a:p>
        </p:txBody>
      </p:sp>
    </p:spTree>
    <p:extLst>
      <p:ext uri="{BB962C8B-B14F-4D97-AF65-F5344CB8AC3E}">
        <p14:creationId xmlns:p14="http://schemas.microsoft.com/office/powerpoint/2010/main" val="3160228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0568723-790D-4F51-B71E-F34BED315275}" type="datetimeFigureOut">
              <a:rPr lang="en-CA" smtClean="0"/>
              <a:t>2013-09-13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260740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0568723-790D-4F51-B71E-F34BED315275}" type="datetimeFigureOut">
              <a:rPr lang="en-CA" smtClean="0"/>
              <a:t>2013-09-13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426570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0568723-790D-4F51-B71E-F34BED315275}" type="datetimeFigureOut">
              <a:rPr lang="en-CA" smtClean="0"/>
              <a:t>2013-09-13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376404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0568723-790D-4F51-B71E-F34BED315275}" type="datetimeFigureOut">
              <a:rPr lang="en-CA" smtClean="0"/>
              <a:t>2013-09-13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203995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68723-790D-4F51-B71E-F34BED315275}" type="datetimeFigureOut">
              <a:rPr lang="en-CA" smtClean="0"/>
              <a:t>2013-09-13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181381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0568723-790D-4F51-B71E-F34BED315275}" type="datetimeFigureOut">
              <a:rPr lang="en-CA" smtClean="0"/>
              <a:t>2013-09-13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397890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0568723-790D-4F51-B71E-F34BED315275}" type="datetimeFigureOut">
              <a:rPr lang="en-CA" smtClean="0"/>
              <a:t>2013-09-13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353139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0568723-790D-4F51-B71E-F34BED315275}" type="datetimeFigureOut">
              <a:rPr lang="en-CA" smtClean="0"/>
              <a:t>2013-09-13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14766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68723-790D-4F51-B71E-F34BED315275}" type="datetimeFigureOut">
              <a:rPr lang="en-CA" smtClean="0"/>
              <a:t>2013-09-13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190986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68723-790D-4F51-B71E-F34BED315275}" type="datetimeFigureOut">
              <a:rPr lang="en-CA" smtClean="0"/>
              <a:t>2013-09-13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31516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68723-790D-4F51-B71E-F34BED315275}" type="datetimeFigureOut">
              <a:rPr lang="en-CA" smtClean="0"/>
              <a:t>2013-09-13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7A0E4B-508F-426F-A1FA-99DBBCA699FC}" type="slidenum">
              <a:rPr lang="en-CA" smtClean="0"/>
              <a:t>‹#›</a:t>
            </a:fld>
            <a:endParaRPr lang="en-CA"/>
          </a:p>
        </p:txBody>
      </p:sp>
    </p:spTree>
    <p:extLst>
      <p:ext uri="{BB962C8B-B14F-4D97-AF65-F5344CB8AC3E}">
        <p14:creationId xmlns:p14="http://schemas.microsoft.com/office/powerpoint/2010/main" val="1790411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68723-790D-4F51-B71E-F34BED315275}" type="datetimeFigureOut">
              <a:rPr lang="en-CA" smtClean="0"/>
              <a:t>2013-09-13</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A0E4B-508F-426F-A1FA-99DBBCA699FC}" type="slidenum">
              <a:rPr lang="en-CA" smtClean="0"/>
              <a:t>‹#›</a:t>
            </a:fld>
            <a:endParaRPr lang="en-CA"/>
          </a:p>
        </p:txBody>
      </p:sp>
    </p:spTree>
    <p:extLst>
      <p:ext uri="{BB962C8B-B14F-4D97-AF65-F5344CB8AC3E}">
        <p14:creationId xmlns:p14="http://schemas.microsoft.com/office/powerpoint/2010/main" val="1179220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484784"/>
            <a:ext cx="7772400" cy="1470025"/>
          </a:xfrm>
        </p:spPr>
        <p:txBody>
          <a:bodyPr>
            <a:normAutofit fontScale="90000"/>
          </a:bodyPr>
          <a:lstStyle/>
          <a:p>
            <a:r>
              <a:rPr lang="en-CA" dirty="0" smtClean="0"/>
              <a:t>Identification of Coordination Requirements: Implications for the Design of Collaboration and Awareness Tools </a:t>
            </a:r>
            <a:endParaRPr lang="en-CA" dirty="0"/>
          </a:p>
        </p:txBody>
      </p:sp>
      <p:sp>
        <p:nvSpPr>
          <p:cNvPr id="3" name="Subtitle 2"/>
          <p:cNvSpPr>
            <a:spLocks noGrp="1"/>
          </p:cNvSpPr>
          <p:nvPr>
            <p:ph type="subTitle" idx="1"/>
          </p:nvPr>
        </p:nvSpPr>
        <p:spPr>
          <a:xfrm>
            <a:off x="251520" y="4581128"/>
            <a:ext cx="8496944" cy="1752600"/>
          </a:xfrm>
        </p:spPr>
        <p:txBody>
          <a:bodyPr>
            <a:normAutofit/>
          </a:bodyPr>
          <a:lstStyle/>
          <a:p>
            <a:r>
              <a:rPr lang="en-CA" dirty="0" smtClean="0"/>
              <a:t>Samuel Mugnaini Donadelli</a:t>
            </a:r>
          </a:p>
          <a:p>
            <a:r>
              <a:rPr lang="en-CA" dirty="0" smtClean="0"/>
              <a:t>Concordia University</a:t>
            </a:r>
          </a:p>
          <a:p>
            <a:r>
              <a:rPr lang="en-CA" dirty="0" smtClean="0"/>
              <a:t>SOEN691D - Open Source Software and Mining</a:t>
            </a:r>
            <a:endParaRPr lang="en-CA" dirty="0"/>
          </a:p>
        </p:txBody>
      </p:sp>
    </p:spTree>
    <p:extLst>
      <p:ext uri="{BB962C8B-B14F-4D97-AF65-F5344CB8AC3E}">
        <p14:creationId xmlns:p14="http://schemas.microsoft.com/office/powerpoint/2010/main" val="11965875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Overall summary</a:t>
            </a:r>
            <a:endParaRPr lang="en-CA" dirty="0"/>
          </a:p>
        </p:txBody>
      </p:sp>
      <p:sp>
        <p:nvSpPr>
          <p:cNvPr id="3" name="Content Placeholder 2"/>
          <p:cNvSpPr>
            <a:spLocks noGrp="1"/>
          </p:cNvSpPr>
          <p:nvPr>
            <p:ph idx="1"/>
          </p:nvPr>
        </p:nvSpPr>
        <p:spPr>
          <a:xfrm>
            <a:off x="0" y="1700808"/>
            <a:ext cx="9144000" cy="4525963"/>
          </a:xfrm>
        </p:spPr>
        <p:txBody>
          <a:bodyPr>
            <a:noAutofit/>
          </a:bodyPr>
          <a:lstStyle/>
          <a:p>
            <a:pPr algn="just">
              <a:buSzPct val="45000"/>
            </a:pPr>
            <a:r>
              <a:rPr lang="en-CA" sz="2700" dirty="0" smtClean="0"/>
              <a:t>Coordination requirements (CR) quantifies the size of developers interaction. </a:t>
            </a:r>
          </a:p>
          <a:p>
            <a:pPr algn="just">
              <a:buSzPct val="45000"/>
            </a:pPr>
            <a:r>
              <a:rPr lang="en-CA" sz="2700" dirty="0" smtClean="0"/>
              <a:t>Data based on software project historical background.  </a:t>
            </a:r>
          </a:p>
          <a:p>
            <a:pPr algn="just">
              <a:buSzPct val="45000"/>
            </a:pPr>
            <a:r>
              <a:rPr lang="en-CA" sz="2700" dirty="0" smtClean="0"/>
              <a:t>Research performed in a big software project which coordination requirements presented high variance and it is often spread outside of the teams scope. </a:t>
            </a:r>
          </a:p>
          <a:p>
            <a:pPr algn="just">
              <a:buSzPct val="45000"/>
            </a:pPr>
            <a:r>
              <a:rPr lang="en-CA" sz="2700" dirty="0" smtClean="0"/>
              <a:t>CR and coordination activities congruence works on lessening the software development time.</a:t>
            </a:r>
          </a:p>
          <a:p>
            <a:pPr algn="just">
              <a:buSzPct val="45000"/>
            </a:pPr>
            <a:r>
              <a:rPr lang="en-CA" sz="2700" dirty="0" smtClean="0"/>
              <a:t>Core developers switched their way of exchange eletronic information over time, reaching great congruence.</a:t>
            </a:r>
          </a:p>
          <a:p>
            <a:endParaRPr lang="en-CA" sz="2700" dirty="0"/>
          </a:p>
        </p:txBody>
      </p:sp>
    </p:spTree>
    <p:extLst>
      <p:ext uri="{BB962C8B-B14F-4D97-AF65-F5344CB8AC3E}">
        <p14:creationId xmlns:p14="http://schemas.microsoft.com/office/powerpoint/2010/main" val="40192216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Method and data</a:t>
            </a:r>
            <a:endParaRPr lang="en-CA" dirty="0"/>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pPr marL="0" indent="0" algn="just">
              <a:buSzPct val="45000"/>
              <a:buNone/>
            </a:pPr>
            <a:r>
              <a:rPr lang="en-CA" dirty="0" smtClean="0"/>
              <a:t>Three research questions: </a:t>
            </a:r>
          </a:p>
          <a:p>
            <a:pPr marL="0" indent="0" algn="just">
              <a:buSzPct val="45000"/>
              <a:buNone/>
            </a:pPr>
            <a:endParaRPr lang="en-CA" dirty="0" smtClean="0"/>
          </a:p>
          <a:p>
            <a:pPr algn="just">
              <a:buSzPct val="45000"/>
            </a:pPr>
            <a:r>
              <a:rPr lang="en-CA" dirty="0" smtClean="0"/>
              <a:t>Coordination requirements stability</a:t>
            </a:r>
          </a:p>
          <a:p>
            <a:pPr algn="just">
              <a:buSzPct val="45000"/>
            </a:pPr>
            <a:r>
              <a:rPr lang="en-CA" dirty="0" smtClean="0"/>
              <a:t>Congruence in task perfomance.</a:t>
            </a:r>
          </a:p>
          <a:p>
            <a:pPr algn="just">
              <a:buSzPct val="45000"/>
            </a:pPr>
            <a:r>
              <a:rPr lang="en-CA" dirty="0" smtClean="0"/>
              <a:t>Communication and CR evolution over time. </a:t>
            </a:r>
          </a:p>
          <a:p>
            <a:pPr algn="just">
              <a:buSzPct val="45000"/>
            </a:pPr>
            <a:endParaRPr lang="en-CA" dirty="0" smtClean="0"/>
          </a:p>
          <a:p>
            <a:pPr marL="0" indent="0" algn="just">
              <a:buSzPct val="45000"/>
              <a:buNone/>
            </a:pPr>
            <a:r>
              <a:rPr lang="en-CA" dirty="0" smtClean="0"/>
              <a:t>Data: </a:t>
            </a:r>
          </a:p>
          <a:p>
            <a:pPr marL="0" indent="0" algn="just">
              <a:buSzPct val="45000"/>
              <a:buNone/>
            </a:pPr>
            <a:endParaRPr lang="en-CA" dirty="0" smtClean="0"/>
          </a:p>
          <a:p>
            <a:pPr algn="just">
              <a:buSzPct val="45000"/>
            </a:pPr>
            <a:r>
              <a:rPr lang="en-CA" dirty="0" smtClean="0"/>
              <a:t>Modification Request (a.k.a. Commits). </a:t>
            </a:r>
          </a:p>
          <a:p>
            <a:pPr algn="just">
              <a:buSzPct val="45000"/>
            </a:pPr>
            <a:r>
              <a:rPr lang="en-CA" dirty="0" smtClean="0"/>
              <a:t>MR tracking system – its historical data.</a:t>
            </a:r>
          </a:p>
          <a:p>
            <a:pPr algn="just">
              <a:buSzPct val="45000"/>
            </a:pPr>
            <a:r>
              <a:rPr lang="en-CA" dirty="0" smtClean="0"/>
              <a:t>IRC chat – conversation logs. </a:t>
            </a:r>
            <a:endParaRPr lang="en-CA" dirty="0"/>
          </a:p>
        </p:txBody>
      </p:sp>
    </p:spTree>
    <p:extLst>
      <p:ext uri="{BB962C8B-B14F-4D97-AF65-F5344CB8AC3E}">
        <p14:creationId xmlns:p14="http://schemas.microsoft.com/office/powerpoint/2010/main" val="19852030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CR and congruence</a:t>
            </a:r>
            <a:endParaRPr lang="en-CA" dirty="0"/>
          </a:p>
        </p:txBody>
      </p:sp>
      <p:pic>
        <p:nvPicPr>
          <p:cNvPr id="4" name="Content Placeholder 3"/>
          <p:cNvPicPr/>
          <p:nvPr/>
        </p:nvPicPr>
        <p:blipFill rotWithShape="1">
          <a:blip r:embed="rId3"/>
          <a:srcRect t="50000" r="14800"/>
          <a:stretch/>
        </p:blipFill>
        <p:spPr>
          <a:xfrm>
            <a:off x="1020020" y="4293096"/>
            <a:ext cx="6717775" cy="240192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42245888"/>
              </p:ext>
            </p:extLst>
          </p:nvPr>
        </p:nvGraphicFramePr>
        <p:xfrm>
          <a:off x="251520" y="1539742"/>
          <a:ext cx="3351342" cy="2225040"/>
        </p:xfrm>
        <a:graphic>
          <a:graphicData uri="http://schemas.openxmlformats.org/drawingml/2006/table">
            <a:tbl>
              <a:tblPr firstRow="1" bandRow="1">
                <a:tableStyleId>{5C22544A-7EE6-4342-B048-85BDC9FD1C3A}</a:tableStyleId>
              </a:tblPr>
              <a:tblGrid>
                <a:gridCol w="1016127"/>
                <a:gridCol w="467043"/>
                <a:gridCol w="467043"/>
                <a:gridCol w="467043"/>
                <a:gridCol w="467043"/>
                <a:gridCol w="467043"/>
              </a:tblGrid>
              <a:tr h="370840">
                <a:tc gridSpan="6">
                  <a:txBody>
                    <a:bodyPr/>
                    <a:lstStyle/>
                    <a:p>
                      <a:r>
                        <a:rPr lang="en-CA" dirty="0" smtClean="0"/>
                        <a:t>Task Assignment table</a:t>
                      </a:r>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r>
              <a:tr h="370840">
                <a:tc>
                  <a:txBody>
                    <a:bodyPr/>
                    <a:lstStyle/>
                    <a:p>
                      <a:r>
                        <a:rPr lang="en-CA" sz="1500" dirty="0" smtClean="0"/>
                        <a:t>Devs\Files</a:t>
                      </a:r>
                      <a:endParaRPr lang="en-CA" sz="1500" dirty="0"/>
                    </a:p>
                  </a:txBody>
                  <a:tcPr/>
                </a:tc>
                <a:tc>
                  <a:txBody>
                    <a:bodyPr/>
                    <a:lstStyle/>
                    <a:p>
                      <a:r>
                        <a:rPr lang="en-CA" sz="1500" dirty="0" smtClean="0"/>
                        <a:t>A</a:t>
                      </a:r>
                      <a:endParaRPr lang="en-CA" sz="1500" dirty="0"/>
                    </a:p>
                  </a:txBody>
                  <a:tcPr/>
                </a:tc>
                <a:tc>
                  <a:txBody>
                    <a:bodyPr/>
                    <a:lstStyle/>
                    <a:p>
                      <a:r>
                        <a:rPr lang="en-CA" sz="1500" dirty="0" smtClean="0"/>
                        <a:t>B</a:t>
                      </a:r>
                      <a:endParaRPr lang="en-CA" sz="1500" dirty="0"/>
                    </a:p>
                  </a:txBody>
                  <a:tcPr/>
                </a:tc>
                <a:tc>
                  <a:txBody>
                    <a:bodyPr/>
                    <a:lstStyle/>
                    <a:p>
                      <a:r>
                        <a:rPr lang="en-CA" sz="1500" dirty="0" smtClean="0"/>
                        <a:t>C</a:t>
                      </a:r>
                      <a:endParaRPr lang="en-CA" sz="1500" dirty="0"/>
                    </a:p>
                  </a:txBody>
                  <a:tcPr/>
                </a:tc>
                <a:tc>
                  <a:txBody>
                    <a:bodyPr/>
                    <a:lstStyle/>
                    <a:p>
                      <a:r>
                        <a:rPr lang="en-CA" sz="1500" dirty="0" smtClean="0"/>
                        <a:t>D</a:t>
                      </a:r>
                      <a:endParaRPr lang="en-CA" sz="1500" dirty="0"/>
                    </a:p>
                  </a:txBody>
                  <a:tcPr/>
                </a:tc>
                <a:tc>
                  <a:txBody>
                    <a:bodyPr/>
                    <a:lstStyle/>
                    <a:p>
                      <a:r>
                        <a:rPr lang="en-CA" sz="1500" dirty="0" smtClean="0"/>
                        <a:t>E</a:t>
                      </a:r>
                      <a:endParaRPr lang="en-CA"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b="0" dirty="0" smtClean="0"/>
                        <a:t>Terry</a:t>
                      </a:r>
                    </a:p>
                  </a:txBody>
                  <a:tcPr/>
                </a:tc>
                <a:tc>
                  <a:txBody>
                    <a:bodyPr/>
                    <a:lstStyle/>
                    <a:p>
                      <a:r>
                        <a:rPr lang="en-CA" sz="1500" kern="1200" dirty="0" smtClean="0">
                          <a:solidFill>
                            <a:schemeClr val="dk1"/>
                          </a:solidFill>
                          <a:effectLst/>
                          <a:latin typeface="+mn-lt"/>
                          <a:ea typeface="+mn-ea"/>
                          <a:cs typeface="+mn-cs"/>
                        </a:rPr>
                        <a:t>23</a:t>
                      </a:r>
                      <a:endParaRPr lang="en-CA" sz="1500" dirty="0"/>
                    </a:p>
                  </a:txBody>
                  <a:tcPr/>
                </a:tc>
                <a:tc>
                  <a:txBody>
                    <a:bodyPr/>
                    <a:lstStyle/>
                    <a:p>
                      <a:r>
                        <a:rPr lang="en-CA" sz="1500" dirty="0" smtClean="0"/>
                        <a:t>17</a:t>
                      </a:r>
                      <a:endParaRPr lang="en-CA" sz="1500" dirty="0"/>
                    </a:p>
                  </a:txBody>
                  <a:tcPr/>
                </a:tc>
                <a:tc>
                  <a:txBody>
                    <a:bodyPr/>
                    <a:lstStyle/>
                    <a:p>
                      <a:r>
                        <a:rPr lang="en-CA" sz="1500" dirty="0" smtClean="0"/>
                        <a:t>26</a:t>
                      </a:r>
                      <a:endParaRPr lang="en-CA" sz="1500" dirty="0"/>
                    </a:p>
                  </a:txBody>
                  <a:tcPr/>
                </a:tc>
                <a:tc>
                  <a:txBody>
                    <a:bodyPr/>
                    <a:lstStyle/>
                    <a:p>
                      <a:r>
                        <a:rPr lang="en-CA" sz="1500" dirty="0" smtClean="0"/>
                        <a:t>01</a:t>
                      </a:r>
                      <a:endParaRPr lang="en-CA" sz="1500" dirty="0"/>
                    </a:p>
                  </a:txBody>
                  <a:tcPr/>
                </a:tc>
                <a:tc>
                  <a:txBody>
                    <a:bodyPr/>
                    <a:lstStyle/>
                    <a:p>
                      <a:r>
                        <a:rPr lang="en-CA" sz="1500" dirty="0" smtClean="0"/>
                        <a:t>22</a:t>
                      </a:r>
                      <a:endParaRPr lang="en-CA"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b="0" dirty="0" smtClean="0"/>
                        <a:t>Marie</a:t>
                      </a:r>
                    </a:p>
                  </a:txBody>
                  <a:tcPr/>
                </a:tc>
                <a:tc>
                  <a:txBody>
                    <a:bodyPr/>
                    <a:lstStyle/>
                    <a:p>
                      <a:r>
                        <a:rPr lang="en-CA" sz="1500" kern="1200" dirty="0" smtClean="0">
                          <a:solidFill>
                            <a:schemeClr val="dk1"/>
                          </a:solidFill>
                          <a:effectLst/>
                          <a:latin typeface="+mn-lt"/>
                          <a:ea typeface="+mn-ea"/>
                          <a:cs typeface="+mn-cs"/>
                        </a:rPr>
                        <a:t>21</a:t>
                      </a:r>
                      <a:endParaRPr lang="en-CA" sz="1500" dirty="0"/>
                    </a:p>
                  </a:txBody>
                  <a:tcPr/>
                </a:tc>
                <a:tc>
                  <a:txBody>
                    <a:bodyPr/>
                    <a:lstStyle/>
                    <a:p>
                      <a:r>
                        <a:rPr lang="en-CA" sz="1500" dirty="0" smtClean="0"/>
                        <a:t>14</a:t>
                      </a:r>
                      <a:endParaRPr lang="en-CA" sz="1500" dirty="0"/>
                    </a:p>
                  </a:txBody>
                  <a:tcPr/>
                </a:tc>
                <a:tc>
                  <a:txBody>
                    <a:bodyPr/>
                    <a:lstStyle/>
                    <a:p>
                      <a:r>
                        <a:rPr lang="en-CA" sz="1500" dirty="0" smtClean="0"/>
                        <a:t>06</a:t>
                      </a:r>
                      <a:endParaRPr lang="en-CA" sz="1500" dirty="0"/>
                    </a:p>
                  </a:txBody>
                  <a:tcPr/>
                </a:tc>
                <a:tc>
                  <a:txBody>
                    <a:bodyPr/>
                    <a:lstStyle/>
                    <a:p>
                      <a:r>
                        <a:rPr lang="en-CA" sz="1500" dirty="0" smtClean="0"/>
                        <a:t>22</a:t>
                      </a:r>
                      <a:endParaRPr lang="en-CA" sz="1500" dirty="0"/>
                    </a:p>
                  </a:txBody>
                  <a:tcPr/>
                </a:tc>
                <a:tc>
                  <a:txBody>
                    <a:bodyPr/>
                    <a:lstStyle/>
                    <a:p>
                      <a:r>
                        <a:rPr lang="en-CA" sz="1500" dirty="0" smtClean="0"/>
                        <a:t>04</a:t>
                      </a:r>
                      <a:endParaRPr lang="en-CA"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b="0" dirty="0" smtClean="0"/>
                        <a:t>Lucien</a:t>
                      </a:r>
                    </a:p>
                  </a:txBody>
                  <a:tcPr/>
                </a:tc>
                <a:tc>
                  <a:txBody>
                    <a:bodyPr/>
                    <a:lstStyle/>
                    <a:p>
                      <a:r>
                        <a:rPr lang="en-CA" sz="1500" kern="1200" dirty="0" smtClean="0">
                          <a:solidFill>
                            <a:schemeClr val="dk1"/>
                          </a:solidFill>
                          <a:effectLst/>
                          <a:latin typeface="+mn-lt"/>
                          <a:ea typeface="+mn-ea"/>
                          <a:cs typeface="+mn-cs"/>
                        </a:rPr>
                        <a:t>12</a:t>
                      </a:r>
                      <a:endParaRPr lang="en-CA" sz="1500" dirty="0"/>
                    </a:p>
                  </a:txBody>
                  <a:tcPr/>
                </a:tc>
                <a:tc>
                  <a:txBody>
                    <a:bodyPr/>
                    <a:lstStyle/>
                    <a:p>
                      <a:r>
                        <a:rPr lang="en-CA" sz="1500" dirty="0" smtClean="0"/>
                        <a:t>20</a:t>
                      </a:r>
                      <a:endParaRPr lang="en-CA" sz="1500" dirty="0"/>
                    </a:p>
                  </a:txBody>
                  <a:tcPr/>
                </a:tc>
                <a:tc>
                  <a:txBody>
                    <a:bodyPr/>
                    <a:lstStyle/>
                    <a:p>
                      <a:r>
                        <a:rPr lang="en-CA" sz="1500" dirty="0" smtClean="0"/>
                        <a:t>09</a:t>
                      </a:r>
                      <a:endParaRPr lang="en-CA" sz="1500" dirty="0"/>
                    </a:p>
                  </a:txBody>
                  <a:tcPr/>
                </a:tc>
                <a:tc>
                  <a:txBody>
                    <a:bodyPr/>
                    <a:lstStyle/>
                    <a:p>
                      <a:r>
                        <a:rPr lang="en-CA" sz="1500" dirty="0" smtClean="0"/>
                        <a:t>11</a:t>
                      </a:r>
                      <a:endParaRPr lang="en-CA" sz="1500" dirty="0"/>
                    </a:p>
                  </a:txBody>
                  <a:tcPr/>
                </a:tc>
                <a:tc>
                  <a:txBody>
                    <a:bodyPr/>
                    <a:lstStyle/>
                    <a:p>
                      <a:r>
                        <a:rPr lang="en-CA" sz="1500" dirty="0" smtClean="0"/>
                        <a:t>20</a:t>
                      </a:r>
                      <a:endParaRPr lang="en-CA"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b="0" dirty="0" smtClean="0"/>
                        <a:t>Gayle</a:t>
                      </a:r>
                    </a:p>
                  </a:txBody>
                  <a:tcPr/>
                </a:tc>
                <a:tc>
                  <a:txBody>
                    <a:bodyPr/>
                    <a:lstStyle/>
                    <a:p>
                      <a:r>
                        <a:rPr lang="en-CA" sz="1500" kern="1200" dirty="0" smtClean="0">
                          <a:solidFill>
                            <a:schemeClr val="dk1"/>
                          </a:solidFill>
                          <a:effectLst/>
                          <a:latin typeface="+mn-lt"/>
                          <a:ea typeface="+mn-ea"/>
                          <a:cs typeface="+mn-cs"/>
                        </a:rPr>
                        <a:t>17</a:t>
                      </a:r>
                      <a:endParaRPr lang="en-CA" sz="1500" dirty="0"/>
                    </a:p>
                  </a:txBody>
                  <a:tcPr/>
                </a:tc>
                <a:tc>
                  <a:txBody>
                    <a:bodyPr/>
                    <a:lstStyle/>
                    <a:p>
                      <a:r>
                        <a:rPr lang="en-CA" sz="1500" dirty="0" smtClean="0"/>
                        <a:t>29</a:t>
                      </a:r>
                      <a:endParaRPr lang="en-CA" sz="1500" dirty="0"/>
                    </a:p>
                  </a:txBody>
                  <a:tcPr/>
                </a:tc>
                <a:tc>
                  <a:txBody>
                    <a:bodyPr/>
                    <a:lstStyle/>
                    <a:p>
                      <a:r>
                        <a:rPr lang="en-CA" sz="1500" dirty="0" smtClean="0"/>
                        <a:t>22</a:t>
                      </a:r>
                      <a:endParaRPr lang="en-CA" sz="1500" dirty="0"/>
                    </a:p>
                  </a:txBody>
                  <a:tcPr/>
                </a:tc>
                <a:tc>
                  <a:txBody>
                    <a:bodyPr/>
                    <a:lstStyle/>
                    <a:p>
                      <a:r>
                        <a:rPr lang="en-CA" sz="1500" dirty="0" smtClean="0"/>
                        <a:t>20</a:t>
                      </a:r>
                      <a:endParaRPr lang="en-CA" sz="1500" dirty="0"/>
                    </a:p>
                  </a:txBody>
                  <a:tcPr/>
                </a:tc>
                <a:tc>
                  <a:txBody>
                    <a:bodyPr/>
                    <a:lstStyle/>
                    <a:p>
                      <a:r>
                        <a:rPr lang="en-CA" sz="1500" dirty="0" smtClean="0"/>
                        <a:t>17</a:t>
                      </a:r>
                      <a:endParaRPr lang="en-CA" sz="15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44329222"/>
              </p:ext>
            </p:extLst>
          </p:nvPr>
        </p:nvGraphicFramePr>
        <p:xfrm>
          <a:off x="4103440" y="1539742"/>
          <a:ext cx="3351342" cy="2595880"/>
        </p:xfrm>
        <a:graphic>
          <a:graphicData uri="http://schemas.openxmlformats.org/drawingml/2006/table">
            <a:tbl>
              <a:tblPr firstRow="1" bandRow="1">
                <a:tableStyleId>{5C22544A-7EE6-4342-B048-85BDC9FD1C3A}</a:tableStyleId>
              </a:tblPr>
              <a:tblGrid>
                <a:gridCol w="1016127"/>
                <a:gridCol w="467043"/>
                <a:gridCol w="467043"/>
                <a:gridCol w="467043"/>
                <a:gridCol w="467043"/>
                <a:gridCol w="467043"/>
              </a:tblGrid>
              <a:tr h="370840">
                <a:tc gridSpan="6">
                  <a:txBody>
                    <a:bodyPr/>
                    <a:lstStyle/>
                    <a:p>
                      <a:r>
                        <a:rPr lang="en-CA" dirty="0" smtClean="0"/>
                        <a:t>Task Dependencies</a:t>
                      </a:r>
                      <a:r>
                        <a:rPr lang="en-CA" baseline="0" dirty="0" smtClean="0"/>
                        <a:t> </a:t>
                      </a:r>
                      <a:r>
                        <a:rPr lang="en-CA" dirty="0" smtClean="0"/>
                        <a:t>table</a:t>
                      </a:r>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r>
              <a:tr h="370840">
                <a:tc>
                  <a:txBody>
                    <a:bodyPr/>
                    <a:lstStyle/>
                    <a:p>
                      <a:r>
                        <a:rPr lang="en-CA" sz="1500" dirty="0" smtClean="0"/>
                        <a:t>Files\Files</a:t>
                      </a:r>
                      <a:endParaRPr lang="en-CA" sz="1500" dirty="0"/>
                    </a:p>
                  </a:txBody>
                  <a:tcPr/>
                </a:tc>
                <a:tc>
                  <a:txBody>
                    <a:bodyPr/>
                    <a:lstStyle/>
                    <a:p>
                      <a:r>
                        <a:rPr lang="en-CA" sz="1500" dirty="0" smtClean="0"/>
                        <a:t>A</a:t>
                      </a:r>
                      <a:endParaRPr lang="en-CA" sz="1500" dirty="0"/>
                    </a:p>
                  </a:txBody>
                  <a:tcPr/>
                </a:tc>
                <a:tc>
                  <a:txBody>
                    <a:bodyPr/>
                    <a:lstStyle/>
                    <a:p>
                      <a:r>
                        <a:rPr lang="en-CA" sz="1500" dirty="0" smtClean="0"/>
                        <a:t>B</a:t>
                      </a:r>
                      <a:endParaRPr lang="en-CA" sz="1500" dirty="0"/>
                    </a:p>
                  </a:txBody>
                  <a:tcPr/>
                </a:tc>
                <a:tc>
                  <a:txBody>
                    <a:bodyPr/>
                    <a:lstStyle/>
                    <a:p>
                      <a:r>
                        <a:rPr lang="en-CA" sz="1500" dirty="0" smtClean="0"/>
                        <a:t>C</a:t>
                      </a:r>
                      <a:endParaRPr lang="en-CA" sz="1500" dirty="0"/>
                    </a:p>
                  </a:txBody>
                  <a:tcPr/>
                </a:tc>
                <a:tc>
                  <a:txBody>
                    <a:bodyPr/>
                    <a:lstStyle/>
                    <a:p>
                      <a:r>
                        <a:rPr lang="en-CA" sz="1500" dirty="0" smtClean="0"/>
                        <a:t>D</a:t>
                      </a:r>
                      <a:endParaRPr lang="en-CA" sz="1500" dirty="0"/>
                    </a:p>
                  </a:txBody>
                  <a:tcPr/>
                </a:tc>
                <a:tc>
                  <a:txBody>
                    <a:bodyPr/>
                    <a:lstStyle/>
                    <a:p>
                      <a:r>
                        <a:rPr lang="en-CA" sz="1500" dirty="0" smtClean="0"/>
                        <a:t>E</a:t>
                      </a:r>
                      <a:endParaRPr lang="en-CA"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b="0" dirty="0" smtClean="0"/>
                        <a:t>A</a:t>
                      </a:r>
                    </a:p>
                  </a:txBody>
                  <a:tcPr/>
                </a:tc>
                <a:tc>
                  <a:txBody>
                    <a:bodyPr/>
                    <a:lstStyle/>
                    <a:p>
                      <a:r>
                        <a:rPr lang="en-CA" sz="1500" dirty="0" smtClean="0"/>
                        <a:t>-</a:t>
                      </a:r>
                      <a:endParaRPr lang="en-CA" sz="1500" dirty="0"/>
                    </a:p>
                  </a:txBody>
                  <a:tcPr/>
                </a:tc>
                <a:tc>
                  <a:txBody>
                    <a:bodyPr/>
                    <a:lstStyle/>
                    <a:p>
                      <a:r>
                        <a:rPr lang="en-CA" sz="1500" dirty="0" smtClean="0"/>
                        <a:t>4</a:t>
                      </a:r>
                      <a:endParaRPr lang="en-CA" sz="1500" dirty="0"/>
                    </a:p>
                  </a:txBody>
                  <a:tcPr/>
                </a:tc>
                <a:tc>
                  <a:txBody>
                    <a:bodyPr/>
                    <a:lstStyle/>
                    <a:p>
                      <a:r>
                        <a:rPr lang="en-CA" sz="1500" dirty="0" smtClean="0"/>
                        <a:t>44</a:t>
                      </a:r>
                      <a:endParaRPr lang="en-CA" sz="1500" dirty="0"/>
                    </a:p>
                  </a:txBody>
                  <a:tcPr/>
                </a:tc>
                <a:tc>
                  <a:txBody>
                    <a:bodyPr/>
                    <a:lstStyle/>
                    <a:p>
                      <a:r>
                        <a:rPr lang="en-CA" sz="1500" dirty="0" smtClean="0"/>
                        <a:t>13</a:t>
                      </a:r>
                      <a:endParaRPr lang="en-CA" sz="1500" dirty="0"/>
                    </a:p>
                  </a:txBody>
                  <a:tcPr/>
                </a:tc>
                <a:tc>
                  <a:txBody>
                    <a:bodyPr/>
                    <a:lstStyle/>
                    <a:p>
                      <a:r>
                        <a:rPr lang="en-CA" sz="1500" dirty="0" smtClean="0"/>
                        <a:t>32</a:t>
                      </a:r>
                      <a:endParaRPr lang="en-CA"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b="0" dirty="0" smtClean="0"/>
                        <a:t>B</a:t>
                      </a:r>
                    </a:p>
                  </a:txBody>
                  <a:tcPr/>
                </a:tc>
                <a:tc>
                  <a:txBody>
                    <a:bodyPr/>
                    <a:lstStyle/>
                    <a:p>
                      <a:r>
                        <a:rPr lang="en-CA" sz="1500" dirty="0" smtClean="0"/>
                        <a:t>4</a:t>
                      </a:r>
                      <a:endParaRPr lang="en-CA" sz="1500" dirty="0"/>
                    </a:p>
                  </a:txBody>
                  <a:tcPr/>
                </a:tc>
                <a:tc>
                  <a:txBody>
                    <a:bodyPr/>
                    <a:lstStyle/>
                    <a:p>
                      <a:r>
                        <a:rPr lang="en-CA" sz="1500" dirty="0" smtClean="0"/>
                        <a:t>-</a:t>
                      </a:r>
                      <a:endParaRPr lang="en-CA" sz="1500" dirty="0"/>
                    </a:p>
                  </a:txBody>
                  <a:tcPr/>
                </a:tc>
                <a:tc>
                  <a:txBody>
                    <a:bodyPr/>
                    <a:lstStyle/>
                    <a:p>
                      <a:r>
                        <a:rPr lang="en-CA" sz="1500" dirty="0" smtClean="0"/>
                        <a:t>25</a:t>
                      </a:r>
                      <a:endParaRPr lang="en-CA" sz="1500" dirty="0"/>
                    </a:p>
                  </a:txBody>
                  <a:tcPr/>
                </a:tc>
                <a:tc>
                  <a:txBody>
                    <a:bodyPr/>
                    <a:lstStyle/>
                    <a:p>
                      <a:r>
                        <a:rPr lang="en-CA" sz="1500" dirty="0" smtClean="0"/>
                        <a:t>43</a:t>
                      </a:r>
                      <a:endParaRPr lang="en-CA" sz="1500" dirty="0"/>
                    </a:p>
                  </a:txBody>
                  <a:tcPr/>
                </a:tc>
                <a:tc>
                  <a:txBody>
                    <a:bodyPr/>
                    <a:lstStyle/>
                    <a:p>
                      <a:r>
                        <a:rPr lang="en-CA" sz="1500" dirty="0" smtClean="0"/>
                        <a:t>5</a:t>
                      </a:r>
                      <a:endParaRPr lang="en-CA"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b="0" dirty="0" smtClean="0"/>
                        <a:t>C</a:t>
                      </a:r>
                    </a:p>
                  </a:txBody>
                  <a:tcPr/>
                </a:tc>
                <a:tc>
                  <a:txBody>
                    <a:bodyPr/>
                    <a:lstStyle/>
                    <a:p>
                      <a:r>
                        <a:rPr lang="en-CA" sz="1500" dirty="0" smtClean="0"/>
                        <a:t>44</a:t>
                      </a:r>
                      <a:endParaRPr lang="en-CA" sz="1500" dirty="0"/>
                    </a:p>
                  </a:txBody>
                  <a:tcPr/>
                </a:tc>
                <a:tc>
                  <a:txBody>
                    <a:bodyPr/>
                    <a:lstStyle/>
                    <a:p>
                      <a:r>
                        <a:rPr lang="en-CA" sz="1500" dirty="0" smtClean="0"/>
                        <a:t>25</a:t>
                      </a:r>
                      <a:endParaRPr lang="en-CA" sz="1500" dirty="0"/>
                    </a:p>
                  </a:txBody>
                  <a:tcPr/>
                </a:tc>
                <a:tc>
                  <a:txBody>
                    <a:bodyPr/>
                    <a:lstStyle/>
                    <a:p>
                      <a:r>
                        <a:rPr lang="en-CA" sz="1500" dirty="0" smtClean="0"/>
                        <a:t>-</a:t>
                      </a:r>
                      <a:endParaRPr lang="en-CA" sz="1500" dirty="0"/>
                    </a:p>
                  </a:txBody>
                  <a:tcPr/>
                </a:tc>
                <a:tc>
                  <a:txBody>
                    <a:bodyPr/>
                    <a:lstStyle/>
                    <a:p>
                      <a:r>
                        <a:rPr lang="en-CA" sz="1500" dirty="0" smtClean="0"/>
                        <a:t>41</a:t>
                      </a:r>
                      <a:endParaRPr lang="en-CA" sz="1500" dirty="0"/>
                    </a:p>
                  </a:txBody>
                  <a:tcPr/>
                </a:tc>
                <a:tc>
                  <a:txBody>
                    <a:bodyPr/>
                    <a:lstStyle/>
                    <a:p>
                      <a:r>
                        <a:rPr lang="en-CA" sz="1500" dirty="0" smtClean="0"/>
                        <a:t>7</a:t>
                      </a:r>
                      <a:endParaRPr lang="en-CA"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b="0" dirty="0" smtClean="0"/>
                        <a:t>D</a:t>
                      </a:r>
                    </a:p>
                  </a:txBody>
                  <a:tcPr/>
                </a:tc>
                <a:tc>
                  <a:txBody>
                    <a:bodyPr/>
                    <a:lstStyle/>
                    <a:p>
                      <a:r>
                        <a:rPr lang="en-CA" sz="1500" dirty="0" smtClean="0"/>
                        <a:t>13</a:t>
                      </a:r>
                      <a:endParaRPr lang="en-CA" sz="1500" dirty="0"/>
                    </a:p>
                  </a:txBody>
                  <a:tcPr/>
                </a:tc>
                <a:tc>
                  <a:txBody>
                    <a:bodyPr/>
                    <a:lstStyle/>
                    <a:p>
                      <a:r>
                        <a:rPr lang="en-CA" sz="1500" dirty="0" smtClean="0"/>
                        <a:t>43</a:t>
                      </a:r>
                      <a:endParaRPr lang="en-CA" sz="1500" dirty="0"/>
                    </a:p>
                  </a:txBody>
                  <a:tcPr/>
                </a:tc>
                <a:tc>
                  <a:txBody>
                    <a:bodyPr/>
                    <a:lstStyle/>
                    <a:p>
                      <a:r>
                        <a:rPr lang="en-CA" sz="1500" dirty="0" smtClean="0"/>
                        <a:t>41</a:t>
                      </a:r>
                      <a:endParaRPr lang="en-CA" sz="1500" dirty="0"/>
                    </a:p>
                  </a:txBody>
                  <a:tcPr/>
                </a:tc>
                <a:tc>
                  <a:txBody>
                    <a:bodyPr/>
                    <a:lstStyle/>
                    <a:p>
                      <a:r>
                        <a:rPr lang="en-CA" sz="1500" dirty="0" smtClean="0"/>
                        <a:t>-</a:t>
                      </a:r>
                      <a:endParaRPr lang="en-CA" sz="1500" dirty="0"/>
                    </a:p>
                  </a:txBody>
                  <a:tcPr/>
                </a:tc>
                <a:tc>
                  <a:txBody>
                    <a:bodyPr/>
                    <a:lstStyle/>
                    <a:p>
                      <a:r>
                        <a:rPr lang="en-CA" sz="1500" dirty="0" smtClean="0"/>
                        <a:t>16</a:t>
                      </a:r>
                      <a:endParaRPr lang="en-CA"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b="0" dirty="0" smtClean="0"/>
                        <a:t>E</a:t>
                      </a:r>
                    </a:p>
                  </a:txBody>
                  <a:tcPr/>
                </a:tc>
                <a:tc>
                  <a:txBody>
                    <a:bodyPr/>
                    <a:lstStyle/>
                    <a:p>
                      <a:r>
                        <a:rPr lang="en-CA" sz="1500" dirty="0" smtClean="0"/>
                        <a:t>32</a:t>
                      </a:r>
                      <a:endParaRPr lang="en-CA" sz="1500" dirty="0"/>
                    </a:p>
                  </a:txBody>
                  <a:tcPr/>
                </a:tc>
                <a:tc>
                  <a:txBody>
                    <a:bodyPr/>
                    <a:lstStyle/>
                    <a:p>
                      <a:r>
                        <a:rPr lang="en-CA" sz="1500" dirty="0" smtClean="0"/>
                        <a:t>5</a:t>
                      </a:r>
                      <a:endParaRPr lang="en-CA" sz="1500" dirty="0"/>
                    </a:p>
                  </a:txBody>
                  <a:tcPr/>
                </a:tc>
                <a:tc>
                  <a:txBody>
                    <a:bodyPr/>
                    <a:lstStyle/>
                    <a:p>
                      <a:r>
                        <a:rPr lang="en-CA" sz="1500" dirty="0" smtClean="0"/>
                        <a:t>7</a:t>
                      </a:r>
                      <a:endParaRPr lang="en-CA" sz="1500" dirty="0"/>
                    </a:p>
                  </a:txBody>
                  <a:tcPr/>
                </a:tc>
                <a:tc>
                  <a:txBody>
                    <a:bodyPr/>
                    <a:lstStyle/>
                    <a:p>
                      <a:r>
                        <a:rPr lang="en-CA" sz="1500" dirty="0" smtClean="0"/>
                        <a:t>16</a:t>
                      </a:r>
                      <a:endParaRPr lang="en-CA" sz="1500" dirty="0"/>
                    </a:p>
                  </a:txBody>
                  <a:tcPr/>
                </a:tc>
                <a:tc>
                  <a:txBody>
                    <a:bodyPr/>
                    <a:lstStyle/>
                    <a:p>
                      <a:r>
                        <a:rPr lang="en-CA" sz="1500" dirty="0" smtClean="0"/>
                        <a:t>-</a:t>
                      </a:r>
                      <a:endParaRPr lang="en-CA" sz="1500" dirty="0"/>
                    </a:p>
                  </a:txBody>
                  <a:tcPr/>
                </a:tc>
              </a:tr>
            </a:tbl>
          </a:graphicData>
        </a:graphic>
      </p:graphicFrame>
      <p:sp>
        <p:nvSpPr>
          <p:cNvPr id="7" name="Multiply 6"/>
          <p:cNvSpPr/>
          <p:nvPr/>
        </p:nvSpPr>
        <p:spPr>
          <a:xfrm>
            <a:off x="3667200" y="2568854"/>
            <a:ext cx="360040" cy="43204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8" name="Table 7"/>
          <p:cNvGraphicFramePr>
            <a:graphicFrameLocks noGrp="1"/>
          </p:cNvGraphicFramePr>
          <p:nvPr>
            <p:extLst>
              <p:ext uri="{D42A27DB-BD31-4B8C-83A1-F6EECF244321}">
                <p14:modId xmlns:p14="http://schemas.microsoft.com/office/powerpoint/2010/main" val="3399816246"/>
              </p:ext>
            </p:extLst>
          </p:nvPr>
        </p:nvGraphicFramePr>
        <p:xfrm>
          <a:off x="359687" y="1520335"/>
          <a:ext cx="3078417" cy="2225040"/>
        </p:xfrm>
        <a:graphic>
          <a:graphicData uri="http://schemas.openxmlformats.org/drawingml/2006/table">
            <a:tbl>
              <a:tblPr firstRow="1" bandRow="1">
                <a:tableStyleId>{F5AB1C69-6EDB-4FF4-983F-18BD219EF322}</a:tableStyleId>
              </a:tblPr>
              <a:tblGrid>
                <a:gridCol w="852297"/>
                <a:gridCol w="449263"/>
                <a:gridCol w="449263"/>
                <a:gridCol w="457643"/>
                <a:gridCol w="449263"/>
                <a:gridCol w="420688"/>
              </a:tblGrid>
              <a:tr h="370840">
                <a:tc gridSpan="6">
                  <a:txBody>
                    <a:bodyPr/>
                    <a:lstStyle/>
                    <a:p>
                      <a:pPr algn="ctr" rtl="0" fontAlgn="ctr"/>
                      <a:r>
                        <a:rPr lang="en-CA" sz="1200" u="none" strike="noStrike" dirty="0">
                          <a:effectLst/>
                        </a:rPr>
                        <a:t>Result of Task Assignment X Task Dependencies</a:t>
                      </a:r>
                      <a:endParaRPr lang="en-CA" sz="1200" b="1" i="0" u="none" strike="noStrike" dirty="0">
                        <a:solidFill>
                          <a:srgbClr val="FFFFFF"/>
                        </a:solidFill>
                        <a:effectLst/>
                        <a:latin typeface="Calibri"/>
                      </a:endParaRPr>
                    </a:p>
                  </a:txBody>
                  <a:tcPr marL="9525" marR="9525" marT="9525"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r>
              <a:tr h="370840">
                <a:tc>
                  <a:txBody>
                    <a:bodyPr/>
                    <a:lstStyle/>
                    <a:p>
                      <a:pPr algn="ctr" rtl="0" fontAlgn="ctr"/>
                      <a:r>
                        <a:rPr lang="en-CA" sz="1500" u="none" strike="noStrike">
                          <a:effectLst/>
                        </a:rPr>
                        <a:t>Devs\Files</a:t>
                      </a:r>
                      <a:endParaRPr lang="en-CA" sz="1500" b="0" i="0" u="none" strike="noStrike">
                        <a:solidFill>
                          <a:srgbClr val="000000"/>
                        </a:solidFill>
                        <a:effectLst/>
                        <a:latin typeface="Calibri"/>
                      </a:endParaRPr>
                    </a:p>
                  </a:txBody>
                  <a:tcPr marL="9525" marR="9525" marT="9525" marB="0" anchor="ctr"/>
                </a:tc>
                <a:tc>
                  <a:txBody>
                    <a:bodyPr/>
                    <a:lstStyle/>
                    <a:p>
                      <a:pPr algn="ctr" rtl="0" fontAlgn="ctr"/>
                      <a:r>
                        <a:rPr lang="en-CA" sz="1400" u="none" strike="noStrike" dirty="0">
                          <a:effectLst/>
                        </a:rPr>
                        <a:t>A</a:t>
                      </a:r>
                      <a:endParaRPr lang="en-CA" sz="1400" b="0" i="0" u="none" strike="noStrike" dirty="0">
                        <a:solidFill>
                          <a:srgbClr val="000000"/>
                        </a:solidFill>
                        <a:effectLst/>
                        <a:latin typeface="Calibri"/>
                      </a:endParaRPr>
                    </a:p>
                  </a:txBody>
                  <a:tcPr marL="9525" marR="9525" marT="9525" marB="0" anchor="ctr"/>
                </a:tc>
                <a:tc>
                  <a:txBody>
                    <a:bodyPr/>
                    <a:lstStyle/>
                    <a:p>
                      <a:pPr algn="ctr" rtl="0" fontAlgn="ctr"/>
                      <a:r>
                        <a:rPr lang="en-CA" sz="1400" u="none" strike="noStrike" dirty="0">
                          <a:effectLst/>
                        </a:rPr>
                        <a:t>B</a:t>
                      </a:r>
                      <a:endParaRPr lang="en-CA" sz="1400" b="0" i="0" u="none" strike="noStrike" dirty="0">
                        <a:solidFill>
                          <a:srgbClr val="000000"/>
                        </a:solidFill>
                        <a:effectLst/>
                        <a:latin typeface="Calibri"/>
                      </a:endParaRPr>
                    </a:p>
                  </a:txBody>
                  <a:tcPr marL="9525" marR="9525" marT="9525" marB="0" anchor="ctr"/>
                </a:tc>
                <a:tc>
                  <a:txBody>
                    <a:bodyPr/>
                    <a:lstStyle/>
                    <a:p>
                      <a:pPr algn="ctr" rtl="0" fontAlgn="ctr"/>
                      <a:r>
                        <a:rPr lang="en-CA" sz="1400" u="none" strike="noStrike">
                          <a:effectLst/>
                        </a:rPr>
                        <a:t>C</a:t>
                      </a:r>
                      <a:endParaRPr lang="en-CA" sz="1400" b="0" i="0" u="none" strike="noStrike">
                        <a:solidFill>
                          <a:srgbClr val="000000"/>
                        </a:solidFill>
                        <a:effectLst/>
                        <a:latin typeface="Calibri"/>
                      </a:endParaRPr>
                    </a:p>
                  </a:txBody>
                  <a:tcPr marL="9525" marR="9525" marT="9525" marB="0" anchor="ctr"/>
                </a:tc>
                <a:tc>
                  <a:txBody>
                    <a:bodyPr/>
                    <a:lstStyle/>
                    <a:p>
                      <a:pPr algn="ctr" rtl="0" fontAlgn="ctr"/>
                      <a:r>
                        <a:rPr lang="en-CA" sz="1400" u="none" strike="noStrike">
                          <a:effectLst/>
                        </a:rPr>
                        <a:t>D</a:t>
                      </a:r>
                      <a:endParaRPr lang="en-CA" sz="1400" b="0" i="0" u="none" strike="noStrike">
                        <a:solidFill>
                          <a:srgbClr val="000000"/>
                        </a:solidFill>
                        <a:effectLst/>
                        <a:latin typeface="Calibri"/>
                      </a:endParaRPr>
                    </a:p>
                  </a:txBody>
                  <a:tcPr marL="9525" marR="9525" marT="9525" marB="0" anchor="ctr"/>
                </a:tc>
                <a:tc>
                  <a:txBody>
                    <a:bodyPr/>
                    <a:lstStyle/>
                    <a:p>
                      <a:pPr algn="ctr" rtl="0" fontAlgn="ctr"/>
                      <a:r>
                        <a:rPr lang="en-CA" sz="1400" u="none" strike="noStrike" dirty="0">
                          <a:effectLst/>
                        </a:rPr>
                        <a:t>E</a:t>
                      </a:r>
                      <a:endParaRPr lang="en-CA" sz="1400" b="0" i="0" u="none" strike="noStrike" dirty="0">
                        <a:solidFill>
                          <a:srgbClr val="000000"/>
                        </a:solidFill>
                        <a:effectLst/>
                        <a:latin typeface="Calibri"/>
                      </a:endParaRPr>
                    </a:p>
                  </a:txBody>
                  <a:tcPr marL="9525" marR="9525" marT="9525" marB="0" anchor="ctr"/>
                </a:tc>
              </a:tr>
              <a:tr h="370840">
                <a:tc>
                  <a:txBody>
                    <a:bodyPr/>
                    <a:lstStyle/>
                    <a:p>
                      <a:pPr algn="ctr" rtl="0" fontAlgn="ctr"/>
                      <a:r>
                        <a:rPr lang="en-CA" sz="1500" u="none" strike="noStrike">
                          <a:effectLst/>
                        </a:rPr>
                        <a:t>Terry</a:t>
                      </a:r>
                      <a:endParaRPr lang="en-CA" sz="1500" b="0" i="0" u="none" strike="noStrike">
                        <a:solidFill>
                          <a:srgbClr val="000000"/>
                        </a:solidFill>
                        <a:effectLst/>
                        <a:latin typeface="Calibri"/>
                      </a:endParaRPr>
                    </a:p>
                  </a:txBody>
                  <a:tcPr marL="9525" marR="9525" marT="9525" marB="0" anchor="ctr"/>
                </a:tc>
                <a:tc>
                  <a:txBody>
                    <a:bodyPr/>
                    <a:lstStyle/>
                    <a:p>
                      <a:pPr algn="ctr" fontAlgn="b"/>
                      <a:r>
                        <a:rPr lang="en-CA" sz="1500" b="0" i="0" u="none" strike="noStrike">
                          <a:solidFill>
                            <a:srgbClr val="000000"/>
                          </a:solidFill>
                          <a:effectLst/>
                          <a:latin typeface="Calibri"/>
                        </a:rPr>
                        <a:t>1929</a:t>
                      </a:r>
                    </a:p>
                  </a:txBody>
                  <a:tcPr marL="9525" marR="9525" marT="9525" marB="0" anchor="b"/>
                </a:tc>
                <a:tc>
                  <a:txBody>
                    <a:bodyPr/>
                    <a:lstStyle/>
                    <a:p>
                      <a:pPr algn="ctr" fontAlgn="b"/>
                      <a:r>
                        <a:rPr lang="en-CA" sz="1500" b="0" i="0" u="none" strike="noStrike">
                          <a:solidFill>
                            <a:srgbClr val="000000"/>
                          </a:solidFill>
                          <a:effectLst/>
                          <a:latin typeface="Calibri"/>
                        </a:rPr>
                        <a:t>895</a:t>
                      </a:r>
                    </a:p>
                  </a:txBody>
                  <a:tcPr marL="9525" marR="9525" marT="9525" marB="0" anchor="b"/>
                </a:tc>
                <a:tc>
                  <a:txBody>
                    <a:bodyPr/>
                    <a:lstStyle/>
                    <a:p>
                      <a:pPr algn="ctr" fontAlgn="b"/>
                      <a:r>
                        <a:rPr lang="en-CA" sz="1500" b="0" i="0" u="none" strike="noStrike">
                          <a:solidFill>
                            <a:srgbClr val="000000"/>
                          </a:solidFill>
                          <a:effectLst/>
                          <a:latin typeface="Calibri"/>
                        </a:rPr>
                        <a:t>1632</a:t>
                      </a:r>
                    </a:p>
                  </a:txBody>
                  <a:tcPr marL="9525" marR="9525" marT="9525" marB="0" anchor="b"/>
                </a:tc>
                <a:tc>
                  <a:txBody>
                    <a:bodyPr/>
                    <a:lstStyle/>
                    <a:p>
                      <a:pPr algn="ctr" fontAlgn="b"/>
                      <a:r>
                        <a:rPr lang="en-CA" sz="1500" b="0" i="0" u="none" strike="noStrike">
                          <a:solidFill>
                            <a:srgbClr val="000000"/>
                          </a:solidFill>
                          <a:effectLst/>
                          <a:latin typeface="Calibri"/>
                        </a:rPr>
                        <a:t>2448</a:t>
                      </a:r>
                    </a:p>
                  </a:txBody>
                  <a:tcPr marL="9525" marR="9525" marT="9525" marB="0" anchor="b"/>
                </a:tc>
                <a:tc>
                  <a:txBody>
                    <a:bodyPr/>
                    <a:lstStyle/>
                    <a:p>
                      <a:pPr algn="ctr" fontAlgn="b"/>
                      <a:r>
                        <a:rPr lang="en-CA" sz="1500" b="0" i="0" u="none" strike="noStrike">
                          <a:solidFill>
                            <a:srgbClr val="000000"/>
                          </a:solidFill>
                          <a:effectLst/>
                          <a:latin typeface="Calibri"/>
                        </a:rPr>
                        <a:t>1019</a:t>
                      </a:r>
                    </a:p>
                  </a:txBody>
                  <a:tcPr marL="9525" marR="9525" marT="9525" marB="0" anchor="b"/>
                </a:tc>
              </a:tr>
              <a:tr h="370840">
                <a:tc>
                  <a:txBody>
                    <a:bodyPr/>
                    <a:lstStyle/>
                    <a:p>
                      <a:pPr algn="ctr" rtl="0" fontAlgn="ctr"/>
                      <a:r>
                        <a:rPr lang="en-CA" sz="1500" u="none" strike="noStrike">
                          <a:effectLst/>
                        </a:rPr>
                        <a:t>Marie</a:t>
                      </a:r>
                      <a:endParaRPr lang="en-CA" sz="1500" b="0" i="0" u="none" strike="noStrike">
                        <a:solidFill>
                          <a:srgbClr val="000000"/>
                        </a:solidFill>
                        <a:effectLst/>
                        <a:latin typeface="Calibri"/>
                      </a:endParaRPr>
                    </a:p>
                  </a:txBody>
                  <a:tcPr marL="9525" marR="9525" marT="9525" marB="0" anchor="ctr"/>
                </a:tc>
                <a:tc>
                  <a:txBody>
                    <a:bodyPr/>
                    <a:lstStyle/>
                    <a:p>
                      <a:pPr algn="ctr" fontAlgn="b"/>
                      <a:r>
                        <a:rPr lang="en-CA" sz="1500" b="0" i="0" u="none" strike="noStrike">
                          <a:solidFill>
                            <a:srgbClr val="000000"/>
                          </a:solidFill>
                          <a:effectLst/>
                          <a:latin typeface="Calibri"/>
                        </a:rPr>
                        <a:t>734</a:t>
                      </a:r>
                    </a:p>
                  </a:txBody>
                  <a:tcPr marL="9525" marR="9525" marT="9525" marB="0" anchor="b"/>
                </a:tc>
                <a:tc>
                  <a:txBody>
                    <a:bodyPr/>
                    <a:lstStyle/>
                    <a:p>
                      <a:pPr algn="ctr" fontAlgn="b"/>
                      <a:r>
                        <a:rPr lang="en-CA" sz="1500" b="0" i="0" u="none" strike="noStrike">
                          <a:solidFill>
                            <a:srgbClr val="000000"/>
                          </a:solidFill>
                          <a:effectLst/>
                          <a:latin typeface="Calibri"/>
                        </a:rPr>
                        <a:t>1200</a:t>
                      </a:r>
                    </a:p>
                  </a:txBody>
                  <a:tcPr marL="9525" marR="9525" marT="9525" marB="0" anchor="b"/>
                </a:tc>
                <a:tc>
                  <a:txBody>
                    <a:bodyPr/>
                    <a:lstStyle/>
                    <a:p>
                      <a:pPr algn="ctr" fontAlgn="b"/>
                      <a:r>
                        <a:rPr lang="en-CA" sz="1500" b="0" i="0" u="none" strike="noStrike">
                          <a:solidFill>
                            <a:srgbClr val="000000"/>
                          </a:solidFill>
                          <a:effectLst/>
                          <a:latin typeface="Calibri"/>
                        </a:rPr>
                        <a:t>2204</a:t>
                      </a:r>
                    </a:p>
                  </a:txBody>
                  <a:tcPr marL="9525" marR="9525" marT="9525" marB="0" anchor="b"/>
                </a:tc>
                <a:tc>
                  <a:txBody>
                    <a:bodyPr/>
                    <a:lstStyle/>
                    <a:p>
                      <a:pPr algn="ctr" fontAlgn="b"/>
                      <a:r>
                        <a:rPr lang="en-CA" sz="1500" b="0" i="0" u="none" strike="noStrike">
                          <a:solidFill>
                            <a:srgbClr val="000000"/>
                          </a:solidFill>
                          <a:effectLst/>
                          <a:latin typeface="Calibri"/>
                        </a:rPr>
                        <a:t>1185</a:t>
                      </a:r>
                    </a:p>
                  </a:txBody>
                  <a:tcPr marL="9525" marR="9525" marT="9525" marB="0" anchor="b"/>
                </a:tc>
                <a:tc>
                  <a:txBody>
                    <a:bodyPr/>
                    <a:lstStyle/>
                    <a:p>
                      <a:pPr algn="ctr" fontAlgn="b"/>
                      <a:r>
                        <a:rPr lang="en-CA" sz="1500" b="0" i="0" u="none" strike="noStrike">
                          <a:solidFill>
                            <a:srgbClr val="000000"/>
                          </a:solidFill>
                          <a:effectLst/>
                          <a:latin typeface="Calibri"/>
                        </a:rPr>
                        <a:t>1136</a:t>
                      </a:r>
                    </a:p>
                  </a:txBody>
                  <a:tcPr marL="9525" marR="9525" marT="9525" marB="0" anchor="b"/>
                </a:tc>
              </a:tr>
              <a:tr h="370840">
                <a:tc>
                  <a:txBody>
                    <a:bodyPr/>
                    <a:lstStyle/>
                    <a:p>
                      <a:pPr algn="ctr" rtl="0" fontAlgn="ctr"/>
                      <a:r>
                        <a:rPr lang="en-CA" sz="1500" u="none" strike="noStrike">
                          <a:effectLst/>
                        </a:rPr>
                        <a:t>Lucien</a:t>
                      </a:r>
                      <a:endParaRPr lang="en-CA" sz="1500" b="0" i="0" u="none" strike="noStrike">
                        <a:solidFill>
                          <a:srgbClr val="000000"/>
                        </a:solidFill>
                        <a:effectLst/>
                        <a:latin typeface="Calibri"/>
                      </a:endParaRPr>
                    </a:p>
                  </a:txBody>
                  <a:tcPr marL="9525" marR="9525" marT="9525" marB="0" anchor="ctr"/>
                </a:tc>
                <a:tc>
                  <a:txBody>
                    <a:bodyPr/>
                    <a:lstStyle/>
                    <a:p>
                      <a:pPr algn="ctr" fontAlgn="b"/>
                      <a:r>
                        <a:rPr lang="en-CA" sz="1500" b="0" i="0" u="none" strike="noStrike">
                          <a:solidFill>
                            <a:srgbClr val="000000"/>
                          </a:solidFill>
                          <a:effectLst/>
                          <a:latin typeface="Calibri"/>
                        </a:rPr>
                        <a:t>1259</a:t>
                      </a:r>
                    </a:p>
                  </a:txBody>
                  <a:tcPr marL="9525" marR="9525" marT="9525" marB="0" anchor="b"/>
                </a:tc>
                <a:tc>
                  <a:txBody>
                    <a:bodyPr/>
                    <a:lstStyle/>
                    <a:p>
                      <a:pPr algn="ctr" fontAlgn="b"/>
                      <a:r>
                        <a:rPr lang="en-CA" sz="1500" b="0" i="0" u="none" strike="noStrike">
                          <a:solidFill>
                            <a:srgbClr val="000000"/>
                          </a:solidFill>
                          <a:effectLst/>
                          <a:latin typeface="Calibri"/>
                        </a:rPr>
                        <a:t>846</a:t>
                      </a:r>
                    </a:p>
                  </a:txBody>
                  <a:tcPr marL="9525" marR="9525" marT="9525" marB="0" anchor="b"/>
                </a:tc>
                <a:tc>
                  <a:txBody>
                    <a:bodyPr/>
                    <a:lstStyle/>
                    <a:p>
                      <a:pPr algn="ctr" fontAlgn="b"/>
                      <a:r>
                        <a:rPr lang="en-CA" sz="1500" b="0" i="0" u="none" strike="noStrike">
                          <a:solidFill>
                            <a:srgbClr val="000000"/>
                          </a:solidFill>
                          <a:effectLst/>
                          <a:latin typeface="Calibri"/>
                        </a:rPr>
                        <a:t>1619</a:t>
                      </a:r>
                    </a:p>
                  </a:txBody>
                  <a:tcPr marL="9525" marR="9525" marT="9525" marB="0" anchor="b"/>
                </a:tc>
                <a:tc>
                  <a:txBody>
                    <a:bodyPr/>
                    <a:lstStyle/>
                    <a:p>
                      <a:pPr algn="ctr" fontAlgn="b"/>
                      <a:r>
                        <a:rPr lang="en-CA" sz="1500" b="0" i="0" u="none" strike="noStrike" dirty="0">
                          <a:solidFill>
                            <a:srgbClr val="000000"/>
                          </a:solidFill>
                          <a:effectLst/>
                          <a:latin typeface="Calibri"/>
                        </a:rPr>
                        <a:t>1705</a:t>
                      </a:r>
                    </a:p>
                  </a:txBody>
                  <a:tcPr marL="9525" marR="9525" marT="9525" marB="0" anchor="b"/>
                </a:tc>
                <a:tc>
                  <a:txBody>
                    <a:bodyPr/>
                    <a:lstStyle/>
                    <a:p>
                      <a:pPr algn="ctr" fontAlgn="b"/>
                      <a:r>
                        <a:rPr lang="en-CA" sz="1500" b="0" i="0" u="none" strike="noStrike">
                          <a:solidFill>
                            <a:srgbClr val="000000"/>
                          </a:solidFill>
                          <a:effectLst/>
                          <a:latin typeface="Calibri"/>
                        </a:rPr>
                        <a:t>723</a:t>
                      </a:r>
                    </a:p>
                  </a:txBody>
                  <a:tcPr marL="9525" marR="9525" marT="9525" marB="0" anchor="b"/>
                </a:tc>
              </a:tr>
              <a:tr h="370840">
                <a:tc>
                  <a:txBody>
                    <a:bodyPr/>
                    <a:lstStyle/>
                    <a:p>
                      <a:pPr algn="ctr" rtl="0" fontAlgn="ctr"/>
                      <a:r>
                        <a:rPr lang="en-CA" sz="1500" u="none" strike="noStrike">
                          <a:effectLst/>
                        </a:rPr>
                        <a:t>Gayle</a:t>
                      </a:r>
                      <a:endParaRPr lang="en-CA" sz="1500" b="0" i="0" u="none" strike="noStrike">
                        <a:solidFill>
                          <a:srgbClr val="000000"/>
                        </a:solidFill>
                        <a:effectLst/>
                        <a:latin typeface="Calibri"/>
                      </a:endParaRPr>
                    </a:p>
                  </a:txBody>
                  <a:tcPr marL="9525" marR="9525" marT="9525" marB="0" anchor="ctr"/>
                </a:tc>
                <a:tc>
                  <a:txBody>
                    <a:bodyPr/>
                    <a:lstStyle/>
                    <a:p>
                      <a:pPr algn="ctr" fontAlgn="b"/>
                      <a:r>
                        <a:rPr lang="en-CA" sz="1500" b="0" i="0" u="none" strike="noStrike">
                          <a:solidFill>
                            <a:srgbClr val="000000"/>
                          </a:solidFill>
                          <a:effectLst/>
                          <a:latin typeface="Calibri"/>
                        </a:rPr>
                        <a:t>1888</a:t>
                      </a:r>
                    </a:p>
                  </a:txBody>
                  <a:tcPr marL="9525" marR="9525" marT="9525" marB="0" anchor="b"/>
                </a:tc>
                <a:tc>
                  <a:txBody>
                    <a:bodyPr/>
                    <a:lstStyle/>
                    <a:p>
                      <a:pPr algn="ctr" fontAlgn="b"/>
                      <a:r>
                        <a:rPr lang="en-CA" sz="1500" b="0" i="0" u="none" strike="noStrike">
                          <a:solidFill>
                            <a:srgbClr val="000000"/>
                          </a:solidFill>
                          <a:effectLst/>
                          <a:latin typeface="Calibri"/>
                        </a:rPr>
                        <a:t>1563</a:t>
                      </a:r>
                    </a:p>
                  </a:txBody>
                  <a:tcPr marL="9525" marR="9525" marT="9525" marB="0" anchor="b"/>
                </a:tc>
                <a:tc>
                  <a:txBody>
                    <a:bodyPr/>
                    <a:lstStyle/>
                    <a:p>
                      <a:pPr algn="ctr" fontAlgn="b"/>
                      <a:r>
                        <a:rPr lang="en-CA" sz="1500" b="0" i="0" u="none" strike="noStrike">
                          <a:solidFill>
                            <a:srgbClr val="000000"/>
                          </a:solidFill>
                          <a:effectLst/>
                          <a:latin typeface="Calibri"/>
                        </a:rPr>
                        <a:t>2412</a:t>
                      </a:r>
                    </a:p>
                  </a:txBody>
                  <a:tcPr marL="9525" marR="9525" marT="9525" marB="0" anchor="b"/>
                </a:tc>
                <a:tc>
                  <a:txBody>
                    <a:bodyPr/>
                    <a:lstStyle/>
                    <a:p>
                      <a:pPr algn="ctr" fontAlgn="b"/>
                      <a:r>
                        <a:rPr lang="en-CA" sz="1500" b="0" i="0" u="none" strike="noStrike" dirty="0">
                          <a:solidFill>
                            <a:srgbClr val="000000"/>
                          </a:solidFill>
                          <a:effectLst/>
                          <a:latin typeface="Calibri"/>
                        </a:rPr>
                        <a:t>2642</a:t>
                      </a:r>
                    </a:p>
                  </a:txBody>
                  <a:tcPr marL="9525" marR="9525" marT="9525" marB="0" anchor="b"/>
                </a:tc>
                <a:tc>
                  <a:txBody>
                    <a:bodyPr/>
                    <a:lstStyle/>
                    <a:p>
                      <a:pPr algn="ctr" fontAlgn="b"/>
                      <a:r>
                        <a:rPr lang="en-CA" sz="1500" b="0" i="0" u="none" strike="noStrike" dirty="0">
                          <a:solidFill>
                            <a:srgbClr val="000000"/>
                          </a:solidFill>
                          <a:effectLst/>
                          <a:latin typeface="Calibri"/>
                        </a:rPr>
                        <a:t>1163</a:t>
                      </a:r>
                    </a:p>
                  </a:txBody>
                  <a:tcPr marL="9525" marR="9525" marT="9525"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54594998"/>
              </p:ext>
            </p:extLst>
          </p:nvPr>
        </p:nvGraphicFramePr>
        <p:xfrm>
          <a:off x="4073283" y="1560541"/>
          <a:ext cx="3308176" cy="2448674"/>
        </p:xfrm>
        <a:graphic>
          <a:graphicData uri="http://schemas.openxmlformats.org/drawingml/2006/table">
            <a:tbl>
              <a:tblPr firstRow="1" bandRow="1">
                <a:tableStyleId>{5C22544A-7EE6-4342-B048-85BDC9FD1C3A}</a:tableStyleId>
              </a:tblPr>
              <a:tblGrid>
                <a:gridCol w="869776"/>
                <a:gridCol w="609600"/>
                <a:gridCol w="609600"/>
                <a:gridCol w="609600"/>
                <a:gridCol w="609600"/>
              </a:tblGrid>
              <a:tr h="353174">
                <a:tc gridSpan="5">
                  <a:txBody>
                    <a:bodyPr/>
                    <a:lstStyle/>
                    <a:p>
                      <a:pPr algn="l" rtl="0" fontAlgn="ctr"/>
                      <a:r>
                        <a:rPr lang="en-CA" sz="1500" b="1" i="0" u="none" strike="noStrike" dirty="0" smtClean="0">
                          <a:solidFill>
                            <a:srgbClr val="FFFFFF"/>
                          </a:solidFill>
                          <a:effectLst/>
                          <a:latin typeface="Calibri"/>
                        </a:rPr>
                        <a:t>Transposed matrix of Task Assignment</a:t>
                      </a:r>
                      <a:endParaRPr lang="en-CA" sz="1500" b="1" i="0" u="none" strike="noStrike" dirty="0">
                        <a:solidFill>
                          <a:srgbClr val="FFFFFF"/>
                        </a:solidFill>
                        <a:effectLst/>
                        <a:latin typeface="Calibri"/>
                      </a:endParaRPr>
                    </a:p>
                  </a:txBody>
                  <a:tcPr marL="9525" marR="9525" marT="9525" marB="0" anchor="ctr"/>
                </a:tc>
                <a:tc hMerge="1">
                  <a:txBody>
                    <a:bodyPr/>
                    <a:lstStyle/>
                    <a:p>
                      <a:pPr algn="l" rtl="0" fontAlgn="ctr"/>
                      <a:endParaRPr lang="en-CA" sz="1500" b="0" i="0" u="none" strike="noStrike" dirty="0">
                        <a:solidFill>
                          <a:srgbClr val="000000"/>
                        </a:solidFill>
                        <a:effectLst/>
                        <a:latin typeface="Calibri"/>
                      </a:endParaRPr>
                    </a:p>
                  </a:txBody>
                  <a:tcPr marL="9525" marR="9525" marT="9525" marB="0" anchor="ctr"/>
                </a:tc>
                <a:tc hMerge="1">
                  <a:txBody>
                    <a:bodyPr/>
                    <a:lstStyle/>
                    <a:p>
                      <a:pPr algn="l" rtl="0" fontAlgn="ctr"/>
                      <a:endParaRPr lang="en-CA" sz="1500" b="0" i="0" u="none" strike="noStrike" dirty="0">
                        <a:solidFill>
                          <a:srgbClr val="000000"/>
                        </a:solidFill>
                        <a:effectLst/>
                        <a:latin typeface="Calibri"/>
                      </a:endParaRPr>
                    </a:p>
                  </a:txBody>
                  <a:tcPr marL="9525" marR="9525" marT="9525" marB="0" anchor="ctr"/>
                </a:tc>
                <a:tc hMerge="1">
                  <a:txBody>
                    <a:bodyPr/>
                    <a:lstStyle/>
                    <a:p>
                      <a:pPr algn="l" rtl="0" fontAlgn="ctr"/>
                      <a:endParaRPr lang="en-CA" sz="1500" b="0" i="0" u="none" strike="noStrike" dirty="0">
                        <a:solidFill>
                          <a:srgbClr val="000000"/>
                        </a:solidFill>
                        <a:effectLst/>
                        <a:latin typeface="Calibri"/>
                      </a:endParaRPr>
                    </a:p>
                  </a:txBody>
                  <a:tcPr marL="9525" marR="9525" marT="9525" marB="0" anchor="ctr"/>
                </a:tc>
                <a:tc hMerge="1">
                  <a:txBody>
                    <a:bodyPr/>
                    <a:lstStyle/>
                    <a:p>
                      <a:pPr algn="l" rtl="0" fontAlgn="ctr"/>
                      <a:endParaRPr lang="en-CA" sz="1500" b="0" i="0" u="none" strike="noStrike" dirty="0">
                        <a:solidFill>
                          <a:srgbClr val="000000"/>
                        </a:solidFill>
                        <a:effectLst/>
                        <a:latin typeface="Calibri"/>
                      </a:endParaRPr>
                    </a:p>
                  </a:txBody>
                  <a:tcPr marL="9525" marR="9525" marT="9525" marB="0" anchor="ctr"/>
                </a:tc>
              </a:tr>
              <a:tr h="514350">
                <a:tc>
                  <a:txBody>
                    <a:bodyPr/>
                    <a:lstStyle/>
                    <a:p>
                      <a:pPr algn="l" rtl="0" fontAlgn="ctr"/>
                      <a:r>
                        <a:rPr lang="en-CA" sz="1500" u="none" strike="noStrike" dirty="0">
                          <a:effectLst/>
                        </a:rPr>
                        <a:t>files \devs</a:t>
                      </a:r>
                      <a:endParaRPr lang="en-CA" sz="1500" b="1" i="0" u="none" strike="noStrike" dirty="0">
                        <a:solidFill>
                          <a:srgbClr val="FFFFFF"/>
                        </a:solidFill>
                        <a:effectLst/>
                        <a:latin typeface="Calibri"/>
                      </a:endParaRPr>
                    </a:p>
                  </a:txBody>
                  <a:tcPr marL="9525" marR="9525" marT="9525" marB="0" anchor="ctr"/>
                </a:tc>
                <a:tc>
                  <a:txBody>
                    <a:bodyPr/>
                    <a:lstStyle/>
                    <a:p>
                      <a:pPr algn="l" rtl="0" fontAlgn="ctr"/>
                      <a:r>
                        <a:rPr lang="en-CA" sz="1500" u="none" strike="noStrike" dirty="0">
                          <a:effectLst/>
                        </a:rPr>
                        <a:t>Terry</a:t>
                      </a:r>
                      <a:endParaRPr lang="en-CA" sz="1500" b="0" i="0" u="none" strike="noStrike" dirty="0">
                        <a:solidFill>
                          <a:srgbClr val="000000"/>
                        </a:solidFill>
                        <a:effectLst/>
                        <a:latin typeface="Calibri"/>
                      </a:endParaRPr>
                    </a:p>
                  </a:txBody>
                  <a:tcPr marL="9525" marR="9525" marT="9525" marB="0" anchor="ctr"/>
                </a:tc>
                <a:tc>
                  <a:txBody>
                    <a:bodyPr/>
                    <a:lstStyle/>
                    <a:p>
                      <a:pPr algn="l" rtl="0" fontAlgn="ctr"/>
                      <a:r>
                        <a:rPr lang="en-CA" sz="1500" u="none" strike="noStrike" dirty="0">
                          <a:effectLst/>
                        </a:rPr>
                        <a:t>Marie</a:t>
                      </a:r>
                      <a:endParaRPr lang="en-CA" sz="1500" b="0" i="0" u="none" strike="noStrike" dirty="0">
                        <a:solidFill>
                          <a:srgbClr val="000000"/>
                        </a:solidFill>
                        <a:effectLst/>
                        <a:latin typeface="Calibri"/>
                      </a:endParaRPr>
                    </a:p>
                  </a:txBody>
                  <a:tcPr marL="9525" marR="9525" marT="9525" marB="0" anchor="ctr"/>
                </a:tc>
                <a:tc>
                  <a:txBody>
                    <a:bodyPr/>
                    <a:lstStyle/>
                    <a:p>
                      <a:pPr algn="l" rtl="0" fontAlgn="ctr"/>
                      <a:r>
                        <a:rPr lang="en-CA" sz="1500" u="none" strike="noStrike">
                          <a:effectLst/>
                        </a:rPr>
                        <a:t>Lucien</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dirty="0">
                          <a:effectLst/>
                        </a:rPr>
                        <a:t>Gayle</a:t>
                      </a:r>
                      <a:endParaRPr lang="en-CA" sz="1500" b="0" i="0" u="none" strike="noStrike" dirty="0">
                        <a:solidFill>
                          <a:srgbClr val="000000"/>
                        </a:solidFill>
                        <a:effectLst/>
                        <a:latin typeface="Calibri"/>
                      </a:endParaRPr>
                    </a:p>
                  </a:txBody>
                  <a:tcPr marL="9525" marR="9525" marT="9525" marB="0" anchor="ctr"/>
                </a:tc>
              </a:tr>
              <a:tr h="514350">
                <a:tc>
                  <a:txBody>
                    <a:bodyPr/>
                    <a:lstStyle/>
                    <a:p>
                      <a:pPr algn="l" rtl="0" fontAlgn="ctr"/>
                      <a:r>
                        <a:rPr lang="en-CA" sz="1500" u="none" strike="noStrike">
                          <a:effectLst/>
                        </a:rPr>
                        <a:t>A</a:t>
                      </a:r>
                      <a:endParaRPr lang="en-CA" sz="1500" b="1" i="0" u="none" strike="noStrike">
                        <a:solidFill>
                          <a:srgbClr val="FFFFFF"/>
                        </a:solidFill>
                        <a:effectLst/>
                        <a:latin typeface="Calibri"/>
                      </a:endParaRPr>
                    </a:p>
                  </a:txBody>
                  <a:tcPr marL="9525" marR="9525" marT="9525" marB="0" anchor="ctr"/>
                </a:tc>
                <a:tc>
                  <a:txBody>
                    <a:bodyPr/>
                    <a:lstStyle/>
                    <a:p>
                      <a:pPr algn="l" rtl="0" fontAlgn="ctr"/>
                      <a:r>
                        <a:rPr lang="en-CA" sz="1500" u="none" strike="noStrike">
                          <a:effectLst/>
                        </a:rPr>
                        <a:t>23</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21</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12</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dirty="0">
                          <a:effectLst/>
                        </a:rPr>
                        <a:t>17</a:t>
                      </a:r>
                      <a:endParaRPr lang="en-CA" sz="1500" b="0" i="0" u="none" strike="noStrike" dirty="0">
                        <a:solidFill>
                          <a:srgbClr val="000000"/>
                        </a:solidFill>
                        <a:effectLst/>
                        <a:latin typeface="Calibri"/>
                      </a:endParaRPr>
                    </a:p>
                  </a:txBody>
                  <a:tcPr marL="9525" marR="9525" marT="9525" marB="0" anchor="ctr"/>
                </a:tc>
              </a:tr>
              <a:tr h="266700">
                <a:tc>
                  <a:txBody>
                    <a:bodyPr/>
                    <a:lstStyle/>
                    <a:p>
                      <a:pPr algn="l" rtl="0" fontAlgn="ctr"/>
                      <a:r>
                        <a:rPr lang="en-CA" sz="1500" u="none" strike="noStrike">
                          <a:effectLst/>
                        </a:rPr>
                        <a:t>B</a:t>
                      </a:r>
                      <a:endParaRPr lang="en-CA" sz="1500" b="1" i="0" u="none" strike="noStrike">
                        <a:solidFill>
                          <a:srgbClr val="FFFFFF"/>
                        </a:solidFill>
                        <a:effectLst/>
                        <a:latin typeface="Calibri"/>
                      </a:endParaRPr>
                    </a:p>
                  </a:txBody>
                  <a:tcPr marL="9525" marR="9525" marT="9525" marB="0" anchor="ctr"/>
                </a:tc>
                <a:tc>
                  <a:txBody>
                    <a:bodyPr/>
                    <a:lstStyle/>
                    <a:p>
                      <a:pPr algn="l" rtl="0" fontAlgn="ctr"/>
                      <a:r>
                        <a:rPr lang="en-CA" sz="1500" u="none" strike="noStrike">
                          <a:effectLst/>
                        </a:rPr>
                        <a:t>17</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14</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20</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29</a:t>
                      </a:r>
                      <a:endParaRPr lang="en-CA" sz="1500" b="0" i="0" u="none" strike="noStrike">
                        <a:solidFill>
                          <a:srgbClr val="000000"/>
                        </a:solidFill>
                        <a:effectLst/>
                        <a:latin typeface="Calibri"/>
                      </a:endParaRPr>
                    </a:p>
                  </a:txBody>
                  <a:tcPr marL="9525" marR="9525" marT="9525" marB="0" anchor="ctr"/>
                </a:tc>
              </a:tr>
              <a:tr h="266700">
                <a:tc>
                  <a:txBody>
                    <a:bodyPr/>
                    <a:lstStyle/>
                    <a:p>
                      <a:pPr algn="l" rtl="0" fontAlgn="ctr"/>
                      <a:r>
                        <a:rPr lang="en-CA" sz="1500" u="none" strike="noStrike">
                          <a:effectLst/>
                        </a:rPr>
                        <a:t>C</a:t>
                      </a:r>
                      <a:endParaRPr lang="en-CA" sz="1500" b="1" i="0" u="none" strike="noStrike">
                        <a:solidFill>
                          <a:srgbClr val="FFFFFF"/>
                        </a:solidFill>
                        <a:effectLst/>
                        <a:latin typeface="Calibri"/>
                      </a:endParaRPr>
                    </a:p>
                  </a:txBody>
                  <a:tcPr marL="9525" marR="9525" marT="9525" marB="0" anchor="ctr"/>
                </a:tc>
                <a:tc>
                  <a:txBody>
                    <a:bodyPr/>
                    <a:lstStyle/>
                    <a:p>
                      <a:pPr algn="l" rtl="0" fontAlgn="ctr"/>
                      <a:r>
                        <a:rPr lang="en-CA" sz="1500" u="none" strike="noStrike">
                          <a:effectLst/>
                        </a:rPr>
                        <a:t>26</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6</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9</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22</a:t>
                      </a:r>
                      <a:endParaRPr lang="en-CA" sz="1500" b="0" i="0" u="none" strike="noStrike">
                        <a:solidFill>
                          <a:srgbClr val="000000"/>
                        </a:solidFill>
                        <a:effectLst/>
                        <a:latin typeface="Calibri"/>
                      </a:endParaRPr>
                    </a:p>
                  </a:txBody>
                  <a:tcPr marL="9525" marR="9525" marT="9525" marB="0" anchor="ctr"/>
                </a:tc>
              </a:tr>
              <a:tr h="266700">
                <a:tc>
                  <a:txBody>
                    <a:bodyPr/>
                    <a:lstStyle/>
                    <a:p>
                      <a:pPr algn="l" rtl="0" fontAlgn="ctr"/>
                      <a:r>
                        <a:rPr lang="en-CA" sz="1500" u="none" strike="noStrike">
                          <a:effectLst/>
                        </a:rPr>
                        <a:t>D</a:t>
                      </a:r>
                      <a:endParaRPr lang="en-CA" sz="1500" b="1" i="0" u="none" strike="noStrike">
                        <a:solidFill>
                          <a:srgbClr val="FFFFFF"/>
                        </a:solidFill>
                        <a:effectLst/>
                        <a:latin typeface="Calibri"/>
                      </a:endParaRPr>
                    </a:p>
                  </a:txBody>
                  <a:tcPr marL="9525" marR="9525" marT="9525" marB="0" anchor="ctr"/>
                </a:tc>
                <a:tc>
                  <a:txBody>
                    <a:bodyPr/>
                    <a:lstStyle/>
                    <a:p>
                      <a:pPr algn="l" rtl="0" fontAlgn="ctr"/>
                      <a:r>
                        <a:rPr lang="en-CA" sz="1500" u="none" strike="noStrike">
                          <a:effectLst/>
                        </a:rPr>
                        <a:t>1</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22</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11</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a:effectLst/>
                        </a:rPr>
                        <a:t>20</a:t>
                      </a:r>
                      <a:endParaRPr lang="en-CA" sz="1500" b="0" i="0" u="none" strike="noStrike">
                        <a:solidFill>
                          <a:srgbClr val="000000"/>
                        </a:solidFill>
                        <a:effectLst/>
                        <a:latin typeface="Calibri"/>
                      </a:endParaRPr>
                    </a:p>
                  </a:txBody>
                  <a:tcPr marL="9525" marR="9525" marT="9525" marB="0" anchor="ctr"/>
                </a:tc>
              </a:tr>
              <a:tr h="266700">
                <a:tc>
                  <a:txBody>
                    <a:bodyPr/>
                    <a:lstStyle/>
                    <a:p>
                      <a:pPr algn="l" rtl="0" fontAlgn="ctr"/>
                      <a:r>
                        <a:rPr lang="en-CA" sz="1500" u="none" strike="noStrike">
                          <a:effectLst/>
                        </a:rPr>
                        <a:t>E</a:t>
                      </a:r>
                      <a:endParaRPr lang="en-CA" sz="1500" b="1" i="0" u="none" strike="noStrike">
                        <a:solidFill>
                          <a:srgbClr val="FFFFFF"/>
                        </a:solidFill>
                        <a:effectLst/>
                        <a:latin typeface="Calibri"/>
                      </a:endParaRPr>
                    </a:p>
                  </a:txBody>
                  <a:tcPr marL="9525" marR="9525" marT="9525" marB="0" anchor="ctr"/>
                </a:tc>
                <a:tc>
                  <a:txBody>
                    <a:bodyPr/>
                    <a:lstStyle/>
                    <a:p>
                      <a:pPr algn="l" rtl="0" fontAlgn="ctr"/>
                      <a:r>
                        <a:rPr lang="en-CA" sz="1500" u="none" strike="noStrike" dirty="0">
                          <a:effectLst/>
                        </a:rPr>
                        <a:t>22</a:t>
                      </a:r>
                      <a:endParaRPr lang="en-CA" sz="1500" b="0" i="0" u="none" strike="noStrike" dirty="0">
                        <a:solidFill>
                          <a:srgbClr val="000000"/>
                        </a:solidFill>
                        <a:effectLst/>
                        <a:latin typeface="Calibri"/>
                      </a:endParaRPr>
                    </a:p>
                  </a:txBody>
                  <a:tcPr marL="9525" marR="9525" marT="9525" marB="0" anchor="ctr"/>
                </a:tc>
                <a:tc>
                  <a:txBody>
                    <a:bodyPr/>
                    <a:lstStyle/>
                    <a:p>
                      <a:pPr algn="l" rtl="0" fontAlgn="ctr"/>
                      <a:r>
                        <a:rPr lang="en-CA" sz="1500" u="none" strike="noStrike">
                          <a:effectLst/>
                        </a:rPr>
                        <a:t>4</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u="none" strike="noStrike" dirty="0">
                          <a:effectLst/>
                        </a:rPr>
                        <a:t>20</a:t>
                      </a:r>
                      <a:endParaRPr lang="en-CA" sz="1500" b="0" i="0" u="none" strike="noStrike" dirty="0">
                        <a:solidFill>
                          <a:srgbClr val="000000"/>
                        </a:solidFill>
                        <a:effectLst/>
                        <a:latin typeface="Calibri"/>
                      </a:endParaRPr>
                    </a:p>
                  </a:txBody>
                  <a:tcPr marL="9525" marR="9525" marT="9525" marB="0" anchor="ctr"/>
                </a:tc>
                <a:tc>
                  <a:txBody>
                    <a:bodyPr/>
                    <a:lstStyle/>
                    <a:p>
                      <a:pPr algn="l" rtl="0" fontAlgn="ctr"/>
                      <a:r>
                        <a:rPr lang="en-CA" sz="1500" u="none" strike="noStrike" dirty="0">
                          <a:effectLst/>
                        </a:rPr>
                        <a:t>17</a:t>
                      </a:r>
                      <a:endParaRPr lang="en-CA" sz="1500" b="0" i="0" u="none" strike="noStrike" dirty="0">
                        <a:solidFill>
                          <a:srgbClr val="000000"/>
                        </a:solidFill>
                        <a:effectLst/>
                        <a:latin typeface="Calibri"/>
                      </a:endParaRPr>
                    </a:p>
                  </a:txBody>
                  <a:tcPr marL="9525" marR="9525" marT="9525" marB="0" anchor="ctr"/>
                </a:tc>
              </a:tr>
            </a:tbl>
          </a:graphicData>
        </a:graphic>
      </p:graphicFrame>
      <p:sp>
        <p:nvSpPr>
          <p:cNvPr id="10" name="Multiply 9"/>
          <p:cNvSpPr/>
          <p:nvPr/>
        </p:nvSpPr>
        <p:spPr>
          <a:xfrm>
            <a:off x="3664167" y="2473765"/>
            <a:ext cx="360040" cy="43204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11" name="Table 10"/>
          <p:cNvGraphicFramePr>
            <a:graphicFrameLocks noGrp="1"/>
          </p:cNvGraphicFramePr>
          <p:nvPr>
            <p:extLst>
              <p:ext uri="{D42A27DB-BD31-4B8C-83A1-F6EECF244321}">
                <p14:modId xmlns:p14="http://schemas.microsoft.com/office/powerpoint/2010/main" val="1849825280"/>
              </p:ext>
            </p:extLst>
          </p:nvPr>
        </p:nvGraphicFramePr>
        <p:xfrm>
          <a:off x="2936012" y="1923026"/>
          <a:ext cx="3826336" cy="1533525"/>
        </p:xfrm>
        <a:graphic>
          <a:graphicData uri="http://schemas.openxmlformats.org/drawingml/2006/table">
            <a:tbl>
              <a:tblPr firstRow="1" bandRow="1">
                <a:tableStyleId>{93296810-A885-4BE3-A3E7-6D5BEEA58F35}</a:tableStyleId>
              </a:tblPr>
              <a:tblGrid>
                <a:gridCol w="818188"/>
                <a:gridCol w="717643"/>
                <a:gridCol w="756890"/>
                <a:gridCol w="770682"/>
                <a:gridCol w="762933"/>
              </a:tblGrid>
              <a:tr h="200025">
                <a:tc gridSpan="5">
                  <a:txBody>
                    <a:bodyPr/>
                    <a:lstStyle/>
                    <a:p>
                      <a:pPr algn="ctr" fontAlgn="b"/>
                      <a:r>
                        <a:rPr lang="en-CA" sz="1500" u="none" strike="noStrike" dirty="0">
                          <a:effectLst/>
                        </a:rPr>
                        <a:t>Coordination Requirements Matrix</a:t>
                      </a:r>
                      <a:endParaRPr lang="en-CA" sz="1500" b="0" i="0" u="none" strike="noStrike" dirty="0">
                        <a:solidFill>
                          <a:srgbClr val="000000"/>
                        </a:solidFill>
                        <a:effectLst/>
                        <a:latin typeface="Calibri"/>
                      </a:endParaRPr>
                    </a:p>
                  </a:txBody>
                  <a:tcPr marL="9525" marR="9525" marT="9525" marB="0" anchor="b"/>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r>
              <a:tr h="266700">
                <a:tc>
                  <a:txBody>
                    <a:bodyPr/>
                    <a:lstStyle/>
                    <a:p>
                      <a:pPr algn="ctr" fontAlgn="b"/>
                      <a:r>
                        <a:rPr lang="en-CA" sz="1500" u="none" strike="noStrike" dirty="0">
                          <a:effectLst/>
                        </a:rPr>
                        <a:t>dev/dev</a:t>
                      </a:r>
                      <a:endParaRPr lang="en-CA" sz="1500" b="0" i="0" u="none" strike="noStrike" dirty="0">
                        <a:solidFill>
                          <a:srgbClr val="000000"/>
                        </a:solidFill>
                        <a:effectLst/>
                        <a:latin typeface="Calibri"/>
                      </a:endParaRPr>
                    </a:p>
                  </a:txBody>
                  <a:tcPr marL="9525" marR="9525" marT="9525" marB="0" anchor="b"/>
                </a:tc>
                <a:tc>
                  <a:txBody>
                    <a:bodyPr/>
                    <a:lstStyle/>
                    <a:p>
                      <a:pPr algn="ctr" rtl="0" fontAlgn="ctr"/>
                      <a:r>
                        <a:rPr lang="en-CA" sz="1500" u="none" strike="noStrike">
                          <a:effectLst/>
                        </a:rPr>
                        <a:t>Terry</a:t>
                      </a:r>
                      <a:endParaRPr lang="en-CA" sz="1500" b="0" i="0" u="none" strike="noStrike">
                        <a:solidFill>
                          <a:srgbClr val="000000"/>
                        </a:solidFill>
                        <a:effectLst/>
                        <a:latin typeface="Calibri"/>
                      </a:endParaRPr>
                    </a:p>
                  </a:txBody>
                  <a:tcPr marL="9525" marR="9525" marT="9525" marB="0" anchor="ctr"/>
                </a:tc>
                <a:tc>
                  <a:txBody>
                    <a:bodyPr/>
                    <a:lstStyle/>
                    <a:p>
                      <a:pPr algn="ctr" rtl="0" fontAlgn="ctr"/>
                      <a:r>
                        <a:rPr lang="en-CA" sz="1500" u="none" strike="noStrike">
                          <a:effectLst/>
                        </a:rPr>
                        <a:t>Marie</a:t>
                      </a:r>
                      <a:endParaRPr lang="en-CA" sz="1500" b="0" i="0" u="none" strike="noStrike">
                        <a:solidFill>
                          <a:srgbClr val="000000"/>
                        </a:solidFill>
                        <a:effectLst/>
                        <a:latin typeface="Calibri"/>
                      </a:endParaRPr>
                    </a:p>
                  </a:txBody>
                  <a:tcPr marL="9525" marR="9525" marT="9525" marB="0" anchor="ctr"/>
                </a:tc>
                <a:tc>
                  <a:txBody>
                    <a:bodyPr/>
                    <a:lstStyle/>
                    <a:p>
                      <a:pPr algn="ctr" rtl="0" fontAlgn="ctr"/>
                      <a:r>
                        <a:rPr lang="en-CA" sz="1500" u="none" strike="noStrike">
                          <a:effectLst/>
                        </a:rPr>
                        <a:t>Lucien</a:t>
                      </a:r>
                      <a:endParaRPr lang="en-CA" sz="1500" b="0" i="0" u="none" strike="noStrike">
                        <a:solidFill>
                          <a:srgbClr val="000000"/>
                        </a:solidFill>
                        <a:effectLst/>
                        <a:latin typeface="Calibri"/>
                      </a:endParaRPr>
                    </a:p>
                  </a:txBody>
                  <a:tcPr marL="9525" marR="9525" marT="9525" marB="0" anchor="ctr"/>
                </a:tc>
                <a:tc>
                  <a:txBody>
                    <a:bodyPr/>
                    <a:lstStyle/>
                    <a:p>
                      <a:pPr algn="ctr" rtl="0" fontAlgn="ctr"/>
                      <a:r>
                        <a:rPr lang="en-CA" sz="1500" u="none" strike="noStrike">
                          <a:effectLst/>
                        </a:rPr>
                        <a:t>Gayle</a:t>
                      </a:r>
                      <a:endParaRPr lang="en-CA" sz="1500" b="0" i="0" u="none" strike="noStrike">
                        <a:solidFill>
                          <a:srgbClr val="000000"/>
                        </a:solidFill>
                        <a:effectLst/>
                        <a:latin typeface="Calibri"/>
                      </a:endParaRPr>
                    </a:p>
                  </a:txBody>
                  <a:tcPr marL="9525" marR="9525" marT="9525" marB="0" anchor="ctr"/>
                </a:tc>
              </a:tr>
              <a:tr h="257175">
                <a:tc>
                  <a:txBody>
                    <a:bodyPr/>
                    <a:lstStyle/>
                    <a:p>
                      <a:pPr algn="ctr" rtl="0" fontAlgn="ctr"/>
                      <a:r>
                        <a:rPr lang="en-CA" sz="1500" u="none" strike="noStrike">
                          <a:effectLst/>
                        </a:rPr>
                        <a:t>Terry</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b="0" i="0" u="none" strike="noStrike" dirty="0" smtClean="0">
                          <a:solidFill>
                            <a:srgbClr val="000000"/>
                          </a:solidFill>
                          <a:effectLst/>
                          <a:latin typeface="Calibri"/>
                        </a:rPr>
                        <a:t>-</a:t>
                      </a:r>
                      <a:endParaRPr lang="en-CA" sz="1500" b="0" i="0" u="none" strike="noStrike" dirty="0">
                        <a:solidFill>
                          <a:srgbClr val="000000"/>
                        </a:solidFill>
                        <a:effectLst/>
                        <a:latin typeface="Calibri"/>
                      </a:endParaRPr>
                    </a:p>
                  </a:txBody>
                  <a:tcPr marL="9525" marR="9525" marT="9525" marB="0" anchor="ctr"/>
                </a:tc>
                <a:tc>
                  <a:txBody>
                    <a:bodyPr/>
                    <a:lstStyle/>
                    <a:p>
                      <a:pPr algn="l" rtl="0" fontAlgn="ctr"/>
                      <a:r>
                        <a:rPr lang="en-CA" sz="1500" b="0" i="0" u="none" strike="noStrike">
                          <a:solidFill>
                            <a:srgbClr val="000000"/>
                          </a:solidFill>
                          <a:effectLst/>
                          <a:latin typeface="Calibri"/>
                        </a:rPr>
                        <a:t>120763</a:t>
                      </a:r>
                    </a:p>
                  </a:txBody>
                  <a:tcPr marL="9525" marR="9525" marT="9525" marB="0" anchor="ctr"/>
                </a:tc>
                <a:tc>
                  <a:txBody>
                    <a:bodyPr/>
                    <a:lstStyle/>
                    <a:p>
                      <a:pPr algn="l" rtl="0" fontAlgn="ctr"/>
                      <a:r>
                        <a:rPr lang="en-CA" sz="1500" b="0" i="0" u="none" strike="noStrike">
                          <a:solidFill>
                            <a:srgbClr val="000000"/>
                          </a:solidFill>
                          <a:effectLst/>
                          <a:latin typeface="Calibri"/>
                        </a:rPr>
                        <a:t>103044</a:t>
                      </a:r>
                    </a:p>
                  </a:txBody>
                  <a:tcPr marL="9525" marR="9525" marT="9525" marB="0" anchor="ctr"/>
                </a:tc>
                <a:tc>
                  <a:txBody>
                    <a:bodyPr/>
                    <a:lstStyle/>
                    <a:p>
                      <a:pPr algn="l" rtl="0" fontAlgn="ctr"/>
                      <a:r>
                        <a:rPr lang="en-CA" sz="1500" b="0" i="0" u="none" strike="noStrike">
                          <a:solidFill>
                            <a:srgbClr val="000000"/>
                          </a:solidFill>
                          <a:effectLst/>
                          <a:latin typeface="Calibri"/>
                        </a:rPr>
                        <a:t>160935</a:t>
                      </a:r>
                    </a:p>
                  </a:txBody>
                  <a:tcPr marL="9525" marR="9525" marT="9525" marB="0" anchor="ctr"/>
                </a:tc>
              </a:tr>
              <a:tr h="257175">
                <a:tc>
                  <a:txBody>
                    <a:bodyPr/>
                    <a:lstStyle/>
                    <a:p>
                      <a:pPr algn="ctr" rtl="0" fontAlgn="ctr"/>
                      <a:r>
                        <a:rPr lang="en-CA" sz="1500" u="none" strike="noStrike">
                          <a:effectLst/>
                        </a:rPr>
                        <a:t>Marie</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b="0" i="0" u="none" strike="noStrike">
                          <a:solidFill>
                            <a:srgbClr val="000000"/>
                          </a:solidFill>
                          <a:effectLst/>
                          <a:latin typeface="Calibri"/>
                        </a:rPr>
                        <a:t>120763</a:t>
                      </a:r>
                    </a:p>
                  </a:txBody>
                  <a:tcPr marL="9525" marR="9525" marT="9525" marB="0" anchor="ctr"/>
                </a:tc>
                <a:tc>
                  <a:txBody>
                    <a:bodyPr/>
                    <a:lstStyle/>
                    <a:p>
                      <a:pPr algn="l" rtl="0" fontAlgn="ctr"/>
                      <a:r>
                        <a:rPr lang="en-CA" sz="1500" b="0" i="0" u="none" strike="noStrike" dirty="0" smtClean="0">
                          <a:solidFill>
                            <a:srgbClr val="000000"/>
                          </a:solidFill>
                          <a:effectLst/>
                          <a:latin typeface="Calibri"/>
                        </a:rPr>
                        <a:t>-</a:t>
                      </a:r>
                      <a:endParaRPr lang="en-CA" sz="1500" b="0" i="0" u="none" strike="noStrike" dirty="0">
                        <a:solidFill>
                          <a:srgbClr val="000000"/>
                        </a:solidFill>
                        <a:effectLst/>
                        <a:latin typeface="Calibri"/>
                      </a:endParaRPr>
                    </a:p>
                  </a:txBody>
                  <a:tcPr marL="9525" marR="9525" marT="9525" marB="0" anchor="ctr"/>
                </a:tc>
                <a:tc>
                  <a:txBody>
                    <a:bodyPr/>
                    <a:lstStyle/>
                    <a:p>
                      <a:pPr algn="l" rtl="0" fontAlgn="ctr"/>
                      <a:r>
                        <a:rPr lang="en-CA" sz="1500" b="0" i="0" u="none" strike="noStrike">
                          <a:solidFill>
                            <a:srgbClr val="000000"/>
                          </a:solidFill>
                          <a:effectLst/>
                          <a:latin typeface="Calibri"/>
                        </a:rPr>
                        <a:t>88399</a:t>
                      </a:r>
                    </a:p>
                  </a:txBody>
                  <a:tcPr marL="9525" marR="9525" marT="9525" marB="0" anchor="ctr"/>
                </a:tc>
                <a:tc>
                  <a:txBody>
                    <a:bodyPr/>
                    <a:lstStyle/>
                    <a:p>
                      <a:pPr algn="l" rtl="0" fontAlgn="ctr"/>
                      <a:r>
                        <a:rPr lang="en-CA" sz="1500" b="0" i="0" u="none" strike="noStrike">
                          <a:solidFill>
                            <a:srgbClr val="000000"/>
                          </a:solidFill>
                          <a:effectLst/>
                          <a:latin typeface="Calibri"/>
                        </a:rPr>
                        <a:t>138778</a:t>
                      </a:r>
                    </a:p>
                  </a:txBody>
                  <a:tcPr marL="9525" marR="9525" marT="9525" marB="0" anchor="ctr"/>
                </a:tc>
              </a:tr>
              <a:tr h="257175">
                <a:tc>
                  <a:txBody>
                    <a:bodyPr/>
                    <a:lstStyle/>
                    <a:p>
                      <a:pPr algn="ctr" rtl="0" fontAlgn="ctr"/>
                      <a:r>
                        <a:rPr lang="en-CA" sz="1500" u="none" strike="noStrike">
                          <a:effectLst/>
                        </a:rPr>
                        <a:t>Lucien</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b="0" i="0" u="none" strike="noStrike">
                          <a:solidFill>
                            <a:srgbClr val="000000"/>
                          </a:solidFill>
                          <a:effectLst/>
                          <a:latin typeface="Calibri"/>
                        </a:rPr>
                        <a:t>103044</a:t>
                      </a:r>
                    </a:p>
                  </a:txBody>
                  <a:tcPr marL="9525" marR="9525" marT="9525" marB="0" anchor="ctr"/>
                </a:tc>
                <a:tc>
                  <a:txBody>
                    <a:bodyPr/>
                    <a:lstStyle/>
                    <a:p>
                      <a:pPr algn="l" rtl="0" fontAlgn="ctr"/>
                      <a:r>
                        <a:rPr lang="en-CA" sz="1500" b="0" i="0" u="none" strike="noStrike">
                          <a:solidFill>
                            <a:srgbClr val="000000"/>
                          </a:solidFill>
                          <a:effectLst/>
                          <a:latin typeface="Calibri"/>
                        </a:rPr>
                        <a:t>88399</a:t>
                      </a:r>
                    </a:p>
                  </a:txBody>
                  <a:tcPr marL="9525" marR="9525" marT="9525" marB="0" anchor="ctr"/>
                </a:tc>
                <a:tc>
                  <a:txBody>
                    <a:bodyPr/>
                    <a:lstStyle/>
                    <a:p>
                      <a:pPr algn="l" rtl="0" fontAlgn="ctr"/>
                      <a:r>
                        <a:rPr lang="en-CA" sz="1500" b="0" i="0" u="none" strike="noStrike" dirty="0" smtClean="0">
                          <a:solidFill>
                            <a:srgbClr val="000000"/>
                          </a:solidFill>
                          <a:effectLst/>
                          <a:latin typeface="Calibri"/>
                        </a:rPr>
                        <a:t>-</a:t>
                      </a:r>
                      <a:endParaRPr lang="en-CA" sz="1500" b="0" i="0" u="none" strike="noStrike" dirty="0">
                        <a:solidFill>
                          <a:srgbClr val="000000"/>
                        </a:solidFill>
                        <a:effectLst/>
                        <a:latin typeface="Calibri"/>
                      </a:endParaRPr>
                    </a:p>
                  </a:txBody>
                  <a:tcPr marL="9525" marR="9525" marT="9525" marB="0" anchor="ctr"/>
                </a:tc>
                <a:tc>
                  <a:txBody>
                    <a:bodyPr/>
                    <a:lstStyle/>
                    <a:p>
                      <a:pPr algn="l" rtl="0" fontAlgn="ctr"/>
                      <a:r>
                        <a:rPr lang="en-CA" sz="1500" b="0" i="0" u="none" strike="noStrike">
                          <a:solidFill>
                            <a:srgbClr val="000000"/>
                          </a:solidFill>
                          <a:effectLst/>
                          <a:latin typeface="Calibri"/>
                        </a:rPr>
                        <a:t>127946</a:t>
                      </a:r>
                    </a:p>
                  </a:txBody>
                  <a:tcPr marL="9525" marR="9525" marT="9525" marB="0" anchor="ctr"/>
                </a:tc>
              </a:tr>
              <a:tr h="257175">
                <a:tc>
                  <a:txBody>
                    <a:bodyPr/>
                    <a:lstStyle/>
                    <a:p>
                      <a:pPr algn="ctr" rtl="0" fontAlgn="ctr"/>
                      <a:r>
                        <a:rPr lang="en-CA" sz="1500" u="none" strike="noStrike">
                          <a:effectLst/>
                        </a:rPr>
                        <a:t>Gayle</a:t>
                      </a:r>
                      <a:endParaRPr lang="en-CA" sz="1500" b="0" i="0" u="none" strike="noStrike">
                        <a:solidFill>
                          <a:srgbClr val="000000"/>
                        </a:solidFill>
                        <a:effectLst/>
                        <a:latin typeface="Calibri"/>
                      </a:endParaRPr>
                    </a:p>
                  </a:txBody>
                  <a:tcPr marL="9525" marR="9525" marT="9525" marB="0" anchor="ctr"/>
                </a:tc>
                <a:tc>
                  <a:txBody>
                    <a:bodyPr/>
                    <a:lstStyle/>
                    <a:p>
                      <a:pPr algn="l" rtl="0" fontAlgn="ctr"/>
                      <a:r>
                        <a:rPr lang="en-CA" sz="1500" b="0" i="0" u="none" strike="noStrike">
                          <a:solidFill>
                            <a:srgbClr val="000000"/>
                          </a:solidFill>
                          <a:effectLst/>
                          <a:latin typeface="Calibri"/>
                        </a:rPr>
                        <a:t>160935</a:t>
                      </a:r>
                    </a:p>
                  </a:txBody>
                  <a:tcPr marL="9525" marR="9525" marT="9525" marB="0" anchor="ctr"/>
                </a:tc>
                <a:tc>
                  <a:txBody>
                    <a:bodyPr/>
                    <a:lstStyle/>
                    <a:p>
                      <a:pPr algn="l" rtl="0" fontAlgn="ctr"/>
                      <a:r>
                        <a:rPr lang="en-CA" sz="1500" b="0" i="0" u="none" strike="noStrike">
                          <a:solidFill>
                            <a:srgbClr val="000000"/>
                          </a:solidFill>
                          <a:effectLst/>
                          <a:latin typeface="Calibri"/>
                        </a:rPr>
                        <a:t>138778</a:t>
                      </a:r>
                    </a:p>
                  </a:txBody>
                  <a:tcPr marL="9525" marR="9525" marT="9525" marB="0" anchor="ctr"/>
                </a:tc>
                <a:tc>
                  <a:txBody>
                    <a:bodyPr/>
                    <a:lstStyle/>
                    <a:p>
                      <a:pPr algn="l" rtl="0" fontAlgn="ctr"/>
                      <a:r>
                        <a:rPr lang="en-CA" sz="1500" b="0" i="0" u="none" strike="noStrike" dirty="0">
                          <a:solidFill>
                            <a:srgbClr val="000000"/>
                          </a:solidFill>
                          <a:effectLst/>
                          <a:latin typeface="Calibri"/>
                        </a:rPr>
                        <a:t>127946</a:t>
                      </a:r>
                    </a:p>
                  </a:txBody>
                  <a:tcPr marL="9525" marR="9525" marT="9525" marB="0" anchor="ctr"/>
                </a:tc>
                <a:tc>
                  <a:txBody>
                    <a:bodyPr/>
                    <a:lstStyle/>
                    <a:p>
                      <a:pPr algn="l" rtl="0" fontAlgn="ctr"/>
                      <a:r>
                        <a:rPr lang="en-CA" sz="1500" b="0" i="0" u="none" strike="noStrike" dirty="0" smtClean="0">
                          <a:solidFill>
                            <a:srgbClr val="000000"/>
                          </a:solidFill>
                          <a:effectLst/>
                          <a:latin typeface="Calibri"/>
                        </a:rPr>
                        <a:t>-</a:t>
                      </a:r>
                      <a:endParaRPr lang="en-CA" sz="1500" b="0" i="0" u="none" strike="noStrike" dirty="0">
                        <a:solidFill>
                          <a:srgbClr val="000000"/>
                        </a:solidFill>
                        <a:effectLst/>
                        <a:latin typeface="Calibri"/>
                      </a:endParaRPr>
                    </a:p>
                  </a:txBody>
                  <a:tcPr marL="9525" marR="9525" marT="9525" marB="0" anchor="ctr"/>
                </a:tc>
              </a:tr>
            </a:tbl>
          </a:graphicData>
        </a:graphic>
      </p:graphicFrame>
      <p:sp>
        <p:nvSpPr>
          <p:cNvPr id="12" name="Equal 11"/>
          <p:cNvSpPr/>
          <p:nvPr/>
        </p:nvSpPr>
        <p:spPr>
          <a:xfrm>
            <a:off x="2143492" y="2525755"/>
            <a:ext cx="648072" cy="527680"/>
          </a:xfrm>
          <a:prstGeom prst="mathEqual">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15525663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Findings</a:t>
            </a:r>
            <a:endParaRPr lang="en-CA" dirty="0"/>
          </a:p>
        </p:txBody>
      </p:sp>
      <p:pic>
        <p:nvPicPr>
          <p:cNvPr id="4"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6025" t="21376" r="27196" b="22374"/>
          <a:stretch/>
        </p:blipFill>
        <p:spPr bwMode="auto">
          <a:xfrm>
            <a:off x="899592" y="1340768"/>
            <a:ext cx="7431678" cy="502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0832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Cristicisms</a:t>
            </a:r>
            <a:endParaRPr lang="en-CA" dirty="0"/>
          </a:p>
        </p:txBody>
      </p:sp>
      <p:sp>
        <p:nvSpPr>
          <p:cNvPr id="3" name="Content Placeholder 2"/>
          <p:cNvSpPr>
            <a:spLocks noGrp="1"/>
          </p:cNvSpPr>
          <p:nvPr>
            <p:ph idx="1"/>
          </p:nvPr>
        </p:nvSpPr>
        <p:spPr>
          <a:xfrm>
            <a:off x="539552" y="2060848"/>
            <a:ext cx="8229600" cy="4525963"/>
          </a:xfrm>
        </p:spPr>
        <p:txBody>
          <a:bodyPr>
            <a:normAutofit fontScale="92500" lnSpcReduction="20000"/>
          </a:bodyPr>
          <a:lstStyle/>
          <a:p>
            <a:pPr>
              <a:buSzPct val="45000"/>
            </a:pPr>
            <a:r>
              <a:rPr lang="en-CA" sz="2700" dirty="0" smtClean="0"/>
              <a:t>The CR matrix considers just the interaction between pairs of developers instead of getting larger group of developers. </a:t>
            </a:r>
          </a:p>
          <a:p>
            <a:pPr>
              <a:buSzPct val="45000"/>
            </a:pPr>
            <a:endParaRPr lang="en-CA" sz="2700" dirty="0" smtClean="0"/>
          </a:p>
          <a:p>
            <a:pPr>
              <a:buSzPct val="45000"/>
            </a:pPr>
            <a:r>
              <a:rPr lang="en-CA" sz="2700" dirty="0" smtClean="0"/>
              <a:t>The commits complexity are not being applied in CR calculation. </a:t>
            </a:r>
          </a:p>
          <a:p>
            <a:pPr>
              <a:buSzPct val="45000"/>
            </a:pPr>
            <a:endParaRPr lang="en-CA" sz="2700" dirty="0" smtClean="0"/>
          </a:p>
          <a:p>
            <a:pPr>
              <a:buSzPct val="45000"/>
            </a:pPr>
            <a:r>
              <a:rPr lang="en-CA" sz="2700" dirty="0" smtClean="0"/>
              <a:t>CR matrices from large projects with large historical data may take a long process time. </a:t>
            </a:r>
          </a:p>
          <a:p>
            <a:pPr>
              <a:buSzPct val="45000"/>
            </a:pPr>
            <a:endParaRPr lang="en-CA" sz="2700" dirty="0"/>
          </a:p>
          <a:p>
            <a:pPr>
              <a:buSzPct val="45000"/>
            </a:pPr>
            <a:r>
              <a:rPr lang="en-CA" sz="2700" dirty="0" smtClean="0"/>
              <a:t>Developers may have lots of prioritary MRs and the CR could be too much information to manage at once and get their job done.</a:t>
            </a:r>
          </a:p>
        </p:txBody>
      </p:sp>
    </p:spTree>
    <p:extLst>
      <p:ext uri="{BB962C8B-B14F-4D97-AF65-F5344CB8AC3E}">
        <p14:creationId xmlns:p14="http://schemas.microsoft.com/office/powerpoint/2010/main" val="20532063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3554</TotalTime>
  <Words>1201</Words>
  <Application>Microsoft Macintosh PowerPoint</Application>
  <PresentationFormat>On-screen Show (4:3)</PresentationFormat>
  <Paragraphs>234</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Identification of Coordination Requirements: Implications for the Design of Collaboration and Awareness Tools </vt:lpstr>
      <vt:lpstr>Overall summary</vt:lpstr>
      <vt:lpstr>Method and data</vt:lpstr>
      <vt:lpstr>CR and congruence</vt:lpstr>
      <vt:lpstr>Findings</vt:lpstr>
      <vt:lpstr>Cristicisms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dc:creator>
  <cp:lastModifiedBy>Peter C Rigby</cp:lastModifiedBy>
  <cp:revision>28</cp:revision>
  <dcterms:created xsi:type="dcterms:W3CDTF">2013-09-09T20:28:12Z</dcterms:created>
  <dcterms:modified xsi:type="dcterms:W3CDTF">2013-09-16T04:04:05Z</dcterms:modified>
</cp:coreProperties>
</file>