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3.jpeg" ContentType="image/jpeg"/>
  <Override PartName="/ppt/media/image7.png" ContentType="image/png"/>
  <Override PartName="/ppt/media/image4.jpeg" ContentType="image/jpeg"/>
  <Override PartName="/ppt/media/image8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D141F131-8171-4151-B171-B121F171E17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C1B12131-31C1-4141-9161-B1D16131D16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81D161C1-A121-4171-9111-C1010091E12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76356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Use of Relative Code Churn Measures to Predict System Defect Density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548640" y="2294640"/>
            <a:ext cx="8870040" cy="2643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Nachiappan Nagappan</a:t>
            </a:r>
            <a:endParaRPr/>
          </a:p>
          <a:p>
            <a:pPr algn="ctr"/>
            <a:r>
              <a:rPr i="1" lang="en-US" sz="2000"/>
              <a:t>Dept. Computer Science and Engineering, North Carolina State University</a:t>
            </a:r>
            <a:endParaRPr/>
          </a:p>
          <a:p>
            <a:pPr algn="ctr"/>
            <a:endParaRPr/>
          </a:p>
          <a:p>
            <a:pPr algn="ctr"/>
            <a:r>
              <a:rPr lang="en-US"/>
              <a:t>Thomas Ball</a:t>
            </a:r>
            <a:endParaRPr/>
          </a:p>
          <a:p>
            <a:pPr algn="ctr"/>
            <a:r>
              <a:rPr i="1" lang="en-US" sz="2000"/>
              <a:t>Microsoft Research</a:t>
            </a:r>
            <a:endParaRPr/>
          </a:p>
        </p:txBody>
      </p:sp>
      <p:sp>
        <p:nvSpPr>
          <p:cNvPr id="113" name="TextShape 3"/>
          <p:cNvSpPr txBox="1"/>
          <p:nvPr/>
        </p:nvSpPr>
        <p:spPr>
          <a:xfrm>
            <a:off x="1776240" y="4951800"/>
            <a:ext cx="6589080" cy="168876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1400">
                <a:solidFill>
                  <a:srgbClr val="e6e6e6"/>
                </a:solidFill>
              </a:rPr>
              <a:t>This presentation is based on the research paper published in proceedings of the</a:t>
            </a:r>
            <a:endParaRPr/>
          </a:p>
          <a:p>
            <a:pPr algn="ctr"/>
            <a:r>
              <a:rPr lang="en-US" sz="1400">
                <a:solidFill>
                  <a:srgbClr val="e6e6e6"/>
                </a:solidFill>
              </a:rPr>
              <a:t>27th international conference on Software engineering, ICSE 2005.</a:t>
            </a:r>
            <a:endParaRPr/>
          </a:p>
          <a:p>
            <a:pPr algn="ctr"/>
            <a:r>
              <a:rPr lang="en-US" sz="1400">
                <a:solidFill>
                  <a:srgbClr val="e6e6e6"/>
                </a:solidFill>
              </a:rPr>
              <a:t>New York, NY, USA ©2005</a:t>
            </a:r>
            <a:endParaRPr/>
          </a:p>
          <a:p>
            <a:pPr algn="ctr"/>
            <a:r>
              <a:rPr lang="en-US" sz="1400">
                <a:solidFill>
                  <a:srgbClr val="e6e6e6"/>
                </a:solidFill>
              </a:rPr>
              <a:t>Pages: 284-292</a:t>
            </a:r>
            <a:endParaRPr/>
          </a:p>
          <a:p>
            <a:pPr algn="ctr"/>
            <a:r>
              <a:rPr lang="en-US" sz="1400">
                <a:solidFill>
                  <a:srgbClr val="e6e6e6"/>
                </a:solidFill>
              </a:rPr>
              <a:t>ISBN:1-58113-963-2, </a:t>
            </a:r>
            <a:endParaRPr/>
          </a:p>
          <a:p>
            <a:pPr algn="ctr"/>
            <a:endParaRPr/>
          </a:p>
          <a:p>
            <a:pPr algn="ctr"/>
            <a:r>
              <a:rPr lang="en-US" sz="1400">
                <a:solidFill>
                  <a:srgbClr val="e6e6e6"/>
                </a:solidFill>
              </a:rPr>
              <a:t>Collected from the ACM Digital Library</a:t>
            </a:r>
            <a:endParaRPr/>
          </a:p>
          <a:p>
            <a:pPr algn="ctr"/>
            <a:r>
              <a:rPr b="1" i="1" lang="en-US" sz="1400">
                <a:solidFill>
                  <a:srgbClr val="e6e6e6"/>
                </a:solidFill>
              </a:rPr>
              <a:t>http://dl.acm.org/citation.cfm?id=1062514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Fitting of Statistical Models </a:t>
            </a:r>
            <a:r>
              <a:rPr lang="en-US" sz="2000"/>
              <a:t>Continued...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504000" y="1563480"/>
            <a:ext cx="36676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Regression Fit Using All Measures</a:t>
            </a:r>
            <a:endParaRPr/>
          </a:p>
        </p:txBody>
      </p:sp>
      <p:graphicFrame>
        <p:nvGraphicFramePr>
          <p:cNvPr id="173" name="Table 3"/>
          <p:cNvGraphicFramePr/>
          <p:nvPr/>
        </p:nvGraphicFramePr>
        <p:xfrm>
          <a:off x="509760" y="3466080"/>
          <a:ext cx="3699720" cy="2931480"/>
        </p:xfrm>
        <a:graphic>
          <a:graphicData uri="http://schemas.openxmlformats.org/drawingml/2006/table">
            <a:tbl>
              <a:tblPr/>
              <a:tblGrid>
                <a:gridCol w="766440"/>
                <a:gridCol w="704880"/>
                <a:gridCol w="1028520"/>
                <a:gridCol w="1200240"/>
              </a:tblGrid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Model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R</a:t>
                      </a:r>
                      <a:r>
                        <a:rPr lang="en-US" sz="1600"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Adjusted R</a:t>
                      </a:r>
                      <a:r>
                        <a:rPr lang="en-US" sz="1600"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Root MSE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0.592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0.592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1.908727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0.685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0.685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1.677762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0.769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0.769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1.437246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0.802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0.801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1.331717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0.808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0.807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1.312777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0.810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0.809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1.305817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g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0.811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0.811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1.300985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4" name="TextShape 4"/>
          <p:cNvSpPr txBox="1"/>
          <p:nvPr/>
        </p:nvSpPr>
        <p:spPr>
          <a:xfrm>
            <a:off x="4273200" y="4593600"/>
            <a:ext cx="5518800" cy="18820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Predictors: (Constant), M2</a:t>
            </a:r>
            <a:endParaRPr/>
          </a:p>
          <a:p>
            <a:r>
              <a:rPr lang="en-US">
                <a:solidFill>
                  <a:srgbClr val="ffffff"/>
                </a:solidFill>
              </a:rPr>
              <a:t>Predictors: (Constant), M2, M3</a:t>
            </a:r>
            <a:endParaRPr/>
          </a:p>
          <a:p>
            <a:r>
              <a:rPr lang="en-US">
                <a:solidFill>
                  <a:srgbClr val="ffffff"/>
                </a:solidFill>
              </a:rPr>
              <a:t>Predictors: (Constant), M2, M3, M8</a:t>
            </a:r>
            <a:endParaRPr/>
          </a:p>
          <a:p>
            <a:r>
              <a:rPr lang="en-US">
                <a:solidFill>
                  <a:srgbClr val="ffffff"/>
                </a:solidFill>
              </a:rPr>
              <a:t>Predictors: (Constant), M2, M3, M8, M1</a:t>
            </a:r>
            <a:endParaRPr/>
          </a:p>
          <a:p>
            <a:r>
              <a:rPr lang="en-US">
                <a:solidFill>
                  <a:srgbClr val="ffffff"/>
                </a:solidFill>
              </a:rPr>
              <a:t>Predictors: (Constant), M2, M3, M8, M1, M6</a:t>
            </a:r>
            <a:endParaRPr/>
          </a:p>
          <a:p>
            <a:r>
              <a:rPr lang="en-US">
                <a:solidFill>
                  <a:srgbClr val="ffffff"/>
                </a:solidFill>
              </a:rPr>
              <a:t>Predictors: (Constant), M2, M3, M8, M1, M6, M5</a:t>
            </a:r>
            <a:endParaRPr/>
          </a:p>
          <a:p>
            <a:r>
              <a:rPr lang="en-US">
                <a:solidFill>
                  <a:srgbClr val="ffffff"/>
                </a:solidFill>
              </a:rPr>
              <a:t>Predictors: (Constant), M2, M3, M8, M1, M6, M5, M4</a:t>
            </a:r>
            <a:endParaRPr/>
          </a:p>
        </p:txBody>
      </p:sp>
      <p:sp>
        <p:nvSpPr>
          <p:cNvPr id="175" name="TextShape 5"/>
          <p:cNvSpPr txBox="1"/>
          <p:nvPr/>
        </p:nvSpPr>
        <p:spPr>
          <a:xfrm>
            <a:off x="504000" y="3003480"/>
            <a:ext cx="31204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Stepwise Regression Models</a:t>
            </a:r>
            <a:endParaRPr/>
          </a:p>
        </p:txBody>
      </p:sp>
      <p:sp>
        <p:nvSpPr>
          <p:cNvPr id="176" name="TextShape 6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  <p:timing>
    <p:tnLst>
      <p:par>
        <p:cTn dur="indefinite" id="68" nodeType="tmRoot" restart="never">
          <p:childTnLst>
            <p:seq>
              <p:cTn id="69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Fitting of Statistical Models </a:t>
            </a:r>
            <a:r>
              <a:rPr lang="en-US" sz="2000"/>
              <a:t>Continued...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1224720" y="1551600"/>
            <a:ext cx="7498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Actual vs Estimated System Defect Density</a:t>
            </a:r>
            <a:endParaRPr/>
          </a:p>
        </p:txBody>
      </p:sp>
      <p:sp>
        <p:nvSpPr>
          <p:cNvPr id="179" name="TextShape 3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  <p:timing>
    <p:tnLst>
      <p:par>
        <p:cTn dur="indefinite" id="70" nodeType="tmRoot" restart="never">
          <p:childTnLst>
            <p:seq>
              <p:cTn id="71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Defect Density Prediction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504000" y="1769040"/>
            <a:ext cx="9071640" cy="4255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600"/>
              <a:t>Data Splitting Technique – measure the ability to predict</a:t>
            </a:r>
            <a:endParaRPr/>
          </a:p>
        </p:txBody>
      </p:sp>
      <p:pic>
        <p:nvPicPr>
          <p:cNvPr descr="" id="18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66560" y="2624760"/>
            <a:ext cx="1212840" cy="1398600"/>
          </a:xfrm>
          <a:prstGeom prst="rect">
            <a:avLst/>
          </a:prstGeom>
        </p:spPr>
      </p:pic>
      <p:pic>
        <p:nvPicPr>
          <p:cNvPr descr="" id="18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174160" y="2926080"/>
            <a:ext cx="755640" cy="849960"/>
          </a:xfrm>
          <a:prstGeom prst="rect">
            <a:avLst/>
          </a:prstGeom>
        </p:spPr>
      </p:pic>
      <p:sp>
        <p:nvSpPr>
          <p:cNvPr id="184" name="TextShape 3"/>
          <p:cNvSpPr txBox="1"/>
          <p:nvPr/>
        </p:nvSpPr>
        <p:spPr>
          <a:xfrm>
            <a:off x="7004880" y="4023360"/>
            <a:ext cx="7315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1645</a:t>
            </a:r>
            <a:endParaRPr/>
          </a:p>
        </p:txBody>
      </p:sp>
      <p:sp>
        <p:nvSpPr>
          <p:cNvPr id="185" name="TextShape 4"/>
          <p:cNvSpPr txBox="1"/>
          <p:nvPr/>
        </p:nvSpPr>
        <p:spPr>
          <a:xfrm>
            <a:off x="8265600" y="3823920"/>
            <a:ext cx="568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820</a:t>
            </a:r>
            <a:endParaRPr/>
          </a:p>
        </p:txBody>
      </p:sp>
      <p:graphicFrame>
        <p:nvGraphicFramePr>
          <p:cNvPr id="186" name="Table 5"/>
          <p:cNvGraphicFramePr/>
          <p:nvPr/>
        </p:nvGraphicFramePr>
        <p:xfrm>
          <a:off x="716760" y="2783880"/>
          <a:ext cx="5553360" cy="1348920"/>
        </p:xfrm>
        <a:graphic>
          <a:graphicData uri="http://schemas.openxmlformats.org/drawingml/2006/table">
            <a:tbl>
              <a:tblPr/>
              <a:tblGrid>
                <a:gridCol w="1387800"/>
                <a:gridCol w="1387800"/>
                <a:gridCol w="1387800"/>
                <a:gridCol w="1390320"/>
              </a:tblGrid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Model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R</a:t>
                      </a:r>
                      <a:r>
                        <a:rPr lang="en-US" sz="1600"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Adjusted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F-Test sig.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All measures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0.821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0.820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938.304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Step-wise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0.821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0.820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1072.975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PCA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0.762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0.761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1749.113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7" name="TextShape 6"/>
          <p:cNvSpPr txBox="1"/>
          <p:nvPr/>
        </p:nvSpPr>
        <p:spPr>
          <a:xfrm>
            <a:off x="623520" y="2394000"/>
            <a:ext cx="31089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Regression data fit (1645)</a:t>
            </a:r>
            <a:endParaRPr/>
          </a:p>
        </p:txBody>
      </p:sp>
      <p:sp>
        <p:nvSpPr>
          <p:cNvPr id="188" name="TextShape 7"/>
          <p:cNvSpPr txBox="1"/>
          <p:nvPr/>
        </p:nvSpPr>
        <p:spPr>
          <a:xfrm>
            <a:off x="623520" y="4734000"/>
            <a:ext cx="31089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Correlation Results</a:t>
            </a:r>
            <a:endParaRPr/>
          </a:p>
        </p:txBody>
      </p:sp>
      <p:graphicFrame>
        <p:nvGraphicFramePr>
          <p:cNvPr id="189" name="Table 8"/>
          <p:cNvGraphicFramePr/>
          <p:nvPr/>
        </p:nvGraphicFramePr>
        <p:xfrm>
          <a:off x="738360" y="5161320"/>
          <a:ext cx="5075280" cy="134892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Model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Pearson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Spearman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All measures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0.889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0.929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Step-wise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0.889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0.929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PCA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0.849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0.826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0" name="TextShape 9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  <p:timing>
    <p:tnLst>
      <p:par>
        <p:cTn dur="indefinite" id="72" nodeType="tmRoot" restart="never">
          <p:childTnLst>
            <p:seq>
              <p:cTn id="73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Defect Density Prediction </a:t>
            </a:r>
            <a:r>
              <a:rPr lang="en-US" sz="2000"/>
              <a:t>Continued...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396000" y="1815480"/>
            <a:ext cx="71769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Random splits data fit</a:t>
            </a:r>
            <a:endParaRPr/>
          </a:p>
        </p:txBody>
      </p:sp>
      <p:sp>
        <p:nvSpPr>
          <p:cNvPr id="193" name="TextShape 3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Limitations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Internal Validity: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Inflating “Weeks of Churn” measure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External Validity: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Different sized softwares may be incomparable</a:t>
            </a:r>
            <a:endParaRPr/>
          </a:p>
        </p:txBody>
      </p:sp>
      <p:sp>
        <p:nvSpPr>
          <p:cNvPr id="196" name="TextShape 3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  <p:timing>
    <p:tnLst>
      <p:par>
        <p:cTn dur="indefinite" id="74" nodeType="tmRoot" restart="never">
          <p:childTnLst>
            <p:seq>
              <p:cTn id="75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Criticism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504000" y="1769040"/>
            <a:ext cx="9071640" cy="31687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New developers working creates potential bugs inside the code but not as a detected bug.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Newer developer's codes (in-house or OSS) need to be reviewed.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Churns may occur due to code-review feedbacks not only from bug-fix or new feature.</a:t>
            </a:r>
            <a:endParaRPr/>
          </a:p>
        </p:txBody>
      </p:sp>
      <p:pic>
        <p:nvPicPr>
          <p:cNvPr descr="" id="19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70640" y="4928760"/>
            <a:ext cx="2395080" cy="2242440"/>
          </a:xfrm>
          <a:prstGeom prst="rect">
            <a:avLst/>
          </a:prstGeom>
        </p:spPr>
      </p:pic>
      <p:sp>
        <p:nvSpPr>
          <p:cNvPr id="200" name="TextShape 3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  <p:timing>
    <p:tnLst>
      <p:par>
        <p:cTn dur="indefinite" id="76" nodeType="tmRoot" restart="never">
          <p:childTnLst>
            <p:seq>
              <p:cTn id="77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Conclusion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Relative code-churn measures are better predictor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Increase in this measure is accompained by an increase in system defect density.</a:t>
            </a:r>
            <a:endParaRPr/>
          </a:p>
        </p:txBody>
      </p:sp>
      <p:pic>
        <p:nvPicPr>
          <p:cNvPr descr="" id="20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75120" y="4266720"/>
            <a:ext cx="3055320" cy="2594160"/>
          </a:xfrm>
          <a:prstGeom prst="rect">
            <a:avLst/>
          </a:prstGeom>
        </p:spPr>
      </p:pic>
      <p:sp>
        <p:nvSpPr>
          <p:cNvPr id="204" name="TextShape 3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Overall Idea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504000" y="1769040"/>
            <a:ext cx="8870040" cy="429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800"/>
              <a:t>Early prediction of System Defect Density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Using set of relative code churn measures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Showing that this measure is more predictive than A</a:t>
            </a:r>
            <a:r>
              <a:rPr b="1" lang="en-US" sz="2800"/>
              <a:t>bsolute Measures</a:t>
            </a:r>
            <a:r>
              <a:rPr lang="en-US" sz="2800"/>
              <a:t> of code churn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Case study on Windows Server 2003 for validity.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Accuracy is </a:t>
            </a:r>
            <a:r>
              <a:rPr b="1" lang="en-US" sz="2800"/>
              <a:t>89.0</a:t>
            </a:r>
            <a:r>
              <a:rPr lang="en-US" sz="2800"/>
              <a:t>%</a:t>
            </a:r>
            <a:endParaRPr/>
          </a:p>
        </p:txBody>
      </p:sp>
      <p:pic>
        <p:nvPicPr>
          <p:cNvPr descr="" id="11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52800" y="4408560"/>
            <a:ext cx="2936880" cy="2020320"/>
          </a:xfrm>
          <a:prstGeom prst="rect">
            <a:avLst/>
          </a:prstGeom>
        </p:spPr>
      </p:pic>
      <p:sp>
        <p:nvSpPr>
          <p:cNvPr id="117" name="TextShape 3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Hypothesis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504000" y="1769040"/>
            <a:ext cx="9071640" cy="136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Code that have been changed many times before release have more likely post release defects.</a:t>
            </a:r>
            <a:endParaRPr/>
          </a:p>
        </p:txBody>
      </p:sp>
      <p:graphicFrame>
        <p:nvGraphicFramePr>
          <p:cNvPr id="120" name="Table 3"/>
          <p:cNvGraphicFramePr/>
          <p:nvPr/>
        </p:nvGraphicFramePr>
        <p:xfrm>
          <a:off x="768960" y="3250080"/>
          <a:ext cx="8466120" cy="3016440"/>
        </p:xfrm>
        <a:graphic>
          <a:graphicData uri="http://schemas.openxmlformats.org/drawingml/2006/table">
            <a:tbl>
              <a:tblPr/>
              <a:tblGrid>
                <a:gridCol w="641160"/>
                <a:gridCol w="7825320"/>
              </a:tblGrid>
              <a:tr h="283680">
                <a:tc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Hypothesis</a:t>
                      </a:r>
                      <a:endParaRPr/>
                    </a:p>
                  </a:txBody>
                  <a:tcPr/>
                </a:tc>
              </a:tr>
              <a:tr h="66672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H1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>
                          <a:solidFill>
                            <a:srgbClr val="ff420e"/>
                          </a:solidFill>
                        </a:rPr>
                        <a:t>Increased in </a:t>
                      </a:r>
                      <a:r>
                        <a:rPr i="1" lang="en-US">
                          <a:solidFill>
                            <a:srgbClr val="ff420e"/>
                          </a:solidFill>
                        </a:rPr>
                        <a:t>relative code churn</a:t>
                      </a:r>
                      <a:r>
                        <a:rPr i="1" lang="en-US">
                          <a:solidFill>
                            <a:srgbClr val="23ff23"/>
                          </a:solidFill>
                        </a:rPr>
                        <a:t> </a:t>
                      </a:r>
                      <a:r>
                        <a:rPr i="1" lang="en-US"/>
                        <a:t>measures</a:t>
                      </a:r>
                      <a:r>
                        <a:rPr lang="en-US"/>
                        <a:t> is accompanied by an </a:t>
                      </a:r>
                      <a:r>
                        <a:rPr lang="en-US">
                          <a:solidFill>
                            <a:srgbClr val="ff420e"/>
                          </a:solidFill>
                        </a:rPr>
                        <a:t>increase in system defect density</a:t>
                      </a:r>
                      <a:endParaRPr/>
                    </a:p>
                  </a:txBody>
                  <a:tcPr/>
                </a:tc>
              </a:tr>
              <a:tr h="66672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H2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Using relative values of </a:t>
                      </a:r>
                      <a:r>
                        <a:rPr i="1" lang="en-US">
                          <a:solidFill>
                            <a:srgbClr val="ff420e"/>
                          </a:solidFill>
                        </a:rPr>
                        <a:t>code churn predictors is better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 than using absolute values</a:t>
                      </a:r>
                      <a:r>
                        <a:rPr lang="en-US"/>
                        <a:t> to explain system defect density</a:t>
                      </a:r>
                      <a:endParaRPr/>
                    </a:p>
                  </a:txBody>
                  <a:tcPr/>
                </a:tc>
              </a:tr>
              <a:tr h="66672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H3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Relative code churn measures </a:t>
                      </a:r>
                      <a:r>
                        <a:rPr i="1" lang="en-US">
                          <a:solidFill>
                            <a:srgbClr val="ff420e"/>
                          </a:solidFill>
                        </a:rPr>
                        <a:t>can be used as efficient predictors</a:t>
                      </a:r>
                      <a:r>
                        <a:rPr lang="en-US"/>
                        <a:t> of system defect density</a:t>
                      </a:r>
                      <a:endParaRPr/>
                    </a:p>
                  </a:txBody>
                  <a:tcPr/>
                </a:tc>
              </a:tr>
              <a:tr h="66672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H4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Relative code churn measures </a:t>
                      </a:r>
                      <a:r>
                        <a:rPr lang="en-US">
                          <a:solidFill>
                            <a:srgbClr val="ff420e"/>
                          </a:solidFill>
                        </a:rPr>
                        <a:t>can be used to discriminate</a:t>
                      </a:r>
                      <a:r>
                        <a:rPr lang="en-US"/>
                        <a:t> between fault and not fault-prone binaries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1" name="TextShape 4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Data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Microsoft Windows 2003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44.97 millions LOC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2465 binaries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96,189 files</a:t>
            </a:r>
            <a:endParaRPr/>
          </a:p>
        </p:txBody>
      </p:sp>
      <p:pic>
        <p:nvPicPr>
          <p:cNvPr descr="" id="12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69280" y="1769040"/>
            <a:ext cx="4114800" cy="4114800"/>
          </a:xfrm>
          <a:prstGeom prst="rect">
            <a:avLst/>
          </a:prstGeom>
        </p:spPr>
      </p:pic>
      <p:sp>
        <p:nvSpPr>
          <p:cNvPr id="125" name="TextShape 3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Absolute Measures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800"/>
              <a:t>Total LOC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Churned LOC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Deleted LOC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File Count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Weeks of Churn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Churn  Count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Files Churned</a:t>
            </a:r>
            <a:endParaRPr/>
          </a:p>
        </p:txBody>
      </p:sp>
      <p:sp>
        <p:nvSpPr>
          <p:cNvPr id="128" name="TextShape 3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Relative Code Churn Measures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505080" y="1786680"/>
            <a:ext cx="9071640" cy="4431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00"/>
                </a:solidFill>
              </a:rPr>
              <a:t>M1</a:t>
            </a:r>
            <a:r>
              <a:rPr lang="en-US" sz="2800"/>
              <a:t>: Churned LOC / Total LOC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00"/>
                </a:solidFill>
              </a:rPr>
              <a:t>M2</a:t>
            </a:r>
            <a:r>
              <a:rPr lang="en-US" sz="2800"/>
              <a:t>: Deleted LOC / Total LOC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00"/>
                </a:solidFill>
              </a:rPr>
              <a:t>M3</a:t>
            </a:r>
            <a:r>
              <a:rPr lang="en-US" sz="2800"/>
              <a:t>: Files Churned / File Count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00"/>
                </a:solidFill>
              </a:rPr>
              <a:t>M4</a:t>
            </a:r>
            <a:r>
              <a:rPr lang="en-US" sz="2800"/>
              <a:t>: Churn Count / File Churned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00"/>
                </a:solidFill>
              </a:rPr>
              <a:t>M5</a:t>
            </a:r>
            <a:r>
              <a:rPr lang="en-US" sz="2800"/>
              <a:t>: Weeks of Churn / File Count </a:t>
            </a:r>
            <a:r>
              <a:rPr i="1" lang="en-US" sz="2000">
                <a:solidFill>
                  <a:srgbClr val="b3b3b3"/>
                </a:solidFill>
              </a:rPr>
              <a:t>(gives sense of complexity)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00"/>
                </a:solidFill>
              </a:rPr>
              <a:t>M6</a:t>
            </a:r>
            <a:r>
              <a:rPr lang="en-US" sz="2800"/>
              <a:t>: Lines Worked On / Weeks of Churn </a:t>
            </a:r>
            <a:r>
              <a:rPr i="1" lang="en-US" sz="2000">
                <a:solidFill>
                  <a:srgbClr val="b3b3b3"/>
                </a:solidFill>
              </a:rPr>
              <a:t>(sum of M1,M2)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00"/>
                </a:solidFill>
              </a:rPr>
              <a:t>M7</a:t>
            </a:r>
            <a:r>
              <a:rPr lang="en-US" sz="2800"/>
              <a:t>: Churned LOC / Deleted LOC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00"/>
                </a:solidFill>
              </a:rPr>
              <a:t>M8</a:t>
            </a:r>
            <a:r>
              <a:rPr lang="en-US" sz="2800"/>
              <a:t>: Lines Worked On / Churn Count</a:t>
            </a:r>
            <a:endParaRPr/>
          </a:p>
        </p:txBody>
      </p:sp>
      <p:sp>
        <p:nvSpPr>
          <p:cNvPr id="131" name="TextShape 3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>
                  <p:par>
                    <p:cTn fill="freeze" id="3">
                      <p:stCondLst>
                        <p:cond delay="indefinite"/>
                      </p:stCondLst>
                      <p:childTnLst>
                        <p:par>
                          <p:cTn fill="freeze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7"/>
                                        <p:tgtEl>
                                          <p:spTgt spid="130">
                                            <p:txEl>
                                              <p:pRg end="2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8"/>
                                        <p:tgtEl>
                                          <p:spTgt spid="130">
                                            <p:txEl>
                                              <p:pRg end="2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9">
                      <p:stCondLst>
                        <p:cond delay="indefinite"/>
                      </p:stCondLst>
                      <p:childTnLst>
                        <p:par>
                          <p:cTn fill="freeze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6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3"/>
                                        <p:tgtEl>
                                          <p:spTgt spid="130">
                                            <p:txEl>
                                              <p:pRg end="56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4"/>
                                        <p:tgtEl>
                                          <p:spTgt spid="130">
                                            <p:txEl>
                                              <p:pRg end="56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5">
                      <p:stCondLst>
                        <p:cond delay="indefinite"/>
                      </p:stCondLst>
                      <p:childTnLst>
                        <p:par>
                          <p:cTn fill="freeze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7" st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9"/>
                                        <p:tgtEl>
                                          <p:spTgt spid="130">
                                            <p:txEl>
                                              <p:pRg end="87" st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0"/>
                                        <p:tgtEl>
                                          <p:spTgt spid="130">
                                            <p:txEl>
                                              <p:pRg end="87" st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1">
                      <p:stCondLst>
                        <p:cond delay="indefinite"/>
                      </p:stCondLst>
                      <p:childTnLst>
                        <p:par>
                          <p:cTn fill="freeze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18" st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5"/>
                                        <p:tgtEl>
                                          <p:spTgt spid="130">
                                            <p:txEl>
                                              <p:pRg end="118" st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6"/>
                                        <p:tgtEl>
                                          <p:spTgt spid="130">
                                            <p:txEl>
                                              <p:pRg end="118" st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7">
                      <p:stCondLst>
                        <p:cond delay="indefinite"/>
                      </p:stCondLst>
                      <p:childTnLst>
                        <p:par>
                          <p:cTn fill="freeze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78" st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1"/>
                                        <p:tgtEl>
                                          <p:spTgt spid="130">
                                            <p:txEl>
                                              <p:pRg end="178" st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2"/>
                                        <p:tgtEl>
                                          <p:spTgt spid="130">
                                            <p:txEl>
                                              <p:pRg end="178" st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3">
                      <p:stCondLst>
                        <p:cond delay="indefinite"/>
                      </p:stCondLst>
                      <p:childTnLst>
                        <p:par>
                          <p:cTn fill="freeze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30" st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7"/>
                                        <p:tgtEl>
                                          <p:spTgt spid="130">
                                            <p:txEl>
                                              <p:pRg end="230" st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8"/>
                                        <p:tgtEl>
                                          <p:spTgt spid="130">
                                            <p:txEl>
                                              <p:pRg end="230" st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9">
                      <p:stCondLst>
                        <p:cond delay="indefinite"/>
                      </p:stCondLst>
                      <p:childTnLst>
                        <p:par>
                          <p:cTn fill="freeze" id="40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60" st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43"/>
                                        <p:tgtEl>
                                          <p:spTgt spid="130">
                                            <p:txEl>
                                              <p:pRg end="260" st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4"/>
                                        <p:tgtEl>
                                          <p:spTgt spid="130">
                                            <p:txEl>
                                              <p:pRg end="260" st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45">
                      <p:stCondLst>
                        <p:cond delay="indefinite"/>
                      </p:stCondLst>
                      <p:childTnLst>
                        <p:par>
                          <p:cTn fill="freeze" id="46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94" st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49"/>
                                        <p:tgtEl>
                                          <p:spTgt spid="130">
                                            <p:txEl>
                                              <p:pRg end="294" st="2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50"/>
                                        <p:tgtEl>
                                          <p:spTgt spid="130">
                                            <p:txEl>
                                              <p:pRg end="294" st="2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132" name="TextShape 1"/><p:cNvSpPr txBox="1"/><p:nvPr/></p:nvSpPr><p:spPr><a:xfrm><a:off x="504000" y="301320"/><a:ext cx="9071640" cy="1262160"/></a:xfrm><a:prstGeom prst="rect"><a:avLst/></a:prstGeom></p:spPr><p:txBody><a:bodyPr anchor="ctr" bIns="0" lIns="0" rIns="0" tIns="0" wrap="none"/><a:p><a:pPr algn="ctr"></a:pPr><a:r><a:rPr lang="en-US"></a:rPr><a:t>Case Study</a:t></a:r><a:endParaRPr/></a:p></p:txBody></p:sp><p:sp><p:nvSpPr><p:cNvPr id="133" name="TextShape 2"/><p:cNvSpPr txBox="1"/><p:nvPr/></p:nvSpPr><p:spPr><a:xfrm><a:off x="504000" y="1769040"/><a:ext cx="9071640" cy="793080"/></a:xfrm><a:prstGeom prst="rect"><a:avLst/></a:prstGeom></p:spPr><p:txBody><a:bodyPr bIns="0" lIns="0" rIns="0" tIns="0" wrap="none"/><a:p><a:pPr><a:buSzPct val="45000"/><a:buFont typeface="StarSymbol"/><a:buChar char=""/></a:pPr><a:r><a:rPr lang="en-US" sz="2800"></a:rPr><a:t>Correlation analysis between </a:t></a:r><a:r><a:rPr i="1" lang="en-US" sz="2800"></a:rPr><a:t>Relative Code-Churn Measures</a:t></a:r><a:r><a:rPr lang="en-US" sz="2800"></a:rPr><a:t> and </a:t></a:r><a:r><a:rPr i="1" lang="en-US" sz="2800"></a:rPr><a:t>System Defect Density</a:t></a:r><a:endParaRPr/></a:p></p:txBody></p:sp><p:graphicFrame><p:nvGraphicFramePr><p:cNvPr id="134" name="Table 3"/><p:cNvGraphicFramePr/><p:nvPr/></p:nvGraphicFramePr><p:xfrm><a:off x="2374920" y="5999040"/><a:ext cx="5075280" cy="745560"/></p:xfrm><a:graphic><a:graphicData uri="http://schemas.openxmlformats.org/drawingml/2006/table"><a:tbl><a:tblPr/><a:tblGrid><a:gridCol w="5075640"/></a:tblGrid><a:tr h="745920"><a:tc><a:tcPr/></a:tc></a:tr></a:tbl></a:graphicData></a:graphic></p:graphicFrame><p:pic><p:nvPicPr><p:cNvPr descr="" id="135" name=""/><p:cNvPicPr/><p:nvPr/></p:nvPicPr><p:blipFill><a:blip r:embed="rId1"></a:blip><a:stretch><a:fillRect/></a:stretch></p:blipFill><p:spPr><a:xfrm><a:off x="3677760" y="6089760"/><a:ext cx="2457000" cy="552240"/></a:xfrm><a:prstGeom prst="rect"><a:avLst/></a:prstGeom></p:spPr></p:pic><p:sp><p:nvSpPr><p:cNvPr id="136" name="TextShape 4"/><p:cNvSpPr txBox="1"/><p:nvPr/></p:nvSpPr><p:spPr><a:xfrm><a:off x="2586600" y="7096320"/><a:ext cx="5074200" cy="354600"/></a:xfrm><a:prstGeom prst="rect"><a:avLst/></a:prstGeom></p:spPr><p:txBody><a:bodyPr bIns="45000" lIns="90000" rIns="90000" tIns="45000" wrap="none"/><a:p><a:r><a:rPr lang="en-US" sz="1400"><a:solidFill><a:srgbClr val="e6e6e6"/></a:solidFill></a:rPr><a:t>Source of reference http://dl.acm.org/citation.cfm?id=1062514</a:t></a:r><a:endParaRPr/></a:p></p:txBody></p:sp><p:sp><p:nvSpPr><p:cNvPr id="137" name="CustomShape 5"/><p:cNvSpPr/><p:nvPr/></p:nvSpPr><p:spPr><a:xfrm><a:off x="3894480" y="3877920"/><a:ext cx="640080" cy="365760"/></a:xfrm><a:prstGeom prst="ellipse"><a:avLst></a:avLst></a:prstGeom><a:solidFill><a:srgbClr val="cccccc"/></a:solidFill><a:ln><a:solidFill><a:srgbClr val="ffff00"/></a:solidFill></a:ln></p:spPr><p:txBody><a:bodyPr anchor="ctr" bIns="45000" lIns="90000" rIns="90000" tIns="45000" wrap="none"/><a:p><a:pPr algn="ctr"></a:pPr><a:r><a:rPr lang="en-US"></a:rPr><a:t>M1</a:t></a:r><a:endParaRPr/></a:p></p:txBody></p:sp><p:sp><p:nvSpPr><p:cNvPr id="138" name="CustomShape 6"/><p:cNvSpPr/><p:nvPr/></p:nvSpPr><p:spPr><a:xfrm><a:off x="3894120" y="4705560"/><a:ext cx="640080" cy="365760"/></a:xfrm><a:prstGeom prst="ellipse"><a:avLst></a:avLst></a:prstGeom><a:solidFill><a:srgbClr val="cccccc"/></a:solidFill><a:ln><a:solidFill><a:srgbClr val="ffff00"/></a:solidFill></a:ln></p:spPr><p:txBody><a:bodyPr anchor="ctr" bIns="45000" lIns="90000" rIns="90000" tIns="45000" wrap="none"/><a:p><a:pPr algn="ctr"></a:pPr><a:r><a:rPr lang="en-US"></a:rPr><a:t>M2</a:t></a:r><a:endParaRPr/></a:p></p:txBody></p:sp><p:sp><p:nvSpPr><p:cNvPr id="139" name="CustomShape 7"/><p:cNvSpPr/><p:nvPr/></p:nvSpPr><p:spPr><a:xfrm><a:off x="3105720" y="4287240"/><a:ext cx="640080" cy="365760"/></a:xfrm><a:prstGeom prst="ellipse"><a:avLst></a:avLst></a:prstGeom><a:solidFill><a:srgbClr val="cccccc"/></a:solidFill><a:ln><a:solidFill><a:srgbClr val="ffff00"/></a:solidFill></a:ln></p:spPr><p:txBody><a:bodyPr anchor="ctr" bIns="45000" lIns="90000" rIns="90000" tIns="45000" wrap="none"/><a:p><a:pPr algn="ctr"></a:pPr><a:r><a:rPr lang="en-US"></a:rPr><a:t>M7</a:t></a:r><a:endParaRPr/></a:p></p:txBody></p:sp><p:sp><p:nvSpPr><p:cNvPr id="140" name="CustomShape 8"/><p:cNvSpPr/><p:nvPr/></p:nvSpPr><p:spPr><a:xfrm><a:off x="5802480" y="5461920"/><a:ext cx="640080" cy="365760"/></a:xfrm><a:prstGeom prst="ellipse"><a:avLst></a:avLst></a:prstGeom><a:solidFill><a:srgbClr val="cccccc"/></a:solidFill><a:ln><a:solidFill><a:srgbClr val="ffff00"/></a:solidFill></a:ln></p:spPr><p:txBody><a:bodyPr anchor="ctr" bIns="45000" lIns="90000" rIns="90000" tIns="45000" wrap="none"/><a:p><a:pPr algn="ctr"></a:pPr><a:r><a:rPr lang="en-US"></a:rPr><a:t>M6</a:t></a:r><a:endParaRPr/></a:p></p:txBody></p:sp><p:sp><p:nvSpPr><p:cNvPr id="141" name="CustomShape 9"/><p:cNvSpPr/><p:nvPr/></p:nvSpPr><p:spPr><a:xfrm><a:off x="5802120" y="4705560"/><a:ext cx="640080" cy="365760"/></a:xfrm><a:prstGeom prst="ellipse"><a:avLst></a:avLst></a:prstGeom><a:solidFill><a:srgbClr val="cccccc"/></a:solidFill><a:ln><a:solidFill><a:srgbClr val="ffff00"/></a:solidFill></a:ln></p:spPr><p:txBody><a:bodyPr anchor="ctr" bIns="45000" lIns="90000" rIns="90000" tIns="45000" wrap="none"/><a:p><a:pPr algn="ctr"></a:pPr><a:r><a:rPr lang="en-US"></a:rPr><a:t>M5</a:t></a:r><a:endParaRPr/></a:p></p:txBody></p:sp><p:sp><p:nvSpPr><p:cNvPr id="142" name="CustomShape 10"/><p:cNvSpPr/><p:nvPr/></p:nvSpPr><p:spPr><a:xfrm><a:off x="5802480" y="3049920"/><a:ext cx="640080" cy="365760"/></a:xfrm><a:prstGeom prst="ellipse"><a:avLst></a:avLst></a:prstGeom><a:solidFill><a:srgbClr val="cccccc"/></a:solidFill><a:ln><a:solidFill><a:srgbClr val="ffff00"/></a:solidFill></a:ln></p:spPr><p:txBody><a:bodyPr anchor="ctr" bIns="45000" lIns="90000" rIns="90000" tIns="45000" wrap="none"/><a:p><a:pPr algn="ctr"></a:pPr><a:r><a:rPr lang="en-US"></a:rPr><a:t>M3</a:t></a:r><a:endParaRPr/></a:p></p:txBody></p:sp><p:sp><p:nvSpPr><p:cNvPr id="143" name="CustomShape 11"/><p:cNvSpPr/><p:nvPr/></p:nvSpPr><p:spPr><a:xfrm><a:off x="5802120" y="3877560"/><a:ext cx="640080" cy="365760"/></a:xfrm><a:prstGeom prst="ellipse"><a:avLst></a:avLst></a:prstGeom><a:solidFill><a:srgbClr val="cccccc"/></a:solidFill><a:ln><a:solidFill><a:srgbClr val="ffff00"/></a:solidFill></a:ln></p:spPr><p:txBody><a:bodyPr anchor="ctr" bIns="45000" lIns="90000" rIns="90000" tIns="45000" wrap="none"/><a:p><a:pPr algn="ctr"></a:pPr><a:r><a:rPr lang="en-US"></a:rPr><a:t>M4</a:t></a:r><a:endParaRPr/></a:p></p:txBody></p:sp><p:sp><p:nvSpPr><p:cNvPr id="144" name="CustomShape 12"/><p:cNvSpPr/><p:nvPr/></p:nvSpPr><p:spPr><a:xfrm><a:off x="4761360" y="4286880"/><a:ext cx="640080" cy="365760"/></a:xfrm><a:prstGeom prst="ellipse"><a:avLst></a:avLst></a:prstGeom><a:solidFill><a:srgbClr val="cccccc"/></a:solidFill><a:ln><a:solidFill><a:srgbClr val="ffff00"/></a:solidFill></a:ln></p:spPr><p:txBody><a:bodyPr anchor="ctr" bIns="45000" lIns="90000" rIns="90000" tIns="45000" wrap="none"/><a:p><a:pPr algn="ctr"></a:pPr><a:r><a:rPr lang="en-US"></a:rPr><a:t>M8</a:t></a:r><a:endParaRPr/></a:p></p:txBody></p:sp><p:cxnSp><p:nvCxnSpPr><p:cNvPr id="145" name="Line 13"/><p:cNvCxnSpPr><a:stCxn id="144" idx="4"/><a:endCxn id="140" idx="2"/></p:cNvCxnSpPr><p:nvPr/></p:nvCxnSpPr><p:spPr><xfrm><a:off x="5081400" y="4652640"/><a:ext cx="721440" cy="992520"/></xfrm><a:prstGeom prst="straightConnector1"><a:avLst/></a:prstGeom><a:ln><a:solidFill><a:srgbClr val="000000"/></a:solidFill><a:headEnd len="med" type="triangle" w="med"/><a:tailEnd len="med" type="triangle" w="med"/></a:ln></p:spPr></p:cxnSp><p:cxnSp><p:nvCxnSpPr><p:cNvPr id="146" name="Line 14"/><p:cNvCxnSpPr><a:stCxn id="144" idx="5"/><a:endCxn id="141" idx="2"/></p:cNvCxnSpPr><p:nvPr/></p:nvCxnSpPr><p:spPr><xfrm><a:off x="5307840" y="4599360"/><a:ext cx="494640" cy="289440"/></xfrm><a:prstGeom prst="straightConnector1"><a:avLst/></a:prstGeom><a:ln><a:solidFill><a:srgbClr val="000000"/></a:solidFill><a:headEnd len="med" type="triangle" w="med"/><a:tailEnd len="med" type="triangle" w="med"/></a:ln></p:spPr></p:cxnSp><p:cxnSp><p:nvCxnSpPr><p:cNvPr id="147" name="Line 15"/><p:cNvCxnSpPr><a:stCxn id="144" idx="7"/><a:endCxn id="143" idx="2"/></p:cNvCxnSpPr><p:nvPr/></p:nvCxnSpPr><p:spPr><xfrm flipH="1"><a:off x="5307840" y="4060440"/><a:ext cx="494640" cy="280080"/></xfrm><a:prstGeom prst="straightConnector1"><a:avLst/></a:prstGeom><a:ln><a:solidFill><a:srgbClr val="000000"/></a:solidFill><a:headEnd len="med" type="triangle" w="med"/><a:tailEnd len="med" type="triangle" w="med"/></a:ln></p:spPr></p:cxnSp><p:cxnSp><p:nvCxnSpPr><p:cNvPr id="148" name="Line 16"/><p:cNvCxnSpPr><a:stCxn id="144" idx="0"/><a:endCxn id="142" idx="2"/></p:cNvCxnSpPr><p:nvPr/></p:nvCxnSpPr><p:spPr><xfrm flipH="1"><a:off x="5081400" y="3232800"/><a:ext cx="721440" cy="1054440"/></xfrm><a:prstGeom prst="straightConnector1"><a:avLst/></a:prstGeom><a:ln><a:solidFill><a:srgbClr val="000000"/></a:solidFill><a:headEnd len="med" type="triangle" w="med"/><a:tailEnd len="med" type="triangle" w="med"/></a:ln></p:spPr></p:cxnSp><p:cxnSp><p:nvCxnSpPr><p:cNvPr id="149" name="Line 17"/><p:cNvCxnSpPr><a:stCxn id="139" idx="5"/><a:endCxn id="138" idx="2"/></p:cNvCxnSpPr><p:nvPr/></p:nvCxnSpPr><p:spPr><xfrm><a:off x="3652200" y="4599720"/><a:ext cx="242280" cy="289080"/></xfrm><a:prstGeom prst="straightConnector1"><a:avLst/></a:prstGeom><a:ln><a:solidFill><a:srgbClr val="000000"/></a:solidFill><a:headEnd len="med" type="triangle" w="med"/><a:tailEnd len="med" type="triangle" w="med"/></a:ln></p:spPr></p:cxnSp><p:cxnSp><p:nvCxnSpPr><p:cNvPr id="150" name="Line 18"/><p:cNvCxnSpPr><a:stCxn id="139" idx="7"/><a:endCxn id="137" idx="2"/></p:cNvCxnSpPr><p:nvPr/></p:nvCxnSpPr><p:spPr><xfrm flipH="1"><a:off x="3652200" y="4060800"/><a:ext cx="242640" cy="280080"/></xfrm><a:prstGeom prst="straightConnector1"><a:avLst/></a:prstGeom><a:ln><a:solidFill><a:srgbClr val="000000"/></a:solidFill><a:headEnd len="med" type="triangle" w="med"/><a:tailEnd len="med" type="triangle" w="med"/></a:ln></p:spPr></p:cxnSp><p:cxnSp><p:nvCxnSpPr><p:cNvPr id="151" name="Line 19"/><p:cNvCxnSpPr><a:stCxn id="137" idx="4"/><a:endCxn id="138" idx="0"/></p:cNvCxnSpPr><p:nvPr/></p:nvCxnSpPr><p:spPr><1pic:xfrm><a:off x="4214160" y="4243680"/><a:ext cx="720" cy="462240"/></1pic:xfrm><a:prstGeom prst="straightConnector1"><a:avLst/></a:prstGeom><a:ln><a:solidFill><a:srgbClr val="000000"/></a:solidFill><a:headEnd len="med" type="triangle" w="med"/><a:tailEnd len="med" type="triangle" w="med"/></a:ln></p:spPr></p:cxnSp><p:cxnSp><p:nvCxnSpPr><p:cNvPr id="152" name="Line 20"/><p:cNvCxnSpPr><a:stCxn id="142" idx="4"/><a:endCxn id="143" idx="0"/></p:cNvCxnSpPr><p:nvPr/></p:nvCxnSpPr><p:spPr><1pic:xfrm><a:off x="6122160" y="3415680"/><a:ext cx="720" cy="462240"/></1pic:xfrm><a:prstGeom prst="straightConnector1"><a:avLst/></a:prstGeom><a:ln><a:solidFill><a:srgbClr val="000000"/></a:solidFill><a:headEnd len="med" type="triangle" w="med"/><a:tailEnd len="med" type="triangle" w="med"/></a:ln></p:spPr></p:cxnSp><p:cxnSp><p:nvCxnSpPr><p:cNvPr id="153" name="Line 21"/><p:cNvCxnSpPr><a:stCxn id="141" idx="4"/><a:endCxn id="140" idx="0"/></p:cNvCxnSpPr><p:nvPr/></p:nvCxnSpPr><p:spPr><xfrm><a:off x="6122160" y="5071320"/><a:ext cx="720" cy="390960"/></xfrm><a:prstGeom prst="straightConnector1"><a:avLst/></a:prstGeom><a:ln><a:solidFill><a:srgbClr val="000000"/></a:solidFill><a:headEnd len="med" type="triangle" w="med"/><a:tailEnd len="med" type="triangle" w="med"/></a:ln></p:spPr></p:cxnSp><p:graphicFrame><p:nvGraphicFramePr><p:cNvPr id="154" name="Table 22"/><p:cNvGraphicFramePr/><p:nvPr/></p:nvGraphicFramePr><p:xfrm><a:off x="723600" y="2774880"/><a:ext cx="8504280" cy="3078000"/></p:xfrm><a:graphic><a:graphicData uri="http://schemas.openxmlformats.org/drawingml/2006/table"><a:tbl><a:tblPr/><a:tblGrid><a:gridCol w="1314360"/><a:gridCol w="693360"/><a:gridCol w="639360"/><a:gridCol w="567360"/><a:gridCol w="654840"/><a:gridCol w="655200"/><a:gridCol w="615960"/><a:gridCol w="612720"/><a:gridCol w="643320"/><a:gridCol w="2108160"/></a:tblGrid><a:tr h="308160"><a:tc><a:tcPr/></a:tc><a:tc><a:txBody><a:bodyPr bIns="46800" lIns="90000" rIns="90000" tIns="46800" wrap="none"/><a:p><a:r><a:rPr lang="en-US" sz="1200"></a:rPr><a:t>M1</a:t></a:r><a:endParaRPr/></a:p></a:txBody><a:tcPr/></a:tc><a:tc><a:txBody><a:bodyPr bIns="46800" lIns="90000" rIns="90000" tIns="46800" wrap="none"/><a:p><a:r><a:rPr lang="en-US" sz="1200"></a:rPr><a:t>M2</a:t></a:r><a:endParaRPr/></a:p></a:txBody><a:tcPr/></a:tc><a:tc><a:txBody><a:bodyPr bIns="46800" lIns="90000" rIns="90000" tIns="46800" wrap="none"/><a:p><a:r><a:rPr lang="en-US" sz="1200"></a:rPr><a:t>M3</a:t></a:r><a:endParaRPr/></a:p></a:txBody><a:tcPr/></a:tc><a:tc><a:txBody><a:bodyPr bIns="46800" lIns="90000" rIns="90000" tIns="46800" wrap="none"/><a:p><a:r><a:rPr lang="en-US" sz="1200"></a:rPr><a:t>M4</a:t></a:r><a:endParaRPr/></a:p></a:txBody><a:tcPr/></a:tc><a:tc><a:txBody><a:bodyPr bIns="46800" lIns="90000" rIns="90000" tIns="46800" wrap="none"/><a:p><a:r><a:rPr lang="en-US" sz="1200"></a:rPr><a:t>M5</a:t></a:r><a:endParaRPr/></a:p></a:txBody><a:tcPr/></a:tc><a:tc><a:txBody><a:bodyPr bIns="46800" lIns="90000" rIns="90000" tIns="46800" wrap="none"/><a:p><a:r><a:rPr lang="en-US" sz="1200"></a:rPr><a:t>M6</a:t></a:r><a:endParaRPr/></a:p></a:txBody><a:tcPr/></a:tc><a:tc><a:txBody><a:bodyPr bIns="46800" lIns="90000" rIns="90000" tIns="46800" wrap="none"/><a:p><a:r><a:rPr lang="en-US" sz="1200"></a:rPr><a:t>M7</a:t></a:r><a:endParaRPr/></a:p></a:txBody><a:tcPr/></a:tc><a:tc><a:txBody><a:bodyPr bIns="46800" lIns="90000" rIns="90000" tIns="46800" wrap="none"/><a:p><a:r><a:rPr lang="en-US" sz="1200"></a:rPr><a:t>M8</a:t></a:r><a:endParaRPr/></a:p></a:txBody><a:tcPr/></a:tc><a:tc><a:txBody><a:bodyPr bIns="46800" lIns="90000" rIns="90000" tIns="46800" wrap="none"/><a:p><a:r><a:rPr lang="en-US" sz="1100"></a:rPr><a:t>Defects/KLOC</a:t></a:r><a:endParaRPr/></a:p></a:txBody><a:tcPr/></a:tc></a:tr><a:tr h="308160"><a:tc><a:txBody><a:bodyPr bIns="46800" lIns="90000" rIns="90000" tIns="46800" wrap="none"/><a:p><a:r><a:rPr lang="en-US" sz="1200"></a:rPr><a:t>M1</a:t></a:r><a:endParaRPr/></a:p></a:txBody><a:tcPr/></a:tc><a:tc><a:txBody><a:bodyPr bIns="46800" lIns="90000" rIns="90000" tIns="46800" wrap="none"/><a:p><a:r><a:rPr lang="en-US" sz="1200"></a:rPr><a:t>1.0</a:t></a:r><a:endParaRPr/></a:p></a:txBody><a:tcPr/></a:tc><a:tc><a:txBody><a:bodyPr bIns="46800" lIns="90000" rIns="90000" tIns="46800" wrap="none"/><a:p><a:r><a:rPr lang="en-US" sz="1200"></a:rPr><a:t>.834</a:t></a:r><a:endParaRPr/></a:p></a:txBody><a:tcPr/></a:tc><a:tc><a:txBody><a:bodyPr bIns="46800" lIns="90000" rIns="90000" tIns="46800" wrap="none"/><a:p><a:r><a:rPr lang="en-US" sz="1200"></a:rPr><a:t>.795</a:t></a:r><a:endParaRPr/></a:p></a:txBody><a:tcPr/></a:tc><a:tc><a:txBody><a:bodyPr bIns="46800" lIns="90000" rIns="90000" tIns="46800" wrap="none"/><a:p><a:r><a:rPr lang="en-US" sz="1200"></a:rPr><a:t>.413</a:t></a:r><a:endParaRPr/></a:p></a:txBody><a:tcPr/></a:tc><a:tc><a:txBody><a:bodyPr bIns="46800" lIns="90000" rIns="90000" tIns="46800" wrap="none"/><a:p><a:r><a:rPr lang="en-US" sz="1200"></a:rPr><a:t>.707</a:t></a:r><a:endParaRPr/></a:p></a:txBody><a:tcPr/></a:tc><a:tc><a:txBody><a:bodyPr bIns="46800" lIns="90000" rIns="90000" tIns="46800" wrap="none"/><a:p><a:r><a:rPr lang="en-US" sz="1200"></a:rPr><a:t>.651</a:t></a:r><a:endParaRPr/></a:p></a:txBody><a:tcPr/></a:tc><a:tc><a:txBody><a:bodyPr bIns="46800" lIns="90000" rIns="90000" tIns="46800" wrap="none"/><a:p><a:r><a:rPr lang="en-US" sz="1200"></a:rPr><a:t>.466</a:t></a:r><a:endParaRPr/></a:p></a:txBody><a:tcPr/></a:tc><a:tc><a:txBody><a:bodyPr bIns="46800" lIns="90000" rIns="90000" tIns="46800" wrap="none"/><a:p><a:r><a:rPr lang="en-US" sz="1200"></a:rPr><a:t>.588</a:t></a:r><a:endParaRPr/></a:p></a:txBody><a:tcPr/></a:tc><a:tc><a:txBody><a:bodyPr bIns="46800" lIns="90000" rIns="90000" tIns="46800" wrap="none"/><a:p><a:r><a:rPr lang="en-US" sz="1200"></a:rPr><a:t>.883</a:t></a:r><a:endParaRPr/></a:p></a:txBody><a:tcPr/></a:tc></a:tr><a:tr h="308160"><a:tc><a:txBody><a:bodyPr bIns="46800" lIns="90000" rIns="90000" tIns="46800" wrap="none"/><a:p><a:r><a:rPr lang="en-US" sz="1200"></a:rPr><a:t>M2</a:t></a:r><a:endParaRPr/></a:p></a:txBody><a:tcPr/></a:tc><a:tc><a:tcPr/></a:tc><a:tc><a:txBody><a:bodyPr bIns="46800" lIns="90000" rIns="90000" tIns="46800" wrap="none"/><a:p><a:r><a:rPr lang="en-US" sz="1200"></a:rPr><a:t>1.0</a:t></a:r><a:endParaRPr/></a:p></a:txBody><a:tcPr/></a:tc><a:tc><a:txBody><a:bodyPr bIns="46800" lIns="90000" rIns="90000" tIns="46800" wrap="none"/><a:p><a:r><a:rPr lang="en-US" sz="1200"></a:rPr><a:t>.645</a:t></a:r><a:endParaRPr/></a:p></a:txBody><a:tcPr/></a:tc><a:tc><a:txBody><a:bodyPr bIns="46800" lIns="90000" rIns="90000" tIns="46800" wrap="none"/><a:p><a:r><a:rPr lang="en-US" sz="1200"></a:rPr><a:t>.553</a:t></a:r><a:endParaRPr/></a:p></a:txBody><a:tcPr/></a:tc><a:tc><a:txBody><a:bodyPr bIns="46800" lIns="90000" rIns="90000" tIns="46800" wrap="none"/><a:p><a:r><a:rPr lang="en-US" sz="1200"></a:rPr><a:t>.747</a:t></a:r><a:endParaRPr/></a:p></a:txBody><a:tcPr/></a:tc><a:tc><a:txBody><a:bodyPr bIns="46800" lIns="90000" rIns="90000" tIns="46800" wrap="none"/><a:p><a:r><a:rPr lang="en-US" sz="1200"></a:rPr><a:t>.446</a:t></a:r><a:endParaRPr/></a:p></a:txBody><a:tcPr/></a:tc><a:tc><a:txBody><a:bodyPr bIns="46800" lIns="90000" rIns="90000" tIns="46800" wrap="none"/><a:p><a:r><a:rPr lang="en-US" sz="1200"></a:rPr><a:t>.219</a:t></a:r><a:endParaRPr/></a:p></a:txBody><a:tcPr/></a:tc><a:tc><a:txBody><a:bodyPr bIns="46800" lIns="90000" rIns="90000" tIns="46800" wrap="none"/><a:p><a:r><a:rPr lang="en-US" sz="1200"></a:rPr><a:t>.492</a:t></a:r><a:endParaRPr/></a:p></a:txBody><a:tcPr/></a:tc><a:tc><a:txBody><a:bodyPr bIns="46800" lIns="90000" rIns="90000" tIns="46800" wrap="none"/><a:p><a:r><a:rPr lang="en-US" sz="1200"></a:rPr><a:t>.798</a:t></a:r><a:endParaRPr/></a:p></a:txBody><a:tcPr/></a:tc></a:tr><a:tr h="308160"><a:tc><a:txBody><a:bodyPr bIns="46800" lIns="90000" rIns="90000" tIns="46800" wrap="none"/><a:p><a:r><a:rPr lang="en-US" sz="1200"></a:rPr><a:t>M3</a:t></a:r><a:endParaRPr/></a:p></a:txBody><a:tcPr/></a:tc><a:tc><a:tcPr/></a:tc><a:tc><a:tcPr/></a:tc><a:tc><a:txBody><a:bodyPr bIns="46800" lIns="90000" rIns="90000" tIns="46800" wrap="none"/><a:p><a:r><a:rPr lang="en-US" sz="1200"></a:rPr><a:t>1.0</a:t></a:r><a:endParaRPr/></a:p></a:txBody><a:tcPr/></a:tc><a:tc><a:txBody><a:bodyPr bIns="46800" lIns="90000" rIns="90000" tIns="46800" wrap="none"/><a:p><a:r><a:rPr lang="en-US" sz="1200"></a:rPr><a:t>.186</a:t></a:r><a:endParaRPr/></a:p></a:txBody><a:tcPr/></a:tc><a:tc><a:txBody><a:bodyPr bIns="46800" lIns="90000" rIns="90000" tIns="46800" wrap="none"/><a:p><a:r><a:rPr lang="en-US" sz="1200"></a:rPr><a:t>.749</a:t></a:r><a:endParaRPr/></a:p></a:txBody><a:tcPr/></a:tc><a:tc><a:txBody><a:bodyPr bIns="46800" lIns="90000" rIns="90000" tIns="46800" wrap="none"/><a:p><a:r><a:rPr lang="en-US" sz="1200"></a:rPr><a:t>.434</a:t></a:r><a:endParaRPr/></a:p></a:txBody><a:tcPr/></a:tc><a:tc><a:txBody><a:bodyPr bIns="46800" lIns="90000" rIns="90000" tIns="46800" wrap="none"/><a:p><a:r><a:rPr lang="en-US" sz="1200"></a:rPr><a:t>.445</a:t></a:r><a:endParaRPr/></a:p></a:txBody><a:tcPr/></a:tc><a:tc><a:txBody><a:bodyPr bIns="46800" lIns="90000" rIns="90000" tIns="46800" wrap="none"/><a:p><a:r><a:rPr lang="en-US" sz="1200"></a:rPr><a:t>.269</a:t></a:r><a:endParaRPr/></a:p></a:txBody><a:tcPr/></a:tc><a:tc><a:txBody><a:bodyPr bIns="46800" lIns="90000" rIns="90000" tIns="46800" wrap="none"/><a:p><a:r><a:rPr lang="en-US" sz="1200"></a:rPr><a:t>.868</a:t></a:r><a:endParaRPr/></a:p></a:txBody><a:tcPr/></a:tc></a:tr><a:tr h="308160"><a:tc><a:txBody><a:bodyPr bIns="46800" lIns="90000" rIns="90000" tIns="46800" wrap="none"/><a:p><a:r><a:rPr lang="en-US" sz="1200"></a:rPr><a:t>M4</a:t></a:r><a:endParaRPr/></a:p></a:txBody><a:tcPr/></a:tc><a:tc><a:tcPr/></a:tc><a:tc><a:tcPr/></a:tc><a:tc><a:tcPr/></a:tc><a:tc><a:txBody><a:bodyPr bIns="46800" lIns="90000" rIns="90000" tIns="46800" wrap="none"/><a:p><a:r><a:rPr lang="en-US" sz="1200"></a:rPr><a:t>1.0</a:t></a:r><a:endParaRPr/></a:p></a:txBody><a:tcPr/></a:tc><a:tc><a:txBody><a:bodyPr bIns="46800" lIns="90000" rIns="90000" tIns="46800" wrap="none"/><a:p><a:r><a:rPr lang="en-US" sz="1200"></a:rPr><a:t>.531</a:t></a:r><a:endParaRPr/></a:p></a:txBody><a:tcPr/></a:tc><a:tc><a:txBody><a:bodyPr bIns="46800" lIns="90000" rIns="90000" tIns="46800" wrap="none"/><a:p><a:r><a:rPr lang="en-US" sz="1200"></a:rPr><a:t>.429</a:t></a:r><a:endParaRPr/></a:p></a:txBody><a:tcPr/></a:tc><a:tc><a:txBody><a:bodyPr bIns="46800" lIns="90000" rIns="90000" tIns="46800" wrap="none"/><a:p><a:r><a:rPr lang="en-US" sz="1200"></a:rPr><a:t>.210</a:t></a:r><a:endParaRPr/></a:p></a:txBody><a:tcPr/></a:tc><a:tc><a:txBody><a:bodyPr bIns="46800" lIns="90000" rIns="90000" tIns="46800" wrap="none"/><a:p><a:r><a:rPr lang="en-US" sz="1200"></a:rPr><a:t>.631</a:t></a:r><a:endParaRPr/></a:p></a:txBody><a:tcPr/></a:tc><a:tc><a:txBody><a:bodyPr bIns="46800" lIns="90000" rIns="90000" tIns="46800" wrap="none"/><a:p><a:r><a:rPr lang="en-US" sz="1200"></a:rPr><a:t>.288</a:t></a:r><a:endParaRPr/></a:p></a:txBody><a:tcPr/></a:tc></a:tr><a:tr h="308160"><a:tc><a:txBody><a:bodyPr bIns="46800" lIns="90000" rIns="90000" tIns="46800" wrap="none"/><a:p><a:r><a:rPr lang="en-US" sz="1200"></a:rPr><a:t>M5</a:t></a:r><a:endParaRPr/></a:p></a:txBody><a:tcPr/></a:tc><a:tc><a:tcPr/></a:tc><a:tc><a:tcPr/></a:tc><a:tc><a:tcPr/></a:tc><a:tc><a:tcPr/></a:tc><a:tc><a:txBody><a:bodyPr bIns="46800" lIns="90000" rIns="90000" tIns="46800" wrap="none"/><a:p><a:r><a:rPr lang="en-US" sz="1200"></a:rPr><a:t>1.0</a:t></a:r><a:endParaRPr/></a:p></a:txBody><a:tcPr/></a:tc><a:tc><a:txBody><a:bodyPr bIns="46800" lIns="90000" rIns="90000" tIns="46800" wrap="none"/><a:p><a:r><a:rPr lang="en-US" sz="1200"></a:rPr><a:t>.263</a:t></a:r><a:endParaRPr/></a:p></a:txBody><a:tcPr/></a:tc><a:tc><a:txBody><a:bodyPr bIns="46800" lIns="90000" rIns="90000" tIns="46800" wrap="none"/><a:p><a:r><a:rPr lang="en-US" sz="1200"></a:rPr><a:t>.201</a:t></a:r><a:endParaRPr/></a:p></a:txBody><a:tcPr/></a:tc><a:tc><a:txBody><a:bodyPr bIns="46800" lIns="90000" rIns="90000" tIns="46800" wrap="none"/><a:p><a:r><a:rPr lang="en-US" sz="1200"></a:rPr><a:t>.390</a:t></a:r><a:endParaRPr/></a:p></a:txBody><a:tcPr/></a:tc><a:tc><a:txBody><a:bodyPr bIns="46800" lIns="90000" rIns="90000" tIns="46800" wrap="none"/><a:p><a:r><a:rPr lang="en-US" sz="1200"></a:rPr><a:t>.729</a:t></a:r><a:endParaRPr/></a:p></a:txBody><a:tcPr/></a:tc></a:tr><a:tr h="308160"><a:tc><a:txBody><a:bodyPr bIns="46800" lIns="90000" rIns="90000" tIns="46800" wrap="none"/><a:p><a:r><a:rPr lang="en-US" sz="1200"></a:rPr><a:t>M6</a:t></a:r><a:endParaRPr/></a:p></a:txBody><a:tcPr/></a:tc><a:tc><a:tcPr/></a:tc><a:tc><a:tcPr/></a:tc><a:tc><a:tcPr/></a:tc><a:tc><a:tcPr/></a:tc><a:tc><a:tcPr/></a:tc><a:tc><a:txBody><a:bodyPr bIns="46800" lIns="90000" rIns="90000" tIns="46800" wrap="none"/><a:p><a:r><a:rPr lang="en-US" sz="1200"></a:rPr><a:t>1.0</a:t></a:r><a:endParaRPr/></a:p></a:txBody><a:tcPr/></a:tc><a:tc><a:txBody><a:bodyPr bIns="46800" lIns="90000" rIns="90000" tIns="46800" wrap="none"/><a:p><a:r><a:rPr lang="en-US" sz="1200"></a:rPr><a:t>.701</a:t></a:r><a:endParaRPr/></a:p></a:txBody><a:tcPr/></a:tc><a:tc><a:txBody><a:bodyPr bIns="46800" lIns="90000" rIns="90000" tIns="46800" wrap="none"/><a:p><a:r><a:rPr lang="en-US" sz="1200"></a:rPr><a:t>.843</a:t></a:r><a:endParaRPr/></a:p></a:txBody><a:tcPr/></a:tc><a:tc><a:txBody><a:bodyPr bIns="46800" lIns="90000" rIns="90000" tIns="46800" wrap="none"/><a:p><a:r><a:rPr lang="en-US" sz="1200"></a:rPr><a:t>.374</a:t></a:r><a:endParaRPr/></a:p></a:txBody><a:tcPr/></a:tc></a:tr><a:tr h="308160"><a:tc><a:txBody><a:bodyPr bIns="46800" lIns="90000" rIns="90000" tIns="46800" wrap="none"/><a:p><a:r><a:rPr lang="en-US" sz="1200"></a:rPr><a:t>M7</a:t></a:r><a:endParaRPr/></a:p></a:txBody><a:tcPr/></a:tc><a:tc><a:tcPr/></a:tc><a:tc><a:tcPr/></a:tc><a:tc><a:tcPr/></a:tc><a:tc><a:tcPr/></a:tc><a:tc><a:tcPr/></a:tc><a:tc><a:tcPr/></a:tc><a:tc><a:txBody><a:bodyPr bIns="46800" lIns="90000" rIns="90000" tIns="46800" wrap="none"/><a:p><a:r><a:rPr lang="en-US" sz="1200"></a:rPr><a:t>1.0</a:t></a:r><a:endParaRPr/></a:p></a:txBody><a:tcPr/></a:tc><a:tc><a:txBody><a:bodyPr bIns="46800" lIns="90000" rIns="90000" tIns="46800" wrap="none"/><a:p><a:r><a:rPr lang="en-US" sz="1200"></a:rPr><a:t>.507</a:t></a:r><a:endParaRPr/></a:p></a:txBody><a:tcPr/></a:tc><a:tc><a:txBody><a:bodyPr bIns="46800" lIns="90000" rIns="90000" tIns="46800" wrap="none"/><a:p><a:r><a:rPr lang="en-US" sz="1200"></a:rPr><a:t>.288</a:t></a:r><a:endParaRPr/></a:p></a:txBody><a:tcPr/></a:tc></a:tr><a:tr h="308160"><a:tc><a:txBody><a:bodyPr bIns="46800" lIns="90000" rIns="90000" tIns="46800" wrap="none"/><a:p><a:r><a:rPr lang="en-US" sz="1200"></a:rPr><a:t>M8</a:t></a:r><a:endParaRPr/></a:p></a:txBody><a:tcPr/></a:tc><a:tc><a:tcPr/></a:tc><a:tc><a:tcPr/></a:tc><a:tc><a:tcPr/></a:tc><a:tc><a:tcPr/></a:tc><a:tc><a:tcPr/></a:tc><a:tc><a:tcPr/></a:tc><a:tc><a:tcPr/></a:tc><a:tc><a:txBody><a:bodyPr bIns="46800" lIns="90000" rIns="90000" tIns="46800" wrap="none"/><a:p><a:r><a:rPr lang="en-US" sz="1200"></a:rPr><a:t>1.0</a:t></a:r><a:endParaRPr/></a:p></a:txBody><a:tcPr/></a:tc><a:tc><a:txBody><a:bodyPr bIns="46800" lIns="90000" rIns="90000" tIns="46800" wrap="none"/><a:p><a:r><a:rPr lang="en-US" sz="1200"></a:rPr><a:t>.262</a:t></a:r><a:endParaRPr/></a:p></a:txBody><a:tcPr/></a:tc></a:tr><a:tr h="304920"><a:tc><a:txBody><a:bodyPr bIns="46800" lIns="90000" rIns="90000" tIns="46800" wrap="none"/><a:p><a:r><a:rPr lang="en-US" sz="1100"></a:rPr><a:t>Defects/KLOC</a:t></a:r><a:endParaRPr/></a:p></a:txBody><a:tcPr/></a:tc><a:tc><a:tcPr/></a:tc><a:tc><a:tcPr/></a:tc><a:tc><a:tcPr/></a:tc><a:tc><a:tcPr/></a:tc><a:tc><a:tcPr/></a:tc><a:tc><a:tcPr/></a:tc><a:tc><a:tcPr/></a:tc><a:tc><a:tcPr/></a:tc><a:tc><a:txBody><a:bodyPr bIns="46800" lIns="90000" rIns="90000" tIns="46800" wrap="none"/><a:p><a:r><a:rPr lang="en-US" sz="1200"></a:rPr><a:t>1.0</a:t></a:r><a:endParaRPr/></a:p></a:txBody><a:tcPr/></a:tc></a:tr></a:tbl></a:graphicData></a:graphic></p:graphicFrame></p:spTree></p:cSld><p:timing><p:tnLst><p:par><p:cTn dur="indefinite" id="51" nodeType="tmRoot" restart="never"><p:childTnLst><p:seq><p:cTn id="52" nodeType="mainSeq"><p:childTnLst><p:par><p:cTn fill="freeze" id="53"><p:stCondLst><p:cond delay="indefinite"/></p:stCondLst><p:childTnLst><p:par><p:cTn fill="freeze" id="54"><p:stCondLst><p:cond delay="0"/></p:stCondLst><p:childTnLst><p:par><p:cTn fill="hold" id="55" nodeType="clickEffect" presetClass="entr" presetID="20"><p:stCondLst><p:cond delay="0"/></p:stCondLst><p:childTnLst><p:set><p:cBhvr><p:cTn dur="1" fill="hold" id="56"><p:stCondLst><p:cond delay="0"/></p:stCondLst></p:cTn><p:tgtEl><p:spTgt spid="154"></p:spTgt></p:tgtEl><p:attrNameLst><p:attrName>style.visibility</p:attrName></p:attrNameLst></p:cBhvr><p:to><p:strVal val="visible"/></p:to></p:set><p:animEffect filter="wedge" transition="in"><p:cBhvr additive="repl"><p:cTn dur="2000" fill="freeze" id="57"></p:cTn><p:tgtEl><p:spTgt spid="154"></p:spTgt></p:tgtEl></p:cBhvr></p:animEffect></p:childTnLst></p:cTn></p:par></p:childTnLst></p:cTn></p:par></p:childTnLst></p:cTn></p:par><p:par><p:cTn fill="freeze" id="58"><p:stCondLst><p:cond delay="indefinite"/></p:stCondLst><p:childTnLst><p:par><p:cTn fill="freeze" id="59"><p:stCondLst><p:cond delay="0"/></p:stCondLst><p:childTnLst><p:par><p:cTn fill="hold" id="60" nodeType="clickEffect" presetClass="entr" presetID="2" presetSubtype="4"><p:stCondLst><p:cond delay="0"/></p:stCondLst><p:childTnLst><p:set><p:cBhvr><p:cTn dur="1" fill="hold" id="61"><p:stCondLst><p:cond delay="0"/></p:stCondLst></p:cTn><p:tgtEl><p:spTgt spid="-1"></p:spTgt></p:tgtEl><p:attrNameLst><p:attrName>style.visibility</p:attrName></p:attrNameLst></p:cBhvr><p:to><p:strVal val="visible"/></p:to></p:set><p:anim calcmode="lin" valueType="num"><p:cBhvr additive="repl"><p:cTn dur="500" fill="hold" id="62"></p:cTn><p:tgtEl><p:spTgt spid="-1"></p:spTgt></p:tgtEl><p:attrNameLst><p:attrName>ppt_x</p:attrName></p:attrNameLst></p:cBhvr><p:tavLst><p:tav tm="0"><p:val><p:strVal val="#ppt_x"/></p:val></p:tav><p:tav tm="100000"><p:val><p:strVal val="#ppt_x"/></p:val></p:tav></p:tavLst></p:anim><p:anim calcmode="lin" valueType="num"><p:cBhvr additive="repl"><p:cTn dur="500" fill="hold" id="63"></p:cTn><p:tgtEl><p:spTgt spid="-1"></p:spTgt></p:tgtEl><p:attrNameLst><p:attrName>ppt_y</p:attrName></p:attrNameLst></p:cBhvr><p:tavLst><p:tav tm="0"><p:val><p:strVal val="1+#ppt_h/2"/></p:val></p:tav><p:tav tm="100000"><p:val><p:strVal val="#ppt_y"/></p:val></p:tav></p:tavLst></p:anim></p:childTn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Correlation Analysis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5558400" y="3164400"/>
            <a:ext cx="640080" cy="365760"/>
          </a:xfrm>
          <a:prstGeom prst="ellipse">
            <a:avLst/>
          </a:prstGeom>
          <a:solidFill>
            <a:srgbClr val="cccccc"/>
          </a:solidFill>
          <a:ln>
            <a:solidFill>
              <a:srgbClr val="ffff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M1</a:t>
            </a: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5558400" y="4627440"/>
            <a:ext cx="640080" cy="365760"/>
          </a:xfrm>
          <a:prstGeom prst="ellipse">
            <a:avLst/>
          </a:prstGeom>
          <a:solidFill>
            <a:srgbClr val="cccccc"/>
          </a:solidFill>
          <a:ln>
            <a:solidFill>
              <a:srgbClr val="ffff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M2</a:t>
            </a:r>
            <a:endParaRPr/>
          </a:p>
        </p:txBody>
      </p:sp>
      <p:sp>
        <p:nvSpPr>
          <p:cNvPr id="158" name="CustomShape 4"/>
          <p:cNvSpPr/>
          <p:nvPr/>
        </p:nvSpPr>
        <p:spPr>
          <a:xfrm>
            <a:off x="3044520" y="3818520"/>
            <a:ext cx="640080" cy="365760"/>
          </a:xfrm>
          <a:prstGeom prst="ellipse">
            <a:avLst/>
          </a:prstGeom>
          <a:solidFill>
            <a:srgbClr val="cccccc"/>
          </a:solidFill>
          <a:ln>
            <a:solidFill>
              <a:srgbClr val="ffff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M7</a:t>
            </a:r>
            <a:endParaRPr/>
          </a:p>
        </p:txBody>
      </p:sp>
      <p:cxnSp>
        <p:nvCxnSpPr>
          <p:cNvPr id="159" name="Line 5"/>
          <p:cNvCxnSpPr>
            <a:stCxn id="158" idx="5"/>
            <a:endCxn id="157" idx="2"/>
          </p:cNvCxnSpPr>
          <p:nvPr/>
        </p:nvCxnSpPr>
        <p:spPr>
          <xfrm>
            <a:off x="3591000" y="4131000"/>
            <a:ext cx="1967760" cy="679680"/>
          </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60" name="Line 6"/>
          <p:cNvCxnSpPr>
            <a:stCxn id="158" idx="7"/>
            <a:endCxn id="156" idx="2"/>
          </p:cNvCxnSpPr>
          <p:nvPr/>
        </p:nvCxnSpPr>
        <p:spPr>
          <xfrm flipH="1">
            <a:off x="3591000" y="3347280"/>
            <a:ext cx="1967760" cy="524880"/>
          </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61" name="Line 7"/>
          <p:cNvCxnSpPr>
            <a:stCxn id="156" idx="4"/>
            <a:endCxn id="157" idx="0"/>
          </p:cNvCxnSpPr>
          <p:nvPr/>
        </p:nvCxnSpPr>
        <p:spPr>
          <xfrm>
            <a:off x="5878440" y="3530160"/>
            <a:ext cx="360" cy="1097640"/>
          </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sp>
        <p:nvSpPr>
          <p:cNvPr id="162" name="TextShape 8"/>
          <p:cNvSpPr txBox="1"/>
          <p:nvPr/>
        </p:nvSpPr>
        <p:spPr>
          <a:xfrm>
            <a:off x="4125600" y="3183840"/>
            <a:ext cx="822960" cy="3160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600">
                <a:solidFill>
                  <a:srgbClr val="ffffcc"/>
                </a:solidFill>
              </a:rPr>
              <a:t>0.466</a:t>
            </a:r>
            <a:endParaRPr/>
          </a:p>
        </p:txBody>
      </p:sp>
      <p:sp>
        <p:nvSpPr>
          <p:cNvPr id="163" name="TextShape 9"/>
          <p:cNvSpPr txBox="1"/>
          <p:nvPr/>
        </p:nvSpPr>
        <p:spPr>
          <a:xfrm>
            <a:off x="6072480" y="3922920"/>
            <a:ext cx="822960" cy="3160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600">
                <a:solidFill>
                  <a:srgbClr val="ffffcc"/>
                </a:solidFill>
              </a:rPr>
              <a:t>0.834</a:t>
            </a:r>
            <a:endParaRPr/>
          </a:p>
        </p:txBody>
      </p:sp>
      <p:sp>
        <p:nvSpPr>
          <p:cNvPr id="164" name="TextShape 10"/>
          <p:cNvSpPr txBox="1"/>
          <p:nvPr/>
        </p:nvSpPr>
        <p:spPr>
          <a:xfrm>
            <a:off x="4125600" y="4623840"/>
            <a:ext cx="822960" cy="3160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600">
                <a:solidFill>
                  <a:srgbClr val="ffffcc"/>
                </a:solidFill>
              </a:rPr>
              <a:t>0.219</a:t>
            </a:r>
            <a:endParaRPr/>
          </a:p>
        </p:txBody>
      </p:sp>
      <p:sp>
        <p:nvSpPr>
          <p:cNvPr id="165" name="TextShape 11"/>
          <p:cNvSpPr txBox="1"/>
          <p:nvPr/>
        </p:nvSpPr>
        <p:spPr>
          <a:xfrm>
            <a:off x="1280160" y="2043720"/>
            <a:ext cx="7772400" cy="715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ffff66"/>
                </a:solidFill>
              </a:rPr>
              <a:t>M1</a:t>
            </a:r>
            <a:r>
              <a:rPr lang="en-US" sz="2200">
                <a:solidFill>
                  <a:srgbClr val="e6e6ff"/>
                </a:solidFill>
              </a:rPr>
              <a:t>: Churned LOC / Total LOC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ffff99"/>
                </a:solidFill>
              </a:rPr>
              <a:t>M2</a:t>
            </a:r>
            <a:r>
              <a:rPr lang="en-US" sz="2200">
                <a:solidFill>
                  <a:srgbClr val="e6e6ff"/>
                </a:solidFill>
              </a:rPr>
              <a:t>: Deleted LOC / Total LOC</a:t>
            </a:r>
            <a:endParaRPr/>
          </a:p>
        </p:txBody>
      </p:sp>
      <p:sp>
        <p:nvSpPr>
          <p:cNvPr id="166" name="TextShape 12"/>
          <p:cNvSpPr txBox="1"/>
          <p:nvPr/>
        </p:nvSpPr>
        <p:spPr>
          <a:xfrm>
            <a:off x="1319040" y="5456160"/>
            <a:ext cx="5577840" cy="102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ffff66"/>
                </a:solidFill>
              </a:rPr>
              <a:t>M7</a:t>
            </a:r>
            <a:r>
              <a:rPr lang="en-US" sz="2200">
                <a:solidFill>
                  <a:srgbClr val="e6e6ff"/>
                </a:solidFill>
              </a:rPr>
              <a:t>: Churned LOC / Deleted LOC: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>
                <a:solidFill>
                  <a:srgbClr val="e6e6ff"/>
                </a:solidFill>
              </a:rPr>
              <a:t>Quantifier of new development.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>
                <a:solidFill>
                  <a:srgbClr val="e6e6ff"/>
                </a:solidFill>
              </a:rPr>
              <a:t>Acts as a cross check on M1 and M2</a:t>
            </a:r>
            <a:endParaRPr/>
          </a:p>
        </p:txBody>
      </p:sp>
      <p:sp>
        <p:nvSpPr>
          <p:cNvPr id="167" name="TextShape 13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  <p:timing>
    <p:tnLst>
      <p:par>
        <p:cTn dur="indefinite" id="64" nodeType="tmRoot" restart="never">
          <p:childTnLst>
            <p:seq>
              <p:cTn id="65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Fitting of Statistical Models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504000" y="1661040"/>
            <a:ext cx="9071640" cy="5079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800"/>
              <a:t>Compare predictive models build using absolute measures against predictive models built using relative churn measures.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Regression Models: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/>
              <a:t>Using all measures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/>
              <a:t>Stepwise regression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/>
              <a:t>PCA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Coefficient of Determination: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/>
              <a:t>R</a:t>
            </a:r>
            <a:r>
              <a:rPr lang="en-US" sz="2800"/>
              <a:t>2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/>
              <a:t>Adjusted R</a:t>
            </a:r>
            <a:r>
              <a:rPr lang="en-US" sz="2800"/>
              <a:t>2</a:t>
            </a:r>
            <a:endParaRPr/>
          </a:p>
        </p:txBody>
      </p:sp>
      <p:sp>
        <p:nvSpPr>
          <p:cNvPr id="170" name="TextShape 3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  <p:timing>
    <p:tnLst>
      <p:par>
        <p:cTn dur="indefinite" id="66" nodeType="tmRoot" restart="never">
          <p:childTnLst>
            <p:seq>
              <p:cTn id="67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