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8288000" cy="10287000"/>
  <p:notesSz cx="6858000" cy="9144000"/>
  <p:embeddedFontLst>
    <p:embeddedFont>
      <p:font typeface="Arial Bold"/>
      <p:regular r:id="rId15"/>
    </p:embeddedFont>
    <p:embeddedFont>
      <p:font typeface="Arimo"/>
      <p:regular r:id="rId16"/>
    </p:embeddedFont>
    <p:embeddedFont>
      <p:font typeface="Arimo Bold"/>
      <p:regular r:id="rId17"/>
    </p:embeddedFont>
    <p:embeddedFont>
      <p:font typeface="DM Sans" pitchFamily="2" charset="0"/>
      <p:regular r:id="rId18"/>
      <p:bold r:id="rId19"/>
    </p:embeddedFont>
    <p:embeddedFont>
      <p:font typeface="DM Sans Bold"/>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4" d="100"/>
          <a:sy n="54" d="100"/>
        </p:scale>
        <p:origin x="75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svg"/><Relationship Id="rId7" Type="http://schemas.openxmlformats.org/officeDocument/2006/relationships/image" Target="../media/image2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svg"/><Relationship Id="rId4" Type="http://schemas.openxmlformats.org/officeDocument/2006/relationships/image" Target="../media/image25.png"/><Relationship Id="rId9" Type="http://schemas.openxmlformats.org/officeDocument/2006/relationships/image" Target="../media/image30.sv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2.sv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0.sv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svg"/><Relationship Id="rId7" Type="http://schemas.openxmlformats.org/officeDocument/2006/relationships/image" Target="../media/image17.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2.sv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055075" y="1028700"/>
            <a:ext cx="604457" cy="608886"/>
          </a:xfrm>
          <a:custGeom>
            <a:avLst/>
            <a:gdLst/>
            <a:ahLst/>
            <a:cxnLst/>
            <a:rect l="l" t="t" r="r" b="b"/>
            <a:pathLst>
              <a:path w="604457" h="608886">
                <a:moveTo>
                  <a:pt x="0" y="0"/>
                </a:moveTo>
                <a:lnTo>
                  <a:pt x="604457" y="0"/>
                </a:lnTo>
                <a:lnTo>
                  <a:pt x="604457" y="608886"/>
                </a:lnTo>
                <a:lnTo>
                  <a:pt x="0" y="6088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1218332" y="2731879"/>
            <a:ext cx="3701593" cy="4723610"/>
          </a:xfrm>
          <a:custGeom>
            <a:avLst/>
            <a:gdLst/>
            <a:ahLst/>
            <a:cxnLst/>
            <a:rect l="l" t="t" r="r" b="b"/>
            <a:pathLst>
              <a:path w="3701593" h="4723610">
                <a:moveTo>
                  <a:pt x="0" y="0"/>
                </a:moveTo>
                <a:lnTo>
                  <a:pt x="3701593" y="0"/>
                </a:lnTo>
                <a:lnTo>
                  <a:pt x="3701593" y="4723610"/>
                </a:lnTo>
                <a:lnTo>
                  <a:pt x="0" y="472361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9456031" y="5686468"/>
            <a:ext cx="3718302" cy="2393234"/>
          </a:xfrm>
          <a:custGeom>
            <a:avLst/>
            <a:gdLst/>
            <a:ahLst/>
            <a:cxnLst/>
            <a:rect l="l" t="t" r="r" b="b"/>
            <a:pathLst>
              <a:path w="3718302" h="2393234">
                <a:moveTo>
                  <a:pt x="0" y="0"/>
                </a:moveTo>
                <a:lnTo>
                  <a:pt x="3718301" y="0"/>
                </a:lnTo>
                <a:lnTo>
                  <a:pt x="3718301" y="2393234"/>
                </a:lnTo>
                <a:lnTo>
                  <a:pt x="0" y="239323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4377104" y="3974852"/>
            <a:ext cx="2882196" cy="3943304"/>
          </a:xfrm>
          <a:custGeom>
            <a:avLst/>
            <a:gdLst/>
            <a:ahLst/>
            <a:cxnLst/>
            <a:rect l="l" t="t" r="r" b="b"/>
            <a:pathLst>
              <a:path w="2882196" h="3943304">
                <a:moveTo>
                  <a:pt x="0" y="0"/>
                </a:moveTo>
                <a:lnTo>
                  <a:pt x="2882196" y="0"/>
                </a:lnTo>
                <a:lnTo>
                  <a:pt x="2882196" y="3943304"/>
                </a:lnTo>
                <a:lnTo>
                  <a:pt x="0" y="394330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1028700" y="3118004"/>
            <a:ext cx="9904619" cy="1966436"/>
          </a:xfrm>
          <a:prstGeom prst="rect">
            <a:avLst/>
          </a:prstGeom>
        </p:spPr>
        <p:txBody>
          <a:bodyPr lIns="0" tIns="0" rIns="0" bIns="0" rtlCol="0" anchor="t">
            <a:spAutoFit/>
          </a:bodyPr>
          <a:lstStyle/>
          <a:p>
            <a:pPr algn="l">
              <a:lnSpc>
                <a:spcPts val="16818"/>
              </a:lnSpc>
            </a:pPr>
            <a:r>
              <a:rPr lang="vi-VN" sz="12013" b="1" dirty="0">
                <a:solidFill>
                  <a:srgbClr val="343434"/>
                </a:solidFill>
                <a:latin typeface="Arial Bold"/>
                <a:ea typeface="Arial Bold"/>
                <a:cs typeface="Arial Bold"/>
                <a:sym typeface="Arial Bold"/>
              </a:rPr>
              <a:t>TRÍ TUỆ</a:t>
            </a:r>
            <a:endParaRPr lang="en-US" sz="12013" b="1" dirty="0">
              <a:solidFill>
                <a:srgbClr val="343434"/>
              </a:solidFill>
              <a:latin typeface="Arial Bold"/>
              <a:ea typeface="Arial Bold"/>
              <a:cs typeface="Arial Bold"/>
              <a:sym typeface="Arial Bold"/>
            </a:endParaRPr>
          </a:p>
        </p:txBody>
      </p:sp>
      <p:sp>
        <p:nvSpPr>
          <p:cNvPr id="7" name="TextBox 7"/>
          <p:cNvSpPr txBox="1"/>
          <p:nvPr/>
        </p:nvSpPr>
        <p:spPr>
          <a:xfrm>
            <a:off x="1055075" y="4684109"/>
            <a:ext cx="8626948" cy="1709699"/>
          </a:xfrm>
          <a:prstGeom prst="rect">
            <a:avLst/>
          </a:prstGeom>
        </p:spPr>
        <p:txBody>
          <a:bodyPr lIns="0" tIns="0" rIns="0" bIns="0" rtlCol="0" anchor="t">
            <a:spAutoFit/>
          </a:bodyPr>
          <a:lstStyle/>
          <a:p>
            <a:pPr algn="l">
              <a:lnSpc>
                <a:spcPts val="14649"/>
              </a:lnSpc>
            </a:pPr>
            <a:r>
              <a:rPr lang="vi-VN" sz="10463" dirty="0">
                <a:solidFill>
                  <a:srgbClr val="343434"/>
                </a:solidFill>
                <a:latin typeface="Arial"/>
                <a:ea typeface="Arial"/>
                <a:cs typeface="Arial"/>
                <a:sym typeface="Arial"/>
              </a:rPr>
              <a:t>NHÂN TẠO</a:t>
            </a:r>
            <a:endParaRPr lang="en-US" sz="10463" dirty="0">
              <a:solidFill>
                <a:srgbClr val="343434"/>
              </a:solidFill>
              <a:latin typeface="Arial"/>
              <a:ea typeface="Arial"/>
              <a:cs typeface="Arial"/>
              <a:sym typeface="Arial"/>
            </a:endParaRPr>
          </a:p>
        </p:txBody>
      </p:sp>
      <p:sp>
        <p:nvSpPr>
          <p:cNvPr id="8" name="TextBox 8"/>
          <p:cNvSpPr txBox="1"/>
          <p:nvPr/>
        </p:nvSpPr>
        <p:spPr>
          <a:xfrm>
            <a:off x="1806339" y="1111346"/>
            <a:ext cx="1160704" cy="243569"/>
          </a:xfrm>
          <a:prstGeom prst="rect">
            <a:avLst/>
          </a:prstGeom>
        </p:spPr>
        <p:txBody>
          <a:bodyPr lIns="0" tIns="0" rIns="0" bIns="0" rtlCol="0" anchor="t">
            <a:spAutoFit/>
          </a:bodyPr>
          <a:lstStyle/>
          <a:p>
            <a:pPr algn="l">
              <a:lnSpc>
                <a:spcPts val="1822"/>
              </a:lnSpc>
            </a:pPr>
            <a:r>
              <a:rPr lang="en-US" sz="1804" spc="-110">
                <a:solidFill>
                  <a:srgbClr val="343434"/>
                </a:solidFill>
                <a:latin typeface="DM Sans"/>
                <a:ea typeface="DM Sans"/>
                <a:cs typeface="DM Sans"/>
                <a:sym typeface="DM Sans"/>
              </a:rPr>
              <a:t>NONAME</a:t>
            </a:r>
          </a:p>
        </p:txBody>
      </p:sp>
      <p:sp>
        <p:nvSpPr>
          <p:cNvPr id="9" name="TextBox 9"/>
          <p:cNvSpPr txBox="1"/>
          <p:nvPr/>
        </p:nvSpPr>
        <p:spPr>
          <a:xfrm>
            <a:off x="12319860"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HOME</a:t>
            </a:r>
          </a:p>
        </p:txBody>
      </p:sp>
      <p:sp>
        <p:nvSpPr>
          <p:cNvPr id="10" name="TextBox 10"/>
          <p:cNvSpPr txBox="1"/>
          <p:nvPr/>
        </p:nvSpPr>
        <p:spPr>
          <a:xfrm>
            <a:off x="13424041"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SERVICE</a:t>
            </a:r>
          </a:p>
        </p:txBody>
      </p:sp>
      <p:sp>
        <p:nvSpPr>
          <p:cNvPr id="11" name="TextBox 11"/>
          <p:cNvSpPr txBox="1"/>
          <p:nvPr/>
        </p:nvSpPr>
        <p:spPr>
          <a:xfrm>
            <a:off x="14528628" y="1111629"/>
            <a:ext cx="110573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ABOUT US</a:t>
            </a:r>
          </a:p>
        </p:txBody>
      </p:sp>
      <p:sp>
        <p:nvSpPr>
          <p:cNvPr id="12" name="TextBox 12"/>
          <p:cNvSpPr txBox="1"/>
          <p:nvPr/>
        </p:nvSpPr>
        <p:spPr>
          <a:xfrm>
            <a:off x="15923945" y="1111629"/>
            <a:ext cx="133535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CONTACT US</a:t>
            </a:r>
          </a:p>
        </p:txBody>
      </p:sp>
      <p:sp>
        <p:nvSpPr>
          <p:cNvPr id="13" name="TextBox 13"/>
          <p:cNvSpPr txBox="1"/>
          <p:nvPr/>
        </p:nvSpPr>
        <p:spPr>
          <a:xfrm>
            <a:off x="1055075" y="6607021"/>
            <a:ext cx="7793067" cy="908050"/>
          </a:xfrm>
          <a:prstGeom prst="rect">
            <a:avLst/>
          </a:prstGeom>
        </p:spPr>
        <p:txBody>
          <a:bodyPr lIns="0" tIns="0" rIns="0" bIns="0" rtlCol="0" anchor="t">
            <a:spAutoFit/>
          </a:bodyPr>
          <a:lstStyle/>
          <a:p>
            <a:pPr algn="just">
              <a:lnSpc>
                <a:spcPts val="3499"/>
              </a:lnSpc>
            </a:pPr>
            <a:r>
              <a:rPr lang="en-US" sz="2499">
                <a:solidFill>
                  <a:srgbClr val="343434"/>
                </a:solidFill>
                <a:latin typeface="Arial"/>
                <a:ea typeface="Arial"/>
                <a:cs typeface="Arial"/>
                <a:sym typeface="Arial"/>
              </a:rPr>
              <a:t>Tìm hiểu và cài đặt ứng dụng giải thuật Backtraking vào trò chơi Sudoku</a:t>
            </a:r>
          </a:p>
        </p:txBody>
      </p:sp>
      <p:sp>
        <p:nvSpPr>
          <p:cNvPr id="14" name="TextBox 14"/>
          <p:cNvSpPr txBox="1"/>
          <p:nvPr/>
        </p:nvSpPr>
        <p:spPr>
          <a:xfrm>
            <a:off x="16253563" y="8991600"/>
            <a:ext cx="1005737" cy="266700"/>
          </a:xfrm>
          <a:prstGeom prst="rect">
            <a:avLst/>
          </a:prstGeom>
        </p:spPr>
        <p:txBody>
          <a:bodyPr lIns="0" tIns="0" rIns="0" bIns="0" rtlCol="0" anchor="t">
            <a:spAutoFit/>
          </a:bodyPr>
          <a:lstStyle/>
          <a:p>
            <a:pPr algn="r">
              <a:lnSpc>
                <a:spcPts val="2100"/>
              </a:lnSpc>
            </a:pPr>
            <a:r>
              <a:rPr lang="en-US" sz="1500" b="1">
                <a:solidFill>
                  <a:srgbClr val="343434"/>
                </a:solidFill>
                <a:latin typeface="DM Sans Bold"/>
                <a:ea typeface="DM Sans Bold"/>
                <a:cs typeface="DM Sans Bold"/>
                <a:sym typeface="DM Sans Bold"/>
              </a:rPr>
              <a:t>Page 01</a:t>
            </a:r>
          </a:p>
        </p:txBody>
      </p:sp>
      <p:sp>
        <p:nvSpPr>
          <p:cNvPr id="15" name="TextBox 15"/>
          <p:cNvSpPr txBox="1"/>
          <p:nvPr/>
        </p:nvSpPr>
        <p:spPr>
          <a:xfrm>
            <a:off x="1118810" y="8860975"/>
            <a:ext cx="4977189" cy="690895"/>
          </a:xfrm>
          <a:prstGeom prst="rect">
            <a:avLst/>
          </a:prstGeom>
        </p:spPr>
        <p:txBody>
          <a:bodyPr wrap="square" lIns="0" tIns="0" rIns="0" bIns="0" rtlCol="0" anchor="t">
            <a:spAutoFit/>
          </a:bodyPr>
          <a:lstStyle/>
          <a:p>
            <a:pPr algn="l">
              <a:lnSpc>
                <a:spcPts val="2765"/>
              </a:lnSpc>
            </a:pPr>
            <a:r>
              <a:rPr lang="en-US" sz="2143" spc="-117" dirty="0">
                <a:solidFill>
                  <a:srgbClr val="343434"/>
                </a:solidFill>
                <a:latin typeface="Arial"/>
                <a:ea typeface="Arial"/>
                <a:cs typeface="Arial"/>
                <a:sym typeface="Arial"/>
              </a:rPr>
              <a:t>LỚP: 241_71ITAI40503_01</a:t>
            </a:r>
          </a:p>
          <a:p>
            <a:pPr algn="l">
              <a:lnSpc>
                <a:spcPts val="2765"/>
              </a:lnSpc>
              <a:spcBef>
                <a:spcPct val="0"/>
              </a:spcBef>
            </a:pPr>
            <a:r>
              <a:rPr lang="en-US" sz="2143" spc="-117" dirty="0">
                <a:solidFill>
                  <a:srgbClr val="343434"/>
                </a:solidFill>
                <a:latin typeface="Arial"/>
                <a:ea typeface="Arial"/>
                <a:cs typeface="Arial"/>
                <a:sym typeface="Arial"/>
              </a:rPr>
              <a:t>GIẢNG VIÊN: PHAN HỒ VIẾT TRƯỜNG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055075" y="1028700"/>
            <a:ext cx="604457" cy="608886"/>
          </a:xfrm>
          <a:custGeom>
            <a:avLst/>
            <a:gdLst/>
            <a:ahLst/>
            <a:cxnLst/>
            <a:rect l="l" t="t" r="r" b="b"/>
            <a:pathLst>
              <a:path w="604457" h="608886">
                <a:moveTo>
                  <a:pt x="0" y="0"/>
                </a:moveTo>
                <a:lnTo>
                  <a:pt x="604457" y="0"/>
                </a:lnTo>
                <a:lnTo>
                  <a:pt x="604457" y="608886"/>
                </a:lnTo>
                <a:lnTo>
                  <a:pt x="0" y="6088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489533" y="2270955"/>
            <a:ext cx="8769767" cy="5820933"/>
          </a:xfrm>
          <a:custGeom>
            <a:avLst/>
            <a:gdLst/>
            <a:ahLst/>
            <a:cxnLst/>
            <a:rect l="l" t="t" r="r" b="b"/>
            <a:pathLst>
              <a:path w="8769767" h="5820933">
                <a:moveTo>
                  <a:pt x="0" y="0"/>
                </a:moveTo>
                <a:lnTo>
                  <a:pt x="8769767" y="0"/>
                </a:lnTo>
                <a:lnTo>
                  <a:pt x="8769767" y="5820933"/>
                </a:lnTo>
                <a:lnTo>
                  <a:pt x="0" y="5820933"/>
                </a:lnTo>
                <a:lnTo>
                  <a:pt x="0" y="0"/>
                </a:lnTo>
                <a:close/>
              </a:path>
            </a:pathLst>
          </a:custGeom>
          <a:blipFill>
            <a:blip r:embed="rId4"/>
            <a:stretch>
              <a:fillRect/>
            </a:stretch>
          </a:blipFill>
        </p:spPr>
      </p:sp>
      <p:sp>
        <p:nvSpPr>
          <p:cNvPr id="4" name="TextBox 4"/>
          <p:cNvSpPr txBox="1"/>
          <p:nvPr/>
        </p:nvSpPr>
        <p:spPr>
          <a:xfrm>
            <a:off x="1028700" y="2395240"/>
            <a:ext cx="7072639" cy="1152524"/>
          </a:xfrm>
          <a:prstGeom prst="rect">
            <a:avLst/>
          </a:prstGeom>
        </p:spPr>
        <p:txBody>
          <a:bodyPr lIns="0" tIns="0" rIns="0" bIns="0" rtlCol="0" anchor="t">
            <a:spAutoFit/>
          </a:bodyPr>
          <a:lstStyle/>
          <a:p>
            <a:pPr algn="l">
              <a:lnSpc>
                <a:spcPts val="8400"/>
              </a:lnSpc>
            </a:pPr>
            <a:r>
              <a:rPr lang="en-US" sz="6000" b="1">
                <a:solidFill>
                  <a:srgbClr val="343434"/>
                </a:solidFill>
                <a:latin typeface="Arial Bold"/>
                <a:ea typeface="Arial Bold"/>
                <a:cs typeface="Arial Bold"/>
                <a:sym typeface="Arial Bold"/>
              </a:rPr>
              <a:t>KẾT QUẢ</a:t>
            </a:r>
          </a:p>
        </p:txBody>
      </p:sp>
      <p:sp>
        <p:nvSpPr>
          <p:cNvPr id="5" name="TextBox 5"/>
          <p:cNvSpPr txBox="1"/>
          <p:nvPr/>
        </p:nvSpPr>
        <p:spPr>
          <a:xfrm>
            <a:off x="1806339" y="1111346"/>
            <a:ext cx="1160704" cy="243569"/>
          </a:xfrm>
          <a:prstGeom prst="rect">
            <a:avLst/>
          </a:prstGeom>
        </p:spPr>
        <p:txBody>
          <a:bodyPr lIns="0" tIns="0" rIns="0" bIns="0" rtlCol="0" anchor="t">
            <a:spAutoFit/>
          </a:bodyPr>
          <a:lstStyle/>
          <a:p>
            <a:pPr algn="l">
              <a:lnSpc>
                <a:spcPts val="1822"/>
              </a:lnSpc>
            </a:pPr>
            <a:r>
              <a:rPr lang="en-US" sz="1804" b="1" spc="-110">
                <a:solidFill>
                  <a:srgbClr val="343434"/>
                </a:solidFill>
                <a:latin typeface="DM Sans Bold"/>
                <a:ea typeface="DM Sans Bold"/>
                <a:cs typeface="DM Sans Bold"/>
                <a:sym typeface="DM Sans Bold"/>
              </a:rPr>
              <a:t>NONAME</a:t>
            </a:r>
          </a:p>
        </p:txBody>
      </p:sp>
      <p:sp>
        <p:nvSpPr>
          <p:cNvPr id="6" name="TextBox 6"/>
          <p:cNvSpPr txBox="1"/>
          <p:nvPr/>
        </p:nvSpPr>
        <p:spPr>
          <a:xfrm>
            <a:off x="12319860"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HOME</a:t>
            </a:r>
          </a:p>
        </p:txBody>
      </p:sp>
      <p:sp>
        <p:nvSpPr>
          <p:cNvPr id="7" name="TextBox 7"/>
          <p:cNvSpPr txBox="1"/>
          <p:nvPr/>
        </p:nvSpPr>
        <p:spPr>
          <a:xfrm>
            <a:off x="13424041"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SERVICE</a:t>
            </a:r>
          </a:p>
        </p:txBody>
      </p:sp>
      <p:sp>
        <p:nvSpPr>
          <p:cNvPr id="8" name="TextBox 8"/>
          <p:cNvSpPr txBox="1"/>
          <p:nvPr/>
        </p:nvSpPr>
        <p:spPr>
          <a:xfrm>
            <a:off x="14528628" y="1111629"/>
            <a:ext cx="110573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ABOUT US</a:t>
            </a:r>
          </a:p>
        </p:txBody>
      </p:sp>
      <p:sp>
        <p:nvSpPr>
          <p:cNvPr id="9" name="TextBox 9"/>
          <p:cNvSpPr txBox="1"/>
          <p:nvPr/>
        </p:nvSpPr>
        <p:spPr>
          <a:xfrm>
            <a:off x="15923945" y="1111629"/>
            <a:ext cx="133535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CONTACT US</a:t>
            </a:r>
          </a:p>
        </p:txBody>
      </p:sp>
      <p:sp>
        <p:nvSpPr>
          <p:cNvPr id="10" name="TextBox 10"/>
          <p:cNvSpPr txBox="1"/>
          <p:nvPr/>
        </p:nvSpPr>
        <p:spPr>
          <a:xfrm>
            <a:off x="1028700" y="3848597"/>
            <a:ext cx="6804271" cy="1736725"/>
          </a:xfrm>
          <a:prstGeom prst="rect">
            <a:avLst/>
          </a:prstGeom>
        </p:spPr>
        <p:txBody>
          <a:bodyPr lIns="0" tIns="0" rIns="0" bIns="0" rtlCol="0" anchor="t">
            <a:spAutoFit/>
          </a:bodyPr>
          <a:lstStyle/>
          <a:p>
            <a:pPr algn="just">
              <a:lnSpc>
                <a:spcPts val="3499"/>
              </a:lnSpc>
            </a:pPr>
            <a:r>
              <a:rPr lang="en-US" sz="2499">
                <a:solidFill>
                  <a:srgbClr val="343434"/>
                </a:solidFill>
                <a:latin typeface="DM Sans"/>
                <a:ea typeface="DM Sans"/>
                <a:cs typeface="DM Sans"/>
                <a:sym typeface="DM Sans"/>
              </a:rPr>
              <a:t>Khi chạy thành công sẽ xuất hiện khung đã giải từ máy chủ. Trong đó có khi ấn “h” sẽ thực hiện gợi ý, điền sai số sẽ báo lỗi và mọi thứ sẽ được thông báo bên khung terminal.</a:t>
            </a:r>
          </a:p>
        </p:txBody>
      </p:sp>
      <p:sp>
        <p:nvSpPr>
          <p:cNvPr id="11" name="TextBox 11"/>
          <p:cNvSpPr txBox="1"/>
          <p:nvPr/>
        </p:nvSpPr>
        <p:spPr>
          <a:xfrm>
            <a:off x="16253563" y="8991600"/>
            <a:ext cx="1005737" cy="266700"/>
          </a:xfrm>
          <a:prstGeom prst="rect">
            <a:avLst/>
          </a:prstGeom>
        </p:spPr>
        <p:txBody>
          <a:bodyPr lIns="0" tIns="0" rIns="0" bIns="0" rtlCol="0" anchor="t">
            <a:spAutoFit/>
          </a:bodyPr>
          <a:lstStyle/>
          <a:p>
            <a:pPr algn="r">
              <a:lnSpc>
                <a:spcPts val="2100"/>
              </a:lnSpc>
            </a:pPr>
            <a:r>
              <a:rPr lang="en-US" sz="1500" b="1">
                <a:solidFill>
                  <a:srgbClr val="343434"/>
                </a:solidFill>
                <a:latin typeface="DM Sans Bold"/>
                <a:ea typeface="DM Sans Bold"/>
                <a:cs typeface="DM Sans Bold"/>
                <a:sym typeface="DM Sans Bold"/>
              </a:rPr>
              <a:t>Page 11</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055075" y="1028700"/>
            <a:ext cx="604457" cy="608886"/>
          </a:xfrm>
          <a:custGeom>
            <a:avLst/>
            <a:gdLst/>
            <a:ahLst/>
            <a:cxnLst/>
            <a:rect l="l" t="t" r="r" b="b"/>
            <a:pathLst>
              <a:path w="604457" h="608886">
                <a:moveTo>
                  <a:pt x="0" y="0"/>
                </a:moveTo>
                <a:lnTo>
                  <a:pt x="604457" y="0"/>
                </a:lnTo>
                <a:lnTo>
                  <a:pt x="604457" y="608886"/>
                </a:lnTo>
                <a:lnTo>
                  <a:pt x="0" y="6088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rot="-1440699">
            <a:off x="11206959" y="2235663"/>
            <a:ext cx="3059086" cy="1941129"/>
          </a:xfrm>
          <a:custGeom>
            <a:avLst/>
            <a:gdLst/>
            <a:ahLst/>
            <a:cxnLst/>
            <a:rect l="l" t="t" r="r" b="b"/>
            <a:pathLst>
              <a:path w="3059086" h="1941129">
                <a:moveTo>
                  <a:pt x="0" y="0"/>
                </a:moveTo>
                <a:lnTo>
                  <a:pt x="3059087" y="0"/>
                </a:lnTo>
                <a:lnTo>
                  <a:pt x="3059087" y="1941130"/>
                </a:lnTo>
                <a:lnTo>
                  <a:pt x="0" y="1941130"/>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4" name="Freeform 4"/>
          <p:cNvSpPr/>
          <p:nvPr/>
        </p:nvSpPr>
        <p:spPr>
          <a:xfrm rot="-506387">
            <a:off x="8384546" y="3988972"/>
            <a:ext cx="3160926" cy="3408842"/>
          </a:xfrm>
          <a:custGeom>
            <a:avLst/>
            <a:gdLst/>
            <a:ahLst/>
            <a:cxnLst/>
            <a:rect l="l" t="t" r="r" b="b"/>
            <a:pathLst>
              <a:path w="3160926" h="3408842">
                <a:moveTo>
                  <a:pt x="0" y="0"/>
                </a:moveTo>
                <a:lnTo>
                  <a:pt x="3160926" y="0"/>
                </a:lnTo>
                <a:lnTo>
                  <a:pt x="3160926" y="3408842"/>
                </a:lnTo>
                <a:lnTo>
                  <a:pt x="0" y="3408842"/>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sp>
      <p:sp>
        <p:nvSpPr>
          <p:cNvPr id="5" name="Freeform 5"/>
          <p:cNvSpPr/>
          <p:nvPr/>
        </p:nvSpPr>
        <p:spPr>
          <a:xfrm rot="1175061">
            <a:off x="13167272" y="4228100"/>
            <a:ext cx="1593550" cy="4114800"/>
          </a:xfrm>
          <a:custGeom>
            <a:avLst/>
            <a:gdLst/>
            <a:ahLst/>
            <a:cxnLst/>
            <a:rect l="l" t="t" r="r" b="b"/>
            <a:pathLst>
              <a:path w="1593550" h="4114800">
                <a:moveTo>
                  <a:pt x="0" y="0"/>
                </a:moveTo>
                <a:lnTo>
                  <a:pt x="1593550" y="0"/>
                </a:lnTo>
                <a:lnTo>
                  <a:pt x="1593550"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sp>
      <p:sp>
        <p:nvSpPr>
          <p:cNvPr id="6" name="TextBox 6"/>
          <p:cNvSpPr txBox="1"/>
          <p:nvPr/>
        </p:nvSpPr>
        <p:spPr>
          <a:xfrm>
            <a:off x="1028700" y="2460721"/>
            <a:ext cx="7072639" cy="1167764"/>
          </a:xfrm>
          <a:prstGeom prst="rect">
            <a:avLst/>
          </a:prstGeom>
        </p:spPr>
        <p:txBody>
          <a:bodyPr lIns="0" tIns="0" rIns="0" bIns="0" rtlCol="0" anchor="t">
            <a:spAutoFit/>
          </a:bodyPr>
          <a:lstStyle/>
          <a:p>
            <a:pPr algn="l">
              <a:lnSpc>
                <a:spcPts val="8400"/>
              </a:lnSpc>
            </a:pPr>
            <a:r>
              <a:rPr lang="en-US" sz="6000" b="1">
                <a:solidFill>
                  <a:srgbClr val="343434"/>
                </a:solidFill>
                <a:latin typeface="Arial Bold"/>
                <a:ea typeface="Arial Bold"/>
                <a:cs typeface="Arial Bold"/>
                <a:sym typeface="Arial Bold"/>
              </a:rPr>
              <a:t>KẾT LUẬN</a:t>
            </a:r>
          </a:p>
        </p:txBody>
      </p:sp>
      <p:sp>
        <p:nvSpPr>
          <p:cNvPr id="7" name="TextBox 7"/>
          <p:cNvSpPr txBox="1"/>
          <p:nvPr/>
        </p:nvSpPr>
        <p:spPr>
          <a:xfrm>
            <a:off x="1806339" y="1111346"/>
            <a:ext cx="1160704" cy="243569"/>
          </a:xfrm>
          <a:prstGeom prst="rect">
            <a:avLst/>
          </a:prstGeom>
        </p:spPr>
        <p:txBody>
          <a:bodyPr lIns="0" tIns="0" rIns="0" bIns="0" rtlCol="0" anchor="t">
            <a:spAutoFit/>
          </a:bodyPr>
          <a:lstStyle/>
          <a:p>
            <a:pPr algn="l">
              <a:lnSpc>
                <a:spcPts val="1822"/>
              </a:lnSpc>
            </a:pPr>
            <a:r>
              <a:rPr lang="en-US" sz="1804" spc="-110">
                <a:solidFill>
                  <a:srgbClr val="343434"/>
                </a:solidFill>
                <a:latin typeface="DM Sans"/>
                <a:ea typeface="DM Sans"/>
                <a:cs typeface="DM Sans"/>
                <a:sym typeface="DM Sans"/>
              </a:rPr>
              <a:t>NONAME</a:t>
            </a:r>
          </a:p>
        </p:txBody>
      </p:sp>
      <p:sp>
        <p:nvSpPr>
          <p:cNvPr id="8" name="TextBox 8"/>
          <p:cNvSpPr txBox="1"/>
          <p:nvPr/>
        </p:nvSpPr>
        <p:spPr>
          <a:xfrm>
            <a:off x="12319860"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HOME</a:t>
            </a:r>
          </a:p>
        </p:txBody>
      </p:sp>
      <p:sp>
        <p:nvSpPr>
          <p:cNvPr id="9" name="TextBox 9"/>
          <p:cNvSpPr txBox="1"/>
          <p:nvPr/>
        </p:nvSpPr>
        <p:spPr>
          <a:xfrm>
            <a:off x="13424041"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SERVICE</a:t>
            </a:r>
          </a:p>
        </p:txBody>
      </p:sp>
      <p:sp>
        <p:nvSpPr>
          <p:cNvPr id="10" name="TextBox 10"/>
          <p:cNvSpPr txBox="1"/>
          <p:nvPr/>
        </p:nvSpPr>
        <p:spPr>
          <a:xfrm>
            <a:off x="14528628" y="1111629"/>
            <a:ext cx="110573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ABOUT US</a:t>
            </a:r>
          </a:p>
        </p:txBody>
      </p:sp>
      <p:sp>
        <p:nvSpPr>
          <p:cNvPr id="11" name="TextBox 11"/>
          <p:cNvSpPr txBox="1"/>
          <p:nvPr/>
        </p:nvSpPr>
        <p:spPr>
          <a:xfrm>
            <a:off x="15923945" y="1111629"/>
            <a:ext cx="133535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CONTACT US</a:t>
            </a:r>
          </a:p>
        </p:txBody>
      </p:sp>
      <p:sp>
        <p:nvSpPr>
          <p:cNvPr id="12" name="TextBox 12"/>
          <p:cNvSpPr txBox="1"/>
          <p:nvPr/>
        </p:nvSpPr>
        <p:spPr>
          <a:xfrm>
            <a:off x="1028700" y="4103860"/>
            <a:ext cx="6543798" cy="3975100"/>
          </a:xfrm>
          <a:prstGeom prst="rect">
            <a:avLst/>
          </a:prstGeom>
        </p:spPr>
        <p:txBody>
          <a:bodyPr lIns="0" tIns="0" rIns="0" bIns="0" rtlCol="0" anchor="t">
            <a:spAutoFit/>
          </a:bodyPr>
          <a:lstStyle/>
          <a:p>
            <a:pPr algn="just">
              <a:lnSpc>
                <a:spcPts val="3499"/>
              </a:lnSpc>
            </a:pPr>
            <a:r>
              <a:rPr lang="en-US" sz="2499" dirty="0" err="1">
                <a:solidFill>
                  <a:srgbClr val="343434"/>
                </a:solidFill>
                <a:latin typeface="Arial"/>
                <a:ea typeface="Arial"/>
                <a:cs typeface="Arial"/>
                <a:sym typeface="Arial"/>
              </a:rPr>
              <a:t>Đây</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là</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một</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giải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pháp</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hiệu</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quả</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cho</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bài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toán</a:t>
            </a:r>
            <a:r>
              <a:rPr lang="en-US" sz="2499" dirty="0">
                <a:solidFill>
                  <a:srgbClr val="343434"/>
                </a:solidFill>
                <a:latin typeface="Arial"/>
                <a:ea typeface="Arial"/>
                <a:cs typeface="Arial"/>
                <a:sym typeface="Arial"/>
              </a:rPr>
              <a:t> Sudoku </a:t>
            </a:r>
            <a:r>
              <a:rPr lang="en-US" sz="2499" dirty="0" err="1">
                <a:solidFill>
                  <a:srgbClr val="343434"/>
                </a:solidFill>
                <a:latin typeface="Arial"/>
                <a:ea typeface="Arial"/>
                <a:cs typeface="Arial"/>
                <a:sym typeface="Arial"/>
              </a:rPr>
              <a:t>khi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đã</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tìm</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ra</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lời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giải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chính</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xác</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và</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tối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ưu</a:t>
            </a:r>
            <a:r>
              <a:rPr lang="en-US" sz="2499" dirty="0">
                <a:solidFill>
                  <a:srgbClr val="343434"/>
                </a:solidFill>
                <a:latin typeface="Arial"/>
                <a:ea typeface="Arial"/>
                <a:cs typeface="Arial"/>
                <a:sym typeface="Arial"/>
              </a:rPr>
              <a:t>.</a:t>
            </a:r>
          </a:p>
          <a:p>
            <a:pPr algn="just">
              <a:lnSpc>
                <a:spcPts val="3499"/>
              </a:lnSpc>
            </a:pPr>
            <a:r>
              <a:rPr lang="en-US" sz="2499" dirty="0">
                <a:solidFill>
                  <a:srgbClr val="343434"/>
                </a:solidFill>
                <a:latin typeface="Arial"/>
                <a:ea typeface="Arial"/>
                <a:cs typeface="Arial"/>
                <a:sym typeface="Arial"/>
              </a:rPr>
              <a:t>Backtracking </a:t>
            </a:r>
            <a:r>
              <a:rPr lang="en-US" sz="2499" dirty="0" err="1">
                <a:solidFill>
                  <a:srgbClr val="343434"/>
                </a:solidFill>
                <a:latin typeface="Arial"/>
                <a:ea typeface="Arial"/>
                <a:cs typeface="Arial"/>
                <a:sym typeface="Arial"/>
              </a:rPr>
              <a:t>mang</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lại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tính</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linh</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hoạt</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và</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ứng</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dụng</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cho</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bài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toán</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tuy</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nhiên</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lại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có</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điểm</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hạn</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chế</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là</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bị</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phụ</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thuộc</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vào</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số</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lượng</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vị</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trí</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gợi</a:t>
            </a:r>
            <a:r>
              <a:rPr lang="en-US" sz="2499" dirty="0">
                <a:solidFill>
                  <a:srgbClr val="343434"/>
                </a:solidFill>
                <a:latin typeface="Arial"/>
                <a:ea typeface="Arial"/>
                <a:cs typeface="Arial"/>
                <a:sym typeface="Arial"/>
              </a:rPr>
              <a:t> ý. </a:t>
            </a:r>
            <a:r>
              <a:rPr lang="en-US" sz="2499" dirty="0" err="1">
                <a:solidFill>
                  <a:srgbClr val="343434"/>
                </a:solidFill>
                <a:latin typeface="Arial"/>
                <a:ea typeface="Arial"/>
                <a:cs typeface="Arial"/>
                <a:sym typeface="Arial"/>
              </a:rPr>
              <a:t>Điều</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này</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có</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nghĩa</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là</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nếu</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trong</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phần</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lập</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trình</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càng</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ít</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sự</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rõ</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ràng</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thì</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thuật</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toán</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sẽ</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cần</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nhiều</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thời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gian</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để</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xử</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lý</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hơn</a:t>
            </a:r>
            <a:r>
              <a:rPr lang="en-US" sz="2499" dirty="0">
                <a:solidFill>
                  <a:srgbClr val="343434"/>
                </a:solidFill>
                <a:latin typeface="Arial"/>
                <a:ea typeface="Arial"/>
                <a:cs typeface="Arial"/>
                <a:sym typeface="Arial"/>
              </a:rPr>
              <a:t>.</a:t>
            </a:r>
          </a:p>
        </p:txBody>
      </p:sp>
      <p:sp>
        <p:nvSpPr>
          <p:cNvPr id="13" name="TextBox 13"/>
          <p:cNvSpPr txBox="1"/>
          <p:nvPr/>
        </p:nvSpPr>
        <p:spPr>
          <a:xfrm>
            <a:off x="16253563" y="8991600"/>
            <a:ext cx="1005737" cy="266700"/>
          </a:xfrm>
          <a:prstGeom prst="rect">
            <a:avLst/>
          </a:prstGeom>
        </p:spPr>
        <p:txBody>
          <a:bodyPr lIns="0" tIns="0" rIns="0" bIns="0" rtlCol="0" anchor="t">
            <a:spAutoFit/>
          </a:bodyPr>
          <a:lstStyle/>
          <a:p>
            <a:pPr algn="r">
              <a:lnSpc>
                <a:spcPts val="2100"/>
              </a:lnSpc>
            </a:pPr>
            <a:r>
              <a:rPr lang="en-US" sz="1500" b="1">
                <a:solidFill>
                  <a:srgbClr val="343434"/>
                </a:solidFill>
                <a:latin typeface="DM Sans Bold"/>
                <a:ea typeface="DM Sans Bold"/>
                <a:cs typeface="DM Sans Bold"/>
                <a:sym typeface="DM Sans Bold"/>
              </a:rPr>
              <a:t>Page 12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055075" y="1028700"/>
            <a:ext cx="604457" cy="608886"/>
          </a:xfrm>
          <a:custGeom>
            <a:avLst/>
            <a:gdLst/>
            <a:ahLst/>
            <a:cxnLst/>
            <a:rect l="l" t="t" r="r" b="b"/>
            <a:pathLst>
              <a:path w="604457" h="608886">
                <a:moveTo>
                  <a:pt x="0" y="0"/>
                </a:moveTo>
                <a:lnTo>
                  <a:pt x="604457" y="0"/>
                </a:lnTo>
                <a:lnTo>
                  <a:pt x="604457" y="608886"/>
                </a:lnTo>
                <a:lnTo>
                  <a:pt x="0" y="6088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7086600" y="4604891"/>
            <a:ext cx="4455732" cy="1077218"/>
          </a:xfrm>
          <a:prstGeom prst="rect">
            <a:avLst/>
          </a:prstGeom>
        </p:spPr>
        <p:txBody>
          <a:bodyPr wrap="square" lIns="0" tIns="0" rIns="0" bIns="0" rtlCol="0" anchor="t">
            <a:spAutoFit/>
          </a:bodyPr>
          <a:lstStyle/>
          <a:p>
            <a:pPr algn="l">
              <a:lnSpc>
                <a:spcPts val="8400"/>
              </a:lnSpc>
            </a:pPr>
            <a:r>
              <a:rPr lang="en-US" sz="8000" b="1" dirty="0">
                <a:solidFill>
                  <a:srgbClr val="343434"/>
                </a:solidFill>
                <a:latin typeface="Arial Bold"/>
                <a:ea typeface="Arial Bold"/>
                <a:cs typeface="Arial Bold"/>
                <a:sym typeface="Arial Bold"/>
              </a:rPr>
              <a:t>HỎI ĐÁP</a:t>
            </a:r>
          </a:p>
        </p:txBody>
      </p:sp>
      <p:sp>
        <p:nvSpPr>
          <p:cNvPr id="4" name="TextBox 4"/>
          <p:cNvSpPr txBox="1"/>
          <p:nvPr/>
        </p:nvSpPr>
        <p:spPr>
          <a:xfrm>
            <a:off x="1806339" y="1111346"/>
            <a:ext cx="1160704" cy="243569"/>
          </a:xfrm>
          <a:prstGeom prst="rect">
            <a:avLst/>
          </a:prstGeom>
        </p:spPr>
        <p:txBody>
          <a:bodyPr lIns="0" tIns="0" rIns="0" bIns="0" rtlCol="0" anchor="t">
            <a:spAutoFit/>
          </a:bodyPr>
          <a:lstStyle/>
          <a:p>
            <a:pPr algn="l">
              <a:lnSpc>
                <a:spcPts val="1822"/>
              </a:lnSpc>
            </a:pPr>
            <a:r>
              <a:rPr lang="en-US" sz="1804" spc="-110">
                <a:solidFill>
                  <a:srgbClr val="343434"/>
                </a:solidFill>
                <a:latin typeface="DM Sans"/>
                <a:ea typeface="DM Sans"/>
                <a:cs typeface="DM Sans"/>
                <a:sym typeface="DM Sans"/>
              </a:rPr>
              <a:t>NONAME</a:t>
            </a:r>
          </a:p>
        </p:txBody>
      </p:sp>
      <p:sp>
        <p:nvSpPr>
          <p:cNvPr id="5" name="TextBox 5"/>
          <p:cNvSpPr txBox="1"/>
          <p:nvPr/>
        </p:nvSpPr>
        <p:spPr>
          <a:xfrm>
            <a:off x="12319860"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HOME</a:t>
            </a:r>
          </a:p>
        </p:txBody>
      </p:sp>
      <p:sp>
        <p:nvSpPr>
          <p:cNvPr id="6" name="TextBox 6"/>
          <p:cNvSpPr txBox="1"/>
          <p:nvPr/>
        </p:nvSpPr>
        <p:spPr>
          <a:xfrm>
            <a:off x="13424041"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SERVICE</a:t>
            </a:r>
          </a:p>
        </p:txBody>
      </p:sp>
      <p:sp>
        <p:nvSpPr>
          <p:cNvPr id="7" name="TextBox 7"/>
          <p:cNvSpPr txBox="1"/>
          <p:nvPr/>
        </p:nvSpPr>
        <p:spPr>
          <a:xfrm>
            <a:off x="14528628" y="1111629"/>
            <a:ext cx="110573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ABOUT US</a:t>
            </a:r>
          </a:p>
        </p:txBody>
      </p:sp>
      <p:sp>
        <p:nvSpPr>
          <p:cNvPr id="8" name="TextBox 8"/>
          <p:cNvSpPr txBox="1"/>
          <p:nvPr/>
        </p:nvSpPr>
        <p:spPr>
          <a:xfrm>
            <a:off x="15923945" y="1111629"/>
            <a:ext cx="133535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CONTACT US</a:t>
            </a:r>
          </a:p>
        </p:txBody>
      </p:sp>
      <p:sp>
        <p:nvSpPr>
          <p:cNvPr id="9" name="TextBox 9"/>
          <p:cNvSpPr txBox="1"/>
          <p:nvPr/>
        </p:nvSpPr>
        <p:spPr>
          <a:xfrm>
            <a:off x="16253563" y="8991600"/>
            <a:ext cx="1005737" cy="266700"/>
          </a:xfrm>
          <a:prstGeom prst="rect">
            <a:avLst/>
          </a:prstGeom>
        </p:spPr>
        <p:txBody>
          <a:bodyPr lIns="0" tIns="0" rIns="0" bIns="0" rtlCol="0" anchor="t">
            <a:spAutoFit/>
          </a:bodyPr>
          <a:lstStyle/>
          <a:p>
            <a:pPr algn="r">
              <a:lnSpc>
                <a:spcPts val="2100"/>
              </a:lnSpc>
            </a:pPr>
            <a:r>
              <a:rPr lang="en-US" sz="1500" b="1">
                <a:solidFill>
                  <a:srgbClr val="343434"/>
                </a:solidFill>
                <a:latin typeface="DM Sans Bold"/>
                <a:ea typeface="DM Sans Bold"/>
                <a:cs typeface="DM Sans Bold"/>
                <a:sym typeface="DM Sans Bold"/>
              </a:rPr>
              <a:t>Page 13</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055075" y="1028700"/>
            <a:ext cx="604457" cy="608886"/>
          </a:xfrm>
          <a:custGeom>
            <a:avLst/>
            <a:gdLst/>
            <a:ahLst/>
            <a:cxnLst/>
            <a:rect l="l" t="t" r="r" b="b"/>
            <a:pathLst>
              <a:path w="604457" h="608886">
                <a:moveTo>
                  <a:pt x="0" y="0"/>
                </a:moveTo>
                <a:lnTo>
                  <a:pt x="604457" y="0"/>
                </a:lnTo>
                <a:lnTo>
                  <a:pt x="604457" y="608886"/>
                </a:lnTo>
                <a:lnTo>
                  <a:pt x="0" y="6088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933983" y="3333544"/>
            <a:ext cx="16420035" cy="3693840"/>
          </a:xfrm>
          <a:prstGeom prst="rect">
            <a:avLst/>
          </a:prstGeom>
        </p:spPr>
        <p:txBody>
          <a:bodyPr lIns="0" tIns="0" rIns="0" bIns="0" rtlCol="0" anchor="t">
            <a:spAutoFit/>
          </a:bodyPr>
          <a:lstStyle/>
          <a:p>
            <a:pPr algn="ctr">
              <a:lnSpc>
                <a:spcPts val="27108"/>
              </a:lnSpc>
            </a:pPr>
            <a:r>
              <a:rPr lang="en-US" sz="19362" b="1">
                <a:solidFill>
                  <a:srgbClr val="343434"/>
                </a:solidFill>
                <a:latin typeface="Arial Bold"/>
                <a:ea typeface="Arial Bold"/>
                <a:cs typeface="Arial Bold"/>
                <a:sym typeface="Arial Bold"/>
              </a:rPr>
              <a:t>THANK YOU</a:t>
            </a:r>
          </a:p>
        </p:txBody>
      </p:sp>
      <p:sp>
        <p:nvSpPr>
          <p:cNvPr id="4" name="Freeform 4"/>
          <p:cNvSpPr/>
          <p:nvPr/>
        </p:nvSpPr>
        <p:spPr>
          <a:xfrm rot="885027">
            <a:off x="5092713" y="2195823"/>
            <a:ext cx="2206219" cy="1740908"/>
          </a:xfrm>
          <a:custGeom>
            <a:avLst/>
            <a:gdLst/>
            <a:ahLst/>
            <a:cxnLst/>
            <a:rect l="l" t="t" r="r" b="b"/>
            <a:pathLst>
              <a:path w="2206219" h="1740908">
                <a:moveTo>
                  <a:pt x="0" y="0"/>
                </a:moveTo>
                <a:lnTo>
                  <a:pt x="2206220" y="0"/>
                </a:lnTo>
                <a:lnTo>
                  <a:pt x="2206220" y="1740908"/>
                </a:lnTo>
                <a:lnTo>
                  <a:pt x="0" y="1740908"/>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sp>
      <p:sp>
        <p:nvSpPr>
          <p:cNvPr id="5" name="TextBox 5"/>
          <p:cNvSpPr txBox="1"/>
          <p:nvPr/>
        </p:nvSpPr>
        <p:spPr>
          <a:xfrm>
            <a:off x="1806339" y="1111346"/>
            <a:ext cx="1160704" cy="243569"/>
          </a:xfrm>
          <a:prstGeom prst="rect">
            <a:avLst/>
          </a:prstGeom>
        </p:spPr>
        <p:txBody>
          <a:bodyPr lIns="0" tIns="0" rIns="0" bIns="0" rtlCol="0" anchor="t">
            <a:spAutoFit/>
          </a:bodyPr>
          <a:lstStyle/>
          <a:p>
            <a:pPr algn="l">
              <a:lnSpc>
                <a:spcPts val="1822"/>
              </a:lnSpc>
            </a:pPr>
            <a:r>
              <a:rPr lang="en-US" sz="1804" spc="-110">
                <a:solidFill>
                  <a:srgbClr val="343434"/>
                </a:solidFill>
                <a:latin typeface="DM Sans"/>
                <a:ea typeface="DM Sans"/>
                <a:cs typeface="DM Sans"/>
                <a:sym typeface="DM Sans"/>
              </a:rPr>
              <a:t>NONAME</a:t>
            </a:r>
          </a:p>
        </p:txBody>
      </p:sp>
      <p:sp>
        <p:nvSpPr>
          <p:cNvPr id="6" name="TextBox 6"/>
          <p:cNvSpPr txBox="1"/>
          <p:nvPr/>
        </p:nvSpPr>
        <p:spPr>
          <a:xfrm>
            <a:off x="12319860"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HOME</a:t>
            </a:r>
          </a:p>
        </p:txBody>
      </p:sp>
      <p:sp>
        <p:nvSpPr>
          <p:cNvPr id="7" name="TextBox 7"/>
          <p:cNvSpPr txBox="1"/>
          <p:nvPr/>
        </p:nvSpPr>
        <p:spPr>
          <a:xfrm>
            <a:off x="13424041"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SERVICE</a:t>
            </a:r>
          </a:p>
        </p:txBody>
      </p:sp>
      <p:sp>
        <p:nvSpPr>
          <p:cNvPr id="8" name="TextBox 8"/>
          <p:cNvSpPr txBox="1"/>
          <p:nvPr/>
        </p:nvSpPr>
        <p:spPr>
          <a:xfrm>
            <a:off x="14528628" y="1111629"/>
            <a:ext cx="110573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ABOUT US</a:t>
            </a:r>
          </a:p>
        </p:txBody>
      </p:sp>
      <p:sp>
        <p:nvSpPr>
          <p:cNvPr id="9" name="TextBox 9"/>
          <p:cNvSpPr txBox="1"/>
          <p:nvPr/>
        </p:nvSpPr>
        <p:spPr>
          <a:xfrm>
            <a:off x="15923945" y="1111629"/>
            <a:ext cx="133535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CONTACT US</a:t>
            </a:r>
          </a:p>
        </p:txBody>
      </p:sp>
      <p:sp>
        <p:nvSpPr>
          <p:cNvPr id="10" name="TextBox 10"/>
          <p:cNvSpPr txBox="1"/>
          <p:nvPr/>
        </p:nvSpPr>
        <p:spPr>
          <a:xfrm>
            <a:off x="16253563" y="8991600"/>
            <a:ext cx="1005737" cy="266700"/>
          </a:xfrm>
          <a:prstGeom prst="rect">
            <a:avLst/>
          </a:prstGeom>
        </p:spPr>
        <p:txBody>
          <a:bodyPr lIns="0" tIns="0" rIns="0" bIns="0" rtlCol="0" anchor="t">
            <a:spAutoFit/>
          </a:bodyPr>
          <a:lstStyle/>
          <a:p>
            <a:pPr algn="r">
              <a:lnSpc>
                <a:spcPts val="2100"/>
              </a:lnSpc>
            </a:pPr>
            <a:r>
              <a:rPr lang="en-US" sz="1500" b="1">
                <a:solidFill>
                  <a:srgbClr val="343434"/>
                </a:solidFill>
                <a:latin typeface="DM Sans Bold"/>
                <a:ea typeface="DM Sans Bold"/>
                <a:cs typeface="DM Sans Bold"/>
                <a:sym typeface="DM Sans Bold"/>
              </a:rPr>
              <a:t>Page 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aphicFrame>
        <p:nvGraphicFramePr>
          <p:cNvPr id="2" name="Table 2"/>
          <p:cNvGraphicFramePr>
            <a:graphicFrameLocks noGrp="1"/>
          </p:cNvGraphicFramePr>
          <p:nvPr/>
        </p:nvGraphicFramePr>
        <p:xfrm>
          <a:off x="4043542" y="3111413"/>
          <a:ext cx="10200916" cy="5329839"/>
        </p:xfrm>
        <a:graphic>
          <a:graphicData uri="http://schemas.openxmlformats.org/drawingml/2006/table">
            <a:tbl>
              <a:tblPr/>
              <a:tblGrid>
                <a:gridCol w="5100458">
                  <a:extLst>
                    <a:ext uri="{9D8B030D-6E8A-4147-A177-3AD203B41FA5}">
                      <a16:colId xmlns:a16="http://schemas.microsoft.com/office/drawing/2014/main" val="20000"/>
                    </a:ext>
                  </a:extLst>
                </a:gridCol>
                <a:gridCol w="5100458">
                  <a:extLst>
                    <a:ext uri="{9D8B030D-6E8A-4147-A177-3AD203B41FA5}">
                      <a16:colId xmlns:a16="http://schemas.microsoft.com/office/drawing/2014/main" val="20001"/>
                    </a:ext>
                  </a:extLst>
                </a:gridCol>
              </a:tblGrid>
              <a:tr h="1282194">
                <a:tc>
                  <a:txBody>
                    <a:bodyPr/>
                    <a:lstStyle/>
                    <a:p>
                      <a:pPr algn="ctr">
                        <a:lnSpc>
                          <a:spcPts val="3499"/>
                        </a:lnSpc>
                        <a:defRPr/>
                      </a:pPr>
                      <a:r>
                        <a:rPr lang="en-US" sz="2499">
                          <a:solidFill>
                            <a:srgbClr val="000000"/>
                          </a:solidFill>
                          <a:latin typeface="Arial"/>
                          <a:ea typeface="Arial"/>
                          <a:cs typeface="Arial"/>
                          <a:sym typeface="Arial"/>
                        </a:rPr>
                        <a:t>Phan Anh Thư</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Arial"/>
                          <a:ea typeface="Arial"/>
                          <a:cs typeface="Arial"/>
                          <a:sym typeface="Arial"/>
                        </a:rPr>
                        <a:t>2274802010872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349215">
                <a:tc>
                  <a:txBody>
                    <a:bodyPr/>
                    <a:lstStyle/>
                    <a:p>
                      <a:pPr algn="ctr">
                        <a:lnSpc>
                          <a:spcPts val="3499"/>
                        </a:lnSpc>
                        <a:defRPr/>
                      </a:pPr>
                      <a:r>
                        <a:rPr lang="en-US" sz="2499">
                          <a:solidFill>
                            <a:srgbClr val="000000"/>
                          </a:solidFill>
                          <a:latin typeface="Arial"/>
                          <a:ea typeface="Arial"/>
                          <a:cs typeface="Arial"/>
                          <a:sym typeface="Arial"/>
                        </a:rPr>
                        <a:t>Tạ Gia Bảo</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Arial"/>
                          <a:ea typeface="Arial"/>
                          <a:cs typeface="Arial"/>
                          <a:sym typeface="Arial"/>
                        </a:rPr>
                        <a:t>2274802010050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349215">
                <a:tc>
                  <a:txBody>
                    <a:bodyPr/>
                    <a:lstStyle/>
                    <a:p>
                      <a:pPr algn="ctr">
                        <a:lnSpc>
                          <a:spcPts val="3499"/>
                        </a:lnSpc>
                        <a:defRPr/>
                      </a:pPr>
                      <a:r>
                        <a:rPr lang="en-US" sz="2499">
                          <a:solidFill>
                            <a:srgbClr val="000000"/>
                          </a:solidFill>
                          <a:latin typeface="Arial"/>
                          <a:ea typeface="Arial"/>
                          <a:cs typeface="Arial"/>
                          <a:sym typeface="Arial"/>
                        </a:rPr>
                        <a:t>Vũ Đức Huy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Arial"/>
                          <a:ea typeface="Arial"/>
                          <a:cs typeface="Arial"/>
                          <a:sym typeface="Arial"/>
                        </a:rPr>
                        <a:t>2174802010672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349215">
                <a:tc>
                  <a:txBody>
                    <a:bodyPr/>
                    <a:lstStyle/>
                    <a:p>
                      <a:pPr algn="ctr">
                        <a:lnSpc>
                          <a:spcPts val="3499"/>
                        </a:lnSpc>
                        <a:defRPr/>
                      </a:pPr>
                      <a:r>
                        <a:rPr lang="en-US" sz="2499">
                          <a:solidFill>
                            <a:srgbClr val="000000"/>
                          </a:solidFill>
                          <a:latin typeface="Arial"/>
                          <a:ea typeface="Arial"/>
                          <a:cs typeface="Arial"/>
                          <a:sym typeface="Arial"/>
                        </a:rPr>
                        <a:t>Trần Minh Huy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3499"/>
                        </a:lnSpc>
                        <a:defRPr/>
                      </a:pPr>
                      <a:r>
                        <a:rPr lang="en-US" sz="2499">
                          <a:solidFill>
                            <a:srgbClr val="000000"/>
                          </a:solidFill>
                          <a:latin typeface="Arial"/>
                          <a:ea typeface="Arial"/>
                          <a:cs typeface="Arial"/>
                          <a:sym typeface="Arial"/>
                        </a:rPr>
                        <a:t>2274802010332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3" name="TextBox 3"/>
          <p:cNvSpPr txBox="1"/>
          <p:nvPr/>
        </p:nvSpPr>
        <p:spPr>
          <a:xfrm>
            <a:off x="6672154" y="1785944"/>
            <a:ext cx="4943692" cy="636270"/>
          </a:xfrm>
          <a:prstGeom prst="rect">
            <a:avLst/>
          </a:prstGeom>
        </p:spPr>
        <p:txBody>
          <a:bodyPr lIns="0" tIns="0" rIns="0" bIns="0" rtlCol="0" anchor="t">
            <a:spAutoFit/>
          </a:bodyPr>
          <a:lstStyle/>
          <a:p>
            <a:pPr algn="ctr">
              <a:lnSpc>
                <a:spcPts val="4514"/>
              </a:lnSpc>
              <a:spcBef>
                <a:spcPct val="0"/>
              </a:spcBef>
            </a:pPr>
            <a:r>
              <a:rPr lang="en-US" sz="3499" spc="-192">
                <a:solidFill>
                  <a:srgbClr val="000000"/>
                </a:solidFill>
                <a:latin typeface="Arial"/>
                <a:ea typeface="Arial"/>
                <a:cs typeface="Arial"/>
                <a:sym typeface="Arial"/>
              </a:rPr>
              <a:t>DANH SÁCH THÀNH VIÊN</a:t>
            </a:r>
          </a:p>
        </p:txBody>
      </p:sp>
      <p:sp>
        <p:nvSpPr>
          <p:cNvPr id="4" name="TextBox 4"/>
          <p:cNvSpPr txBox="1"/>
          <p:nvPr/>
        </p:nvSpPr>
        <p:spPr>
          <a:xfrm>
            <a:off x="16253563" y="8991600"/>
            <a:ext cx="1005737" cy="266700"/>
          </a:xfrm>
          <a:prstGeom prst="rect">
            <a:avLst/>
          </a:prstGeom>
        </p:spPr>
        <p:txBody>
          <a:bodyPr lIns="0" tIns="0" rIns="0" bIns="0" rtlCol="0" anchor="t">
            <a:spAutoFit/>
          </a:bodyPr>
          <a:lstStyle/>
          <a:p>
            <a:pPr algn="r">
              <a:lnSpc>
                <a:spcPts val="2100"/>
              </a:lnSpc>
            </a:pPr>
            <a:r>
              <a:rPr lang="en-US" sz="1500" b="1">
                <a:solidFill>
                  <a:srgbClr val="343434"/>
                </a:solidFill>
                <a:latin typeface="DM Sans Bold"/>
                <a:ea typeface="DM Sans Bold"/>
                <a:cs typeface="DM Sans Bold"/>
                <a:sym typeface="DM Sans Bold"/>
              </a:rPr>
              <a:t>Page 02</a:t>
            </a:r>
          </a:p>
        </p:txBody>
      </p:sp>
      <p:sp>
        <p:nvSpPr>
          <p:cNvPr id="5" name="Freeform 5"/>
          <p:cNvSpPr/>
          <p:nvPr/>
        </p:nvSpPr>
        <p:spPr>
          <a:xfrm>
            <a:off x="1055075" y="1028700"/>
            <a:ext cx="604457" cy="608886"/>
          </a:xfrm>
          <a:custGeom>
            <a:avLst/>
            <a:gdLst/>
            <a:ahLst/>
            <a:cxnLst/>
            <a:rect l="l" t="t" r="r" b="b"/>
            <a:pathLst>
              <a:path w="604457" h="608886">
                <a:moveTo>
                  <a:pt x="0" y="0"/>
                </a:moveTo>
                <a:lnTo>
                  <a:pt x="604457" y="0"/>
                </a:lnTo>
                <a:lnTo>
                  <a:pt x="604457" y="608886"/>
                </a:lnTo>
                <a:lnTo>
                  <a:pt x="0" y="6088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12319860"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HOME</a:t>
            </a:r>
          </a:p>
        </p:txBody>
      </p:sp>
      <p:sp>
        <p:nvSpPr>
          <p:cNvPr id="7" name="TextBox 7"/>
          <p:cNvSpPr txBox="1"/>
          <p:nvPr/>
        </p:nvSpPr>
        <p:spPr>
          <a:xfrm>
            <a:off x="13424041"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SERVICE</a:t>
            </a:r>
          </a:p>
        </p:txBody>
      </p:sp>
      <p:sp>
        <p:nvSpPr>
          <p:cNvPr id="8" name="TextBox 8"/>
          <p:cNvSpPr txBox="1"/>
          <p:nvPr/>
        </p:nvSpPr>
        <p:spPr>
          <a:xfrm>
            <a:off x="14528628" y="1111629"/>
            <a:ext cx="110573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ABOUT US</a:t>
            </a:r>
          </a:p>
        </p:txBody>
      </p:sp>
      <p:sp>
        <p:nvSpPr>
          <p:cNvPr id="9" name="TextBox 9"/>
          <p:cNvSpPr txBox="1"/>
          <p:nvPr/>
        </p:nvSpPr>
        <p:spPr>
          <a:xfrm>
            <a:off x="15923945" y="1111629"/>
            <a:ext cx="133535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CONTACT US</a:t>
            </a:r>
          </a:p>
        </p:txBody>
      </p:sp>
      <p:sp>
        <p:nvSpPr>
          <p:cNvPr id="10" name="TextBox 10"/>
          <p:cNvSpPr txBox="1"/>
          <p:nvPr/>
        </p:nvSpPr>
        <p:spPr>
          <a:xfrm>
            <a:off x="1806339" y="1111346"/>
            <a:ext cx="1160704" cy="243569"/>
          </a:xfrm>
          <a:prstGeom prst="rect">
            <a:avLst/>
          </a:prstGeom>
        </p:spPr>
        <p:txBody>
          <a:bodyPr lIns="0" tIns="0" rIns="0" bIns="0" rtlCol="0" anchor="t">
            <a:spAutoFit/>
          </a:bodyPr>
          <a:lstStyle/>
          <a:p>
            <a:pPr algn="l">
              <a:lnSpc>
                <a:spcPts val="1822"/>
              </a:lnSpc>
            </a:pPr>
            <a:r>
              <a:rPr lang="en-US" sz="1804" spc="-110">
                <a:solidFill>
                  <a:srgbClr val="343434"/>
                </a:solidFill>
                <a:latin typeface="DM Sans"/>
                <a:ea typeface="DM Sans"/>
                <a:cs typeface="DM Sans"/>
                <a:sym typeface="DM Sans"/>
              </a:rPr>
              <a:t>NONAME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055075" y="1028700"/>
            <a:ext cx="604457" cy="608886"/>
          </a:xfrm>
          <a:custGeom>
            <a:avLst/>
            <a:gdLst/>
            <a:ahLst/>
            <a:cxnLst/>
            <a:rect l="l" t="t" r="r" b="b"/>
            <a:pathLst>
              <a:path w="604457" h="608886">
                <a:moveTo>
                  <a:pt x="0" y="0"/>
                </a:moveTo>
                <a:lnTo>
                  <a:pt x="604457" y="0"/>
                </a:lnTo>
                <a:lnTo>
                  <a:pt x="604457" y="608886"/>
                </a:lnTo>
                <a:lnTo>
                  <a:pt x="0" y="6088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9471027" y="2710779"/>
            <a:ext cx="5610468" cy="6246472"/>
          </a:xfrm>
          <a:custGeom>
            <a:avLst/>
            <a:gdLst/>
            <a:ahLst/>
            <a:cxnLst/>
            <a:rect l="l" t="t" r="r" b="b"/>
            <a:pathLst>
              <a:path w="5610468" h="6246472">
                <a:moveTo>
                  <a:pt x="0" y="0"/>
                </a:moveTo>
                <a:lnTo>
                  <a:pt x="5610468" y="0"/>
                </a:lnTo>
                <a:lnTo>
                  <a:pt x="5610468" y="6246472"/>
                </a:lnTo>
                <a:lnTo>
                  <a:pt x="0" y="624647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TextBox 4"/>
          <p:cNvSpPr txBox="1"/>
          <p:nvPr/>
        </p:nvSpPr>
        <p:spPr>
          <a:xfrm>
            <a:off x="1028700" y="3346604"/>
            <a:ext cx="7072639" cy="1167764"/>
          </a:xfrm>
          <a:prstGeom prst="rect">
            <a:avLst/>
          </a:prstGeom>
        </p:spPr>
        <p:txBody>
          <a:bodyPr lIns="0" tIns="0" rIns="0" bIns="0" rtlCol="0" anchor="t">
            <a:spAutoFit/>
          </a:bodyPr>
          <a:lstStyle/>
          <a:p>
            <a:pPr algn="l">
              <a:lnSpc>
                <a:spcPts val="8400"/>
              </a:lnSpc>
            </a:pPr>
            <a:r>
              <a:rPr lang="en-US" sz="6000" b="1" dirty="0">
                <a:solidFill>
                  <a:srgbClr val="343434"/>
                </a:solidFill>
                <a:latin typeface="Arial Bold"/>
                <a:ea typeface="Arial Bold"/>
                <a:cs typeface="Arial Bold"/>
                <a:sym typeface="Arial Bold"/>
              </a:rPr>
              <a:t>PHẦN MỞ ĐẦU</a:t>
            </a:r>
          </a:p>
        </p:txBody>
      </p:sp>
      <p:sp>
        <p:nvSpPr>
          <p:cNvPr id="5" name="TextBox 5"/>
          <p:cNvSpPr txBox="1"/>
          <p:nvPr/>
        </p:nvSpPr>
        <p:spPr>
          <a:xfrm>
            <a:off x="12319860"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HOME</a:t>
            </a:r>
          </a:p>
        </p:txBody>
      </p:sp>
      <p:sp>
        <p:nvSpPr>
          <p:cNvPr id="6" name="TextBox 6"/>
          <p:cNvSpPr txBox="1"/>
          <p:nvPr/>
        </p:nvSpPr>
        <p:spPr>
          <a:xfrm>
            <a:off x="13424041"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SERVICE</a:t>
            </a:r>
          </a:p>
        </p:txBody>
      </p:sp>
      <p:sp>
        <p:nvSpPr>
          <p:cNvPr id="7" name="TextBox 7"/>
          <p:cNvSpPr txBox="1"/>
          <p:nvPr/>
        </p:nvSpPr>
        <p:spPr>
          <a:xfrm>
            <a:off x="14528628" y="1111629"/>
            <a:ext cx="110573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ABOUT US</a:t>
            </a:r>
          </a:p>
        </p:txBody>
      </p:sp>
      <p:sp>
        <p:nvSpPr>
          <p:cNvPr id="8" name="TextBox 8"/>
          <p:cNvSpPr txBox="1"/>
          <p:nvPr/>
        </p:nvSpPr>
        <p:spPr>
          <a:xfrm>
            <a:off x="15923945" y="1111629"/>
            <a:ext cx="133535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CONTACT US</a:t>
            </a:r>
          </a:p>
        </p:txBody>
      </p:sp>
      <p:sp>
        <p:nvSpPr>
          <p:cNvPr id="9" name="TextBox 9"/>
          <p:cNvSpPr txBox="1"/>
          <p:nvPr/>
        </p:nvSpPr>
        <p:spPr>
          <a:xfrm>
            <a:off x="1028700" y="4579255"/>
            <a:ext cx="6313346" cy="3975100"/>
          </a:xfrm>
          <a:prstGeom prst="rect">
            <a:avLst/>
          </a:prstGeom>
        </p:spPr>
        <p:txBody>
          <a:bodyPr lIns="0" tIns="0" rIns="0" bIns="0" rtlCol="0" anchor="t">
            <a:spAutoFit/>
          </a:bodyPr>
          <a:lstStyle/>
          <a:p>
            <a:pPr algn="just">
              <a:lnSpc>
                <a:spcPts val="3499"/>
              </a:lnSpc>
            </a:pPr>
            <a:r>
              <a:rPr lang="en-US" sz="2499" dirty="0" err="1">
                <a:solidFill>
                  <a:srgbClr val="343434"/>
                </a:solidFill>
                <a:latin typeface="Arial" panose="020B0604020202020204" pitchFamily="34" charset="0"/>
                <a:ea typeface="Arial"/>
                <a:cs typeface="Arial" panose="020B0604020202020204" pitchFamily="34" charset="0"/>
                <a:sym typeface="Arial"/>
              </a:rPr>
              <a:t>Dự</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án</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đề</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cập</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đến</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thuật</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toán</a:t>
            </a:r>
            <a:r>
              <a:rPr lang="en-US" sz="2499" dirty="0">
                <a:solidFill>
                  <a:srgbClr val="343434"/>
                </a:solidFill>
                <a:latin typeface="Arial" panose="020B0604020202020204" pitchFamily="34" charset="0"/>
                <a:ea typeface="Arial"/>
                <a:cs typeface="Arial" panose="020B0604020202020204" pitchFamily="34" charset="0"/>
                <a:sym typeface="Arial"/>
              </a:rPr>
              <a:t> Backtracking </a:t>
            </a:r>
            <a:r>
              <a:rPr lang="en-US" sz="2499" dirty="0" err="1">
                <a:solidFill>
                  <a:srgbClr val="343434"/>
                </a:solidFill>
                <a:latin typeface="Arial" panose="020B0604020202020204" pitchFamily="34" charset="0"/>
                <a:ea typeface="Arial"/>
                <a:cs typeface="Arial" panose="020B0604020202020204" pitchFamily="34" charset="0"/>
                <a:sym typeface="Arial"/>
              </a:rPr>
              <a:t>được</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sử</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dụng</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rộng</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rãi</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trong</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lĩnh</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vực</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trí</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tuệ</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nhân</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tạo</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để</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giải</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quyết</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các</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bài</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toán</a:t>
            </a:r>
            <a:r>
              <a:rPr lang="en-US" sz="2499" dirty="0">
                <a:solidFill>
                  <a:srgbClr val="343434"/>
                </a:solidFill>
                <a:latin typeface="Arial" panose="020B0604020202020204" pitchFamily="34" charset="0"/>
                <a:ea typeface="Arial"/>
                <a:cs typeface="Arial" panose="020B0604020202020204" pitchFamily="34" charset="0"/>
                <a:sym typeface="Arial"/>
              </a:rPr>
              <a:t> chia </a:t>
            </a:r>
            <a:r>
              <a:rPr lang="en-US" sz="2499" dirty="0" err="1">
                <a:solidFill>
                  <a:srgbClr val="343434"/>
                </a:solidFill>
                <a:latin typeface="Arial" panose="020B0604020202020204" pitchFamily="34" charset="0"/>
                <a:ea typeface="Arial"/>
                <a:cs typeface="Arial" panose="020B0604020202020204" pitchFamily="34" charset="0"/>
                <a:sym typeface="Arial"/>
              </a:rPr>
              <a:t>nhỏ</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nhiều</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bước</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thực</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hiện</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liên</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tiếp</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đặc</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biệt</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trong</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các</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bài</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toán</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tối</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ưu</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hóa</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và</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đưa</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ra</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quyết</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định</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Áp</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dụng</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thuật</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toán</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này</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vào</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bài</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toán</a:t>
            </a:r>
            <a:r>
              <a:rPr lang="en-US" sz="2499" dirty="0">
                <a:solidFill>
                  <a:srgbClr val="343434"/>
                </a:solidFill>
                <a:latin typeface="Arial" panose="020B0604020202020204" pitchFamily="34" charset="0"/>
                <a:ea typeface="Arial"/>
                <a:cs typeface="Arial" panose="020B0604020202020204" pitchFamily="34" charset="0"/>
                <a:sym typeface="Arial"/>
              </a:rPr>
              <a:t> logic, </a:t>
            </a:r>
            <a:r>
              <a:rPr lang="en-US" sz="2499" dirty="0" err="1">
                <a:solidFill>
                  <a:srgbClr val="343434"/>
                </a:solidFill>
                <a:latin typeface="Arial" panose="020B0604020202020204" pitchFamily="34" charset="0"/>
                <a:ea typeface="Arial"/>
                <a:cs typeface="Arial" panose="020B0604020202020204" pitchFamily="34" charset="0"/>
                <a:sym typeface="Arial"/>
              </a:rPr>
              <a:t>bài</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toán</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giải</a:t>
            </a:r>
            <a:r>
              <a:rPr lang="en-US" sz="2499" dirty="0">
                <a:solidFill>
                  <a:srgbClr val="343434"/>
                </a:solidFill>
                <a:latin typeface="Arial" panose="020B0604020202020204" pitchFamily="34" charset="0"/>
                <a:ea typeface="Arial"/>
                <a:cs typeface="Arial" panose="020B0604020202020204" pitchFamily="34" charset="0"/>
                <a:sym typeface="Arial"/>
              </a:rPr>
              <a:t> Sudoku </a:t>
            </a:r>
            <a:r>
              <a:rPr lang="en-US" sz="2499" dirty="0" err="1">
                <a:solidFill>
                  <a:srgbClr val="343434"/>
                </a:solidFill>
                <a:latin typeface="Arial" panose="020B0604020202020204" pitchFamily="34" charset="0"/>
                <a:ea typeface="Arial"/>
                <a:cs typeface="Arial" panose="020B0604020202020204" pitchFamily="34" charset="0"/>
                <a:sym typeface="Arial"/>
              </a:rPr>
              <a:t>là</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một</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ví</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dụ</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cụ</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thể</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về</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bài</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toán</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ràng</a:t>
            </a:r>
            <a:r>
              <a:rPr lang="en-US" sz="2499" dirty="0">
                <a:solidFill>
                  <a:srgbClr val="343434"/>
                </a:solidFill>
                <a:latin typeface="Arial" panose="020B0604020202020204" pitchFamily="34" charset="0"/>
                <a:ea typeface="Arial"/>
                <a:cs typeface="Arial" panose="020B0604020202020204" pitchFamily="34" charset="0"/>
                <a:sym typeface="Arial"/>
              </a:rPr>
              <a:t> </a:t>
            </a:r>
            <a:r>
              <a:rPr lang="en-US" sz="2499" dirty="0" err="1">
                <a:solidFill>
                  <a:srgbClr val="343434"/>
                </a:solidFill>
                <a:latin typeface="Arial" panose="020B0604020202020204" pitchFamily="34" charset="0"/>
                <a:ea typeface="Arial"/>
                <a:cs typeface="Arial" panose="020B0604020202020204" pitchFamily="34" charset="0"/>
                <a:sym typeface="Arial"/>
              </a:rPr>
              <a:t>buộc</a:t>
            </a:r>
            <a:r>
              <a:rPr lang="en-US" sz="2499" dirty="0">
                <a:solidFill>
                  <a:srgbClr val="343434"/>
                </a:solidFill>
                <a:latin typeface="Arial" panose="020B0604020202020204" pitchFamily="34" charset="0"/>
                <a:ea typeface="Arial"/>
                <a:cs typeface="Arial" panose="020B0604020202020204" pitchFamily="34" charset="0"/>
                <a:sym typeface="Arial"/>
              </a:rPr>
              <a:t>.</a:t>
            </a:r>
          </a:p>
          <a:p>
            <a:pPr algn="just">
              <a:lnSpc>
                <a:spcPts val="3499"/>
              </a:lnSpc>
            </a:pPr>
            <a:endParaRPr lang="en-US" sz="2499" dirty="0">
              <a:solidFill>
                <a:srgbClr val="343434"/>
              </a:solidFill>
              <a:latin typeface="Arial"/>
              <a:ea typeface="Arial"/>
              <a:cs typeface="Arial"/>
              <a:sym typeface="Arial"/>
            </a:endParaRPr>
          </a:p>
        </p:txBody>
      </p:sp>
      <p:sp>
        <p:nvSpPr>
          <p:cNvPr id="10" name="TextBox 10"/>
          <p:cNvSpPr txBox="1"/>
          <p:nvPr/>
        </p:nvSpPr>
        <p:spPr>
          <a:xfrm>
            <a:off x="16253563" y="8991600"/>
            <a:ext cx="1005737" cy="266700"/>
          </a:xfrm>
          <a:prstGeom prst="rect">
            <a:avLst/>
          </a:prstGeom>
        </p:spPr>
        <p:txBody>
          <a:bodyPr lIns="0" tIns="0" rIns="0" bIns="0" rtlCol="0" anchor="t">
            <a:spAutoFit/>
          </a:bodyPr>
          <a:lstStyle/>
          <a:p>
            <a:pPr algn="r">
              <a:lnSpc>
                <a:spcPts val="2100"/>
              </a:lnSpc>
            </a:pPr>
            <a:r>
              <a:rPr lang="en-US" sz="1500" b="1">
                <a:solidFill>
                  <a:srgbClr val="343434"/>
                </a:solidFill>
                <a:latin typeface="DM Sans Bold"/>
                <a:ea typeface="DM Sans Bold"/>
                <a:cs typeface="DM Sans Bold"/>
                <a:sym typeface="DM Sans Bold"/>
              </a:rPr>
              <a:t>Page 03</a:t>
            </a:r>
          </a:p>
        </p:txBody>
      </p:sp>
      <p:sp>
        <p:nvSpPr>
          <p:cNvPr id="11" name="TextBox 11"/>
          <p:cNvSpPr txBox="1"/>
          <p:nvPr/>
        </p:nvSpPr>
        <p:spPr>
          <a:xfrm>
            <a:off x="1806339" y="1111346"/>
            <a:ext cx="1160704" cy="243569"/>
          </a:xfrm>
          <a:prstGeom prst="rect">
            <a:avLst/>
          </a:prstGeom>
        </p:spPr>
        <p:txBody>
          <a:bodyPr lIns="0" tIns="0" rIns="0" bIns="0" rtlCol="0" anchor="t">
            <a:spAutoFit/>
          </a:bodyPr>
          <a:lstStyle/>
          <a:p>
            <a:pPr algn="l">
              <a:lnSpc>
                <a:spcPts val="1822"/>
              </a:lnSpc>
            </a:pPr>
            <a:r>
              <a:rPr lang="en-US" sz="1804" spc="-110">
                <a:solidFill>
                  <a:srgbClr val="343434"/>
                </a:solidFill>
                <a:latin typeface="DM Sans"/>
                <a:ea typeface="DM Sans"/>
                <a:cs typeface="DM Sans"/>
                <a:sym typeface="DM Sans"/>
              </a:rPr>
              <a:t>NONAME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055075" y="1028700"/>
            <a:ext cx="604457" cy="608886"/>
          </a:xfrm>
          <a:custGeom>
            <a:avLst/>
            <a:gdLst/>
            <a:ahLst/>
            <a:cxnLst/>
            <a:rect l="l" t="t" r="r" b="b"/>
            <a:pathLst>
              <a:path w="604457" h="608886">
                <a:moveTo>
                  <a:pt x="0" y="0"/>
                </a:moveTo>
                <a:lnTo>
                  <a:pt x="604457" y="0"/>
                </a:lnTo>
                <a:lnTo>
                  <a:pt x="604457" y="608886"/>
                </a:lnTo>
                <a:lnTo>
                  <a:pt x="0" y="6088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055075" y="3399199"/>
            <a:ext cx="8227029" cy="5308986"/>
          </a:xfrm>
          <a:custGeom>
            <a:avLst/>
            <a:gdLst/>
            <a:ahLst/>
            <a:cxnLst/>
            <a:rect l="l" t="t" r="r" b="b"/>
            <a:pathLst>
              <a:path w="9438197" h="5308986">
                <a:moveTo>
                  <a:pt x="0" y="0"/>
                </a:moveTo>
                <a:lnTo>
                  <a:pt x="9438197" y="0"/>
                </a:lnTo>
                <a:lnTo>
                  <a:pt x="9438197" y="5308986"/>
                </a:lnTo>
                <a:lnTo>
                  <a:pt x="0" y="5308986"/>
                </a:lnTo>
                <a:lnTo>
                  <a:pt x="0" y="0"/>
                </a:lnTo>
                <a:close/>
              </a:path>
            </a:pathLst>
          </a:custGeom>
          <a:blipFill>
            <a:blip r:embed="rId4"/>
            <a:stretch>
              <a:fillRect/>
            </a:stretch>
          </a:blipFill>
        </p:spPr>
      </p:sp>
      <p:sp>
        <p:nvSpPr>
          <p:cNvPr id="4" name="TextBox 4"/>
          <p:cNvSpPr txBox="1"/>
          <p:nvPr/>
        </p:nvSpPr>
        <p:spPr>
          <a:xfrm>
            <a:off x="1659532" y="1906422"/>
            <a:ext cx="9135969" cy="983090"/>
          </a:xfrm>
          <a:prstGeom prst="rect">
            <a:avLst/>
          </a:prstGeom>
        </p:spPr>
        <p:txBody>
          <a:bodyPr wrap="square" lIns="0" tIns="0" rIns="0" bIns="0" rtlCol="0" anchor="t">
            <a:spAutoFit/>
          </a:bodyPr>
          <a:lstStyle/>
          <a:p>
            <a:pPr algn="l">
              <a:lnSpc>
                <a:spcPts val="8400"/>
              </a:lnSpc>
            </a:pPr>
            <a:r>
              <a:rPr lang="vi-VN" sz="6000" b="1">
                <a:solidFill>
                  <a:srgbClr val="343434"/>
                </a:solidFill>
                <a:latin typeface="Arial Bold"/>
                <a:ea typeface="Arial Bold"/>
                <a:cs typeface="Arial Bold"/>
                <a:sym typeface="Arial Bold"/>
              </a:rPr>
              <a:t>PHÁT BIỂU BÀI TOÁN</a:t>
            </a:r>
            <a:endParaRPr lang="en-US" sz="6000" b="1" dirty="0">
              <a:solidFill>
                <a:srgbClr val="343434"/>
              </a:solidFill>
              <a:latin typeface="Arial Bold"/>
              <a:ea typeface="Arial Bold"/>
              <a:cs typeface="Arial Bold"/>
              <a:sym typeface="Arial Bold"/>
            </a:endParaRPr>
          </a:p>
        </p:txBody>
      </p:sp>
      <p:sp>
        <p:nvSpPr>
          <p:cNvPr id="5" name="TextBox 5"/>
          <p:cNvSpPr txBox="1"/>
          <p:nvPr/>
        </p:nvSpPr>
        <p:spPr>
          <a:xfrm>
            <a:off x="1806339" y="1111346"/>
            <a:ext cx="1160704" cy="243569"/>
          </a:xfrm>
          <a:prstGeom prst="rect">
            <a:avLst/>
          </a:prstGeom>
        </p:spPr>
        <p:txBody>
          <a:bodyPr lIns="0" tIns="0" rIns="0" bIns="0" rtlCol="0" anchor="t">
            <a:spAutoFit/>
          </a:bodyPr>
          <a:lstStyle/>
          <a:p>
            <a:pPr algn="l">
              <a:lnSpc>
                <a:spcPts val="1822"/>
              </a:lnSpc>
            </a:pPr>
            <a:r>
              <a:rPr lang="en-US" sz="1804" spc="-110">
                <a:solidFill>
                  <a:srgbClr val="343434"/>
                </a:solidFill>
                <a:latin typeface="DM Sans"/>
                <a:ea typeface="DM Sans"/>
                <a:cs typeface="DM Sans"/>
                <a:sym typeface="DM Sans"/>
              </a:rPr>
              <a:t>NONAME</a:t>
            </a:r>
          </a:p>
        </p:txBody>
      </p:sp>
      <p:sp>
        <p:nvSpPr>
          <p:cNvPr id="6" name="TextBox 6"/>
          <p:cNvSpPr txBox="1"/>
          <p:nvPr/>
        </p:nvSpPr>
        <p:spPr>
          <a:xfrm>
            <a:off x="12319860"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HOME</a:t>
            </a:r>
          </a:p>
        </p:txBody>
      </p:sp>
      <p:sp>
        <p:nvSpPr>
          <p:cNvPr id="7" name="TextBox 7"/>
          <p:cNvSpPr txBox="1"/>
          <p:nvPr/>
        </p:nvSpPr>
        <p:spPr>
          <a:xfrm>
            <a:off x="13424041"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SERVICE</a:t>
            </a:r>
          </a:p>
        </p:txBody>
      </p:sp>
      <p:sp>
        <p:nvSpPr>
          <p:cNvPr id="8" name="TextBox 8"/>
          <p:cNvSpPr txBox="1"/>
          <p:nvPr/>
        </p:nvSpPr>
        <p:spPr>
          <a:xfrm>
            <a:off x="14528628" y="1111629"/>
            <a:ext cx="110573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ABOUT US</a:t>
            </a:r>
          </a:p>
        </p:txBody>
      </p:sp>
      <p:sp>
        <p:nvSpPr>
          <p:cNvPr id="9" name="TextBox 9"/>
          <p:cNvSpPr txBox="1"/>
          <p:nvPr/>
        </p:nvSpPr>
        <p:spPr>
          <a:xfrm>
            <a:off x="15923945" y="1111629"/>
            <a:ext cx="133535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CONTACT US</a:t>
            </a:r>
          </a:p>
        </p:txBody>
      </p:sp>
      <p:sp>
        <p:nvSpPr>
          <p:cNvPr id="11" name="TextBox 11"/>
          <p:cNvSpPr txBox="1"/>
          <p:nvPr/>
        </p:nvSpPr>
        <p:spPr>
          <a:xfrm>
            <a:off x="16253563" y="8991600"/>
            <a:ext cx="1005737" cy="266700"/>
          </a:xfrm>
          <a:prstGeom prst="rect">
            <a:avLst/>
          </a:prstGeom>
        </p:spPr>
        <p:txBody>
          <a:bodyPr lIns="0" tIns="0" rIns="0" bIns="0" rtlCol="0" anchor="t">
            <a:spAutoFit/>
          </a:bodyPr>
          <a:lstStyle/>
          <a:p>
            <a:pPr algn="r">
              <a:lnSpc>
                <a:spcPts val="2100"/>
              </a:lnSpc>
            </a:pPr>
            <a:r>
              <a:rPr lang="en-US" sz="1500" b="1">
                <a:solidFill>
                  <a:srgbClr val="343434"/>
                </a:solidFill>
                <a:latin typeface="DM Sans Bold"/>
                <a:ea typeface="DM Sans Bold"/>
                <a:cs typeface="DM Sans Bold"/>
                <a:sym typeface="DM Sans Bold"/>
              </a:rPr>
              <a:t>Page 04</a:t>
            </a:r>
          </a:p>
        </p:txBody>
      </p:sp>
      <p:sp>
        <p:nvSpPr>
          <p:cNvPr id="12" name="TextBox 12"/>
          <p:cNvSpPr txBox="1"/>
          <p:nvPr/>
        </p:nvSpPr>
        <p:spPr>
          <a:xfrm>
            <a:off x="9596975" y="1909248"/>
            <a:ext cx="6293181" cy="1152524"/>
          </a:xfrm>
          <a:prstGeom prst="rect">
            <a:avLst/>
          </a:prstGeom>
        </p:spPr>
        <p:txBody>
          <a:bodyPr lIns="0" tIns="0" rIns="0" bIns="0" rtlCol="0" anchor="t">
            <a:spAutoFit/>
          </a:bodyPr>
          <a:lstStyle/>
          <a:p>
            <a:pPr algn="r">
              <a:lnSpc>
                <a:spcPts val="8400"/>
              </a:lnSpc>
            </a:pPr>
            <a:r>
              <a:rPr lang="en-US" sz="6000" dirty="0">
                <a:solidFill>
                  <a:srgbClr val="343434"/>
                </a:solidFill>
                <a:latin typeface="Arial"/>
                <a:ea typeface="Arial"/>
                <a:cs typeface="Arial"/>
                <a:sym typeface="Arial"/>
              </a:rPr>
              <a:t>BACKTRACKING</a:t>
            </a:r>
          </a:p>
        </p:txBody>
      </p:sp>
      <p:sp>
        <p:nvSpPr>
          <p:cNvPr id="14" name="Hộp Văn bản 13">
            <a:extLst>
              <a:ext uri="{FF2B5EF4-FFF2-40B4-BE49-F238E27FC236}">
                <a16:creationId xmlns:a16="http://schemas.microsoft.com/office/drawing/2014/main" id="{F7EEE71C-B2E4-7095-AD88-257571573D74}"/>
              </a:ext>
            </a:extLst>
          </p:cNvPr>
          <p:cNvSpPr txBox="1"/>
          <p:nvPr/>
        </p:nvSpPr>
        <p:spPr>
          <a:xfrm>
            <a:off x="9753599" y="3771900"/>
            <a:ext cx="7620001" cy="4708981"/>
          </a:xfrm>
          <a:prstGeom prst="rect">
            <a:avLst/>
          </a:prstGeom>
          <a:noFill/>
        </p:spPr>
        <p:txBody>
          <a:bodyPr wrap="square">
            <a:spAutoFit/>
          </a:bodyPr>
          <a:lstStyle/>
          <a:p>
            <a:pPr algn="just"/>
            <a:r>
              <a:rPr lang="vi-VN" sz="2500" dirty="0"/>
              <a:t>Bài toán </a:t>
            </a:r>
            <a:r>
              <a:rPr lang="vi-VN" sz="2500" dirty="0" err="1"/>
              <a:t>backtracking</a:t>
            </a:r>
            <a:r>
              <a:rPr lang="vi-VN" sz="2500" dirty="0"/>
              <a:t> là một phương pháp giải quyết các bài toán có tính chất tổ hợp hoặc tối ưu bằng cách thử và sai (</a:t>
            </a:r>
            <a:r>
              <a:rPr lang="vi-VN" sz="2500" dirty="0" err="1"/>
              <a:t>trial</a:t>
            </a:r>
            <a:r>
              <a:rPr lang="vi-VN" sz="2500" dirty="0"/>
              <a:t> </a:t>
            </a:r>
            <a:r>
              <a:rPr lang="vi-VN" sz="2500" dirty="0" err="1"/>
              <a:t>and</a:t>
            </a:r>
            <a:r>
              <a:rPr lang="vi-VN" sz="2500" dirty="0"/>
              <a:t> </a:t>
            </a:r>
            <a:r>
              <a:rPr lang="vi-VN" sz="2500" dirty="0" err="1"/>
              <a:t>error</a:t>
            </a:r>
            <a:r>
              <a:rPr lang="vi-VN" sz="2500" dirty="0"/>
              <a:t>). Phương pháp này tìm cách xây dựng nghiệm của bài toán theo từng bước, trong đó mỗi bước sẽ thêm một lựa chọn (hoặc một phần tử) vào nghiệm đang được xây dựng. Nếu tại một bước nào đó không còn lựa chọn phù hợp, thuật toán sẽ quay lui (</a:t>
            </a:r>
            <a:r>
              <a:rPr lang="vi-VN" sz="2500" dirty="0" err="1"/>
              <a:t>backtrack</a:t>
            </a:r>
            <a:r>
              <a:rPr lang="vi-VN" sz="2500" dirty="0"/>
              <a:t>) để thử một lựa chọn khác ở bước trước đó. Quá trình này lặp đi lặp lại cho đến khi tìm ra tất cả các nghiệm có thể hoặc nghiệm tối ưu nhất tùy theo yêu cầu của bài toán.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TextBox 2"/>
          <p:cNvSpPr txBox="1"/>
          <p:nvPr/>
        </p:nvSpPr>
        <p:spPr>
          <a:xfrm>
            <a:off x="4994555" y="1504236"/>
            <a:ext cx="8115143" cy="821055"/>
          </a:xfrm>
          <a:prstGeom prst="rect">
            <a:avLst/>
          </a:prstGeom>
        </p:spPr>
        <p:txBody>
          <a:bodyPr lIns="0" tIns="0" rIns="0" bIns="0" rtlCol="0" anchor="t">
            <a:spAutoFit/>
          </a:bodyPr>
          <a:lstStyle/>
          <a:p>
            <a:pPr marL="0" lvl="0" indent="0" algn="ctr">
              <a:lnSpc>
                <a:spcPts val="5895"/>
              </a:lnSpc>
              <a:spcBef>
                <a:spcPct val="0"/>
              </a:spcBef>
            </a:pPr>
            <a:r>
              <a:rPr lang="en-US" sz="4500" b="1" spc="135">
                <a:solidFill>
                  <a:srgbClr val="191919"/>
                </a:solidFill>
                <a:latin typeface="Arial Bold"/>
                <a:ea typeface="Arial Bold"/>
                <a:cs typeface="Arial Bold"/>
                <a:sym typeface="Arial Bold"/>
              </a:rPr>
              <a:t>Đặc điểm của Backtracking</a:t>
            </a:r>
          </a:p>
        </p:txBody>
      </p:sp>
      <p:grpSp>
        <p:nvGrpSpPr>
          <p:cNvPr id="3" name="Group 3"/>
          <p:cNvGrpSpPr/>
          <p:nvPr/>
        </p:nvGrpSpPr>
        <p:grpSpPr>
          <a:xfrm>
            <a:off x="5973515" y="3129213"/>
            <a:ext cx="6340969" cy="5415786"/>
            <a:chOff x="0" y="0"/>
            <a:chExt cx="8454626" cy="7221047"/>
          </a:xfrm>
        </p:grpSpPr>
        <p:grpSp>
          <p:nvGrpSpPr>
            <p:cNvPr id="4" name="Group 4"/>
            <p:cNvGrpSpPr/>
            <p:nvPr/>
          </p:nvGrpSpPr>
          <p:grpSpPr>
            <a:xfrm>
              <a:off x="4786366" y="6830411"/>
              <a:ext cx="1944231" cy="390637"/>
              <a:chOff x="0" y="0"/>
              <a:chExt cx="2888648" cy="580390"/>
            </a:xfrm>
          </p:grpSpPr>
          <p:sp>
            <p:nvSpPr>
              <p:cNvPr id="5" name="Freeform 5"/>
              <p:cNvSpPr/>
              <p:nvPr/>
            </p:nvSpPr>
            <p:spPr>
              <a:xfrm>
                <a:off x="2475898" y="38100"/>
                <a:ext cx="374650" cy="504190"/>
              </a:xfrm>
              <a:custGeom>
                <a:avLst/>
                <a:gdLst/>
                <a:ahLst/>
                <a:cxnLst/>
                <a:rect l="l" t="t" r="r" b="b"/>
                <a:pathLst>
                  <a:path w="374650" h="504190">
                    <a:moveTo>
                      <a:pt x="0" y="504190"/>
                    </a:moveTo>
                    <a:lnTo>
                      <a:pt x="0" y="0"/>
                    </a:lnTo>
                    <a:lnTo>
                      <a:pt x="374650" y="252730"/>
                    </a:lnTo>
                    <a:close/>
                  </a:path>
                </a:pathLst>
              </a:custGeom>
              <a:solidFill>
                <a:srgbClr val="FFFFFF">
                  <a:alpha val="24706"/>
                </a:srgbClr>
              </a:solidFill>
            </p:spPr>
          </p:sp>
          <p:sp>
            <p:nvSpPr>
              <p:cNvPr id="6" name="Freeform 6"/>
              <p:cNvSpPr/>
              <p:nvPr/>
            </p:nvSpPr>
            <p:spPr>
              <a:xfrm>
                <a:off x="0" y="-2540"/>
                <a:ext cx="2888648" cy="582930"/>
              </a:xfrm>
              <a:custGeom>
                <a:avLst/>
                <a:gdLst/>
                <a:ahLst/>
                <a:cxnLst/>
                <a:rect l="l" t="t" r="r" b="b"/>
                <a:pathLst>
                  <a:path w="2888648" h="582930">
                    <a:moveTo>
                      <a:pt x="2872138" y="261620"/>
                    </a:moveTo>
                    <a:lnTo>
                      <a:pt x="2497488" y="8890"/>
                    </a:lnTo>
                    <a:cubicBezTo>
                      <a:pt x="2486058" y="1270"/>
                      <a:pt x="2470818" y="0"/>
                      <a:pt x="2458118" y="6350"/>
                    </a:cubicBezTo>
                    <a:cubicBezTo>
                      <a:pt x="2445418" y="12700"/>
                      <a:pt x="2437798" y="25400"/>
                      <a:pt x="2437798" y="39370"/>
                    </a:cubicBezTo>
                    <a:lnTo>
                      <a:pt x="2437798" y="254000"/>
                    </a:lnTo>
                    <a:lnTo>
                      <a:pt x="0" y="254000"/>
                    </a:lnTo>
                    <a:lnTo>
                      <a:pt x="0" y="330200"/>
                    </a:lnTo>
                    <a:lnTo>
                      <a:pt x="2437798" y="330200"/>
                    </a:lnTo>
                    <a:lnTo>
                      <a:pt x="2437798" y="544830"/>
                    </a:lnTo>
                    <a:cubicBezTo>
                      <a:pt x="2437798" y="558800"/>
                      <a:pt x="2445418" y="571500"/>
                      <a:pt x="2458118" y="577850"/>
                    </a:cubicBezTo>
                    <a:cubicBezTo>
                      <a:pt x="2463198" y="580390"/>
                      <a:pt x="2469548" y="582930"/>
                      <a:pt x="2475898" y="582930"/>
                    </a:cubicBezTo>
                    <a:cubicBezTo>
                      <a:pt x="2483518" y="582930"/>
                      <a:pt x="2491138" y="580390"/>
                      <a:pt x="2497488" y="576580"/>
                    </a:cubicBezTo>
                    <a:lnTo>
                      <a:pt x="2872138" y="323850"/>
                    </a:lnTo>
                    <a:cubicBezTo>
                      <a:pt x="2882298" y="316230"/>
                      <a:pt x="2888648" y="304800"/>
                      <a:pt x="2888648" y="292100"/>
                    </a:cubicBezTo>
                    <a:cubicBezTo>
                      <a:pt x="2888648" y="279400"/>
                      <a:pt x="2882298" y="267970"/>
                      <a:pt x="2872138" y="261620"/>
                    </a:cubicBezTo>
                    <a:close/>
                    <a:moveTo>
                      <a:pt x="2513998" y="473710"/>
                    </a:moveTo>
                    <a:lnTo>
                      <a:pt x="2513998" y="111760"/>
                    </a:lnTo>
                    <a:lnTo>
                      <a:pt x="2781968" y="292100"/>
                    </a:lnTo>
                    <a:lnTo>
                      <a:pt x="2513998" y="473710"/>
                    </a:lnTo>
                    <a:close/>
                  </a:path>
                </a:pathLst>
              </a:custGeom>
              <a:solidFill>
                <a:srgbClr val="191919">
                  <a:alpha val="24706"/>
                </a:srgbClr>
              </a:solidFill>
            </p:spPr>
          </p:sp>
        </p:grpSp>
        <p:grpSp>
          <p:nvGrpSpPr>
            <p:cNvPr id="7" name="Group 7"/>
            <p:cNvGrpSpPr/>
            <p:nvPr/>
          </p:nvGrpSpPr>
          <p:grpSpPr>
            <a:xfrm>
              <a:off x="5260420" y="2295080"/>
              <a:ext cx="3194206" cy="390637"/>
              <a:chOff x="0" y="0"/>
              <a:chExt cx="4745803" cy="580390"/>
            </a:xfrm>
          </p:grpSpPr>
          <p:sp>
            <p:nvSpPr>
              <p:cNvPr id="8" name="Freeform 8"/>
              <p:cNvSpPr/>
              <p:nvPr/>
            </p:nvSpPr>
            <p:spPr>
              <a:xfrm>
                <a:off x="4333053" y="38100"/>
                <a:ext cx="374650" cy="504190"/>
              </a:xfrm>
              <a:custGeom>
                <a:avLst/>
                <a:gdLst/>
                <a:ahLst/>
                <a:cxnLst/>
                <a:rect l="l" t="t" r="r" b="b"/>
                <a:pathLst>
                  <a:path w="374650" h="504190">
                    <a:moveTo>
                      <a:pt x="0" y="504190"/>
                    </a:moveTo>
                    <a:lnTo>
                      <a:pt x="0" y="0"/>
                    </a:lnTo>
                    <a:lnTo>
                      <a:pt x="374650" y="252730"/>
                    </a:lnTo>
                    <a:close/>
                  </a:path>
                </a:pathLst>
              </a:custGeom>
              <a:solidFill>
                <a:srgbClr val="FFFFFF">
                  <a:alpha val="24706"/>
                </a:srgbClr>
              </a:solidFill>
            </p:spPr>
          </p:sp>
          <p:sp>
            <p:nvSpPr>
              <p:cNvPr id="9" name="Freeform 9"/>
              <p:cNvSpPr/>
              <p:nvPr/>
            </p:nvSpPr>
            <p:spPr>
              <a:xfrm>
                <a:off x="0" y="-2540"/>
                <a:ext cx="4745803" cy="582930"/>
              </a:xfrm>
              <a:custGeom>
                <a:avLst/>
                <a:gdLst/>
                <a:ahLst/>
                <a:cxnLst/>
                <a:rect l="l" t="t" r="r" b="b"/>
                <a:pathLst>
                  <a:path w="4745803" h="582930">
                    <a:moveTo>
                      <a:pt x="4729293" y="261620"/>
                    </a:moveTo>
                    <a:lnTo>
                      <a:pt x="4354643" y="8890"/>
                    </a:lnTo>
                    <a:cubicBezTo>
                      <a:pt x="4343213" y="1270"/>
                      <a:pt x="4327973" y="0"/>
                      <a:pt x="4315273" y="6350"/>
                    </a:cubicBezTo>
                    <a:cubicBezTo>
                      <a:pt x="4302573" y="12700"/>
                      <a:pt x="4294953" y="25400"/>
                      <a:pt x="4294953" y="39370"/>
                    </a:cubicBezTo>
                    <a:lnTo>
                      <a:pt x="4294953" y="254000"/>
                    </a:lnTo>
                    <a:lnTo>
                      <a:pt x="0" y="254000"/>
                    </a:lnTo>
                    <a:lnTo>
                      <a:pt x="0" y="330200"/>
                    </a:lnTo>
                    <a:lnTo>
                      <a:pt x="4294953" y="330200"/>
                    </a:lnTo>
                    <a:lnTo>
                      <a:pt x="4294953" y="544830"/>
                    </a:lnTo>
                    <a:cubicBezTo>
                      <a:pt x="4294953" y="558800"/>
                      <a:pt x="4302573" y="571500"/>
                      <a:pt x="4315273" y="577850"/>
                    </a:cubicBezTo>
                    <a:cubicBezTo>
                      <a:pt x="4320353" y="580390"/>
                      <a:pt x="4326703" y="582930"/>
                      <a:pt x="4333053" y="582930"/>
                    </a:cubicBezTo>
                    <a:cubicBezTo>
                      <a:pt x="4340673" y="582930"/>
                      <a:pt x="4348293" y="580390"/>
                      <a:pt x="4354643" y="576580"/>
                    </a:cubicBezTo>
                    <a:lnTo>
                      <a:pt x="4729293" y="323850"/>
                    </a:lnTo>
                    <a:cubicBezTo>
                      <a:pt x="4739453" y="316230"/>
                      <a:pt x="4745803" y="304800"/>
                      <a:pt x="4745803" y="292100"/>
                    </a:cubicBezTo>
                    <a:cubicBezTo>
                      <a:pt x="4745803" y="279400"/>
                      <a:pt x="4739453" y="267970"/>
                      <a:pt x="4729293" y="261620"/>
                    </a:cubicBezTo>
                    <a:close/>
                    <a:moveTo>
                      <a:pt x="4371153" y="473710"/>
                    </a:moveTo>
                    <a:lnTo>
                      <a:pt x="4371153" y="111760"/>
                    </a:lnTo>
                    <a:lnTo>
                      <a:pt x="4639123" y="292100"/>
                    </a:lnTo>
                    <a:lnTo>
                      <a:pt x="4371153" y="473710"/>
                    </a:lnTo>
                    <a:close/>
                  </a:path>
                </a:pathLst>
              </a:custGeom>
              <a:solidFill>
                <a:srgbClr val="191919">
                  <a:alpha val="24706"/>
                </a:srgbClr>
              </a:solidFill>
            </p:spPr>
          </p:sp>
        </p:grpSp>
        <p:grpSp>
          <p:nvGrpSpPr>
            <p:cNvPr id="10" name="Group 10"/>
            <p:cNvGrpSpPr/>
            <p:nvPr/>
          </p:nvGrpSpPr>
          <p:grpSpPr>
            <a:xfrm>
              <a:off x="5260420" y="4556670"/>
              <a:ext cx="3194206" cy="390637"/>
              <a:chOff x="0" y="0"/>
              <a:chExt cx="4745803" cy="580390"/>
            </a:xfrm>
          </p:grpSpPr>
          <p:sp>
            <p:nvSpPr>
              <p:cNvPr id="11" name="Freeform 11"/>
              <p:cNvSpPr/>
              <p:nvPr/>
            </p:nvSpPr>
            <p:spPr>
              <a:xfrm>
                <a:off x="4333053" y="38100"/>
                <a:ext cx="374650" cy="504190"/>
              </a:xfrm>
              <a:custGeom>
                <a:avLst/>
                <a:gdLst/>
                <a:ahLst/>
                <a:cxnLst/>
                <a:rect l="l" t="t" r="r" b="b"/>
                <a:pathLst>
                  <a:path w="374650" h="504190">
                    <a:moveTo>
                      <a:pt x="0" y="504190"/>
                    </a:moveTo>
                    <a:lnTo>
                      <a:pt x="0" y="0"/>
                    </a:lnTo>
                    <a:lnTo>
                      <a:pt x="374650" y="252730"/>
                    </a:lnTo>
                    <a:close/>
                  </a:path>
                </a:pathLst>
              </a:custGeom>
              <a:solidFill>
                <a:srgbClr val="FFFFFF">
                  <a:alpha val="24706"/>
                </a:srgbClr>
              </a:solidFill>
            </p:spPr>
          </p:sp>
          <p:sp>
            <p:nvSpPr>
              <p:cNvPr id="12" name="Freeform 12"/>
              <p:cNvSpPr/>
              <p:nvPr/>
            </p:nvSpPr>
            <p:spPr>
              <a:xfrm>
                <a:off x="0" y="-2540"/>
                <a:ext cx="4745803" cy="582930"/>
              </a:xfrm>
              <a:custGeom>
                <a:avLst/>
                <a:gdLst/>
                <a:ahLst/>
                <a:cxnLst/>
                <a:rect l="l" t="t" r="r" b="b"/>
                <a:pathLst>
                  <a:path w="4745803" h="582930">
                    <a:moveTo>
                      <a:pt x="4729293" y="261620"/>
                    </a:moveTo>
                    <a:lnTo>
                      <a:pt x="4354643" y="8890"/>
                    </a:lnTo>
                    <a:cubicBezTo>
                      <a:pt x="4343213" y="1270"/>
                      <a:pt x="4327973" y="0"/>
                      <a:pt x="4315273" y="6350"/>
                    </a:cubicBezTo>
                    <a:cubicBezTo>
                      <a:pt x="4302573" y="12700"/>
                      <a:pt x="4294953" y="25400"/>
                      <a:pt x="4294953" y="39370"/>
                    </a:cubicBezTo>
                    <a:lnTo>
                      <a:pt x="4294953" y="254000"/>
                    </a:lnTo>
                    <a:lnTo>
                      <a:pt x="0" y="254000"/>
                    </a:lnTo>
                    <a:lnTo>
                      <a:pt x="0" y="330200"/>
                    </a:lnTo>
                    <a:lnTo>
                      <a:pt x="4294953" y="330200"/>
                    </a:lnTo>
                    <a:lnTo>
                      <a:pt x="4294953" y="544830"/>
                    </a:lnTo>
                    <a:cubicBezTo>
                      <a:pt x="4294953" y="558800"/>
                      <a:pt x="4302573" y="571500"/>
                      <a:pt x="4315273" y="577850"/>
                    </a:cubicBezTo>
                    <a:cubicBezTo>
                      <a:pt x="4320353" y="580390"/>
                      <a:pt x="4326703" y="582930"/>
                      <a:pt x="4333053" y="582930"/>
                    </a:cubicBezTo>
                    <a:cubicBezTo>
                      <a:pt x="4340673" y="582930"/>
                      <a:pt x="4348293" y="580390"/>
                      <a:pt x="4354643" y="576580"/>
                    </a:cubicBezTo>
                    <a:lnTo>
                      <a:pt x="4729293" y="323850"/>
                    </a:lnTo>
                    <a:cubicBezTo>
                      <a:pt x="4739453" y="316230"/>
                      <a:pt x="4745803" y="304800"/>
                      <a:pt x="4745803" y="292100"/>
                    </a:cubicBezTo>
                    <a:cubicBezTo>
                      <a:pt x="4745803" y="279400"/>
                      <a:pt x="4739453" y="267970"/>
                      <a:pt x="4729293" y="261620"/>
                    </a:cubicBezTo>
                    <a:close/>
                    <a:moveTo>
                      <a:pt x="4371153" y="473710"/>
                    </a:moveTo>
                    <a:lnTo>
                      <a:pt x="4371153" y="111760"/>
                    </a:lnTo>
                    <a:lnTo>
                      <a:pt x="4639123" y="292100"/>
                    </a:lnTo>
                    <a:lnTo>
                      <a:pt x="4371153" y="473710"/>
                    </a:lnTo>
                    <a:close/>
                  </a:path>
                </a:pathLst>
              </a:custGeom>
              <a:solidFill>
                <a:srgbClr val="191919">
                  <a:alpha val="24706"/>
                </a:srgbClr>
              </a:solidFill>
            </p:spPr>
          </p:sp>
        </p:grpSp>
        <p:sp>
          <p:nvSpPr>
            <p:cNvPr id="13" name="AutoShape 13"/>
            <p:cNvSpPr/>
            <p:nvPr/>
          </p:nvSpPr>
          <p:spPr>
            <a:xfrm rot="-5400000">
              <a:off x="228747" y="3587748"/>
              <a:ext cx="6830411" cy="48616"/>
            </a:xfrm>
            <a:prstGeom prst="rect">
              <a:avLst/>
            </a:prstGeom>
            <a:solidFill>
              <a:srgbClr val="191919">
                <a:alpha val="24706"/>
              </a:srgbClr>
            </a:solidFill>
          </p:spPr>
        </p:sp>
        <p:grpSp>
          <p:nvGrpSpPr>
            <p:cNvPr id="14" name="Group 14"/>
            <p:cNvGrpSpPr/>
            <p:nvPr/>
          </p:nvGrpSpPr>
          <p:grpSpPr>
            <a:xfrm rot="-10800000">
              <a:off x="0" y="4556670"/>
              <a:ext cx="3194206" cy="390637"/>
              <a:chOff x="0" y="0"/>
              <a:chExt cx="4745803" cy="580390"/>
            </a:xfrm>
          </p:grpSpPr>
          <p:sp>
            <p:nvSpPr>
              <p:cNvPr id="15" name="Freeform 15"/>
              <p:cNvSpPr/>
              <p:nvPr/>
            </p:nvSpPr>
            <p:spPr>
              <a:xfrm>
                <a:off x="4333053" y="38100"/>
                <a:ext cx="374650" cy="504190"/>
              </a:xfrm>
              <a:custGeom>
                <a:avLst/>
                <a:gdLst/>
                <a:ahLst/>
                <a:cxnLst/>
                <a:rect l="l" t="t" r="r" b="b"/>
                <a:pathLst>
                  <a:path w="374650" h="504190">
                    <a:moveTo>
                      <a:pt x="0" y="504190"/>
                    </a:moveTo>
                    <a:lnTo>
                      <a:pt x="0" y="0"/>
                    </a:lnTo>
                    <a:lnTo>
                      <a:pt x="374650" y="252730"/>
                    </a:lnTo>
                    <a:close/>
                  </a:path>
                </a:pathLst>
              </a:custGeom>
              <a:solidFill>
                <a:srgbClr val="FFFFFF">
                  <a:alpha val="24706"/>
                </a:srgbClr>
              </a:solidFill>
            </p:spPr>
          </p:sp>
          <p:sp>
            <p:nvSpPr>
              <p:cNvPr id="16" name="Freeform 16"/>
              <p:cNvSpPr/>
              <p:nvPr/>
            </p:nvSpPr>
            <p:spPr>
              <a:xfrm>
                <a:off x="0" y="-2540"/>
                <a:ext cx="4745803" cy="582930"/>
              </a:xfrm>
              <a:custGeom>
                <a:avLst/>
                <a:gdLst/>
                <a:ahLst/>
                <a:cxnLst/>
                <a:rect l="l" t="t" r="r" b="b"/>
                <a:pathLst>
                  <a:path w="4745803" h="582930">
                    <a:moveTo>
                      <a:pt x="4729293" y="261620"/>
                    </a:moveTo>
                    <a:lnTo>
                      <a:pt x="4354643" y="8890"/>
                    </a:lnTo>
                    <a:cubicBezTo>
                      <a:pt x="4343213" y="1270"/>
                      <a:pt x="4327973" y="0"/>
                      <a:pt x="4315273" y="6350"/>
                    </a:cubicBezTo>
                    <a:cubicBezTo>
                      <a:pt x="4302573" y="12700"/>
                      <a:pt x="4294953" y="25400"/>
                      <a:pt x="4294953" y="39370"/>
                    </a:cubicBezTo>
                    <a:lnTo>
                      <a:pt x="4294953" y="254000"/>
                    </a:lnTo>
                    <a:lnTo>
                      <a:pt x="0" y="254000"/>
                    </a:lnTo>
                    <a:lnTo>
                      <a:pt x="0" y="330200"/>
                    </a:lnTo>
                    <a:lnTo>
                      <a:pt x="4294953" y="330200"/>
                    </a:lnTo>
                    <a:lnTo>
                      <a:pt x="4294953" y="544830"/>
                    </a:lnTo>
                    <a:cubicBezTo>
                      <a:pt x="4294953" y="558800"/>
                      <a:pt x="4302573" y="571500"/>
                      <a:pt x="4315273" y="577850"/>
                    </a:cubicBezTo>
                    <a:cubicBezTo>
                      <a:pt x="4320353" y="580390"/>
                      <a:pt x="4326703" y="582930"/>
                      <a:pt x="4333053" y="582930"/>
                    </a:cubicBezTo>
                    <a:cubicBezTo>
                      <a:pt x="4340673" y="582930"/>
                      <a:pt x="4348293" y="580390"/>
                      <a:pt x="4354643" y="576580"/>
                    </a:cubicBezTo>
                    <a:lnTo>
                      <a:pt x="4729293" y="323850"/>
                    </a:lnTo>
                    <a:cubicBezTo>
                      <a:pt x="4739453" y="316230"/>
                      <a:pt x="4745803" y="304800"/>
                      <a:pt x="4745803" y="292100"/>
                    </a:cubicBezTo>
                    <a:cubicBezTo>
                      <a:pt x="4745803" y="279400"/>
                      <a:pt x="4739453" y="267970"/>
                      <a:pt x="4729293" y="261620"/>
                    </a:cubicBezTo>
                    <a:close/>
                    <a:moveTo>
                      <a:pt x="4371153" y="473710"/>
                    </a:moveTo>
                    <a:lnTo>
                      <a:pt x="4371153" y="111760"/>
                    </a:lnTo>
                    <a:lnTo>
                      <a:pt x="4639123" y="292100"/>
                    </a:lnTo>
                    <a:lnTo>
                      <a:pt x="4371153" y="473710"/>
                    </a:lnTo>
                    <a:close/>
                  </a:path>
                </a:pathLst>
              </a:custGeom>
              <a:solidFill>
                <a:srgbClr val="191919">
                  <a:alpha val="24706"/>
                </a:srgbClr>
              </a:solidFill>
            </p:spPr>
          </p:sp>
        </p:grpSp>
        <p:grpSp>
          <p:nvGrpSpPr>
            <p:cNvPr id="17" name="Group 17"/>
            <p:cNvGrpSpPr/>
            <p:nvPr/>
          </p:nvGrpSpPr>
          <p:grpSpPr>
            <a:xfrm rot="-10800000">
              <a:off x="0" y="2295080"/>
              <a:ext cx="3194206" cy="390637"/>
              <a:chOff x="0" y="0"/>
              <a:chExt cx="4745803" cy="580390"/>
            </a:xfrm>
          </p:grpSpPr>
          <p:sp>
            <p:nvSpPr>
              <p:cNvPr id="18" name="Freeform 18"/>
              <p:cNvSpPr/>
              <p:nvPr/>
            </p:nvSpPr>
            <p:spPr>
              <a:xfrm>
                <a:off x="4333053" y="38100"/>
                <a:ext cx="374650" cy="504190"/>
              </a:xfrm>
              <a:custGeom>
                <a:avLst/>
                <a:gdLst/>
                <a:ahLst/>
                <a:cxnLst/>
                <a:rect l="l" t="t" r="r" b="b"/>
                <a:pathLst>
                  <a:path w="374650" h="504190">
                    <a:moveTo>
                      <a:pt x="0" y="504190"/>
                    </a:moveTo>
                    <a:lnTo>
                      <a:pt x="0" y="0"/>
                    </a:lnTo>
                    <a:lnTo>
                      <a:pt x="374650" y="252730"/>
                    </a:lnTo>
                    <a:close/>
                  </a:path>
                </a:pathLst>
              </a:custGeom>
              <a:solidFill>
                <a:srgbClr val="FFFFFF">
                  <a:alpha val="24706"/>
                </a:srgbClr>
              </a:solidFill>
            </p:spPr>
          </p:sp>
          <p:sp>
            <p:nvSpPr>
              <p:cNvPr id="19" name="Freeform 19"/>
              <p:cNvSpPr/>
              <p:nvPr/>
            </p:nvSpPr>
            <p:spPr>
              <a:xfrm>
                <a:off x="0" y="-2540"/>
                <a:ext cx="4745803" cy="582930"/>
              </a:xfrm>
              <a:custGeom>
                <a:avLst/>
                <a:gdLst/>
                <a:ahLst/>
                <a:cxnLst/>
                <a:rect l="l" t="t" r="r" b="b"/>
                <a:pathLst>
                  <a:path w="4745803" h="582930">
                    <a:moveTo>
                      <a:pt x="4729293" y="261620"/>
                    </a:moveTo>
                    <a:lnTo>
                      <a:pt x="4354643" y="8890"/>
                    </a:lnTo>
                    <a:cubicBezTo>
                      <a:pt x="4343213" y="1270"/>
                      <a:pt x="4327973" y="0"/>
                      <a:pt x="4315273" y="6350"/>
                    </a:cubicBezTo>
                    <a:cubicBezTo>
                      <a:pt x="4302573" y="12700"/>
                      <a:pt x="4294953" y="25400"/>
                      <a:pt x="4294953" y="39370"/>
                    </a:cubicBezTo>
                    <a:lnTo>
                      <a:pt x="4294953" y="254000"/>
                    </a:lnTo>
                    <a:lnTo>
                      <a:pt x="0" y="254000"/>
                    </a:lnTo>
                    <a:lnTo>
                      <a:pt x="0" y="330200"/>
                    </a:lnTo>
                    <a:lnTo>
                      <a:pt x="4294953" y="330200"/>
                    </a:lnTo>
                    <a:lnTo>
                      <a:pt x="4294953" y="544830"/>
                    </a:lnTo>
                    <a:cubicBezTo>
                      <a:pt x="4294953" y="558800"/>
                      <a:pt x="4302573" y="571500"/>
                      <a:pt x="4315273" y="577850"/>
                    </a:cubicBezTo>
                    <a:cubicBezTo>
                      <a:pt x="4320353" y="580390"/>
                      <a:pt x="4326703" y="582930"/>
                      <a:pt x="4333053" y="582930"/>
                    </a:cubicBezTo>
                    <a:cubicBezTo>
                      <a:pt x="4340673" y="582930"/>
                      <a:pt x="4348293" y="580390"/>
                      <a:pt x="4354643" y="576580"/>
                    </a:cubicBezTo>
                    <a:lnTo>
                      <a:pt x="4729293" y="323850"/>
                    </a:lnTo>
                    <a:cubicBezTo>
                      <a:pt x="4739453" y="316230"/>
                      <a:pt x="4745803" y="304800"/>
                      <a:pt x="4745803" y="292100"/>
                    </a:cubicBezTo>
                    <a:cubicBezTo>
                      <a:pt x="4745803" y="279400"/>
                      <a:pt x="4739453" y="267970"/>
                      <a:pt x="4729293" y="261620"/>
                    </a:cubicBezTo>
                    <a:close/>
                    <a:moveTo>
                      <a:pt x="4371153" y="473710"/>
                    </a:moveTo>
                    <a:lnTo>
                      <a:pt x="4371153" y="111760"/>
                    </a:lnTo>
                    <a:lnTo>
                      <a:pt x="4639123" y="292100"/>
                    </a:lnTo>
                    <a:lnTo>
                      <a:pt x="4371153" y="473710"/>
                    </a:lnTo>
                    <a:close/>
                  </a:path>
                </a:pathLst>
              </a:custGeom>
              <a:solidFill>
                <a:srgbClr val="191919">
                  <a:alpha val="24706"/>
                </a:srgbClr>
              </a:solidFill>
            </p:spPr>
          </p:sp>
        </p:grpSp>
        <p:sp>
          <p:nvSpPr>
            <p:cNvPr id="20" name="AutoShape 20"/>
            <p:cNvSpPr/>
            <p:nvPr/>
          </p:nvSpPr>
          <p:spPr>
            <a:xfrm rot="-5400000">
              <a:off x="1395468" y="3586216"/>
              <a:ext cx="6830411" cy="48616"/>
            </a:xfrm>
            <a:prstGeom prst="rect">
              <a:avLst/>
            </a:prstGeom>
            <a:solidFill>
              <a:srgbClr val="191919">
                <a:alpha val="24706"/>
              </a:srgbClr>
            </a:solidFill>
          </p:spPr>
        </p:sp>
        <p:grpSp>
          <p:nvGrpSpPr>
            <p:cNvPr id="21" name="Group 21"/>
            <p:cNvGrpSpPr/>
            <p:nvPr/>
          </p:nvGrpSpPr>
          <p:grpSpPr>
            <a:xfrm>
              <a:off x="4786366" y="0"/>
              <a:ext cx="1944231" cy="390637"/>
              <a:chOff x="0" y="0"/>
              <a:chExt cx="2888648" cy="580390"/>
            </a:xfrm>
          </p:grpSpPr>
          <p:sp>
            <p:nvSpPr>
              <p:cNvPr id="22" name="Freeform 22"/>
              <p:cNvSpPr/>
              <p:nvPr/>
            </p:nvSpPr>
            <p:spPr>
              <a:xfrm>
                <a:off x="2475898" y="38100"/>
                <a:ext cx="374650" cy="504190"/>
              </a:xfrm>
              <a:custGeom>
                <a:avLst/>
                <a:gdLst/>
                <a:ahLst/>
                <a:cxnLst/>
                <a:rect l="l" t="t" r="r" b="b"/>
                <a:pathLst>
                  <a:path w="374650" h="504190">
                    <a:moveTo>
                      <a:pt x="0" y="504190"/>
                    </a:moveTo>
                    <a:lnTo>
                      <a:pt x="0" y="0"/>
                    </a:lnTo>
                    <a:lnTo>
                      <a:pt x="374650" y="252730"/>
                    </a:lnTo>
                    <a:close/>
                  </a:path>
                </a:pathLst>
              </a:custGeom>
              <a:solidFill>
                <a:srgbClr val="FFFFFF">
                  <a:alpha val="24706"/>
                </a:srgbClr>
              </a:solidFill>
            </p:spPr>
          </p:sp>
          <p:sp>
            <p:nvSpPr>
              <p:cNvPr id="23" name="Freeform 23"/>
              <p:cNvSpPr/>
              <p:nvPr/>
            </p:nvSpPr>
            <p:spPr>
              <a:xfrm>
                <a:off x="0" y="-2540"/>
                <a:ext cx="2888648" cy="582930"/>
              </a:xfrm>
              <a:custGeom>
                <a:avLst/>
                <a:gdLst/>
                <a:ahLst/>
                <a:cxnLst/>
                <a:rect l="l" t="t" r="r" b="b"/>
                <a:pathLst>
                  <a:path w="2888648" h="582930">
                    <a:moveTo>
                      <a:pt x="2872138" y="261620"/>
                    </a:moveTo>
                    <a:lnTo>
                      <a:pt x="2497488" y="8890"/>
                    </a:lnTo>
                    <a:cubicBezTo>
                      <a:pt x="2486058" y="1270"/>
                      <a:pt x="2470818" y="0"/>
                      <a:pt x="2458118" y="6350"/>
                    </a:cubicBezTo>
                    <a:cubicBezTo>
                      <a:pt x="2445418" y="12700"/>
                      <a:pt x="2437798" y="25400"/>
                      <a:pt x="2437798" y="39370"/>
                    </a:cubicBezTo>
                    <a:lnTo>
                      <a:pt x="2437798" y="254000"/>
                    </a:lnTo>
                    <a:lnTo>
                      <a:pt x="0" y="254000"/>
                    </a:lnTo>
                    <a:lnTo>
                      <a:pt x="0" y="330200"/>
                    </a:lnTo>
                    <a:lnTo>
                      <a:pt x="2437798" y="330200"/>
                    </a:lnTo>
                    <a:lnTo>
                      <a:pt x="2437798" y="544830"/>
                    </a:lnTo>
                    <a:cubicBezTo>
                      <a:pt x="2437798" y="558800"/>
                      <a:pt x="2445418" y="571500"/>
                      <a:pt x="2458118" y="577850"/>
                    </a:cubicBezTo>
                    <a:cubicBezTo>
                      <a:pt x="2463198" y="580390"/>
                      <a:pt x="2469548" y="582930"/>
                      <a:pt x="2475898" y="582930"/>
                    </a:cubicBezTo>
                    <a:cubicBezTo>
                      <a:pt x="2483518" y="582930"/>
                      <a:pt x="2491138" y="580390"/>
                      <a:pt x="2497488" y="576580"/>
                    </a:cubicBezTo>
                    <a:lnTo>
                      <a:pt x="2872138" y="323850"/>
                    </a:lnTo>
                    <a:cubicBezTo>
                      <a:pt x="2882298" y="316230"/>
                      <a:pt x="2888648" y="304800"/>
                      <a:pt x="2888648" y="292100"/>
                    </a:cubicBezTo>
                    <a:cubicBezTo>
                      <a:pt x="2888648" y="279400"/>
                      <a:pt x="2882298" y="267970"/>
                      <a:pt x="2872138" y="261620"/>
                    </a:cubicBezTo>
                    <a:close/>
                    <a:moveTo>
                      <a:pt x="2513998" y="473710"/>
                    </a:moveTo>
                    <a:lnTo>
                      <a:pt x="2513998" y="111760"/>
                    </a:lnTo>
                    <a:lnTo>
                      <a:pt x="2781968" y="292100"/>
                    </a:lnTo>
                    <a:lnTo>
                      <a:pt x="2513998" y="473710"/>
                    </a:lnTo>
                    <a:close/>
                  </a:path>
                </a:pathLst>
              </a:custGeom>
              <a:solidFill>
                <a:srgbClr val="191919">
                  <a:alpha val="24706"/>
                </a:srgbClr>
              </a:solidFill>
            </p:spPr>
          </p:sp>
        </p:grpSp>
        <p:grpSp>
          <p:nvGrpSpPr>
            <p:cNvPr id="24" name="Group 24"/>
            <p:cNvGrpSpPr/>
            <p:nvPr/>
          </p:nvGrpSpPr>
          <p:grpSpPr>
            <a:xfrm rot="-10800000">
              <a:off x="1724029" y="3063"/>
              <a:ext cx="1944231" cy="390637"/>
              <a:chOff x="0" y="0"/>
              <a:chExt cx="2888648" cy="580390"/>
            </a:xfrm>
          </p:grpSpPr>
          <p:sp>
            <p:nvSpPr>
              <p:cNvPr id="25" name="Freeform 25"/>
              <p:cNvSpPr/>
              <p:nvPr/>
            </p:nvSpPr>
            <p:spPr>
              <a:xfrm>
                <a:off x="2475898" y="38100"/>
                <a:ext cx="374650" cy="504190"/>
              </a:xfrm>
              <a:custGeom>
                <a:avLst/>
                <a:gdLst/>
                <a:ahLst/>
                <a:cxnLst/>
                <a:rect l="l" t="t" r="r" b="b"/>
                <a:pathLst>
                  <a:path w="374650" h="504190">
                    <a:moveTo>
                      <a:pt x="0" y="504190"/>
                    </a:moveTo>
                    <a:lnTo>
                      <a:pt x="0" y="0"/>
                    </a:lnTo>
                    <a:lnTo>
                      <a:pt x="374650" y="252730"/>
                    </a:lnTo>
                    <a:close/>
                  </a:path>
                </a:pathLst>
              </a:custGeom>
              <a:solidFill>
                <a:srgbClr val="FFFFFF">
                  <a:alpha val="24706"/>
                </a:srgbClr>
              </a:solidFill>
            </p:spPr>
          </p:sp>
          <p:sp>
            <p:nvSpPr>
              <p:cNvPr id="26" name="Freeform 26"/>
              <p:cNvSpPr/>
              <p:nvPr/>
            </p:nvSpPr>
            <p:spPr>
              <a:xfrm>
                <a:off x="0" y="-2540"/>
                <a:ext cx="2888648" cy="582930"/>
              </a:xfrm>
              <a:custGeom>
                <a:avLst/>
                <a:gdLst/>
                <a:ahLst/>
                <a:cxnLst/>
                <a:rect l="l" t="t" r="r" b="b"/>
                <a:pathLst>
                  <a:path w="2888648" h="582930">
                    <a:moveTo>
                      <a:pt x="2872138" y="261620"/>
                    </a:moveTo>
                    <a:lnTo>
                      <a:pt x="2497488" y="8890"/>
                    </a:lnTo>
                    <a:cubicBezTo>
                      <a:pt x="2486058" y="1270"/>
                      <a:pt x="2470818" y="0"/>
                      <a:pt x="2458118" y="6350"/>
                    </a:cubicBezTo>
                    <a:cubicBezTo>
                      <a:pt x="2445418" y="12700"/>
                      <a:pt x="2437798" y="25400"/>
                      <a:pt x="2437798" y="39370"/>
                    </a:cubicBezTo>
                    <a:lnTo>
                      <a:pt x="2437798" y="254000"/>
                    </a:lnTo>
                    <a:lnTo>
                      <a:pt x="0" y="254000"/>
                    </a:lnTo>
                    <a:lnTo>
                      <a:pt x="0" y="330200"/>
                    </a:lnTo>
                    <a:lnTo>
                      <a:pt x="2437798" y="330200"/>
                    </a:lnTo>
                    <a:lnTo>
                      <a:pt x="2437798" y="544830"/>
                    </a:lnTo>
                    <a:cubicBezTo>
                      <a:pt x="2437798" y="558800"/>
                      <a:pt x="2445418" y="571500"/>
                      <a:pt x="2458118" y="577850"/>
                    </a:cubicBezTo>
                    <a:cubicBezTo>
                      <a:pt x="2463198" y="580390"/>
                      <a:pt x="2469548" y="582930"/>
                      <a:pt x="2475898" y="582930"/>
                    </a:cubicBezTo>
                    <a:cubicBezTo>
                      <a:pt x="2483518" y="582930"/>
                      <a:pt x="2491138" y="580390"/>
                      <a:pt x="2497488" y="576580"/>
                    </a:cubicBezTo>
                    <a:lnTo>
                      <a:pt x="2872138" y="323850"/>
                    </a:lnTo>
                    <a:cubicBezTo>
                      <a:pt x="2882298" y="316230"/>
                      <a:pt x="2888648" y="304800"/>
                      <a:pt x="2888648" y="292100"/>
                    </a:cubicBezTo>
                    <a:cubicBezTo>
                      <a:pt x="2888648" y="279400"/>
                      <a:pt x="2882298" y="267970"/>
                      <a:pt x="2872138" y="261620"/>
                    </a:cubicBezTo>
                    <a:close/>
                    <a:moveTo>
                      <a:pt x="2513998" y="473710"/>
                    </a:moveTo>
                    <a:lnTo>
                      <a:pt x="2513998" y="111760"/>
                    </a:lnTo>
                    <a:lnTo>
                      <a:pt x="2781968" y="292100"/>
                    </a:lnTo>
                    <a:lnTo>
                      <a:pt x="2513998" y="473710"/>
                    </a:lnTo>
                    <a:close/>
                  </a:path>
                </a:pathLst>
              </a:custGeom>
              <a:solidFill>
                <a:srgbClr val="191919">
                  <a:alpha val="24706"/>
                </a:srgbClr>
              </a:solidFill>
            </p:spPr>
          </p:sp>
        </p:grpSp>
        <p:grpSp>
          <p:nvGrpSpPr>
            <p:cNvPr id="27" name="Group 27"/>
            <p:cNvGrpSpPr/>
            <p:nvPr/>
          </p:nvGrpSpPr>
          <p:grpSpPr>
            <a:xfrm rot="-10800000">
              <a:off x="1724029" y="6830411"/>
              <a:ext cx="1944231" cy="390637"/>
              <a:chOff x="0" y="0"/>
              <a:chExt cx="2888648" cy="580390"/>
            </a:xfrm>
          </p:grpSpPr>
          <p:sp>
            <p:nvSpPr>
              <p:cNvPr id="28" name="Freeform 28"/>
              <p:cNvSpPr/>
              <p:nvPr/>
            </p:nvSpPr>
            <p:spPr>
              <a:xfrm>
                <a:off x="2475898" y="38100"/>
                <a:ext cx="374650" cy="504190"/>
              </a:xfrm>
              <a:custGeom>
                <a:avLst/>
                <a:gdLst/>
                <a:ahLst/>
                <a:cxnLst/>
                <a:rect l="l" t="t" r="r" b="b"/>
                <a:pathLst>
                  <a:path w="374650" h="504190">
                    <a:moveTo>
                      <a:pt x="0" y="504190"/>
                    </a:moveTo>
                    <a:lnTo>
                      <a:pt x="0" y="0"/>
                    </a:lnTo>
                    <a:lnTo>
                      <a:pt x="374650" y="252730"/>
                    </a:lnTo>
                    <a:close/>
                  </a:path>
                </a:pathLst>
              </a:custGeom>
              <a:solidFill>
                <a:srgbClr val="FFFFFF">
                  <a:alpha val="24706"/>
                </a:srgbClr>
              </a:solidFill>
            </p:spPr>
          </p:sp>
          <p:sp>
            <p:nvSpPr>
              <p:cNvPr id="29" name="Freeform 29"/>
              <p:cNvSpPr/>
              <p:nvPr/>
            </p:nvSpPr>
            <p:spPr>
              <a:xfrm>
                <a:off x="0" y="-2540"/>
                <a:ext cx="2888648" cy="582930"/>
              </a:xfrm>
              <a:custGeom>
                <a:avLst/>
                <a:gdLst/>
                <a:ahLst/>
                <a:cxnLst/>
                <a:rect l="l" t="t" r="r" b="b"/>
                <a:pathLst>
                  <a:path w="2888648" h="582930">
                    <a:moveTo>
                      <a:pt x="2872138" y="261620"/>
                    </a:moveTo>
                    <a:lnTo>
                      <a:pt x="2497488" y="8890"/>
                    </a:lnTo>
                    <a:cubicBezTo>
                      <a:pt x="2486058" y="1270"/>
                      <a:pt x="2470818" y="0"/>
                      <a:pt x="2458118" y="6350"/>
                    </a:cubicBezTo>
                    <a:cubicBezTo>
                      <a:pt x="2445418" y="12700"/>
                      <a:pt x="2437798" y="25400"/>
                      <a:pt x="2437798" y="39370"/>
                    </a:cubicBezTo>
                    <a:lnTo>
                      <a:pt x="2437798" y="254000"/>
                    </a:lnTo>
                    <a:lnTo>
                      <a:pt x="0" y="254000"/>
                    </a:lnTo>
                    <a:lnTo>
                      <a:pt x="0" y="330200"/>
                    </a:lnTo>
                    <a:lnTo>
                      <a:pt x="2437798" y="330200"/>
                    </a:lnTo>
                    <a:lnTo>
                      <a:pt x="2437798" y="544830"/>
                    </a:lnTo>
                    <a:cubicBezTo>
                      <a:pt x="2437798" y="558800"/>
                      <a:pt x="2445418" y="571500"/>
                      <a:pt x="2458118" y="577850"/>
                    </a:cubicBezTo>
                    <a:cubicBezTo>
                      <a:pt x="2463198" y="580390"/>
                      <a:pt x="2469548" y="582930"/>
                      <a:pt x="2475898" y="582930"/>
                    </a:cubicBezTo>
                    <a:cubicBezTo>
                      <a:pt x="2483518" y="582930"/>
                      <a:pt x="2491138" y="580390"/>
                      <a:pt x="2497488" y="576580"/>
                    </a:cubicBezTo>
                    <a:lnTo>
                      <a:pt x="2872138" y="323850"/>
                    </a:lnTo>
                    <a:cubicBezTo>
                      <a:pt x="2882298" y="316230"/>
                      <a:pt x="2888648" y="304800"/>
                      <a:pt x="2888648" y="292100"/>
                    </a:cubicBezTo>
                    <a:cubicBezTo>
                      <a:pt x="2888648" y="279400"/>
                      <a:pt x="2882298" y="267970"/>
                      <a:pt x="2872138" y="261620"/>
                    </a:cubicBezTo>
                    <a:close/>
                    <a:moveTo>
                      <a:pt x="2513998" y="473710"/>
                    </a:moveTo>
                    <a:lnTo>
                      <a:pt x="2513998" y="111760"/>
                    </a:lnTo>
                    <a:lnTo>
                      <a:pt x="2781968" y="292100"/>
                    </a:lnTo>
                    <a:lnTo>
                      <a:pt x="2513998" y="473710"/>
                    </a:lnTo>
                    <a:close/>
                  </a:path>
                </a:pathLst>
              </a:custGeom>
              <a:solidFill>
                <a:srgbClr val="191919">
                  <a:alpha val="24706"/>
                </a:srgbClr>
              </a:solidFill>
            </p:spPr>
          </p:sp>
        </p:grpSp>
      </p:grpSp>
      <p:grpSp>
        <p:nvGrpSpPr>
          <p:cNvPr id="30" name="Group 30"/>
          <p:cNvGrpSpPr/>
          <p:nvPr/>
        </p:nvGrpSpPr>
        <p:grpSpPr>
          <a:xfrm>
            <a:off x="3462631" y="2836539"/>
            <a:ext cx="3257501" cy="880623"/>
            <a:chOff x="0" y="0"/>
            <a:chExt cx="9555633" cy="2583240"/>
          </a:xfrm>
        </p:grpSpPr>
        <p:sp>
          <p:nvSpPr>
            <p:cNvPr id="31" name="Freeform 31"/>
            <p:cNvSpPr/>
            <p:nvPr/>
          </p:nvSpPr>
          <p:spPr>
            <a:xfrm>
              <a:off x="0" y="0"/>
              <a:ext cx="9555634" cy="2583240"/>
            </a:xfrm>
            <a:custGeom>
              <a:avLst/>
              <a:gdLst/>
              <a:ahLst/>
              <a:cxnLst/>
              <a:rect l="l" t="t" r="r" b="b"/>
              <a:pathLst>
                <a:path w="9555634" h="2583240">
                  <a:moveTo>
                    <a:pt x="9431173" y="2583240"/>
                  </a:moveTo>
                  <a:lnTo>
                    <a:pt x="124460" y="2583240"/>
                  </a:lnTo>
                  <a:cubicBezTo>
                    <a:pt x="55880" y="2583240"/>
                    <a:pt x="0" y="2527360"/>
                    <a:pt x="0" y="2458780"/>
                  </a:cubicBezTo>
                  <a:lnTo>
                    <a:pt x="0" y="124460"/>
                  </a:lnTo>
                  <a:cubicBezTo>
                    <a:pt x="0" y="55880"/>
                    <a:pt x="55880" y="0"/>
                    <a:pt x="124460" y="0"/>
                  </a:cubicBezTo>
                  <a:lnTo>
                    <a:pt x="9431173" y="0"/>
                  </a:lnTo>
                  <a:cubicBezTo>
                    <a:pt x="9499753" y="0"/>
                    <a:pt x="9555634" y="55880"/>
                    <a:pt x="9555634" y="124460"/>
                  </a:cubicBezTo>
                  <a:lnTo>
                    <a:pt x="9555634" y="2458780"/>
                  </a:lnTo>
                  <a:cubicBezTo>
                    <a:pt x="9555634" y="2527360"/>
                    <a:pt x="9499753" y="2583240"/>
                    <a:pt x="9431173" y="2583240"/>
                  </a:cubicBezTo>
                  <a:close/>
                </a:path>
              </a:pathLst>
            </a:custGeom>
            <a:solidFill>
              <a:srgbClr val="FABDBD"/>
            </a:solidFill>
          </p:spPr>
        </p:sp>
      </p:grpSp>
      <p:sp>
        <p:nvSpPr>
          <p:cNvPr id="32" name="Freeform 32"/>
          <p:cNvSpPr/>
          <p:nvPr/>
        </p:nvSpPr>
        <p:spPr>
          <a:xfrm>
            <a:off x="7450238" y="4144492"/>
            <a:ext cx="3387524" cy="3387524"/>
          </a:xfrm>
          <a:custGeom>
            <a:avLst/>
            <a:gdLst/>
            <a:ahLst/>
            <a:cxnLst/>
            <a:rect l="l" t="t" r="r" b="b"/>
            <a:pathLst>
              <a:path w="3387524" h="3387524">
                <a:moveTo>
                  <a:pt x="0" y="0"/>
                </a:moveTo>
                <a:lnTo>
                  <a:pt x="3387524" y="0"/>
                </a:lnTo>
                <a:lnTo>
                  <a:pt x="3387524" y="3387524"/>
                </a:lnTo>
                <a:lnTo>
                  <a:pt x="0" y="338752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3" name="TextBox 33"/>
          <p:cNvSpPr txBox="1"/>
          <p:nvPr/>
        </p:nvSpPr>
        <p:spPr>
          <a:xfrm>
            <a:off x="7802990" y="5605463"/>
            <a:ext cx="2682020" cy="427482"/>
          </a:xfrm>
          <a:prstGeom prst="rect">
            <a:avLst/>
          </a:prstGeom>
        </p:spPr>
        <p:txBody>
          <a:bodyPr lIns="0" tIns="0" rIns="0" bIns="0" rtlCol="0" anchor="t">
            <a:spAutoFit/>
          </a:bodyPr>
          <a:lstStyle/>
          <a:p>
            <a:pPr marL="0" lvl="0" indent="0" algn="ctr">
              <a:lnSpc>
                <a:spcPts val="3354"/>
              </a:lnSpc>
              <a:spcBef>
                <a:spcPct val="0"/>
              </a:spcBef>
            </a:pPr>
            <a:r>
              <a:rPr lang="en-US" sz="2600" b="1" spc="101">
                <a:solidFill>
                  <a:srgbClr val="FFFFFF"/>
                </a:solidFill>
                <a:latin typeface="Arimo Bold"/>
                <a:ea typeface="Arimo Bold"/>
                <a:cs typeface="Arimo Bold"/>
                <a:sym typeface="Arimo Bold"/>
              </a:rPr>
              <a:t>ĐẶC ĐIỂM</a:t>
            </a:r>
          </a:p>
        </p:txBody>
      </p:sp>
      <p:grpSp>
        <p:nvGrpSpPr>
          <p:cNvPr id="34" name="Group 34"/>
          <p:cNvGrpSpPr/>
          <p:nvPr/>
        </p:nvGrpSpPr>
        <p:grpSpPr>
          <a:xfrm>
            <a:off x="2169609" y="4544142"/>
            <a:ext cx="3257501" cy="880623"/>
            <a:chOff x="0" y="0"/>
            <a:chExt cx="9555633" cy="2583240"/>
          </a:xfrm>
        </p:grpSpPr>
        <p:sp>
          <p:nvSpPr>
            <p:cNvPr id="35" name="Freeform 35"/>
            <p:cNvSpPr/>
            <p:nvPr/>
          </p:nvSpPr>
          <p:spPr>
            <a:xfrm>
              <a:off x="0" y="0"/>
              <a:ext cx="9555634" cy="2583240"/>
            </a:xfrm>
            <a:custGeom>
              <a:avLst/>
              <a:gdLst/>
              <a:ahLst/>
              <a:cxnLst/>
              <a:rect l="l" t="t" r="r" b="b"/>
              <a:pathLst>
                <a:path w="9555634" h="2583240">
                  <a:moveTo>
                    <a:pt x="9431173" y="2583240"/>
                  </a:moveTo>
                  <a:lnTo>
                    <a:pt x="124460" y="2583240"/>
                  </a:lnTo>
                  <a:cubicBezTo>
                    <a:pt x="55880" y="2583240"/>
                    <a:pt x="0" y="2527360"/>
                    <a:pt x="0" y="2458780"/>
                  </a:cubicBezTo>
                  <a:lnTo>
                    <a:pt x="0" y="124460"/>
                  </a:lnTo>
                  <a:cubicBezTo>
                    <a:pt x="0" y="55880"/>
                    <a:pt x="55880" y="0"/>
                    <a:pt x="124460" y="0"/>
                  </a:cubicBezTo>
                  <a:lnTo>
                    <a:pt x="9431173" y="0"/>
                  </a:lnTo>
                  <a:cubicBezTo>
                    <a:pt x="9499753" y="0"/>
                    <a:pt x="9555634" y="55880"/>
                    <a:pt x="9555634" y="124460"/>
                  </a:cubicBezTo>
                  <a:lnTo>
                    <a:pt x="9555634" y="2458780"/>
                  </a:lnTo>
                  <a:cubicBezTo>
                    <a:pt x="9555634" y="2527360"/>
                    <a:pt x="9499753" y="2583240"/>
                    <a:pt x="9431173" y="2583240"/>
                  </a:cubicBezTo>
                  <a:close/>
                </a:path>
              </a:pathLst>
            </a:custGeom>
            <a:solidFill>
              <a:srgbClr val="DDA2A2"/>
            </a:solidFill>
          </p:spPr>
        </p:sp>
      </p:grpSp>
      <p:grpSp>
        <p:nvGrpSpPr>
          <p:cNvPr id="36" name="Group 36"/>
          <p:cNvGrpSpPr/>
          <p:nvPr/>
        </p:nvGrpSpPr>
        <p:grpSpPr>
          <a:xfrm>
            <a:off x="2169609" y="6251744"/>
            <a:ext cx="3257501" cy="880623"/>
            <a:chOff x="0" y="0"/>
            <a:chExt cx="9555633" cy="2583240"/>
          </a:xfrm>
        </p:grpSpPr>
        <p:sp>
          <p:nvSpPr>
            <p:cNvPr id="37" name="Freeform 37"/>
            <p:cNvSpPr/>
            <p:nvPr/>
          </p:nvSpPr>
          <p:spPr>
            <a:xfrm>
              <a:off x="0" y="0"/>
              <a:ext cx="9555634" cy="2583240"/>
            </a:xfrm>
            <a:custGeom>
              <a:avLst/>
              <a:gdLst/>
              <a:ahLst/>
              <a:cxnLst/>
              <a:rect l="l" t="t" r="r" b="b"/>
              <a:pathLst>
                <a:path w="9555634" h="2583240">
                  <a:moveTo>
                    <a:pt x="9431173" y="2583240"/>
                  </a:moveTo>
                  <a:lnTo>
                    <a:pt x="124460" y="2583240"/>
                  </a:lnTo>
                  <a:cubicBezTo>
                    <a:pt x="55880" y="2583240"/>
                    <a:pt x="0" y="2527360"/>
                    <a:pt x="0" y="2458780"/>
                  </a:cubicBezTo>
                  <a:lnTo>
                    <a:pt x="0" y="124460"/>
                  </a:lnTo>
                  <a:cubicBezTo>
                    <a:pt x="0" y="55880"/>
                    <a:pt x="55880" y="0"/>
                    <a:pt x="124460" y="0"/>
                  </a:cubicBezTo>
                  <a:lnTo>
                    <a:pt x="9431173" y="0"/>
                  </a:lnTo>
                  <a:cubicBezTo>
                    <a:pt x="9499753" y="0"/>
                    <a:pt x="9555634" y="55880"/>
                    <a:pt x="9555634" y="124460"/>
                  </a:cubicBezTo>
                  <a:lnTo>
                    <a:pt x="9555634" y="2458780"/>
                  </a:lnTo>
                  <a:cubicBezTo>
                    <a:pt x="9555634" y="2527360"/>
                    <a:pt x="9499753" y="2583240"/>
                    <a:pt x="9431173" y="2583240"/>
                  </a:cubicBezTo>
                  <a:close/>
                </a:path>
              </a:pathLst>
            </a:custGeom>
            <a:solidFill>
              <a:srgbClr val="BD8484"/>
            </a:solidFill>
          </p:spPr>
        </p:sp>
      </p:grpSp>
      <p:grpSp>
        <p:nvGrpSpPr>
          <p:cNvPr id="38" name="Group 38"/>
          <p:cNvGrpSpPr/>
          <p:nvPr/>
        </p:nvGrpSpPr>
        <p:grpSpPr>
          <a:xfrm>
            <a:off x="3462631" y="7959347"/>
            <a:ext cx="3257501" cy="880623"/>
            <a:chOff x="0" y="0"/>
            <a:chExt cx="9555633" cy="2583240"/>
          </a:xfrm>
        </p:grpSpPr>
        <p:sp>
          <p:nvSpPr>
            <p:cNvPr id="39" name="Freeform 39"/>
            <p:cNvSpPr/>
            <p:nvPr/>
          </p:nvSpPr>
          <p:spPr>
            <a:xfrm>
              <a:off x="0" y="0"/>
              <a:ext cx="9555634" cy="2583240"/>
            </a:xfrm>
            <a:custGeom>
              <a:avLst/>
              <a:gdLst/>
              <a:ahLst/>
              <a:cxnLst/>
              <a:rect l="l" t="t" r="r" b="b"/>
              <a:pathLst>
                <a:path w="9555634" h="2583240">
                  <a:moveTo>
                    <a:pt x="9431173" y="2583240"/>
                  </a:moveTo>
                  <a:lnTo>
                    <a:pt x="124460" y="2583240"/>
                  </a:lnTo>
                  <a:cubicBezTo>
                    <a:pt x="55880" y="2583240"/>
                    <a:pt x="0" y="2527360"/>
                    <a:pt x="0" y="2458780"/>
                  </a:cubicBezTo>
                  <a:lnTo>
                    <a:pt x="0" y="124460"/>
                  </a:lnTo>
                  <a:cubicBezTo>
                    <a:pt x="0" y="55880"/>
                    <a:pt x="55880" y="0"/>
                    <a:pt x="124460" y="0"/>
                  </a:cubicBezTo>
                  <a:lnTo>
                    <a:pt x="9431173" y="0"/>
                  </a:lnTo>
                  <a:cubicBezTo>
                    <a:pt x="9499753" y="0"/>
                    <a:pt x="9555634" y="55880"/>
                    <a:pt x="9555634" y="124460"/>
                  </a:cubicBezTo>
                  <a:lnTo>
                    <a:pt x="9555634" y="2458780"/>
                  </a:lnTo>
                  <a:cubicBezTo>
                    <a:pt x="9555634" y="2527360"/>
                    <a:pt x="9499753" y="2583240"/>
                    <a:pt x="9431173" y="2583240"/>
                  </a:cubicBezTo>
                  <a:close/>
                </a:path>
              </a:pathLst>
            </a:custGeom>
            <a:solidFill>
              <a:srgbClr val="B46E6E"/>
            </a:solidFill>
          </p:spPr>
        </p:sp>
      </p:grpSp>
      <p:sp>
        <p:nvSpPr>
          <p:cNvPr id="40" name="TextBox 40"/>
          <p:cNvSpPr txBox="1"/>
          <p:nvPr/>
        </p:nvSpPr>
        <p:spPr>
          <a:xfrm>
            <a:off x="3997567" y="2867275"/>
            <a:ext cx="2187629" cy="752475"/>
          </a:xfrm>
          <a:prstGeom prst="rect">
            <a:avLst/>
          </a:prstGeom>
        </p:spPr>
        <p:txBody>
          <a:bodyPr lIns="0" tIns="0" rIns="0" bIns="0" rtlCol="0" anchor="t">
            <a:spAutoFit/>
          </a:bodyPr>
          <a:lstStyle/>
          <a:p>
            <a:pPr algn="ctr">
              <a:lnSpc>
                <a:spcPts val="3000"/>
              </a:lnSpc>
            </a:pPr>
            <a:r>
              <a:rPr lang="en-US" sz="2000" spc="100">
                <a:solidFill>
                  <a:srgbClr val="FFFFFF"/>
                </a:solidFill>
                <a:latin typeface="Arimo"/>
                <a:ea typeface="Arimo"/>
                <a:cs typeface="Arimo"/>
                <a:sym typeface="Arimo"/>
              </a:rPr>
              <a:t>Chiến Lược Thử Và Quay Lui</a:t>
            </a:r>
          </a:p>
        </p:txBody>
      </p:sp>
      <p:sp>
        <p:nvSpPr>
          <p:cNvPr id="41" name="TextBox 41"/>
          <p:cNvSpPr txBox="1"/>
          <p:nvPr/>
        </p:nvSpPr>
        <p:spPr>
          <a:xfrm>
            <a:off x="2692072" y="4588585"/>
            <a:ext cx="2187629" cy="752475"/>
          </a:xfrm>
          <a:prstGeom prst="rect">
            <a:avLst/>
          </a:prstGeom>
        </p:spPr>
        <p:txBody>
          <a:bodyPr lIns="0" tIns="0" rIns="0" bIns="0" rtlCol="0" anchor="t">
            <a:spAutoFit/>
          </a:bodyPr>
          <a:lstStyle/>
          <a:p>
            <a:pPr algn="ctr">
              <a:lnSpc>
                <a:spcPts val="3000"/>
              </a:lnSpc>
            </a:pPr>
            <a:r>
              <a:rPr lang="en-US" sz="2000" spc="100">
                <a:solidFill>
                  <a:srgbClr val="FFFFFF"/>
                </a:solidFill>
                <a:latin typeface="Arimo"/>
                <a:ea typeface="Arimo"/>
                <a:cs typeface="Arimo"/>
                <a:sym typeface="Arimo"/>
              </a:rPr>
              <a:t>Dựa Trên Đệ Quy</a:t>
            </a:r>
          </a:p>
        </p:txBody>
      </p:sp>
      <p:sp>
        <p:nvSpPr>
          <p:cNvPr id="42" name="TextBox 42"/>
          <p:cNvSpPr txBox="1"/>
          <p:nvPr/>
        </p:nvSpPr>
        <p:spPr>
          <a:xfrm>
            <a:off x="2692072" y="6472980"/>
            <a:ext cx="2187629" cy="371475"/>
          </a:xfrm>
          <a:prstGeom prst="rect">
            <a:avLst/>
          </a:prstGeom>
        </p:spPr>
        <p:txBody>
          <a:bodyPr lIns="0" tIns="0" rIns="0" bIns="0" rtlCol="0" anchor="t">
            <a:spAutoFit/>
          </a:bodyPr>
          <a:lstStyle/>
          <a:p>
            <a:pPr algn="ctr">
              <a:lnSpc>
                <a:spcPts val="3000"/>
              </a:lnSpc>
            </a:pPr>
            <a:r>
              <a:rPr lang="en-US" sz="2000" spc="100">
                <a:solidFill>
                  <a:srgbClr val="FFFFFF"/>
                </a:solidFill>
                <a:latin typeface="Arimo"/>
                <a:ea typeface="Arimo"/>
                <a:cs typeface="Arimo"/>
                <a:sym typeface="Arimo"/>
              </a:rPr>
              <a:t>Tiết Kiệm Bộ Nhớ</a:t>
            </a:r>
          </a:p>
        </p:txBody>
      </p:sp>
      <p:sp>
        <p:nvSpPr>
          <p:cNvPr id="43" name="TextBox 43"/>
          <p:cNvSpPr txBox="1"/>
          <p:nvPr/>
        </p:nvSpPr>
        <p:spPr>
          <a:xfrm>
            <a:off x="3997567" y="7990083"/>
            <a:ext cx="2187629" cy="752475"/>
          </a:xfrm>
          <a:prstGeom prst="rect">
            <a:avLst/>
          </a:prstGeom>
        </p:spPr>
        <p:txBody>
          <a:bodyPr lIns="0" tIns="0" rIns="0" bIns="0" rtlCol="0" anchor="t">
            <a:spAutoFit/>
          </a:bodyPr>
          <a:lstStyle/>
          <a:p>
            <a:pPr algn="ctr">
              <a:lnSpc>
                <a:spcPts val="3000"/>
              </a:lnSpc>
            </a:pPr>
            <a:r>
              <a:rPr lang="en-US" sz="2000" spc="100">
                <a:solidFill>
                  <a:srgbClr val="FFFFFF"/>
                </a:solidFill>
                <a:latin typeface="Arimo"/>
                <a:ea typeface="Arimo"/>
                <a:cs typeface="Arimo"/>
                <a:sym typeface="Arimo"/>
              </a:rPr>
              <a:t>Khả Năng Tìm Lời Giải Tối Ưu</a:t>
            </a:r>
          </a:p>
        </p:txBody>
      </p:sp>
      <p:grpSp>
        <p:nvGrpSpPr>
          <p:cNvPr id="44" name="Group 44"/>
          <p:cNvGrpSpPr/>
          <p:nvPr/>
        </p:nvGrpSpPr>
        <p:grpSpPr>
          <a:xfrm>
            <a:off x="11567868" y="2836539"/>
            <a:ext cx="3257501" cy="880623"/>
            <a:chOff x="0" y="0"/>
            <a:chExt cx="9555633" cy="2583240"/>
          </a:xfrm>
        </p:grpSpPr>
        <p:sp>
          <p:nvSpPr>
            <p:cNvPr id="45" name="Freeform 45"/>
            <p:cNvSpPr/>
            <p:nvPr/>
          </p:nvSpPr>
          <p:spPr>
            <a:xfrm>
              <a:off x="0" y="0"/>
              <a:ext cx="9555634" cy="2583240"/>
            </a:xfrm>
            <a:custGeom>
              <a:avLst/>
              <a:gdLst/>
              <a:ahLst/>
              <a:cxnLst/>
              <a:rect l="l" t="t" r="r" b="b"/>
              <a:pathLst>
                <a:path w="9555634" h="2583240">
                  <a:moveTo>
                    <a:pt x="9431173" y="2583240"/>
                  </a:moveTo>
                  <a:lnTo>
                    <a:pt x="124460" y="2583240"/>
                  </a:lnTo>
                  <a:cubicBezTo>
                    <a:pt x="55880" y="2583240"/>
                    <a:pt x="0" y="2527360"/>
                    <a:pt x="0" y="2458780"/>
                  </a:cubicBezTo>
                  <a:lnTo>
                    <a:pt x="0" y="124460"/>
                  </a:lnTo>
                  <a:cubicBezTo>
                    <a:pt x="0" y="55880"/>
                    <a:pt x="55880" y="0"/>
                    <a:pt x="124460" y="0"/>
                  </a:cubicBezTo>
                  <a:lnTo>
                    <a:pt x="9431173" y="0"/>
                  </a:lnTo>
                  <a:cubicBezTo>
                    <a:pt x="9499753" y="0"/>
                    <a:pt x="9555634" y="55880"/>
                    <a:pt x="9555634" y="124460"/>
                  </a:cubicBezTo>
                  <a:lnTo>
                    <a:pt x="9555634" y="2458780"/>
                  </a:lnTo>
                  <a:cubicBezTo>
                    <a:pt x="9555634" y="2527360"/>
                    <a:pt x="9499753" y="2583240"/>
                    <a:pt x="9431173" y="2583240"/>
                  </a:cubicBezTo>
                  <a:close/>
                </a:path>
              </a:pathLst>
            </a:custGeom>
            <a:solidFill>
              <a:srgbClr val="FABDBD"/>
            </a:solidFill>
          </p:spPr>
        </p:sp>
      </p:grpSp>
      <p:grpSp>
        <p:nvGrpSpPr>
          <p:cNvPr id="46" name="Group 46"/>
          <p:cNvGrpSpPr/>
          <p:nvPr/>
        </p:nvGrpSpPr>
        <p:grpSpPr>
          <a:xfrm>
            <a:off x="12860890" y="4544142"/>
            <a:ext cx="3257501" cy="880623"/>
            <a:chOff x="0" y="0"/>
            <a:chExt cx="9555633" cy="2583240"/>
          </a:xfrm>
        </p:grpSpPr>
        <p:sp>
          <p:nvSpPr>
            <p:cNvPr id="47" name="Freeform 47"/>
            <p:cNvSpPr/>
            <p:nvPr/>
          </p:nvSpPr>
          <p:spPr>
            <a:xfrm>
              <a:off x="0" y="0"/>
              <a:ext cx="9555634" cy="2583240"/>
            </a:xfrm>
            <a:custGeom>
              <a:avLst/>
              <a:gdLst/>
              <a:ahLst/>
              <a:cxnLst/>
              <a:rect l="l" t="t" r="r" b="b"/>
              <a:pathLst>
                <a:path w="9555634" h="2583240">
                  <a:moveTo>
                    <a:pt x="9431173" y="2583240"/>
                  </a:moveTo>
                  <a:lnTo>
                    <a:pt x="124460" y="2583240"/>
                  </a:lnTo>
                  <a:cubicBezTo>
                    <a:pt x="55880" y="2583240"/>
                    <a:pt x="0" y="2527360"/>
                    <a:pt x="0" y="2458780"/>
                  </a:cubicBezTo>
                  <a:lnTo>
                    <a:pt x="0" y="124460"/>
                  </a:lnTo>
                  <a:cubicBezTo>
                    <a:pt x="0" y="55880"/>
                    <a:pt x="55880" y="0"/>
                    <a:pt x="124460" y="0"/>
                  </a:cubicBezTo>
                  <a:lnTo>
                    <a:pt x="9431173" y="0"/>
                  </a:lnTo>
                  <a:cubicBezTo>
                    <a:pt x="9499753" y="0"/>
                    <a:pt x="9555634" y="55880"/>
                    <a:pt x="9555634" y="124460"/>
                  </a:cubicBezTo>
                  <a:lnTo>
                    <a:pt x="9555634" y="2458780"/>
                  </a:lnTo>
                  <a:cubicBezTo>
                    <a:pt x="9555634" y="2527360"/>
                    <a:pt x="9499753" y="2583240"/>
                    <a:pt x="9431173" y="2583240"/>
                  </a:cubicBezTo>
                  <a:close/>
                </a:path>
              </a:pathLst>
            </a:custGeom>
            <a:solidFill>
              <a:srgbClr val="DDA2A2"/>
            </a:solidFill>
          </p:spPr>
        </p:sp>
      </p:grpSp>
      <p:grpSp>
        <p:nvGrpSpPr>
          <p:cNvPr id="48" name="Group 48"/>
          <p:cNvGrpSpPr/>
          <p:nvPr/>
        </p:nvGrpSpPr>
        <p:grpSpPr>
          <a:xfrm>
            <a:off x="12860890" y="6251744"/>
            <a:ext cx="3257501" cy="880623"/>
            <a:chOff x="0" y="0"/>
            <a:chExt cx="9555633" cy="2583240"/>
          </a:xfrm>
        </p:grpSpPr>
        <p:sp>
          <p:nvSpPr>
            <p:cNvPr id="49" name="Freeform 49"/>
            <p:cNvSpPr/>
            <p:nvPr/>
          </p:nvSpPr>
          <p:spPr>
            <a:xfrm>
              <a:off x="0" y="0"/>
              <a:ext cx="9555634" cy="2583240"/>
            </a:xfrm>
            <a:custGeom>
              <a:avLst/>
              <a:gdLst/>
              <a:ahLst/>
              <a:cxnLst/>
              <a:rect l="l" t="t" r="r" b="b"/>
              <a:pathLst>
                <a:path w="9555634" h="2583240">
                  <a:moveTo>
                    <a:pt x="9431173" y="2583240"/>
                  </a:moveTo>
                  <a:lnTo>
                    <a:pt x="124460" y="2583240"/>
                  </a:lnTo>
                  <a:cubicBezTo>
                    <a:pt x="55880" y="2583240"/>
                    <a:pt x="0" y="2527360"/>
                    <a:pt x="0" y="2458780"/>
                  </a:cubicBezTo>
                  <a:lnTo>
                    <a:pt x="0" y="124460"/>
                  </a:lnTo>
                  <a:cubicBezTo>
                    <a:pt x="0" y="55880"/>
                    <a:pt x="55880" y="0"/>
                    <a:pt x="124460" y="0"/>
                  </a:cubicBezTo>
                  <a:lnTo>
                    <a:pt x="9431173" y="0"/>
                  </a:lnTo>
                  <a:cubicBezTo>
                    <a:pt x="9499753" y="0"/>
                    <a:pt x="9555634" y="55880"/>
                    <a:pt x="9555634" y="124460"/>
                  </a:cubicBezTo>
                  <a:lnTo>
                    <a:pt x="9555634" y="2458780"/>
                  </a:lnTo>
                  <a:cubicBezTo>
                    <a:pt x="9555634" y="2527360"/>
                    <a:pt x="9499753" y="2583240"/>
                    <a:pt x="9431173" y="2583240"/>
                  </a:cubicBezTo>
                  <a:close/>
                </a:path>
              </a:pathLst>
            </a:custGeom>
            <a:solidFill>
              <a:srgbClr val="BD8484"/>
            </a:solidFill>
          </p:spPr>
        </p:sp>
      </p:grpSp>
      <p:grpSp>
        <p:nvGrpSpPr>
          <p:cNvPr id="50" name="Group 50"/>
          <p:cNvGrpSpPr/>
          <p:nvPr/>
        </p:nvGrpSpPr>
        <p:grpSpPr>
          <a:xfrm>
            <a:off x="11567868" y="7959347"/>
            <a:ext cx="3257501" cy="880623"/>
            <a:chOff x="0" y="0"/>
            <a:chExt cx="9555633" cy="2583240"/>
          </a:xfrm>
        </p:grpSpPr>
        <p:sp>
          <p:nvSpPr>
            <p:cNvPr id="51" name="Freeform 51"/>
            <p:cNvSpPr/>
            <p:nvPr/>
          </p:nvSpPr>
          <p:spPr>
            <a:xfrm>
              <a:off x="0" y="0"/>
              <a:ext cx="9555634" cy="2583240"/>
            </a:xfrm>
            <a:custGeom>
              <a:avLst/>
              <a:gdLst/>
              <a:ahLst/>
              <a:cxnLst/>
              <a:rect l="l" t="t" r="r" b="b"/>
              <a:pathLst>
                <a:path w="9555634" h="2583240">
                  <a:moveTo>
                    <a:pt x="9431173" y="2583240"/>
                  </a:moveTo>
                  <a:lnTo>
                    <a:pt x="124460" y="2583240"/>
                  </a:lnTo>
                  <a:cubicBezTo>
                    <a:pt x="55880" y="2583240"/>
                    <a:pt x="0" y="2527360"/>
                    <a:pt x="0" y="2458780"/>
                  </a:cubicBezTo>
                  <a:lnTo>
                    <a:pt x="0" y="124460"/>
                  </a:lnTo>
                  <a:cubicBezTo>
                    <a:pt x="0" y="55880"/>
                    <a:pt x="55880" y="0"/>
                    <a:pt x="124460" y="0"/>
                  </a:cubicBezTo>
                  <a:lnTo>
                    <a:pt x="9431173" y="0"/>
                  </a:lnTo>
                  <a:cubicBezTo>
                    <a:pt x="9499753" y="0"/>
                    <a:pt x="9555634" y="55880"/>
                    <a:pt x="9555634" y="124460"/>
                  </a:cubicBezTo>
                  <a:lnTo>
                    <a:pt x="9555634" y="2458780"/>
                  </a:lnTo>
                  <a:cubicBezTo>
                    <a:pt x="9555634" y="2527360"/>
                    <a:pt x="9499753" y="2583240"/>
                    <a:pt x="9431173" y="2583240"/>
                  </a:cubicBezTo>
                  <a:close/>
                </a:path>
              </a:pathLst>
            </a:custGeom>
            <a:solidFill>
              <a:srgbClr val="B46E6E"/>
            </a:solidFill>
          </p:spPr>
        </p:sp>
      </p:grpSp>
      <p:sp>
        <p:nvSpPr>
          <p:cNvPr id="52" name="TextBox 52"/>
          <p:cNvSpPr txBox="1"/>
          <p:nvPr/>
        </p:nvSpPr>
        <p:spPr>
          <a:xfrm>
            <a:off x="11567868" y="2887671"/>
            <a:ext cx="3083660" cy="702157"/>
          </a:xfrm>
          <a:prstGeom prst="rect">
            <a:avLst/>
          </a:prstGeom>
        </p:spPr>
        <p:txBody>
          <a:bodyPr lIns="0" tIns="0" rIns="0" bIns="0" rtlCol="0" anchor="t">
            <a:spAutoFit/>
          </a:bodyPr>
          <a:lstStyle/>
          <a:p>
            <a:pPr algn="ctr">
              <a:lnSpc>
                <a:spcPts val="2738"/>
              </a:lnSpc>
            </a:pPr>
            <a:r>
              <a:rPr lang="en-US" sz="1825" spc="91">
                <a:solidFill>
                  <a:srgbClr val="FFFFFF"/>
                </a:solidFill>
                <a:latin typeface="Arimo"/>
                <a:ea typeface="Arimo"/>
                <a:cs typeface="Arimo"/>
                <a:sym typeface="Arimo"/>
              </a:rPr>
              <a:t>Giới Hạn Không Gian Tìm Kiếm Bằng Ràng Buộc</a:t>
            </a:r>
          </a:p>
        </p:txBody>
      </p:sp>
      <p:sp>
        <p:nvSpPr>
          <p:cNvPr id="53" name="TextBox 53"/>
          <p:cNvSpPr txBox="1"/>
          <p:nvPr/>
        </p:nvSpPr>
        <p:spPr>
          <a:xfrm>
            <a:off x="12860890" y="4588585"/>
            <a:ext cx="3257501" cy="752475"/>
          </a:xfrm>
          <a:prstGeom prst="rect">
            <a:avLst/>
          </a:prstGeom>
        </p:spPr>
        <p:txBody>
          <a:bodyPr lIns="0" tIns="0" rIns="0" bIns="0" rtlCol="0" anchor="t">
            <a:spAutoFit/>
          </a:bodyPr>
          <a:lstStyle/>
          <a:p>
            <a:pPr algn="ctr">
              <a:lnSpc>
                <a:spcPts val="3000"/>
              </a:lnSpc>
            </a:pPr>
            <a:r>
              <a:rPr lang="en-US" sz="2000" spc="100">
                <a:solidFill>
                  <a:srgbClr val="FFFFFF"/>
                </a:solidFill>
                <a:latin typeface="Arimo"/>
                <a:ea typeface="Arimo"/>
                <a:cs typeface="Arimo"/>
                <a:sym typeface="Arimo"/>
              </a:rPr>
              <a:t>Dễ Kết Hợp Với Các Chiến Lược Heuristic</a:t>
            </a:r>
          </a:p>
        </p:txBody>
      </p:sp>
      <p:sp>
        <p:nvSpPr>
          <p:cNvPr id="54" name="TextBox 54"/>
          <p:cNvSpPr txBox="1"/>
          <p:nvPr/>
        </p:nvSpPr>
        <p:spPr>
          <a:xfrm>
            <a:off x="12860890" y="6282480"/>
            <a:ext cx="3257501" cy="752475"/>
          </a:xfrm>
          <a:prstGeom prst="rect">
            <a:avLst/>
          </a:prstGeom>
        </p:spPr>
        <p:txBody>
          <a:bodyPr lIns="0" tIns="0" rIns="0" bIns="0" rtlCol="0" anchor="t">
            <a:spAutoFit/>
          </a:bodyPr>
          <a:lstStyle/>
          <a:p>
            <a:pPr algn="ctr">
              <a:lnSpc>
                <a:spcPts val="3000"/>
              </a:lnSpc>
            </a:pPr>
            <a:r>
              <a:rPr lang="en-US" sz="2000" spc="100">
                <a:solidFill>
                  <a:srgbClr val="FFFFFF"/>
                </a:solidFill>
                <a:latin typeface="Arimo"/>
                <a:ea typeface="Arimo"/>
                <a:cs typeface="Arimo"/>
                <a:sym typeface="Arimo"/>
              </a:rPr>
              <a:t>Tính Tốn Kém Thời Gian Ở Các Bài Toán Lớn</a:t>
            </a:r>
          </a:p>
        </p:txBody>
      </p:sp>
      <p:sp>
        <p:nvSpPr>
          <p:cNvPr id="55" name="TextBox 55"/>
          <p:cNvSpPr txBox="1"/>
          <p:nvPr/>
        </p:nvSpPr>
        <p:spPr>
          <a:xfrm>
            <a:off x="12102804" y="7990083"/>
            <a:ext cx="2187629" cy="752475"/>
          </a:xfrm>
          <a:prstGeom prst="rect">
            <a:avLst/>
          </a:prstGeom>
        </p:spPr>
        <p:txBody>
          <a:bodyPr lIns="0" tIns="0" rIns="0" bIns="0" rtlCol="0" anchor="t">
            <a:spAutoFit/>
          </a:bodyPr>
          <a:lstStyle/>
          <a:p>
            <a:pPr algn="ctr">
              <a:lnSpc>
                <a:spcPts val="3000"/>
              </a:lnSpc>
            </a:pPr>
            <a:r>
              <a:rPr lang="en-US" sz="2000" spc="100">
                <a:solidFill>
                  <a:srgbClr val="FFFFFF"/>
                </a:solidFill>
                <a:latin typeface="Arimo"/>
                <a:ea typeface="Arimo"/>
                <a:cs typeface="Arimo"/>
                <a:sym typeface="Arimo"/>
              </a:rPr>
              <a:t>Tính Linh Hoạt Cao</a:t>
            </a:r>
          </a:p>
        </p:txBody>
      </p:sp>
      <p:sp>
        <p:nvSpPr>
          <p:cNvPr id="56" name="Freeform 56"/>
          <p:cNvSpPr/>
          <p:nvPr/>
        </p:nvSpPr>
        <p:spPr>
          <a:xfrm>
            <a:off x="1055075" y="1028700"/>
            <a:ext cx="604457" cy="608886"/>
          </a:xfrm>
          <a:custGeom>
            <a:avLst/>
            <a:gdLst/>
            <a:ahLst/>
            <a:cxnLst/>
            <a:rect l="l" t="t" r="r" b="b"/>
            <a:pathLst>
              <a:path w="604457" h="608886">
                <a:moveTo>
                  <a:pt x="0" y="0"/>
                </a:moveTo>
                <a:lnTo>
                  <a:pt x="604457" y="0"/>
                </a:lnTo>
                <a:lnTo>
                  <a:pt x="604457" y="608886"/>
                </a:lnTo>
                <a:lnTo>
                  <a:pt x="0" y="608886"/>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7" name="TextBox 57"/>
          <p:cNvSpPr txBox="1"/>
          <p:nvPr/>
        </p:nvSpPr>
        <p:spPr>
          <a:xfrm>
            <a:off x="1806339" y="1111346"/>
            <a:ext cx="1160704" cy="243569"/>
          </a:xfrm>
          <a:prstGeom prst="rect">
            <a:avLst/>
          </a:prstGeom>
        </p:spPr>
        <p:txBody>
          <a:bodyPr lIns="0" tIns="0" rIns="0" bIns="0" rtlCol="0" anchor="t">
            <a:spAutoFit/>
          </a:bodyPr>
          <a:lstStyle/>
          <a:p>
            <a:pPr algn="l">
              <a:lnSpc>
                <a:spcPts val="1822"/>
              </a:lnSpc>
            </a:pPr>
            <a:r>
              <a:rPr lang="en-US" sz="1804" b="1" spc="-110">
                <a:solidFill>
                  <a:srgbClr val="343434"/>
                </a:solidFill>
                <a:latin typeface="DM Sans Bold"/>
                <a:ea typeface="DM Sans Bold"/>
                <a:cs typeface="DM Sans Bold"/>
                <a:sym typeface="DM Sans Bold"/>
              </a:rPr>
              <a:t>NONAME</a:t>
            </a:r>
          </a:p>
        </p:txBody>
      </p:sp>
      <p:sp>
        <p:nvSpPr>
          <p:cNvPr id="58" name="TextBox 58"/>
          <p:cNvSpPr txBox="1"/>
          <p:nvPr/>
        </p:nvSpPr>
        <p:spPr>
          <a:xfrm>
            <a:off x="12319860"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HOME</a:t>
            </a:r>
          </a:p>
        </p:txBody>
      </p:sp>
      <p:sp>
        <p:nvSpPr>
          <p:cNvPr id="59" name="TextBox 59"/>
          <p:cNvSpPr txBox="1"/>
          <p:nvPr/>
        </p:nvSpPr>
        <p:spPr>
          <a:xfrm>
            <a:off x="13424041"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SERVICE</a:t>
            </a:r>
          </a:p>
        </p:txBody>
      </p:sp>
      <p:sp>
        <p:nvSpPr>
          <p:cNvPr id="60" name="TextBox 60"/>
          <p:cNvSpPr txBox="1"/>
          <p:nvPr/>
        </p:nvSpPr>
        <p:spPr>
          <a:xfrm>
            <a:off x="14528628" y="1111629"/>
            <a:ext cx="110573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ABOUT US</a:t>
            </a:r>
          </a:p>
        </p:txBody>
      </p:sp>
      <p:sp>
        <p:nvSpPr>
          <p:cNvPr id="61" name="TextBox 61"/>
          <p:cNvSpPr txBox="1"/>
          <p:nvPr/>
        </p:nvSpPr>
        <p:spPr>
          <a:xfrm>
            <a:off x="15923945" y="1111629"/>
            <a:ext cx="133535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CONTACT US</a:t>
            </a:r>
          </a:p>
        </p:txBody>
      </p:sp>
      <p:sp>
        <p:nvSpPr>
          <p:cNvPr id="62" name="TextBox 62"/>
          <p:cNvSpPr txBox="1"/>
          <p:nvPr/>
        </p:nvSpPr>
        <p:spPr>
          <a:xfrm>
            <a:off x="16253563" y="8991600"/>
            <a:ext cx="1005737" cy="266700"/>
          </a:xfrm>
          <a:prstGeom prst="rect">
            <a:avLst/>
          </a:prstGeom>
        </p:spPr>
        <p:txBody>
          <a:bodyPr lIns="0" tIns="0" rIns="0" bIns="0" rtlCol="0" anchor="t">
            <a:spAutoFit/>
          </a:bodyPr>
          <a:lstStyle/>
          <a:p>
            <a:pPr algn="r">
              <a:lnSpc>
                <a:spcPts val="2100"/>
              </a:lnSpc>
            </a:pPr>
            <a:r>
              <a:rPr lang="en-US" sz="1500" b="1">
                <a:solidFill>
                  <a:srgbClr val="343434"/>
                </a:solidFill>
                <a:latin typeface="DM Sans Bold"/>
                <a:ea typeface="DM Sans Bold"/>
                <a:cs typeface="DM Sans Bold"/>
                <a:sym typeface="DM Sans Bold"/>
              </a:rPr>
              <a:t>Page 06</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055075" y="1028700"/>
            <a:ext cx="604457" cy="608886"/>
          </a:xfrm>
          <a:custGeom>
            <a:avLst/>
            <a:gdLst/>
            <a:ahLst/>
            <a:cxnLst/>
            <a:rect l="l" t="t" r="r" b="b"/>
            <a:pathLst>
              <a:path w="604457" h="608886">
                <a:moveTo>
                  <a:pt x="0" y="0"/>
                </a:moveTo>
                <a:lnTo>
                  <a:pt x="604457" y="0"/>
                </a:lnTo>
                <a:lnTo>
                  <a:pt x="604457" y="608886"/>
                </a:lnTo>
                <a:lnTo>
                  <a:pt x="0" y="6088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3984518" y="3502260"/>
            <a:ext cx="1094160" cy="1094160"/>
          </a:xfrm>
          <a:custGeom>
            <a:avLst/>
            <a:gdLst/>
            <a:ahLst/>
            <a:cxnLst/>
            <a:rect l="l" t="t" r="r" b="b"/>
            <a:pathLst>
              <a:path w="1094160" h="1094160">
                <a:moveTo>
                  <a:pt x="0" y="0"/>
                </a:moveTo>
                <a:lnTo>
                  <a:pt x="1094160" y="0"/>
                </a:lnTo>
                <a:lnTo>
                  <a:pt x="1094160" y="1094160"/>
                </a:lnTo>
                <a:lnTo>
                  <a:pt x="0" y="109416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a:off x="8730951" y="3502260"/>
            <a:ext cx="722146" cy="1094160"/>
          </a:xfrm>
          <a:custGeom>
            <a:avLst/>
            <a:gdLst/>
            <a:ahLst/>
            <a:cxnLst/>
            <a:rect l="l" t="t" r="r" b="b"/>
            <a:pathLst>
              <a:path w="722146" h="1094160">
                <a:moveTo>
                  <a:pt x="0" y="0"/>
                </a:moveTo>
                <a:lnTo>
                  <a:pt x="722145" y="0"/>
                </a:lnTo>
                <a:lnTo>
                  <a:pt x="722145" y="1094160"/>
                </a:lnTo>
                <a:lnTo>
                  <a:pt x="0" y="109416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5" name="Freeform 5"/>
          <p:cNvSpPr/>
          <p:nvPr/>
        </p:nvSpPr>
        <p:spPr>
          <a:xfrm>
            <a:off x="13224396" y="3614090"/>
            <a:ext cx="1047057" cy="982330"/>
          </a:xfrm>
          <a:custGeom>
            <a:avLst/>
            <a:gdLst/>
            <a:ahLst/>
            <a:cxnLst/>
            <a:rect l="l" t="t" r="r" b="b"/>
            <a:pathLst>
              <a:path w="1047057" h="982330">
                <a:moveTo>
                  <a:pt x="0" y="0"/>
                </a:moveTo>
                <a:lnTo>
                  <a:pt x="1047057" y="0"/>
                </a:lnTo>
                <a:lnTo>
                  <a:pt x="1047057" y="982329"/>
                </a:lnTo>
                <a:lnTo>
                  <a:pt x="0" y="982329"/>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6" name="TextBox 6"/>
          <p:cNvSpPr txBox="1"/>
          <p:nvPr/>
        </p:nvSpPr>
        <p:spPr>
          <a:xfrm>
            <a:off x="3934517" y="1857703"/>
            <a:ext cx="7072639" cy="1152524"/>
          </a:xfrm>
          <a:prstGeom prst="rect">
            <a:avLst/>
          </a:prstGeom>
        </p:spPr>
        <p:txBody>
          <a:bodyPr lIns="0" tIns="0" rIns="0" bIns="0" rtlCol="0" anchor="t">
            <a:spAutoFit/>
          </a:bodyPr>
          <a:lstStyle/>
          <a:p>
            <a:pPr algn="l">
              <a:lnSpc>
                <a:spcPts val="8400"/>
              </a:lnSpc>
            </a:pPr>
            <a:r>
              <a:rPr lang="en-US" sz="6000" b="1">
                <a:solidFill>
                  <a:srgbClr val="343434"/>
                </a:solidFill>
                <a:latin typeface="Arial Bold"/>
                <a:ea typeface="Arial Bold"/>
                <a:cs typeface="Arial Bold"/>
                <a:sym typeface="Arial Bold"/>
              </a:rPr>
              <a:t>ỨNG DỤNG</a:t>
            </a:r>
          </a:p>
        </p:txBody>
      </p:sp>
      <p:sp>
        <p:nvSpPr>
          <p:cNvPr id="7" name="TextBox 7"/>
          <p:cNvSpPr txBox="1"/>
          <p:nvPr/>
        </p:nvSpPr>
        <p:spPr>
          <a:xfrm>
            <a:off x="1806339" y="1111346"/>
            <a:ext cx="1160704" cy="243569"/>
          </a:xfrm>
          <a:prstGeom prst="rect">
            <a:avLst/>
          </a:prstGeom>
        </p:spPr>
        <p:txBody>
          <a:bodyPr lIns="0" tIns="0" rIns="0" bIns="0" rtlCol="0" anchor="t">
            <a:spAutoFit/>
          </a:bodyPr>
          <a:lstStyle/>
          <a:p>
            <a:pPr algn="l">
              <a:lnSpc>
                <a:spcPts val="1822"/>
              </a:lnSpc>
            </a:pPr>
            <a:r>
              <a:rPr lang="en-US" sz="1804" b="1" spc="-110">
                <a:solidFill>
                  <a:srgbClr val="343434"/>
                </a:solidFill>
                <a:latin typeface="DM Sans Bold"/>
                <a:ea typeface="DM Sans Bold"/>
                <a:cs typeface="DM Sans Bold"/>
                <a:sym typeface="DM Sans Bold"/>
              </a:rPr>
              <a:t>NONAME</a:t>
            </a:r>
          </a:p>
        </p:txBody>
      </p:sp>
      <p:sp>
        <p:nvSpPr>
          <p:cNvPr id="8" name="TextBox 8"/>
          <p:cNvSpPr txBox="1"/>
          <p:nvPr/>
        </p:nvSpPr>
        <p:spPr>
          <a:xfrm>
            <a:off x="12319860"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HOME</a:t>
            </a:r>
          </a:p>
        </p:txBody>
      </p:sp>
      <p:sp>
        <p:nvSpPr>
          <p:cNvPr id="9" name="TextBox 9"/>
          <p:cNvSpPr txBox="1"/>
          <p:nvPr/>
        </p:nvSpPr>
        <p:spPr>
          <a:xfrm>
            <a:off x="13424041"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SERVICE</a:t>
            </a:r>
          </a:p>
        </p:txBody>
      </p:sp>
      <p:sp>
        <p:nvSpPr>
          <p:cNvPr id="10" name="TextBox 10"/>
          <p:cNvSpPr txBox="1"/>
          <p:nvPr/>
        </p:nvSpPr>
        <p:spPr>
          <a:xfrm>
            <a:off x="14528628" y="1111629"/>
            <a:ext cx="110573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ABOUT US</a:t>
            </a:r>
          </a:p>
        </p:txBody>
      </p:sp>
      <p:sp>
        <p:nvSpPr>
          <p:cNvPr id="11" name="TextBox 11"/>
          <p:cNvSpPr txBox="1"/>
          <p:nvPr/>
        </p:nvSpPr>
        <p:spPr>
          <a:xfrm>
            <a:off x="15923945" y="1111629"/>
            <a:ext cx="133535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CONTACT US</a:t>
            </a:r>
          </a:p>
        </p:txBody>
      </p:sp>
      <p:sp>
        <p:nvSpPr>
          <p:cNvPr id="12" name="TextBox 12"/>
          <p:cNvSpPr txBox="1"/>
          <p:nvPr/>
        </p:nvSpPr>
        <p:spPr>
          <a:xfrm>
            <a:off x="2386691" y="5354699"/>
            <a:ext cx="4054734" cy="3566795"/>
          </a:xfrm>
          <a:prstGeom prst="rect">
            <a:avLst/>
          </a:prstGeom>
        </p:spPr>
        <p:txBody>
          <a:bodyPr lIns="0" tIns="0" rIns="0" bIns="0" rtlCol="0" anchor="t">
            <a:spAutoFit/>
          </a:bodyPr>
          <a:lstStyle/>
          <a:p>
            <a:pPr marL="367031" lvl="1" indent="-183515" algn="just">
              <a:lnSpc>
                <a:spcPts val="2380"/>
              </a:lnSpc>
              <a:buFont typeface="Arial"/>
              <a:buChar char="•"/>
            </a:pPr>
            <a:r>
              <a:rPr lang="en-US" sz="1700" dirty="0" err="1">
                <a:solidFill>
                  <a:srgbClr val="343434"/>
                </a:solidFill>
                <a:latin typeface="Arial"/>
                <a:ea typeface="Arial"/>
                <a:cs typeface="Arial"/>
                <a:sym typeface="Arial"/>
              </a:rPr>
              <a:t>Lập</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Thời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Khóa</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Biểu</a:t>
            </a:r>
            <a:r>
              <a:rPr lang="en-US" sz="1700" dirty="0">
                <a:solidFill>
                  <a:srgbClr val="343434"/>
                </a:solidFill>
                <a:latin typeface="Arial"/>
                <a:ea typeface="Arial"/>
                <a:cs typeface="Arial"/>
                <a:sym typeface="Arial"/>
              </a:rPr>
              <a:t>: Trong </a:t>
            </a:r>
            <a:r>
              <a:rPr lang="en-US" sz="1700" dirty="0" err="1">
                <a:solidFill>
                  <a:srgbClr val="343434"/>
                </a:solidFill>
                <a:latin typeface="Arial"/>
                <a:ea typeface="Arial"/>
                <a:cs typeface="Arial"/>
                <a:sym typeface="Arial"/>
              </a:rPr>
              <a:t>giáo</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dục</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và</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doanh</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nghiệp</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lập</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thời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khóa</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biểu</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hoặc</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lịch</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trình</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công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việc</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là</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một</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bài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toán</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phức</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tạp</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với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nhiều</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ràng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buộc</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giáo</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viên</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phòng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học</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thời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gian</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môn</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học</a:t>
            </a:r>
            <a:r>
              <a:rPr lang="en-US" sz="1700" dirty="0">
                <a:solidFill>
                  <a:srgbClr val="343434"/>
                </a:solidFill>
                <a:latin typeface="Arial"/>
                <a:ea typeface="Arial"/>
                <a:cs typeface="Arial"/>
                <a:sym typeface="Arial"/>
              </a:rPr>
              <a:t>…).</a:t>
            </a:r>
          </a:p>
          <a:p>
            <a:pPr marL="367031" lvl="1" indent="-183515" algn="just">
              <a:lnSpc>
                <a:spcPts val="2380"/>
              </a:lnSpc>
              <a:buFont typeface="Arial"/>
              <a:buChar char="•"/>
            </a:pPr>
            <a:r>
              <a:rPr lang="en-US" sz="1700" dirty="0" err="1">
                <a:solidFill>
                  <a:srgbClr val="343434"/>
                </a:solidFill>
                <a:latin typeface="Arial"/>
                <a:ea typeface="Arial"/>
                <a:cs typeface="Arial"/>
                <a:sym typeface="Arial"/>
              </a:rPr>
              <a:t>Xếp</a:t>
            </a:r>
            <a:r>
              <a:rPr lang="en-US" sz="1700" dirty="0">
                <a:solidFill>
                  <a:srgbClr val="343434"/>
                </a:solidFill>
                <a:latin typeface="Arial"/>
                <a:ea typeface="Arial"/>
                <a:cs typeface="Arial"/>
                <a:sym typeface="Arial"/>
              </a:rPr>
              <a:t> Ca </a:t>
            </a:r>
            <a:r>
              <a:rPr lang="en-US" sz="1700" dirty="0" err="1">
                <a:solidFill>
                  <a:srgbClr val="343434"/>
                </a:solidFill>
                <a:latin typeface="Arial"/>
                <a:ea typeface="Arial"/>
                <a:cs typeface="Arial"/>
                <a:sym typeface="Arial"/>
              </a:rPr>
              <a:t>Làm</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Việc</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Đối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với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các</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ngành</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dịch</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vụ</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và</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sản</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xuất</a:t>
            </a:r>
            <a:r>
              <a:rPr lang="en-US" sz="1700" dirty="0">
                <a:solidFill>
                  <a:srgbClr val="343434"/>
                </a:solidFill>
                <a:latin typeface="Arial"/>
                <a:ea typeface="Arial"/>
                <a:cs typeface="Arial"/>
                <a:sym typeface="Arial"/>
              </a:rPr>
              <a:t>, backtracking </a:t>
            </a:r>
            <a:r>
              <a:rPr lang="en-US" sz="1700" dirty="0" err="1">
                <a:solidFill>
                  <a:srgbClr val="343434"/>
                </a:solidFill>
                <a:latin typeface="Arial"/>
                <a:ea typeface="Arial"/>
                <a:cs typeface="Arial"/>
                <a:sym typeface="Arial"/>
              </a:rPr>
              <a:t>giúp</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lập</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lịch</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làm</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việc</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cho</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nhân</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viên</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sao</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cho</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tối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ưu</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hóa</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được</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số</a:t>
            </a:r>
            <a:r>
              <a:rPr lang="en-US" sz="1700" dirty="0">
                <a:solidFill>
                  <a:srgbClr val="343434"/>
                </a:solidFill>
                <a:latin typeface="Arial"/>
                <a:ea typeface="Arial"/>
                <a:cs typeface="Arial"/>
                <a:sym typeface="Arial"/>
              </a:rPr>
              <a:t> ca </a:t>
            </a:r>
            <a:r>
              <a:rPr lang="en-US" sz="1700" dirty="0" err="1">
                <a:solidFill>
                  <a:srgbClr val="343434"/>
                </a:solidFill>
                <a:latin typeface="Arial"/>
                <a:ea typeface="Arial"/>
                <a:cs typeface="Arial"/>
                <a:sym typeface="Arial"/>
              </a:rPr>
              <a:t>và</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đáp</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ứng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được</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các</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yêu</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cầu</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nhân</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sự</a:t>
            </a:r>
            <a:r>
              <a:rPr lang="en-US" sz="1700" dirty="0">
                <a:solidFill>
                  <a:srgbClr val="343434"/>
                </a:solidFill>
                <a:latin typeface="Arial"/>
                <a:ea typeface="Arial"/>
                <a:cs typeface="Arial"/>
                <a:sym typeface="Arial"/>
              </a:rPr>
              <a:t>.</a:t>
            </a:r>
          </a:p>
          <a:p>
            <a:pPr algn="just">
              <a:lnSpc>
                <a:spcPts val="2380"/>
              </a:lnSpc>
            </a:pPr>
            <a:endParaRPr lang="en-US" sz="1700" dirty="0">
              <a:solidFill>
                <a:srgbClr val="343434"/>
              </a:solidFill>
              <a:latin typeface="Arial"/>
              <a:ea typeface="Arial"/>
              <a:cs typeface="Arial"/>
              <a:sym typeface="Arial"/>
            </a:endParaRPr>
          </a:p>
        </p:txBody>
      </p:sp>
      <p:sp>
        <p:nvSpPr>
          <p:cNvPr id="13" name="TextBox 13"/>
          <p:cNvSpPr txBox="1"/>
          <p:nvPr/>
        </p:nvSpPr>
        <p:spPr>
          <a:xfrm>
            <a:off x="16253563" y="8991600"/>
            <a:ext cx="1005737" cy="266700"/>
          </a:xfrm>
          <a:prstGeom prst="rect">
            <a:avLst/>
          </a:prstGeom>
        </p:spPr>
        <p:txBody>
          <a:bodyPr lIns="0" tIns="0" rIns="0" bIns="0" rtlCol="0" anchor="t">
            <a:spAutoFit/>
          </a:bodyPr>
          <a:lstStyle/>
          <a:p>
            <a:pPr algn="r">
              <a:lnSpc>
                <a:spcPts val="2100"/>
              </a:lnSpc>
            </a:pPr>
            <a:r>
              <a:rPr lang="en-US" sz="1500" b="1">
                <a:solidFill>
                  <a:srgbClr val="343434"/>
                </a:solidFill>
                <a:latin typeface="DM Sans Bold"/>
                <a:ea typeface="DM Sans Bold"/>
                <a:cs typeface="DM Sans Bold"/>
                <a:sym typeface="DM Sans Bold"/>
              </a:rPr>
              <a:t>Page 07</a:t>
            </a:r>
          </a:p>
        </p:txBody>
      </p:sp>
      <p:sp>
        <p:nvSpPr>
          <p:cNvPr id="14" name="TextBox 14"/>
          <p:cNvSpPr txBox="1"/>
          <p:nvPr/>
        </p:nvSpPr>
        <p:spPr>
          <a:xfrm>
            <a:off x="7993495" y="1857703"/>
            <a:ext cx="6535133" cy="1152524"/>
          </a:xfrm>
          <a:prstGeom prst="rect">
            <a:avLst/>
          </a:prstGeom>
        </p:spPr>
        <p:txBody>
          <a:bodyPr lIns="0" tIns="0" rIns="0" bIns="0" rtlCol="0" anchor="t">
            <a:spAutoFit/>
          </a:bodyPr>
          <a:lstStyle/>
          <a:p>
            <a:pPr algn="r">
              <a:lnSpc>
                <a:spcPts val="8400"/>
              </a:lnSpc>
            </a:pPr>
            <a:r>
              <a:rPr lang="en-US" sz="6000">
                <a:solidFill>
                  <a:srgbClr val="343434"/>
                </a:solidFill>
                <a:latin typeface="Arial"/>
                <a:ea typeface="Arial"/>
                <a:cs typeface="Arial"/>
                <a:sym typeface="Arial"/>
              </a:rPr>
              <a:t>BACKTRACKING</a:t>
            </a:r>
          </a:p>
        </p:txBody>
      </p:sp>
      <p:sp>
        <p:nvSpPr>
          <p:cNvPr id="15" name="TextBox 15"/>
          <p:cNvSpPr txBox="1"/>
          <p:nvPr/>
        </p:nvSpPr>
        <p:spPr>
          <a:xfrm>
            <a:off x="2967044" y="4862574"/>
            <a:ext cx="3384045" cy="327718"/>
          </a:xfrm>
          <a:prstGeom prst="rect">
            <a:avLst/>
          </a:prstGeom>
        </p:spPr>
        <p:txBody>
          <a:bodyPr lIns="0" tIns="0" rIns="0" bIns="0" rtlCol="0" anchor="t">
            <a:spAutoFit/>
          </a:bodyPr>
          <a:lstStyle/>
          <a:p>
            <a:pPr algn="ctr">
              <a:lnSpc>
                <a:spcPts val="2800"/>
              </a:lnSpc>
            </a:pPr>
            <a:r>
              <a:rPr lang="en-US" sz="2000" b="1" dirty="0">
                <a:solidFill>
                  <a:srgbClr val="343434"/>
                </a:solidFill>
                <a:latin typeface="Arial Bold"/>
                <a:ea typeface="DM Sans Bold"/>
                <a:cs typeface="Arial" panose="020B0604020202020204" pitchFamily="34" charset="0"/>
                <a:sym typeface="DM Sans Bold"/>
              </a:rPr>
              <a:t>TỐI ƯU HÓA LỊCH TRÌNH</a:t>
            </a:r>
          </a:p>
        </p:txBody>
      </p:sp>
      <p:sp>
        <p:nvSpPr>
          <p:cNvPr id="16" name="TextBox 16"/>
          <p:cNvSpPr txBox="1"/>
          <p:nvPr/>
        </p:nvSpPr>
        <p:spPr>
          <a:xfrm>
            <a:off x="7064656" y="5354699"/>
            <a:ext cx="4054734" cy="4157345"/>
          </a:xfrm>
          <a:prstGeom prst="rect">
            <a:avLst/>
          </a:prstGeom>
        </p:spPr>
        <p:txBody>
          <a:bodyPr lIns="0" tIns="0" rIns="0" bIns="0" rtlCol="0" anchor="t">
            <a:spAutoFit/>
          </a:bodyPr>
          <a:lstStyle/>
          <a:p>
            <a:pPr marL="367031" lvl="1" indent="-183515" algn="just">
              <a:lnSpc>
                <a:spcPts val="2380"/>
              </a:lnSpc>
              <a:buFont typeface="Arial"/>
              <a:buChar char="•"/>
            </a:pPr>
            <a:r>
              <a:rPr lang="en-US" sz="1700" dirty="0" err="1">
                <a:solidFill>
                  <a:srgbClr val="343434"/>
                </a:solidFill>
                <a:latin typeface="Arial"/>
                <a:ea typeface="Arial"/>
                <a:cs typeface="Arial"/>
                <a:sym typeface="Arial"/>
              </a:rPr>
              <a:t>Điều</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Hướng</a:t>
            </a:r>
            <a:r>
              <a:rPr lang="en-US" sz="1700" dirty="0">
                <a:solidFill>
                  <a:srgbClr val="343434"/>
                </a:solidFill>
                <a:latin typeface="Arial"/>
                <a:ea typeface="Arial"/>
                <a:cs typeface="Arial"/>
                <a:sym typeface="Arial"/>
              </a:rPr>
              <a:t> GPS: Backtracking </a:t>
            </a:r>
            <a:r>
              <a:rPr lang="en-US" sz="1700" dirty="0" err="1">
                <a:solidFill>
                  <a:srgbClr val="343434"/>
                </a:solidFill>
                <a:latin typeface="Arial"/>
                <a:ea typeface="Arial"/>
                <a:cs typeface="Arial"/>
                <a:sym typeface="Arial"/>
              </a:rPr>
              <a:t>có</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thể</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áp</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dụng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trong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hệ</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thống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định</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vị</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để</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tìm</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đường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tối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ưu</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từ</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điểm</a:t>
            </a:r>
            <a:r>
              <a:rPr lang="en-US" sz="1700" dirty="0">
                <a:solidFill>
                  <a:srgbClr val="343434"/>
                </a:solidFill>
                <a:latin typeface="Arial"/>
                <a:ea typeface="Arial"/>
                <a:cs typeface="Arial"/>
                <a:sym typeface="Arial"/>
              </a:rPr>
              <a:t> A </a:t>
            </a:r>
            <a:r>
              <a:rPr lang="en-US" sz="1700" dirty="0" err="1">
                <a:solidFill>
                  <a:srgbClr val="343434"/>
                </a:solidFill>
                <a:latin typeface="Arial"/>
                <a:ea typeface="Arial"/>
                <a:cs typeface="Arial"/>
                <a:sym typeface="Arial"/>
              </a:rPr>
              <a:t>đến</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điểm</a:t>
            </a:r>
            <a:r>
              <a:rPr lang="en-US" sz="1700" dirty="0">
                <a:solidFill>
                  <a:srgbClr val="343434"/>
                </a:solidFill>
                <a:latin typeface="Arial"/>
                <a:ea typeface="Arial"/>
                <a:cs typeface="Arial"/>
                <a:sym typeface="Arial"/>
              </a:rPr>
              <a:t> B </a:t>
            </a:r>
            <a:r>
              <a:rPr lang="en-US" sz="1700" dirty="0" err="1">
                <a:solidFill>
                  <a:srgbClr val="343434"/>
                </a:solidFill>
                <a:latin typeface="Arial"/>
                <a:ea typeface="Arial"/>
                <a:cs typeface="Arial"/>
                <a:sym typeface="Arial"/>
              </a:rPr>
              <a:t>trong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một</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môi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trường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có</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nhiều</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lựa</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chọn</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đường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Nếu</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một</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lựa</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chọn</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vào</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ngõ</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cụt</a:t>
            </a:r>
            <a:r>
              <a:rPr lang="en-US" sz="1700" dirty="0">
                <a:solidFill>
                  <a:srgbClr val="343434"/>
                </a:solidFill>
                <a:latin typeface="Arial"/>
                <a:ea typeface="Arial"/>
                <a:cs typeface="Arial"/>
                <a:sym typeface="Arial"/>
              </a:rPr>
              <a:t>, backtracking </a:t>
            </a:r>
            <a:r>
              <a:rPr lang="en-US" sz="1700" dirty="0" err="1">
                <a:solidFill>
                  <a:srgbClr val="343434"/>
                </a:solidFill>
                <a:latin typeface="Arial"/>
                <a:ea typeface="Arial"/>
                <a:cs typeface="Arial"/>
                <a:sym typeface="Arial"/>
              </a:rPr>
              <a:t>sẽ</a:t>
            </a:r>
            <a:r>
              <a:rPr lang="en-US" sz="1700" dirty="0">
                <a:solidFill>
                  <a:srgbClr val="343434"/>
                </a:solidFill>
                <a:latin typeface="Arial"/>
                <a:ea typeface="Arial"/>
                <a:cs typeface="Arial"/>
                <a:sym typeface="Arial"/>
              </a:rPr>
              <a:t> quay </a:t>
            </a:r>
            <a:r>
              <a:rPr lang="en-US" sz="1700" dirty="0" err="1">
                <a:solidFill>
                  <a:srgbClr val="343434"/>
                </a:solidFill>
                <a:latin typeface="Arial"/>
                <a:ea typeface="Arial"/>
                <a:cs typeface="Arial"/>
                <a:sym typeface="Arial"/>
              </a:rPr>
              <a:t>lại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để</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thử</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các</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tuyến</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đường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khác</a:t>
            </a:r>
            <a:r>
              <a:rPr lang="en-US" sz="1700" dirty="0">
                <a:solidFill>
                  <a:srgbClr val="343434"/>
                </a:solidFill>
                <a:latin typeface="Arial"/>
                <a:ea typeface="Arial"/>
                <a:cs typeface="Arial"/>
                <a:sym typeface="Arial"/>
              </a:rPr>
              <a:t>.</a:t>
            </a:r>
          </a:p>
          <a:p>
            <a:pPr marL="367031" lvl="1" indent="-183515" algn="just">
              <a:lnSpc>
                <a:spcPts val="2380"/>
              </a:lnSpc>
              <a:buFont typeface="Arial"/>
              <a:buChar char="•"/>
            </a:pPr>
            <a:r>
              <a:rPr lang="en-US" sz="1700" dirty="0">
                <a:solidFill>
                  <a:srgbClr val="343434"/>
                </a:solidFill>
                <a:latin typeface="Arial"/>
                <a:ea typeface="Arial"/>
                <a:cs typeface="Arial"/>
                <a:sym typeface="Arial"/>
              </a:rPr>
              <a:t>Robot </a:t>
            </a:r>
            <a:r>
              <a:rPr lang="en-US" sz="1700" dirty="0" err="1">
                <a:solidFill>
                  <a:srgbClr val="343434"/>
                </a:solidFill>
                <a:latin typeface="Arial"/>
                <a:ea typeface="Arial"/>
                <a:cs typeface="Arial"/>
                <a:sym typeface="Arial"/>
              </a:rPr>
              <a:t>Tự</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Hành</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Đối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với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các</a:t>
            </a:r>
            <a:r>
              <a:rPr lang="en-US" sz="1700" dirty="0">
                <a:solidFill>
                  <a:srgbClr val="343434"/>
                </a:solidFill>
                <a:latin typeface="Arial"/>
                <a:ea typeface="Arial"/>
                <a:cs typeface="Arial"/>
                <a:sym typeface="Arial"/>
              </a:rPr>
              <a:t> robot di </a:t>
            </a:r>
            <a:r>
              <a:rPr lang="en-US" sz="1700" dirty="0" err="1">
                <a:solidFill>
                  <a:srgbClr val="343434"/>
                </a:solidFill>
                <a:latin typeface="Arial"/>
                <a:ea typeface="Arial"/>
                <a:cs typeface="Arial"/>
                <a:sym typeface="Arial"/>
              </a:rPr>
              <a:t>chuyển</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tự</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động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trong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môi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trường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phức</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tạp</a:t>
            </a:r>
            <a:r>
              <a:rPr lang="en-US" sz="1700" dirty="0">
                <a:solidFill>
                  <a:srgbClr val="343434"/>
                </a:solidFill>
                <a:latin typeface="Arial"/>
                <a:ea typeface="Arial"/>
                <a:cs typeface="Arial"/>
                <a:sym typeface="Arial"/>
              </a:rPr>
              <a:t>, backtracking </a:t>
            </a:r>
            <a:r>
              <a:rPr lang="en-US" sz="1700" dirty="0" err="1">
                <a:solidFill>
                  <a:srgbClr val="343434"/>
                </a:solidFill>
                <a:latin typeface="Arial"/>
                <a:ea typeface="Arial"/>
                <a:cs typeface="Arial"/>
                <a:sym typeface="Arial"/>
              </a:rPr>
              <a:t>sẽ</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giúp</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tìm</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đường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khi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gặp</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chướng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ngại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vật</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hoặc</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đường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cụt</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đảm</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bảo</a:t>
            </a:r>
            <a:r>
              <a:rPr lang="en-US" sz="1700" dirty="0">
                <a:solidFill>
                  <a:srgbClr val="343434"/>
                </a:solidFill>
                <a:latin typeface="Arial"/>
                <a:ea typeface="Arial"/>
                <a:cs typeface="Arial"/>
                <a:sym typeface="Arial"/>
              </a:rPr>
              <a:t> robot </a:t>
            </a:r>
            <a:r>
              <a:rPr lang="en-US" sz="1700" dirty="0" err="1">
                <a:solidFill>
                  <a:srgbClr val="343434"/>
                </a:solidFill>
                <a:latin typeface="Arial"/>
                <a:ea typeface="Arial"/>
                <a:cs typeface="Arial"/>
                <a:sym typeface="Arial"/>
              </a:rPr>
              <a:t>có</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thể</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tự</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điều</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chỉnh</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hướng</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đi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tối</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ưu</a:t>
            </a:r>
            <a:r>
              <a:rPr lang="en-US" sz="1700" dirty="0">
                <a:solidFill>
                  <a:srgbClr val="343434"/>
                </a:solidFill>
                <a:latin typeface="Arial"/>
                <a:ea typeface="Arial"/>
                <a:cs typeface="Arial"/>
                <a:sym typeface="Arial"/>
              </a:rPr>
              <a:t> </a:t>
            </a:r>
            <a:r>
              <a:rPr lang="en-US" sz="1700" dirty="0" err="1">
                <a:solidFill>
                  <a:srgbClr val="343434"/>
                </a:solidFill>
                <a:latin typeface="Arial"/>
                <a:ea typeface="Arial"/>
                <a:cs typeface="Arial"/>
                <a:sym typeface="Arial"/>
              </a:rPr>
              <a:t>hơn</a:t>
            </a:r>
            <a:r>
              <a:rPr lang="en-US" sz="1700" dirty="0">
                <a:solidFill>
                  <a:srgbClr val="343434"/>
                </a:solidFill>
                <a:latin typeface="Arial"/>
                <a:ea typeface="Arial"/>
                <a:cs typeface="Arial"/>
                <a:sym typeface="Arial"/>
              </a:rPr>
              <a:t>.</a:t>
            </a:r>
          </a:p>
          <a:p>
            <a:pPr algn="just">
              <a:lnSpc>
                <a:spcPts val="2380"/>
              </a:lnSpc>
            </a:pPr>
            <a:endParaRPr lang="en-US" sz="1700" dirty="0">
              <a:solidFill>
                <a:srgbClr val="343434"/>
              </a:solidFill>
              <a:latin typeface="Arial"/>
              <a:ea typeface="Arial"/>
              <a:cs typeface="Arial"/>
              <a:sym typeface="Arial"/>
            </a:endParaRPr>
          </a:p>
        </p:txBody>
      </p:sp>
      <p:sp>
        <p:nvSpPr>
          <p:cNvPr id="17" name="TextBox 17"/>
          <p:cNvSpPr txBox="1"/>
          <p:nvPr/>
        </p:nvSpPr>
        <p:spPr>
          <a:xfrm>
            <a:off x="7071786" y="4719699"/>
            <a:ext cx="4144428" cy="701675"/>
          </a:xfrm>
          <a:prstGeom prst="rect">
            <a:avLst/>
          </a:prstGeom>
        </p:spPr>
        <p:txBody>
          <a:bodyPr lIns="0" tIns="0" rIns="0" bIns="0" rtlCol="0" anchor="t">
            <a:spAutoFit/>
          </a:bodyPr>
          <a:lstStyle/>
          <a:p>
            <a:pPr marL="0" lvl="0" indent="0" algn="ctr">
              <a:lnSpc>
                <a:spcPts val="2800"/>
              </a:lnSpc>
              <a:spcBef>
                <a:spcPct val="0"/>
              </a:spcBef>
            </a:pPr>
            <a:r>
              <a:rPr lang="en-US" sz="2000" b="1" dirty="0">
                <a:solidFill>
                  <a:srgbClr val="343434"/>
                </a:solidFill>
                <a:latin typeface="Arial Bold"/>
                <a:ea typeface="DM Sans Bold"/>
                <a:cs typeface="Arial" panose="020B0604020202020204" pitchFamily="34" charset="0"/>
                <a:sym typeface="DM Sans Bold"/>
              </a:rPr>
              <a:t>TÌM ĐƯỜNG TRONG HỆ THỐNG ĐỊNH VỊ</a:t>
            </a:r>
          </a:p>
        </p:txBody>
      </p:sp>
      <p:sp>
        <p:nvSpPr>
          <p:cNvPr id="18" name="TextBox 18"/>
          <p:cNvSpPr txBox="1"/>
          <p:nvPr/>
        </p:nvSpPr>
        <p:spPr>
          <a:xfrm>
            <a:off x="11820380" y="5397562"/>
            <a:ext cx="4054734" cy="4119245"/>
          </a:xfrm>
          <a:prstGeom prst="rect">
            <a:avLst/>
          </a:prstGeom>
        </p:spPr>
        <p:txBody>
          <a:bodyPr lIns="0" tIns="0" rIns="0" bIns="0" rtlCol="0" anchor="t">
            <a:spAutoFit/>
          </a:bodyPr>
          <a:lstStyle/>
          <a:p>
            <a:pPr marL="367031" lvl="1" indent="-183515" algn="just">
              <a:lnSpc>
                <a:spcPts val="2380"/>
              </a:lnSpc>
              <a:buFont typeface="Arial"/>
              <a:buChar char="•"/>
            </a:pPr>
            <a:r>
              <a:rPr lang="en-US" sz="1700" dirty="0" err="1">
                <a:solidFill>
                  <a:srgbClr val="343434"/>
                </a:solidFill>
                <a:latin typeface="DM Sans"/>
                <a:ea typeface="DM Sans"/>
                <a:cs typeface="DM Sans"/>
                <a:sym typeface="DM Sans"/>
              </a:rPr>
              <a:t>Giải</a:t>
            </a:r>
            <a:r>
              <a:rPr lang="en-US" sz="1700" dirty="0">
                <a:solidFill>
                  <a:srgbClr val="343434"/>
                </a:solidFill>
                <a:latin typeface="DM Sans"/>
                <a:ea typeface="DM Sans"/>
                <a:cs typeface="DM Sans"/>
                <a:sym typeface="DM Sans"/>
              </a:rPr>
              <a:t> Sudoku: </a:t>
            </a:r>
            <a:r>
              <a:rPr lang="en-US" sz="1700" dirty="0" err="1">
                <a:solidFill>
                  <a:srgbClr val="343434"/>
                </a:solidFill>
                <a:latin typeface="DM Sans"/>
                <a:ea typeface="DM Sans"/>
                <a:cs typeface="DM Sans"/>
                <a:sym typeface="DM Sans"/>
              </a:rPr>
              <a:t>Bài</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toán</a:t>
            </a:r>
            <a:r>
              <a:rPr lang="en-US" sz="1700" dirty="0">
                <a:solidFill>
                  <a:srgbClr val="343434"/>
                </a:solidFill>
                <a:latin typeface="DM Sans"/>
                <a:ea typeface="DM Sans"/>
                <a:cs typeface="DM Sans"/>
                <a:sym typeface="DM Sans"/>
              </a:rPr>
              <a:t> Sudoku </a:t>
            </a:r>
            <a:r>
              <a:rPr lang="en-US" sz="1700" dirty="0" err="1">
                <a:solidFill>
                  <a:srgbClr val="343434"/>
                </a:solidFill>
                <a:latin typeface="DM Sans"/>
                <a:ea typeface="DM Sans"/>
                <a:cs typeface="DM Sans"/>
                <a:sym typeface="DM Sans"/>
              </a:rPr>
              <a:t>là</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một</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ứng</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dụng</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nổi</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bật</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của</a:t>
            </a:r>
            <a:r>
              <a:rPr lang="en-US" sz="1700" dirty="0">
                <a:solidFill>
                  <a:srgbClr val="343434"/>
                </a:solidFill>
                <a:latin typeface="DM Sans"/>
                <a:ea typeface="DM Sans"/>
                <a:cs typeface="DM Sans"/>
                <a:sym typeface="DM Sans"/>
              </a:rPr>
              <a:t> backtracking, </a:t>
            </a:r>
            <a:r>
              <a:rPr lang="en-US" sz="1700" dirty="0" err="1">
                <a:solidFill>
                  <a:srgbClr val="343434"/>
                </a:solidFill>
                <a:latin typeface="DM Sans"/>
                <a:ea typeface="DM Sans"/>
                <a:cs typeface="DM Sans"/>
                <a:sym typeface="DM Sans"/>
              </a:rPr>
              <a:t>trong</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đó</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thuật</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toán</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kiểm</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tra</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tất</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cả</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các</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cách</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điền</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số</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sao</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cho</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đáp</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ứng</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các</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ràng</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buộc</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của</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trò</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chơi</a:t>
            </a:r>
            <a:r>
              <a:rPr lang="en-US" sz="1700" dirty="0">
                <a:solidFill>
                  <a:srgbClr val="343434"/>
                </a:solidFill>
                <a:latin typeface="DM Sans"/>
                <a:ea typeface="DM Sans"/>
                <a:cs typeface="DM Sans"/>
                <a:sym typeface="DM Sans"/>
              </a:rPr>
              <a:t>.</a:t>
            </a:r>
          </a:p>
          <a:p>
            <a:pPr marL="367031" lvl="1" indent="-183515" algn="just">
              <a:lnSpc>
                <a:spcPts val="2380"/>
              </a:lnSpc>
              <a:buFont typeface="Arial"/>
              <a:buChar char="•"/>
            </a:pPr>
            <a:r>
              <a:rPr lang="en-US" sz="1700" dirty="0" err="1">
                <a:solidFill>
                  <a:srgbClr val="343434"/>
                </a:solidFill>
                <a:latin typeface="DM Sans"/>
                <a:ea typeface="DM Sans"/>
                <a:cs typeface="DM Sans"/>
                <a:sym typeface="DM Sans"/>
              </a:rPr>
              <a:t>Bài</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Toán</a:t>
            </a:r>
            <a:r>
              <a:rPr lang="en-US" sz="1700" dirty="0">
                <a:solidFill>
                  <a:srgbClr val="343434"/>
                </a:solidFill>
                <a:latin typeface="DM Sans"/>
                <a:ea typeface="DM Sans"/>
                <a:cs typeface="DM Sans"/>
                <a:sym typeface="DM Sans"/>
              </a:rPr>
              <a:t> N-Queens: Backtracking </a:t>
            </a:r>
            <a:r>
              <a:rPr lang="en-US" sz="1700" dirty="0" err="1">
                <a:solidFill>
                  <a:srgbClr val="343434"/>
                </a:solidFill>
                <a:latin typeface="DM Sans"/>
                <a:ea typeface="DM Sans"/>
                <a:cs typeface="DM Sans"/>
                <a:sym typeface="DM Sans"/>
              </a:rPr>
              <a:t>cũng</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được</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sử</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dụng</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để</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giải</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bài</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toán</a:t>
            </a:r>
            <a:r>
              <a:rPr lang="en-US" sz="1700" dirty="0">
                <a:solidFill>
                  <a:srgbClr val="343434"/>
                </a:solidFill>
                <a:latin typeface="DM Sans"/>
                <a:ea typeface="DM Sans"/>
                <a:cs typeface="DM Sans"/>
                <a:sym typeface="DM Sans"/>
              </a:rPr>
              <a:t> N-Queens (</a:t>
            </a:r>
            <a:r>
              <a:rPr lang="en-US" sz="1700" dirty="0" err="1">
                <a:solidFill>
                  <a:srgbClr val="343434"/>
                </a:solidFill>
                <a:latin typeface="DM Sans"/>
                <a:ea typeface="DM Sans"/>
                <a:cs typeface="DM Sans"/>
                <a:sym typeface="DM Sans"/>
              </a:rPr>
              <a:t>đặt</a:t>
            </a:r>
            <a:r>
              <a:rPr lang="en-US" sz="1700" dirty="0">
                <a:solidFill>
                  <a:srgbClr val="343434"/>
                </a:solidFill>
                <a:latin typeface="DM Sans"/>
                <a:ea typeface="DM Sans"/>
                <a:cs typeface="DM Sans"/>
                <a:sym typeface="DM Sans"/>
              </a:rPr>
              <a:t> N </a:t>
            </a:r>
            <a:r>
              <a:rPr lang="en-US" sz="1700" dirty="0" err="1">
                <a:solidFill>
                  <a:srgbClr val="343434"/>
                </a:solidFill>
                <a:latin typeface="DM Sans"/>
                <a:ea typeface="DM Sans"/>
                <a:cs typeface="DM Sans"/>
                <a:sym typeface="DM Sans"/>
              </a:rPr>
              <a:t>quân</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hậu</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trên</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bàn</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cờ</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NxN</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sao</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cho</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không</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quân</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nào</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có</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thể</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tấn</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công</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lẫn</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nhau</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Thuật</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toán</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này</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giúp</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tìm</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ra</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các</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cách</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sắp</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xếp</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phù</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hợp</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đáp</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ứng</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yêu</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cầu</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của</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bài</a:t>
            </a:r>
            <a:r>
              <a:rPr lang="en-US" sz="1700" dirty="0">
                <a:solidFill>
                  <a:srgbClr val="343434"/>
                </a:solidFill>
                <a:latin typeface="DM Sans"/>
                <a:ea typeface="DM Sans"/>
                <a:cs typeface="DM Sans"/>
                <a:sym typeface="DM Sans"/>
              </a:rPr>
              <a:t> </a:t>
            </a:r>
            <a:r>
              <a:rPr lang="en-US" sz="1700" dirty="0" err="1">
                <a:solidFill>
                  <a:srgbClr val="343434"/>
                </a:solidFill>
                <a:latin typeface="DM Sans"/>
                <a:ea typeface="DM Sans"/>
                <a:cs typeface="DM Sans"/>
                <a:sym typeface="DM Sans"/>
              </a:rPr>
              <a:t>toán</a:t>
            </a:r>
            <a:r>
              <a:rPr lang="en-US" sz="1700" dirty="0">
                <a:solidFill>
                  <a:srgbClr val="343434"/>
                </a:solidFill>
                <a:latin typeface="DM Sans"/>
                <a:ea typeface="DM Sans"/>
                <a:cs typeface="DM Sans"/>
                <a:sym typeface="DM Sans"/>
              </a:rPr>
              <a:t>.</a:t>
            </a:r>
          </a:p>
          <a:p>
            <a:pPr algn="just">
              <a:lnSpc>
                <a:spcPts val="2380"/>
              </a:lnSpc>
            </a:pPr>
            <a:endParaRPr lang="en-US" sz="1700" dirty="0">
              <a:solidFill>
                <a:srgbClr val="343434"/>
              </a:solidFill>
              <a:latin typeface="DM Sans"/>
              <a:ea typeface="DM Sans"/>
              <a:cs typeface="DM Sans"/>
              <a:sym typeface="DM Sans"/>
            </a:endParaRPr>
          </a:p>
        </p:txBody>
      </p:sp>
      <p:sp>
        <p:nvSpPr>
          <p:cNvPr id="19" name="TextBox 19"/>
          <p:cNvSpPr txBox="1"/>
          <p:nvPr/>
        </p:nvSpPr>
        <p:spPr>
          <a:xfrm>
            <a:off x="12715813" y="4816077"/>
            <a:ext cx="2263867" cy="327718"/>
          </a:xfrm>
          <a:prstGeom prst="rect">
            <a:avLst/>
          </a:prstGeom>
        </p:spPr>
        <p:txBody>
          <a:bodyPr lIns="0" tIns="0" rIns="0" bIns="0" rtlCol="0" anchor="t">
            <a:spAutoFit/>
          </a:bodyPr>
          <a:lstStyle/>
          <a:p>
            <a:pPr marL="0" lvl="0" indent="0" algn="ctr">
              <a:lnSpc>
                <a:spcPts val="2800"/>
              </a:lnSpc>
              <a:spcBef>
                <a:spcPct val="0"/>
              </a:spcBef>
            </a:pPr>
            <a:r>
              <a:rPr lang="en-US" sz="2000" b="1" dirty="0">
                <a:solidFill>
                  <a:srgbClr val="343434"/>
                </a:solidFill>
                <a:latin typeface="Arial Bold"/>
                <a:ea typeface="DM Sans Bold"/>
                <a:cs typeface="DM Sans Bold"/>
                <a:sym typeface="DM Sans Bold"/>
              </a:rPr>
              <a:t>RÀNG BUỘC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055075" y="1028700"/>
            <a:ext cx="604457" cy="608886"/>
          </a:xfrm>
          <a:custGeom>
            <a:avLst/>
            <a:gdLst/>
            <a:ahLst/>
            <a:cxnLst/>
            <a:rect l="l" t="t" r="r" b="b"/>
            <a:pathLst>
              <a:path w="604457" h="608886">
                <a:moveTo>
                  <a:pt x="0" y="0"/>
                </a:moveTo>
                <a:lnTo>
                  <a:pt x="604457" y="0"/>
                </a:lnTo>
                <a:lnTo>
                  <a:pt x="604457" y="608886"/>
                </a:lnTo>
                <a:lnTo>
                  <a:pt x="0" y="6088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8593183" y="2698846"/>
            <a:ext cx="8856618" cy="5419757"/>
          </a:xfrm>
          <a:custGeom>
            <a:avLst/>
            <a:gdLst/>
            <a:ahLst/>
            <a:cxnLst/>
            <a:rect l="l" t="t" r="r" b="b"/>
            <a:pathLst>
              <a:path w="8776760" h="5419757">
                <a:moveTo>
                  <a:pt x="0" y="0"/>
                </a:moveTo>
                <a:lnTo>
                  <a:pt x="8776759" y="0"/>
                </a:lnTo>
                <a:lnTo>
                  <a:pt x="8776759" y="5419757"/>
                </a:lnTo>
                <a:lnTo>
                  <a:pt x="0" y="5419757"/>
                </a:lnTo>
                <a:lnTo>
                  <a:pt x="0" y="0"/>
                </a:lnTo>
                <a:close/>
              </a:path>
            </a:pathLst>
          </a:custGeom>
          <a:blipFill>
            <a:blip r:embed="rId4"/>
            <a:stretch>
              <a:fillRect l="-1459" r="-1459"/>
            </a:stretch>
          </a:blipFill>
        </p:spPr>
      </p:sp>
      <p:sp>
        <p:nvSpPr>
          <p:cNvPr id="4" name="TextBox 4"/>
          <p:cNvSpPr txBox="1"/>
          <p:nvPr/>
        </p:nvSpPr>
        <p:spPr>
          <a:xfrm>
            <a:off x="1028700" y="2460721"/>
            <a:ext cx="7564482" cy="1152524"/>
          </a:xfrm>
          <a:prstGeom prst="rect">
            <a:avLst/>
          </a:prstGeom>
        </p:spPr>
        <p:txBody>
          <a:bodyPr lIns="0" tIns="0" rIns="0" bIns="0" rtlCol="0" anchor="t">
            <a:spAutoFit/>
          </a:bodyPr>
          <a:lstStyle/>
          <a:p>
            <a:pPr algn="l">
              <a:lnSpc>
                <a:spcPts val="8400"/>
              </a:lnSpc>
            </a:pPr>
            <a:r>
              <a:rPr lang="en-US" sz="6000" b="1" dirty="0">
                <a:solidFill>
                  <a:srgbClr val="343434"/>
                </a:solidFill>
                <a:latin typeface="Arial Bold"/>
                <a:ea typeface="Arial Bold"/>
                <a:cs typeface="Arial Bold"/>
                <a:sym typeface="Arial Bold"/>
              </a:rPr>
              <a:t>BÀI TOÁN </a:t>
            </a:r>
          </a:p>
        </p:txBody>
      </p:sp>
      <p:sp>
        <p:nvSpPr>
          <p:cNvPr id="5" name="TextBox 5"/>
          <p:cNvSpPr txBox="1"/>
          <p:nvPr/>
        </p:nvSpPr>
        <p:spPr>
          <a:xfrm>
            <a:off x="1806339" y="1111346"/>
            <a:ext cx="1160704" cy="243569"/>
          </a:xfrm>
          <a:prstGeom prst="rect">
            <a:avLst/>
          </a:prstGeom>
        </p:spPr>
        <p:txBody>
          <a:bodyPr lIns="0" tIns="0" rIns="0" bIns="0" rtlCol="0" anchor="t">
            <a:spAutoFit/>
          </a:bodyPr>
          <a:lstStyle/>
          <a:p>
            <a:pPr algn="l">
              <a:lnSpc>
                <a:spcPts val="1822"/>
              </a:lnSpc>
            </a:pPr>
            <a:r>
              <a:rPr lang="en-US" sz="1804" spc="-110">
                <a:solidFill>
                  <a:srgbClr val="343434"/>
                </a:solidFill>
                <a:latin typeface="DM Sans"/>
                <a:ea typeface="DM Sans"/>
                <a:cs typeface="DM Sans"/>
                <a:sym typeface="DM Sans"/>
              </a:rPr>
              <a:t>NONAME</a:t>
            </a:r>
          </a:p>
        </p:txBody>
      </p:sp>
      <p:sp>
        <p:nvSpPr>
          <p:cNvPr id="6" name="TextBox 6"/>
          <p:cNvSpPr txBox="1"/>
          <p:nvPr/>
        </p:nvSpPr>
        <p:spPr>
          <a:xfrm>
            <a:off x="12319860"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HOME</a:t>
            </a:r>
          </a:p>
        </p:txBody>
      </p:sp>
      <p:sp>
        <p:nvSpPr>
          <p:cNvPr id="7" name="TextBox 7"/>
          <p:cNvSpPr txBox="1"/>
          <p:nvPr/>
        </p:nvSpPr>
        <p:spPr>
          <a:xfrm>
            <a:off x="13424041"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SERVICE</a:t>
            </a:r>
          </a:p>
        </p:txBody>
      </p:sp>
      <p:sp>
        <p:nvSpPr>
          <p:cNvPr id="8" name="TextBox 8"/>
          <p:cNvSpPr txBox="1"/>
          <p:nvPr/>
        </p:nvSpPr>
        <p:spPr>
          <a:xfrm>
            <a:off x="14528628" y="1111629"/>
            <a:ext cx="110573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ABOUT US</a:t>
            </a:r>
          </a:p>
        </p:txBody>
      </p:sp>
      <p:sp>
        <p:nvSpPr>
          <p:cNvPr id="9" name="TextBox 9"/>
          <p:cNvSpPr txBox="1"/>
          <p:nvPr/>
        </p:nvSpPr>
        <p:spPr>
          <a:xfrm>
            <a:off x="15923945" y="1111629"/>
            <a:ext cx="133535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CONTACT US</a:t>
            </a:r>
          </a:p>
        </p:txBody>
      </p:sp>
      <p:sp>
        <p:nvSpPr>
          <p:cNvPr id="10" name="TextBox 10"/>
          <p:cNvSpPr txBox="1"/>
          <p:nvPr/>
        </p:nvSpPr>
        <p:spPr>
          <a:xfrm>
            <a:off x="1204850" y="4533900"/>
            <a:ext cx="6543798" cy="3975100"/>
          </a:xfrm>
          <a:prstGeom prst="rect">
            <a:avLst/>
          </a:prstGeom>
        </p:spPr>
        <p:txBody>
          <a:bodyPr lIns="0" tIns="0" rIns="0" bIns="0" rtlCol="0" anchor="t">
            <a:spAutoFit/>
          </a:bodyPr>
          <a:lstStyle/>
          <a:p>
            <a:pPr algn="just">
              <a:lnSpc>
                <a:spcPts val="3499"/>
              </a:lnSpc>
            </a:pPr>
            <a:r>
              <a:rPr lang="en-US" sz="2499" dirty="0" err="1">
                <a:solidFill>
                  <a:srgbClr val="343434"/>
                </a:solidFill>
                <a:latin typeface="Arial"/>
                <a:ea typeface="Arial"/>
                <a:cs typeface="Arial"/>
                <a:sym typeface="Arial"/>
              </a:rPr>
              <a:t>Một</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bảng</a:t>
            </a:r>
            <a:r>
              <a:rPr lang="en-US" sz="2499" dirty="0">
                <a:solidFill>
                  <a:srgbClr val="343434"/>
                </a:solidFill>
                <a:latin typeface="Arial"/>
                <a:ea typeface="Arial"/>
                <a:cs typeface="Arial"/>
                <a:sym typeface="Arial"/>
              </a:rPr>
              <a:t> Sudoku </a:t>
            </a:r>
            <a:r>
              <a:rPr lang="en-US" sz="2499" dirty="0" err="1">
                <a:solidFill>
                  <a:srgbClr val="343434"/>
                </a:solidFill>
                <a:latin typeface="Arial"/>
                <a:ea typeface="Arial"/>
                <a:cs typeface="Arial"/>
                <a:sym typeface="Arial"/>
              </a:rPr>
              <a:t>tiêu</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chuẩn</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là</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một</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lưới</a:t>
            </a:r>
            <a:r>
              <a:rPr lang="en-US" sz="2499" dirty="0">
                <a:solidFill>
                  <a:srgbClr val="343434"/>
                </a:solidFill>
                <a:latin typeface="Arial"/>
                <a:ea typeface="Arial"/>
                <a:cs typeface="Arial"/>
                <a:sym typeface="Arial"/>
              </a:rPr>
              <a:t> 9x9, chia </a:t>
            </a:r>
            <a:r>
              <a:rPr lang="en-US" sz="2499" dirty="0" err="1">
                <a:solidFill>
                  <a:srgbClr val="343434"/>
                </a:solidFill>
                <a:latin typeface="Arial"/>
                <a:ea typeface="Arial"/>
                <a:cs typeface="Arial"/>
                <a:sym typeface="Arial"/>
              </a:rPr>
              <a:t>thành</a:t>
            </a:r>
            <a:r>
              <a:rPr lang="en-US" sz="2499" dirty="0">
                <a:solidFill>
                  <a:srgbClr val="343434"/>
                </a:solidFill>
                <a:latin typeface="Arial"/>
                <a:ea typeface="Arial"/>
                <a:cs typeface="Arial"/>
                <a:sym typeface="Arial"/>
              </a:rPr>
              <a:t> 81 ô </a:t>
            </a:r>
            <a:r>
              <a:rPr lang="en-US" sz="2499" dirty="0" err="1">
                <a:solidFill>
                  <a:srgbClr val="343434"/>
                </a:solidFill>
                <a:latin typeface="Arial"/>
                <a:ea typeface="Arial"/>
                <a:cs typeface="Arial"/>
                <a:sym typeface="Arial"/>
              </a:rPr>
              <a:t>vuông</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nhỏ</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Bảng</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được</a:t>
            </a:r>
            <a:r>
              <a:rPr lang="en-US" sz="2499" dirty="0">
                <a:solidFill>
                  <a:srgbClr val="343434"/>
                </a:solidFill>
                <a:latin typeface="Arial"/>
                <a:ea typeface="Arial"/>
                <a:cs typeface="Arial"/>
                <a:sym typeface="Arial"/>
              </a:rPr>
              <a:t> chia </a:t>
            </a:r>
            <a:r>
              <a:rPr lang="en-US" sz="2499" dirty="0" err="1">
                <a:solidFill>
                  <a:srgbClr val="343434"/>
                </a:solidFill>
                <a:latin typeface="Arial"/>
                <a:ea typeface="Arial"/>
                <a:cs typeface="Arial"/>
                <a:sym typeface="Arial"/>
              </a:rPr>
              <a:t>thành</a:t>
            </a:r>
            <a:r>
              <a:rPr lang="en-US" sz="2499" dirty="0">
                <a:solidFill>
                  <a:srgbClr val="343434"/>
                </a:solidFill>
                <a:latin typeface="Arial"/>
                <a:ea typeface="Arial"/>
                <a:cs typeface="Arial"/>
                <a:sym typeface="Arial"/>
              </a:rPr>
              <a:t> 9 </a:t>
            </a:r>
            <a:r>
              <a:rPr lang="en-US" sz="2499" dirty="0" err="1">
                <a:solidFill>
                  <a:srgbClr val="343434"/>
                </a:solidFill>
                <a:latin typeface="Arial"/>
                <a:ea typeface="Arial"/>
                <a:cs typeface="Arial"/>
                <a:sym typeface="Arial"/>
              </a:rPr>
              <a:t>vùng</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nhỏ</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hơn</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mỗi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vùng</a:t>
            </a:r>
            <a:r>
              <a:rPr lang="en-US" sz="2499" dirty="0">
                <a:solidFill>
                  <a:srgbClr val="343434"/>
                </a:solidFill>
                <a:latin typeface="Arial"/>
                <a:ea typeface="Arial"/>
                <a:cs typeface="Arial"/>
                <a:sym typeface="Arial"/>
              </a:rPr>
              <a:t> 3x3), </a:t>
            </a:r>
            <a:r>
              <a:rPr lang="en-US" sz="2499" dirty="0" err="1">
                <a:solidFill>
                  <a:srgbClr val="343434"/>
                </a:solidFill>
                <a:latin typeface="Arial"/>
                <a:ea typeface="Arial"/>
                <a:cs typeface="Arial"/>
                <a:sym typeface="Arial"/>
              </a:rPr>
              <a:t>tạo</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nên</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một</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cấu</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trúc</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tổng</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cộng</a:t>
            </a:r>
            <a:r>
              <a:rPr lang="en-US" sz="2499" dirty="0">
                <a:solidFill>
                  <a:srgbClr val="343434"/>
                </a:solidFill>
                <a:latin typeface="Arial"/>
                <a:ea typeface="Arial"/>
                <a:cs typeface="Arial"/>
                <a:sym typeface="Arial"/>
              </a:rPr>
              <a:t> 9 </a:t>
            </a:r>
            <a:r>
              <a:rPr lang="en-US" sz="2499" dirty="0" err="1">
                <a:solidFill>
                  <a:srgbClr val="343434"/>
                </a:solidFill>
                <a:latin typeface="Arial"/>
                <a:ea typeface="Arial"/>
                <a:cs typeface="Arial"/>
                <a:sym typeface="Arial"/>
              </a:rPr>
              <a:t>hàng</a:t>
            </a:r>
            <a:r>
              <a:rPr lang="en-US" sz="2499" dirty="0">
                <a:solidFill>
                  <a:srgbClr val="343434"/>
                </a:solidFill>
                <a:latin typeface="Arial"/>
                <a:ea typeface="Arial"/>
                <a:cs typeface="Arial"/>
                <a:sym typeface="Arial"/>
              </a:rPr>
              <a:t>, 9 </a:t>
            </a:r>
            <a:r>
              <a:rPr lang="en-US" sz="2499" dirty="0" err="1">
                <a:solidFill>
                  <a:srgbClr val="343434"/>
                </a:solidFill>
                <a:latin typeface="Arial"/>
                <a:ea typeface="Arial"/>
                <a:cs typeface="Arial"/>
                <a:sym typeface="Arial"/>
              </a:rPr>
              <a:t>cột</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và</a:t>
            </a:r>
            <a:r>
              <a:rPr lang="en-US" sz="2499" dirty="0">
                <a:solidFill>
                  <a:srgbClr val="343434"/>
                </a:solidFill>
                <a:latin typeface="Arial"/>
                <a:ea typeface="Arial"/>
                <a:cs typeface="Arial"/>
                <a:sym typeface="Arial"/>
              </a:rPr>
              <a:t> 9 </a:t>
            </a:r>
            <a:r>
              <a:rPr lang="en-US" sz="2499" dirty="0" err="1">
                <a:solidFill>
                  <a:srgbClr val="343434"/>
                </a:solidFill>
                <a:latin typeface="Arial"/>
                <a:ea typeface="Arial"/>
                <a:cs typeface="Arial"/>
                <a:sym typeface="Arial"/>
              </a:rPr>
              <a:t>vùng</a:t>
            </a:r>
            <a:r>
              <a:rPr lang="en-US" sz="2499" dirty="0">
                <a:solidFill>
                  <a:srgbClr val="343434"/>
                </a:solidFill>
                <a:latin typeface="Arial"/>
                <a:ea typeface="Arial"/>
                <a:cs typeface="Arial"/>
                <a:sym typeface="Arial"/>
              </a:rPr>
              <a:t> 3x3.</a:t>
            </a:r>
          </a:p>
          <a:p>
            <a:pPr algn="just">
              <a:lnSpc>
                <a:spcPts val="3499"/>
              </a:lnSpc>
            </a:pPr>
            <a:r>
              <a:rPr lang="en-US" sz="2499" dirty="0" err="1">
                <a:solidFill>
                  <a:srgbClr val="343434"/>
                </a:solidFill>
                <a:latin typeface="Arial"/>
                <a:ea typeface="Arial"/>
                <a:cs typeface="Arial"/>
                <a:sym typeface="Arial"/>
              </a:rPr>
              <a:t>Đây</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là</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bài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toán</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ràng</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buộc</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và</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đòi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hỏi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thuật</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toán</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tìm</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kiếm</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toàn</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bộ</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các</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đường</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đi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có</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cả</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khả</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năng</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đạt</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được</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lời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giải</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thỏa</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mã</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các</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yêu</a:t>
            </a:r>
            <a:r>
              <a:rPr lang="en-US" sz="2499" dirty="0">
                <a:solidFill>
                  <a:srgbClr val="343434"/>
                </a:solidFill>
                <a:latin typeface="Arial"/>
                <a:ea typeface="Arial"/>
                <a:cs typeface="Arial"/>
                <a:sym typeface="Arial"/>
              </a:rPr>
              <a:t> </a:t>
            </a:r>
            <a:r>
              <a:rPr lang="en-US" sz="2499" dirty="0" err="1">
                <a:solidFill>
                  <a:srgbClr val="343434"/>
                </a:solidFill>
                <a:latin typeface="Arial"/>
                <a:ea typeface="Arial"/>
                <a:cs typeface="Arial"/>
                <a:sym typeface="Arial"/>
              </a:rPr>
              <a:t>cầu</a:t>
            </a:r>
            <a:r>
              <a:rPr lang="en-US" sz="2499" dirty="0">
                <a:solidFill>
                  <a:srgbClr val="343434"/>
                </a:solidFill>
                <a:latin typeface="Arial"/>
                <a:ea typeface="Arial"/>
                <a:cs typeface="Arial"/>
                <a:sym typeface="Arial"/>
              </a:rPr>
              <a:t>.</a:t>
            </a:r>
          </a:p>
          <a:p>
            <a:pPr algn="just">
              <a:lnSpc>
                <a:spcPts val="3499"/>
              </a:lnSpc>
            </a:pPr>
            <a:endParaRPr lang="en-US" sz="2499" dirty="0">
              <a:solidFill>
                <a:srgbClr val="343434"/>
              </a:solidFill>
              <a:latin typeface="Arial"/>
              <a:ea typeface="Arial"/>
              <a:cs typeface="Arial"/>
              <a:sym typeface="Arial"/>
            </a:endParaRPr>
          </a:p>
        </p:txBody>
      </p:sp>
      <p:sp>
        <p:nvSpPr>
          <p:cNvPr id="11" name="TextBox 11"/>
          <p:cNvSpPr txBox="1"/>
          <p:nvPr/>
        </p:nvSpPr>
        <p:spPr>
          <a:xfrm>
            <a:off x="16510938" y="8991600"/>
            <a:ext cx="748362" cy="266700"/>
          </a:xfrm>
          <a:prstGeom prst="rect">
            <a:avLst/>
          </a:prstGeom>
        </p:spPr>
        <p:txBody>
          <a:bodyPr lIns="0" tIns="0" rIns="0" bIns="0" rtlCol="0" anchor="t">
            <a:spAutoFit/>
          </a:bodyPr>
          <a:lstStyle/>
          <a:p>
            <a:pPr algn="r">
              <a:lnSpc>
                <a:spcPts val="2100"/>
              </a:lnSpc>
            </a:pPr>
            <a:r>
              <a:rPr lang="en-US" sz="1500" b="1">
                <a:solidFill>
                  <a:srgbClr val="343434"/>
                </a:solidFill>
                <a:latin typeface="DM Sans Bold"/>
                <a:ea typeface="DM Sans Bold"/>
                <a:cs typeface="DM Sans Bold"/>
                <a:sym typeface="DM Sans Bold"/>
              </a:rPr>
              <a:t>Page 08</a:t>
            </a:r>
          </a:p>
        </p:txBody>
      </p:sp>
      <p:sp>
        <p:nvSpPr>
          <p:cNvPr id="12" name="TextBox 12"/>
          <p:cNvSpPr txBox="1"/>
          <p:nvPr/>
        </p:nvSpPr>
        <p:spPr>
          <a:xfrm>
            <a:off x="5062780" y="2460721"/>
            <a:ext cx="3896778" cy="1152524"/>
          </a:xfrm>
          <a:prstGeom prst="rect">
            <a:avLst/>
          </a:prstGeom>
        </p:spPr>
        <p:txBody>
          <a:bodyPr lIns="0" tIns="0" rIns="0" bIns="0" rtlCol="0" anchor="t">
            <a:spAutoFit/>
          </a:bodyPr>
          <a:lstStyle/>
          <a:p>
            <a:pPr algn="l">
              <a:lnSpc>
                <a:spcPts val="8400"/>
              </a:lnSpc>
            </a:pPr>
            <a:r>
              <a:rPr lang="en-US" sz="6000">
                <a:solidFill>
                  <a:srgbClr val="343434"/>
                </a:solidFill>
                <a:latin typeface="Arial"/>
                <a:ea typeface="Arial"/>
                <a:cs typeface="Arial"/>
                <a:sym typeface="Arial"/>
              </a:rPr>
              <a:t>SUDOKU</a:t>
            </a:r>
          </a:p>
        </p:txBody>
      </p:sp>
      <p:sp>
        <p:nvSpPr>
          <p:cNvPr id="13" name="TextBox 13"/>
          <p:cNvSpPr txBox="1"/>
          <p:nvPr/>
        </p:nvSpPr>
        <p:spPr>
          <a:xfrm>
            <a:off x="1028699" y="3598957"/>
            <a:ext cx="6896100" cy="462627"/>
          </a:xfrm>
          <a:prstGeom prst="rect">
            <a:avLst/>
          </a:prstGeom>
        </p:spPr>
        <p:txBody>
          <a:bodyPr wrap="square" lIns="0" tIns="0" rIns="0" bIns="0" rtlCol="0" anchor="t">
            <a:spAutoFit/>
          </a:bodyPr>
          <a:lstStyle/>
          <a:p>
            <a:pPr algn="ctr">
              <a:lnSpc>
                <a:spcPts val="3870"/>
              </a:lnSpc>
              <a:spcBef>
                <a:spcPct val="0"/>
              </a:spcBef>
            </a:pPr>
            <a:r>
              <a:rPr lang="vi-VN" sz="3000" spc="-165" dirty="0">
                <a:solidFill>
                  <a:srgbClr val="343434"/>
                </a:solidFill>
                <a:latin typeface="Arial"/>
                <a:ea typeface="Arial"/>
                <a:cs typeface="Arial"/>
                <a:sym typeface="Arial"/>
              </a:rPr>
              <a:t>PHƯƠNG PHÁP</a:t>
            </a:r>
            <a:r>
              <a:rPr lang="en-US" sz="3000" spc="-165" dirty="0">
                <a:solidFill>
                  <a:srgbClr val="343434"/>
                </a:solidFill>
                <a:latin typeface="Arial"/>
                <a:ea typeface="Arial"/>
                <a:cs typeface="Arial"/>
                <a:sym typeface="Arial"/>
              </a:rPr>
              <a:t> GIẢI QUYẾT VẤN ĐỀ</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grpSp>
        <p:nvGrpSpPr>
          <p:cNvPr id="2" name="Group 2"/>
          <p:cNvGrpSpPr/>
          <p:nvPr/>
        </p:nvGrpSpPr>
        <p:grpSpPr>
          <a:xfrm>
            <a:off x="8028552" y="1520544"/>
            <a:ext cx="9230748" cy="791772"/>
            <a:chOff x="0" y="0"/>
            <a:chExt cx="12307664" cy="1055697"/>
          </a:xfrm>
          <a:solidFill>
            <a:schemeClr val="accent6">
              <a:lumMod val="60000"/>
              <a:lumOff val="40000"/>
            </a:schemeClr>
          </a:solidFill>
        </p:grpSpPr>
        <p:grpSp>
          <p:nvGrpSpPr>
            <p:cNvPr id="3" name="Group 3"/>
            <p:cNvGrpSpPr/>
            <p:nvPr/>
          </p:nvGrpSpPr>
          <p:grpSpPr>
            <a:xfrm>
              <a:off x="0" y="0"/>
              <a:ext cx="12307664" cy="1055697"/>
              <a:chOff x="0" y="0"/>
              <a:chExt cx="7699164" cy="660400"/>
            </a:xfrm>
            <a:grpFill/>
          </p:grpSpPr>
          <p:sp>
            <p:nvSpPr>
              <p:cNvPr id="4" name="Freeform 4"/>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grpFill/>
            </p:spPr>
          </p:sp>
        </p:grpSp>
        <p:sp>
          <p:nvSpPr>
            <p:cNvPr id="5" name="TextBox 5"/>
            <p:cNvSpPr txBox="1"/>
            <p:nvPr/>
          </p:nvSpPr>
          <p:spPr>
            <a:xfrm>
              <a:off x="440289" y="149812"/>
              <a:ext cx="11427085" cy="594783"/>
            </a:xfrm>
            <a:prstGeom prst="rect">
              <a:avLst/>
            </a:prstGeom>
            <a:grpFill/>
          </p:spPr>
          <p:txBody>
            <a:bodyPr lIns="0" tIns="0" rIns="0" bIns="0" rtlCol="0" anchor="t">
              <a:spAutoFit/>
            </a:bodyPr>
            <a:lstStyle/>
            <a:p>
              <a:pPr algn="l">
                <a:lnSpc>
                  <a:spcPts val="3499"/>
                </a:lnSpc>
              </a:pPr>
              <a:r>
                <a:rPr lang="en-US" sz="2499" b="1">
                  <a:solidFill>
                    <a:srgbClr val="000000"/>
                  </a:solidFill>
                  <a:latin typeface="Arial Bold"/>
                  <a:ea typeface="Arial Bold"/>
                  <a:cs typeface="Arial Bold"/>
                  <a:sym typeface="Arial Bold"/>
                </a:rPr>
                <a:t>Bảng Sudoku </a:t>
              </a:r>
            </a:p>
          </p:txBody>
        </p:sp>
      </p:grpSp>
      <p:grpSp>
        <p:nvGrpSpPr>
          <p:cNvPr id="6" name="Group 6"/>
          <p:cNvGrpSpPr/>
          <p:nvPr/>
        </p:nvGrpSpPr>
        <p:grpSpPr>
          <a:xfrm>
            <a:off x="8028552" y="2746444"/>
            <a:ext cx="9230748" cy="791772"/>
            <a:chOff x="0" y="0"/>
            <a:chExt cx="12307664" cy="1055697"/>
          </a:xfrm>
          <a:solidFill>
            <a:schemeClr val="accent6">
              <a:lumMod val="60000"/>
              <a:lumOff val="40000"/>
            </a:schemeClr>
          </a:solidFill>
        </p:grpSpPr>
        <p:grpSp>
          <p:nvGrpSpPr>
            <p:cNvPr id="7" name="Group 7"/>
            <p:cNvGrpSpPr/>
            <p:nvPr/>
          </p:nvGrpSpPr>
          <p:grpSpPr>
            <a:xfrm>
              <a:off x="0" y="0"/>
              <a:ext cx="12307664" cy="1055697"/>
              <a:chOff x="0" y="0"/>
              <a:chExt cx="7699164" cy="660400"/>
            </a:xfrm>
            <a:grpFill/>
          </p:grpSpPr>
          <p:sp>
            <p:nvSpPr>
              <p:cNvPr id="8" name="Freeform 8"/>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grpFill/>
            </p:spPr>
          </p:sp>
        </p:grpSp>
        <p:sp>
          <p:nvSpPr>
            <p:cNvPr id="9" name="TextBox 9"/>
            <p:cNvSpPr txBox="1"/>
            <p:nvPr/>
          </p:nvSpPr>
          <p:spPr>
            <a:xfrm>
              <a:off x="440289" y="149812"/>
              <a:ext cx="11427085" cy="594783"/>
            </a:xfrm>
            <a:prstGeom prst="rect">
              <a:avLst/>
            </a:prstGeom>
            <a:grpFill/>
          </p:spPr>
          <p:txBody>
            <a:bodyPr lIns="0" tIns="0" rIns="0" bIns="0" rtlCol="0" anchor="t">
              <a:spAutoFit/>
            </a:bodyPr>
            <a:lstStyle/>
            <a:p>
              <a:pPr algn="l">
                <a:lnSpc>
                  <a:spcPts val="3499"/>
                </a:lnSpc>
              </a:pPr>
              <a:r>
                <a:rPr lang="en-US" sz="2499" b="1">
                  <a:solidFill>
                    <a:srgbClr val="000000"/>
                  </a:solidFill>
                  <a:latin typeface="Arial Bold"/>
                  <a:ea typeface="Arial Bold"/>
                  <a:cs typeface="Arial Bold"/>
                  <a:sym typeface="Arial Bold"/>
                </a:rPr>
                <a:t>Ô gợi ý</a:t>
              </a:r>
            </a:p>
          </p:txBody>
        </p:sp>
      </p:grpSp>
      <p:grpSp>
        <p:nvGrpSpPr>
          <p:cNvPr id="10" name="Group 10"/>
          <p:cNvGrpSpPr/>
          <p:nvPr/>
        </p:nvGrpSpPr>
        <p:grpSpPr>
          <a:xfrm>
            <a:off x="8028552" y="3972343"/>
            <a:ext cx="9230748" cy="791772"/>
            <a:chOff x="0" y="0"/>
            <a:chExt cx="12307664" cy="1055697"/>
          </a:xfrm>
          <a:solidFill>
            <a:schemeClr val="accent6">
              <a:lumMod val="60000"/>
              <a:lumOff val="40000"/>
            </a:schemeClr>
          </a:solidFill>
        </p:grpSpPr>
        <p:grpSp>
          <p:nvGrpSpPr>
            <p:cNvPr id="11" name="Group 11"/>
            <p:cNvGrpSpPr/>
            <p:nvPr/>
          </p:nvGrpSpPr>
          <p:grpSpPr>
            <a:xfrm>
              <a:off x="0" y="0"/>
              <a:ext cx="12307664" cy="1055697"/>
              <a:chOff x="0" y="0"/>
              <a:chExt cx="7699164" cy="660400"/>
            </a:xfrm>
            <a:grpFill/>
          </p:grpSpPr>
          <p:sp>
            <p:nvSpPr>
              <p:cNvPr id="12" name="Freeform 12"/>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grpFill/>
            </p:spPr>
          </p:sp>
        </p:grpSp>
        <p:sp>
          <p:nvSpPr>
            <p:cNvPr id="13" name="TextBox 13"/>
            <p:cNvSpPr txBox="1"/>
            <p:nvPr/>
          </p:nvSpPr>
          <p:spPr>
            <a:xfrm>
              <a:off x="440289" y="149812"/>
              <a:ext cx="11427085" cy="594783"/>
            </a:xfrm>
            <a:prstGeom prst="rect">
              <a:avLst/>
            </a:prstGeom>
            <a:grpFill/>
          </p:spPr>
          <p:txBody>
            <a:bodyPr lIns="0" tIns="0" rIns="0" bIns="0" rtlCol="0" anchor="t">
              <a:spAutoFit/>
            </a:bodyPr>
            <a:lstStyle/>
            <a:p>
              <a:pPr algn="l">
                <a:lnSpc>
                  <a:spcPts val="3499"/>
                </a:lnSpc>
              </a:pPr>
              <a:r>
                <a:rPr lang="en-US" sz="2499" b="1">
                  <a:solidFill>
                    <a:srgbClr val="000000"/>
                  </a:solidFill>
                  <a:latin typeface="Arial Bold"/>
                  <a:ea typeface="Arial Bold"/>
                  <a:cs typeface="Arial Bold"/>
                  <a:sym typeface="Arial Bold"/>
                </a:rPr>
                <a:t>Các ràng buộc</a:t>
              </a:r>
            </a:p>
          </p:txBody>
        </p:sp>
      </p:grpSp>
      <p:sp>
        <p:nvSpPr>
          <p:cNvPr id="14" name="Freeform 14"/>
          <p:cNvSpPr/>
          <p:nvPr/>
        </p:nvSpPr>
        <p:spPr>
          <a:xfrm>
            <a:off x="1055075" y="1028700"/>
            <a:ext cx="604457" cy="608886"/>
          </a:xfrm>
          <a:custGeom>
            <a:avLst/>
            <a:gdLst/>
            <a:ahLst/>
            <a:cxnLst/>
            <a:rect l="l" t="t" r="r" b="b"/>
            <a:pathLst>
              <a:path w="604457" h="608886">
                <a:moveTo>
                  <a:pt x="0" y="0"/>
                </a:moveTo>
                <a:lnTo>
                  <a:pt x="604457" y="0"/>
                </a:lnTo>
                <a:lnTo>
                  <a:pt x="604457" y="608886"/>
                </a:lnTo>
                <a:lnTo>
                  <a:pt x="0" y="6088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15" name="Group 15"/>
          <p:cNvGrpSpPr/>
          <p:nvPr/>
        </p:nvGrpSpPr>
        <p:grpSpPr>
          <a:xfrm>
            <a:off x="8028552" y="5202266"/>
            <a:ext cx="9230748" cy="791772"/>
            <a:chOff x="0" y="0"/>
            <a:chExt cx="12307664" cy="1055697"/>
          </a:xfrm>
          <a:solidFill>
            <a:schemeClr val="accent6">
              <a:lumMod val="60000"/>
              <a:lumOff val="40000"/>
            </a:schemeClr>
          </a:solidFill>
        </p:grpSpPr>
        <p:grpSp>
          <p:nvGrpSpPr>
            <p:cNvPr id="16" name="Group 16"/>
            <p:cNvGrpSpPr/>
            <p:nvPr/>
          </p:nvGrpSpPr>
          <p:grpSpPr>
            <a:xfrm>
              <a:off x="0" y="0"/>
              <a:ext cx="12307664" cy="1055697"/>
              <a:chOff x="0" y="0"/>
              <a:chExt cx="7699164" cy="660400"/>
            </a:xfrm>
            <a:grpFill/>
          </p:grpSpPr>
          <p:sp>
            <p:nvSpPr>
              <p:cNvPr id="17" name="Freeform 17"/>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grpFill/>
            </p:spPr>
          </p:sp>
        </p:grpSp>
        <p:sp>
          <p:nvSpPr>
            <p:cNvPr id="18" name="TextBox 18"/>
            <p:cNvSpPr txBox="1"/>
            <p:nvPr/>
          </p:nvSpPr>
          <p:spPr>
            <a:xfrm>
              <a:off x="440289" y="149812"/>
              <a:ext cx="11427085" cy="594783"/>
            </a:xfrm>
            <a:prstGeom prst="rect">
              <a:avLst/>
            </a:prstGeom>
            <a:grpFill/>
          </p:spPr>
          <p:txBody>
            <a:bodyPr lIns="0" tIns="0" rIns="0" bIns="0" rtlCol="0" anchor="t">
              <a:spAutoFit/>
            </a:bodyPr>
            <a:lstStyle/>
            <a:p>
              <a:pPr algn="l">
                <a:lnSpc>
                  <a:spcPts val="3499"/>
                </a:lnSpc>
              </a:pPr>
              <a:r>
                <a:rPr lang="en-US" sz="2499" b="1">
                  <a:solidFill>
                    <a:srgbClr val="000000"/>
                  </a:solidFill>
                  <a:latin typeface="Arial Bold"/>
                  <a:ea typeface="Arial Bold"/>
                  <a:cs typeface="Arial Bold"/>
                  <a:sym typeface="Arial Bold"/>
                </a:rPr>
                <a:t>Các ô trống</a:t>
              </a:r>
            </a:p>
          </p:txBody>
        </p:sp>
      </p:grpSp>
      <p:grpSp>
        <p:nvGrpSpPr>
          <p:cNvPr id="19" name="Group 19"/>
          <p:cNvGrpSpPr/>
          <p:nvPr/>
        </p:nvGrpSpPr>
        <p:grpSpPr>
          <a:xfrm>
            <a:off x="8028552" y="6432188"/>
            <a:ext cx="9230748" cy="791772"/>
            <a:chOff x="0" y="0"/>
            <a:chExt cx="12307664" cy="1055697"/>
          </a:xfrm>
          <a:solidFill>
            <a:schemeClr val="accent6">
              <a:lumMod val="60000"/>
              <a:lumOff val="40000"/>
            </a:schemeClr>
          </a:solidFill>
        </p:grpSpPr>
        <p:grpSp>
          <p:nvGrpSpPr>
            <p:cNvPr id="20" name="Group 20"/>
            <p:cNvGrpSpPr/>
            <p:nvPr/>
          </p:nvGrpSpPr>
          <p:grpSpPr>
            <a:xfrm>
              <a:off x="0" y="0"/>
              <a:ext cx="12307664" cy="1055697"/>
              <a:chOff x="0" y="0"/>
              <a:chExt cx="7699164" cy="660400"/>
            </a:xfrm>
            <a:grpFill/>
          </p:grpSpPr>
          <p:sp>
            <p:nvSpPr>
              <p:cNvPr id="21" name="Freeform 21"/>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grpFill/>
            </p:spPr>
          </p:sp>
        </p:grpSp>
        <p:sp>
          <p:nvSpPr>
            <p:cNvPr id="22" name="TextBox 22"/>
            <p:cNvSpPr txBox="1"/>
            <p:nvPr/>
          </p:nvSpPr>
          <p:spPr>
            <a:xfrm>
              <a:off x="440289" y="149812"/>
              <a:ext cx="11427085" cy="594783"/>
            </a:xfrm>
            <a:prstGeom prst="rect">
              <a:avLst/>
            </a:prstGeom>
            <a:grpFill/>
          </p:spPr>
          <p:txBody>
            <a:bodyPr lIns="0" tIns="0" rIns="0" bIns="0" rtlCol="0" anchor="t">
              <a:spAutoFit/>
            </a:bodyPr>
            <a:lstStyle/>
            <a:p>
              <a:pPr algn="l">
                <a:lnSpc>
                  <a:spcPts val="3499"/>
                </a:lnSpc>
              </a:pPr>
              <a:r>
                <a:rPr lang="en-US" sz="2499" b="1">
                  <a:solidFill>
                    <a:srgbClr val="000000"/>
                  </a:solidFill>
                  <a:latin typeface="Arial Bold"/>
                  <a:ea typeface="Arial Bold"/>
                  <a:cs typeface="Arial Bold"/>
                  <a:sym typeface="Arial Bold"/>
                </a:rPr>
                <a:t>Mục tiêu bài toán</a:t>
              </a:r>
            </a:p>
          </p:txBody>
        </p:sp>
      </p:grpSp>
      <p:grpSp>
        <p:nvGrpSpPr>
          <p:cNvPr id="23" name="Group 23"/>
          <p:cNvGrpSpPr/>
          <p:nvPr/>
        </p:nvGrpSpPr>
        <p:grpSpPr>
          <a:xfrm>
            <a:off x="8028552" y="7662111"/>
            <a:ext cx="9230748" cy="791772"/>
            <a:chOff x="0" y="0"/>
            <a:chExt cx="12307664" cy="1055697"/>
          </a:xfrm>
          <a:solidFill>
            <a:schemeClr val="accent6">
              <a:lumMod val="60000"/>
              <a:lumOff val="40000"/>
            </a:schemeClr>
          </a:solidFill>
        </p:grpSpPr>
        <p:grpSp>
          <p:nvGrpSpPr>
            <p:cNvPr id="24" name="Group 24"/>
            <p:cNvGrpSpPr/>
            <p:nvPr/>
          </p:nvGrpSpPr>
          <p:grpSpPr>
            <a:xfrm>
              <a:off x="0" y="0"/>
              <a:ext cx="12307664" cy="1055697"/>
              <a:chOff x="0" y="0"/>
              <a:chExt cx="7699164" cy="660400"/>
            </a:xfrm>
            <a:grpFill/>
          </p:grpSpPr>
          <p:sp>
            <p:nvSpPr>
              <p:cNvPr id="25" name="Freeform 25"/>
              <p:cNvSpPr/>
              <p:nvPr/>
            </p:nvSpPr>
            <p:spPr>
              <a:xfrm>
                <a:off x="0" y="0"/>
                <a:ext cx="7699164" cy="660400"/>
              </a:xfrm>
              <a:custGeom>
                <a:avLst/>
                <a:gdLst/>
                <a:ahLst/>
                <a:cxnLst/>
                <a:rect l="l" t="t" r="r" b="b"/>
                <a:pathLst>
                  <a:path w="7699164" h="660400">
                    <a:moveTo>
                      <a:pt x="7574704" y="660400"/>
                    </a:moveTo>
                    <a:lnTo>
                      <a:pt x="124460" y="660400"/>
                    </a:lnTo>
                    <a:cubicBezTo>
                      <a:pt x="55880" y="660400"/>
                      <a:pt x="0" y="604520"/>
                      <a:pt x="0" y="535940"/>
                    </a:cubicBezTo>
                    <a:lnTo>
                      <a:pt x="0" y="124460"/>
                    </a:lnTo>
                    <a:cubicBezTo>
                      <a:pt x="0" y="55880"/>
                      <a:pt x="55880" y="0"/>
                      <a:pt x="124460" y="0"/>
                    </a:cubicBezTo>
                    <a:lnTo>
                      <a:pt x="7574704" y="0"/>
                    </a:lnTo>
                    <a:cubicBezTo>
                      <a:pt x="7643284" y="0"/>
                      <a:pt x="7699164" y="55880"/>
                      <a:pt x="7699164" y="124460"/>
                    </a:cubicBezTo>
                    <a:lnTo>
                      <a:pt x="7699164" y="535940"/>
                    </a:lnTo>
                    <a:cubicBezTo>
                      <a:pt x="7699164" y="604520"/>
                      <a:pt x="7643284" y="660400"/>
                      <a:pt x="7574704" y="660400"/>
                    </a:cubicBezTo>
                    <a:close/>
                  </a:path>
                </a:pathLst>
              </a:custGeom>
              <a:grpFill/>
            </p:spPr>
          </p:sp>
        </p:grpSp>
        <p:sp>
          <p:nvSpPr>
            <p:cNvPr id="26" name="TextBox 26"/>
            <p:cNvSpPr txBox="1"/>
            <p:nvPr/>
          </p:nvSpPr>
          <p:spPr>
            <a:xfrm>
              <a:off x="440289" y="149812"/>
              <a:ext cx="11427085" cy="594783"/>
            </a:xfrm>
            <a:prstGeom prst="rect">
              <a:avLst/>
            </a:prstGeom>
            <a:grpFill/>
          </p:spPr>
          <p:txBody>
            <a:bodyPr lIns="0" tIns="0" rIns="0" bIns="0" rtlCol="0" anchor="t">
              <a:spAutoFit/>
            </a:bodyPr>
            <a:lstStyle/>
            <a:p>
              <a:pPr algn="l">
                <a:lnSpc>
                  <a:spcPts val="3499"/>
                </a:lnSpc>
              </a:pPr>
              <a:r>
                <a:rPr lang="en-US" sz="2499" b="1">
                  <a:solidFill>
                    <a:srgbClr val="000000"/>
                  </a:solidFill>
                  <a:latin typeface="Arial Bold"/>
                  <a:ea typeface="Arial Bold"/>
                  <a:cs typeface="Arial Bold"/>
                  <a:sym typeface="Arial Bold"/>
                </a:rPr>
                <a:t>Phương pháp giải quyết</a:t>
              </a:r>
            </a:p>
          </p:txBody>
        </p:sp>
      </p:grpSp>
      <p:sp>
        <p:nvSpPr>
          <p:cNvPr id="27" name="Freeform 27"/>
          <p:cNvSpPr/>
          <p:nvPr/>
        </p:nvSpPr>
        <p:spPr>
          <a:xfrm>
            <a:off x="1806339" y="4211007"/>
            <a:ext cx="3615154" cy="4114800"/>
          </a:xfrm>
          <a:custGeom>
            <a:avLst/>
            <a:gdLst/>
            <a:ahLst/>
            <a:cxnLst/>
            <a:rect l="l" t="t" r="r" b="b"/>
            <a:pathLst>
              <a:path w="3615154" h="4114800">
                <a:moveTo>
                  <a:pt x="0" y="0"/>
                </a:moveTo>
                <a:lnTo>
                  <a:pt x="3615154" y="0"/>
                </a:lnTo>
                <a:lnTo>
                  <a:pt x="361515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28" name="TextBox 28"/>
          <p:cNvSpPr txBox="1"/>
          <p:nvPr/>
        </p:nvSpPr>
        <p:spPr>
          <a:xfrm>
            <a:off x="1028700" y="1915482"/>
            <a:ext cx="5887749" cy="1628775"/>
          </a:xfrm>
          <a:prstGeom prst="rect">
            <a:avLst/>
          </a:prstGeom>
        </p:spPr>
        <p:txBody>
          <a:bodyPr lIns="0" tIns="0" rIns="0" bIns="0" rtlCol="0" anchor="t">
            <a:spAutoFit/>
          </a:bodyPr>
          <a:lstStyle/>
          <a:p>
            <a:pPr algn="l">
              <a:lnSpc>
                <a:spcPts val="6000"/>
              </a:lnSpc>
            </a:pPr>
            <a:r>
              <a:rPr lang="en-US" sz="5000" b="1">
                <a:solidFill>
                  <a:srgbClr val="000000"/>
                </a:solidFill>
                <a:latin typeface="Arial Bold"/>
                <a:ea typeface="Arial Bold"/>
                <a:cs typeface="Arial Bold"/>
                <a:sym typeface="Arial Bold"/>
              </a:rPr>
              <a:t>CÁC YẾU TỐ TRONG BÀI TOÁN </a:t>
            </a:r>
          </a:p>
        </p:txBody>
      </p:sp>
      <p:sp>
        <p:nvSpPr>
          <p:cNvPr id="29" name="TextBox 29"/>
          <p:cNvSpPr txBox="1"/>
          <p:nvPr/>
        </p:nvSpPr>
        <p:spPr>
          <a:xfrm>
            <a:off x="1806339" y="1111346"/>
            <a:ext cx="1160704" cy="243569"/>
          </a:xfrm>
          <a:prstGeom prst="rect">
            <a:avLst/>
          </a:prstGeom>
        </p:spPr>
        <p:txBody>
          <a:bodyPr lIns="0" tIns="0" rIns="0" bIns="0" rtlCol="0" anchor="t">
            <a:spAutoFit/>
          </a:bodyPr>
          <a:lstStyle/>
          <a:p>
            <a:pPr algn="l">
              <a:lnSpc>
                <a:spcPts val="1822"/>
              </a:lnSpc>
            </a:pPr>
            <a:r>
              <a:rPr lang="en-US" sz="1804" spc="-110">
                <a:solidFill>
                  <a:srgbClr val="343434"/>
                </a:solidFill>
                <a:latin typeface="DM Sans"/>
                <a:ea typeface="DM Sans"/>
                <a:cs typeface="DM Sans"/>
                <a:sym typeface="DM Sans"/>
              </a:rPr>
              <a:t>NONAME</a:t>
            </a:r>
          </a:p>
        </p:txBody>
      </p:sp>
      <p:sp>
        <p:nvSpPr>
          <p:cNvPr id="30" name="TextBox 30"/>
          <p:cNvSpPr txBox="1"/>
          <p:nvPr/>
        </p:nvSpPr>
        <p:spPr>
          <a:xfrm>
            <a:off x="12319860"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HOME</a:t>
            </a:r>
          </a:p>
        </p:txBody>
      </p:sp>
      <p:sp>
        <p:nvSpPr>
          <p:cNvPr id="31" name="TextBox 31"/>
          <p:cNvSpPr txBox="1"/>
          <p:nvPr/>
        </p:nvSpPr>
        <p:spPr>
          <a:xfrm>
            <a:off x="13424041"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SERVICE</a:t>
            </a:r>
          </a:p>
        </p:txBody>
      </p:sp>
      <p:sp>
        <p:nvSpPr>
          <p:cNvPr id="32" name="TextBox 32"/>
          <p:cNvSpPr txBox="1"/>
          <p:nvPr/>
        </p:nvSpPr>
        <p:spPr>
          <a:xfrm>
            <a:off x="14528628" y="1111629"/>
            <a:ext cx="110573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ABOUT US</a:t>
            </a:r>
          </a:p>
        </p:txBody>
      </p:sp>
      <p:sp>
        <p:nvSpPr>
          <p:cNvPr id="33" name="TextBox 33"/>
          <p:cNvSpPr txBox="1"/>
          <p:nvPr/>
        </p:nvSpPr>
        <p:spPr>
          <a:xfrm>
            <a:off x="15923945" y="1111629"/>
            <a:ext cx="133535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CONTACT US</a:t>
            </a:r>
          </a:p>
        </p:txBody>
      </p:sp>
      <p:sp>
        <p:nvSpPr>
          <p:cNvPr id="34" name="TextBox 34"/>
          <p:cNvSpPr txBox="1"/>
          <p:nvPr/>
        </p:nvSpPr>
        <p:spPr>
          <a:xfrm>
            <a:off x="16509964" y="8991600"/>
            <a:ext cx="749336" cy="266700"/>
          </a:xfrm>
          <a:prstGeom prst="rect">
            <a:avLst/>
          </a:prstGeom>
        </p:spPr>
        <p:txBody>
          <a:bodyPr lIns="0" tIns="0" rIns="0" bIns="0" rtlCol="0" anchor="t">
            <a:spAutoFit/>
          </a:bodyPr>
          <a:lstStyle/>
          <a:p>
            <a:pPr algn="r">
              <a:lnSpc>
                <a:spcPts val="2100"/>
              </a:lnSpc>
            </a:pPr>
            <a:r>
              <a:rPr lang="en-US" sz="1500" b="1">
                <a:solidFill>
                  <a:srgbClr val="343434"/>
                </a:solidFill>
                <a:latin typeface="DM Sans Bold"/>
                <a:ea typeface="DM Sans Bold"/>
                <a:cs typeface="DM Sans Bold"/>
                <a:sym typeface="DM Sans Bold"/>
              </a:rPr>
              <a:t>Page 09</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5EC"/>
        </a:solidFill>
        <a:effectLst/>
      </p:bgPr>
    </p:bg>
    <p:spTree>
      <p:nvGrpSpPr>
        <p:cNvPr id="1" name=""/>
        <p:cNvGrpSpPr/>
        <p:nvPr/>
      </p:nvGrpSpPr>
      <p:grpSpPr>
        <a:xfrm>
          <a:off x="0" y="0"/>
          <a:ext cx="0" cy="0"/>
          <a:chOff x="0" y="0"/>
          <a:chExt cx="0" cy="0"/>
        </a:xfrm>
      </p:grpSpPr>
      <p:sp>
        <p:nvSpPr>
          <p:cNvPr id="2" name="Freeform 2"/>
          <p:cNvSpPr/>
          <p:nvPr/>
        </p:nvSpPr>
        <p:spPr>
          <a:xfrm>
            <a:off x="1055075" y="1028700"/>
            <a:ext cx="604457" cy="608886"/>
          </a:xfrm>
          <a:custGeom>
            <a:avLst/>
            <a:gdLst/>
            <a:ahLst/>
            <a:cxnLst/>
            <a:rect l="l" t="t" r="r" b="b"/>
            <a:pathLst>
              <a:path w="604457" h="608886">
                <a:moveTo>
                  <a:pt x="0" y="0"/>
                </a:moveTo>
                <a:lnTo>
                  <a:pt x="604457" y="0"/>
                </a:lnTo>
                <a:lnTo>
                  <a:pt x="604457" y="608886"/>
                </a:lnTo>
                <a:lnTo>
                  <a:pt x="0" y="60888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5789693" y="3562238"/>
            <a:ext cx="5323942" cy="5467462"/>
          </a:xfrm>
          <a:custGeom>
            <a:avLst/>
            <a:gdLst/>
            <a:ahLst/>
            <a:cxnLst/>
            <a:rect l="l" t="t" r="r" b="b"/>
            <a:pathLst>
              <a:path w="5323942" h="5467462">
                <a:moveTo>
                  <a:pt x="0" y="0"/>
                </a:moveTo>
                <a:lnTo>
                  <a:pt x="5323941" y="0"/>
                </a:lnTo>
                <a:lnTo>
                  <a:pt x="5323941" y="5467462"/>
                </a:lnTo>
                <a:lnTo>
                  <a:pt x="0" y="5467462"/>
                </a:lnTo>
                <a:lnTo>
                  <a:pt x="0" y="0"/>
                </a:lnTo>
                <a:close/>
              </a:path>
            </a:pathLst>
          </a:custGeom>
          <a:blipFill>
            <a:blip r:embed="rId4"/>
            <a:stretch>
              <a:fillRect/>
            </a:stretch>
          </a:blipFill>
        </p:spPr>
      </p:sp>
      <p:sp>
        <p:nvSpPr>
          <p:cNvPr id="4" name="TextBox 4"/>
          <p:cNvSpPr txBox="1"/>
          <p:nvPr/>
        </p:nvSpPr>
        <p:spPr>
          <a:xfrm>
            <a:off x="3303673" y="1823866"/>
            <a:ext cx="11680653" cy="983090"/>
          </a:xfrm>
          <a:prstGeom prst="rect">
            <a:avLst/>
          </a:prstGeom>
        </p:spPr>
        <p:txBody>
          <a:bodyPr wrap="square" lIns="0" tIns="0" rIns="0" bIns="0" rtlCol="0" anchor="t">
            <a:spAutoFit/>
          </a:bodyPr>
          <a:lstStyle/>
          <a:p>
            <a:pPr algn="l">
              <a:lnSpc>
                <a:spcPts val="8400"/>
              </a:lnSpc>
            </a:pPr>
            <a:r>
              <a:rPr lang="vi-VN" sz="6000" b="1" dirty="0">
                <a:solidFill>
                  <a:srgbClr val="343434"/>
                </a:solidFill>
                <a:latin typeface="Arial Bold"/>
                <a:ea typeface="Arial Bold"/>
                <a:cs typeface="Arial Bold"/>
                <a:sym typeface="Arial Bold"/>
              </a:rPr>
              <a:t>ÁP DỤNG </a:t>
            </a:r>
            <a:r>
              <a:rPr lang="vi-VN" sz="6000" b="1">
                <a:solidFill>
                  <a:srgbClr val="343434"/>
                </a:solidFill>
                <a:latin typeface="Arial Bold"/>
                <a:ea typeface="Arial Bold"/>
                <a:cs typeface="Arial Bold"/>
                <a:sym typeface="Arial Bold"/>
              </a:rPr>
              <a:t>BÀI TOÁN THỰC TẾ</a:t>
            </a:r>
            <a:endParaRPr lang="en-US" sz="6000" b="1" dirty="0">
              <a:solidFill>
                <a:srgbClr val="343434"/>
              </a:solidFill>
              <a:latin typeface="Arial Bold"/>
              <a:ea typeface="Arial Bold"/>
              <a:cs typeface="Arial Bold"/>
              <a:sym typeface="Arial Bold"/>
            </a:endParaRPr>
          </a:p>
        </p:txBody>
      </p:sp>
      <p:sp>
        <p:nvSpPr>
          <p:cNvPr id="5" name="TextBox 5"/>
          <p:cNvSpPr txBox="1"/>
          <p:nvPr/>
        </p:nvSpPr>
        <p:spPr>
          <a:xfrm>
            <a:off x="1806339" y="1111346"/>
            <a:ext cx="1160704" cy="243569"/>
          </a:xfrm>
          <a:prstGeom prst="rect">
            <a:avLst/>
          </a:prstGeom>
        </p:spPr>
        <p:txBody>
          <a:bodyPr lIns="0" tIns="0" rIns="0" bIns="0" rtlCol="0" anchor="t">
            <a:spAutoFit/>
          </a:bodyPr>
          <a:lstStyle/>
          <a:p>
            <a:pPr algn="l">
              <a:lnSpc>
                <a:spcPts val="1822"/>
              </a:lnSpc>
            </a:pPr>
            <a:r>
              <a:rPr lang="en-US" sz="1804" spc="-110">
                <a:solidFill>
                  <a:srgbClr val="343434"/>
                </a:solidFill>
                <a:latin typeface="DM Sans"/>
                <a:ea typeface="DM Sans"/>
                <a:cs typeface="DM Sans"/>
                <a:sym typeface="DM Sans"/>
              </a:rPr>
              <a:t>NONAME</a:t>
            </a:r>
          </a:p>
        </p:txBody>
      </p:sp>
      <p:sp>
        <p:nvSpPr>
          <p:cNvPr id="6" name="TextBox 6"/>
          <p:cNvSpPr txBox="1"/>
          <p:nvPr/>
        </p:nvSpPr>
        <p:spPr>
          <a:xfrm>
            <a:off x="12319860"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HOME</a:t>
            </a:r>
          </a:p>
        </p:txBody>
      </p:sp>
      <p:sp>
        <p:nvSpPr>
          <p:cNvPr id="7" name="TextBox 7"/>
          <p:cNvSpPr txBox="1"/>
          <p:nvPr/>
        </p:nvSpPr>
        <p:spPr>
          <a:xfrm>
            <a:off x="13424041" y="1111629"/>
            <a:ext cx="847412"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SERVICE</a:t>
            </a:r>
          </a:p>
        </p:txBody>
      </p:sp>
      <p:sp>
        <p:nvSpPr>
          <p:cNvPr id="8" name="TextBox 8"/>
          <p:cNvSpPr txBox="1"/>
          <p:nvPr/>
        </p:nvSpPr>
        <p:spPr>
          <a:xfrm>
            <a:off x="14528628" y="1111629"/>
            <a:ext cx="110573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ABOUT US</a:t>
            </a:r>
          </a:p>
        </p:txBody>
      </p:sp>
      <p:sp>
        <p:nvSpPr>
          <p:cNvPr id="9" name="TextBox 9"/>
          <p:cNvSpPr txBox="1"/>
          <p:nvPr/>
        </p:nvSpPr>
        <p:spPr>
          <a:xfrm>
            <a:off x="15923945" y="1111629"/>
            <a:ext cx="1335355" cy="221513"/>
          </a:xfrm>
          <a:prstGeom prst="rect">
            <a:avLst/>
          </a:prstGeom>
        </p:spPr>
        <p:txBody>
          <a:bodyPr lIns="0" tIns="0" rIns="0" bIns="0" rtlCol="0" anchor="t">
            <a:spAutoFit/>
          </a:bodyPr>
          <a:lstStyle/>
          <a:p>
            <a:pPr marL="0" lvl="1" indent="0" algn="ctr">
              <a:lnSpc>
                <a:spcPts val="1874"/>
              </a:lnSpc>
              <a:spcBef>
                <a:spcPct val="0"/>
              </a:spcBef>
            </a:pPr>
            <a:r>
              <a:rPr lang="en-US" sz="1453" u="none" strike="noStrike" spc="-79">
                <a:solidFill>
                  <a:srgbClr val="343434"/>
                </a:solidFill>
                <a:latin typeface="DM Sans"/>
                <a:ea typeface="DM Sans"/>
                <a:cs typeface="DM Sans"/>
                <a:sym typeface="DM Sans"/>
              </a:rPr>
              <a:t>CONTACT US</a:t>
            </a:r>
          </a:p>
        </p:txBody>
      </p:sp>
      <p:sp>
        <p:nvSpPr>
          <p:cNvPr id="10" name="TextBox 10"/>
          <p:cNvSpPr txBox="1"/>
          <p:nvPr/>
        </p:nvSpPr>
        <p:spPr>
          <a:xfrm>
            <a:off x="16253563" y="8991600"/>
            <a:ext cx="1005737" cy="266700"/>
          </a:xfrm>
          <a:prstGeom prst="rect">
            <a:avLst/>
          </a:prstGeom>
        </p:spPr>
        <p:txBody>
          <a:bodyPr lIns="0" tIns="0" rIns="0" bIns="0" rtlCol="0" anchor="t">
            <a:spAutoFit/>
          </a:bodyPr>
          <a:lstStyle/>
          <a:p>
            <a:pPr algn="r">
              <a:lnSpc>
                <a:spcPts val="2100"/>
              </a:lnSpc>
            </a:pPr>
            <a:r>
              <a:rPr lang="en-US" sz="1500" b="1">
                <a:solidFill>
                  <a:srgbClr val="343434"/>
                </a:solidFill>
                <a:latin typeface="DM Sans Bold"/>
                <a:ea typeface="DM Sans Bold"/>
                <a:cs typeface="DM Sans Bold"/>
                <a:sym typeface="DM Sans Bold"/>
              </a:rPr>
              <a:t>Page 10</a:t>
            </a:r>
          </a:p>
        </p:txBody>
      </p:sp>
      <p:sp>
        <p:nvSpPr>
          <p:cNvPr id="12" name="TextBox 12"/>
          <p:cNvSpPr txBox="1"/>
          <p:nvPr/>
        </p:nvSpPr>
        <p:spPr>
          <a:xfrm>
            <a:off x="7959014" y="6724395"/>
            <a:ext cx="985299" cy="321716"/>
          </a:xfrm>
          <a:prstGeom prst="rect">
            <a:avLst/>
          </a:prstGeom>
        </p:spPr>
        <p:txBody>
          <a:bodyPr lIns="0" tIns="0" rIns="0" bIns="0" rtlCol="0" anchor="t">
            <a:spAutoFit/>
          </a:bodyPr>
          <a:lstStyle/>
          <a:p>
            <a:pPr algn="ctr">
              <a:lnSpc>
                <a:spcPts val="2390"/>
              </a:lnSpc>
              <a:spcBef>
                <a:spcPct val="0"/>
              </a:spcBef>
            </a:pPr>
            <a:r>
              <a:rPr lang="en-US" sz="1853" spc="-101">
                <a:solidFill>
                  <a:srgbClr val="FFFFFF"/>
                </a:solidFill>
                <a:latin typeface="Arial"/>
                <a:ea typeface="Arial"/>
                <a:cs typeface="Arial"/>
                <a:sym typeface="Arial"/>
              </a:rPr>
              <a:t>DEMO</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993</Words>
  <Application>Microsoft Office PowerPoint</Application>
  <PresentationFormat>Tùy chỉnh</PresentationFormat>
  <Paragraphs>139</Paragraphs>
  <Slides>13</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13</vt:i4>
      </vt:variant>
    </vt:vector>
  </HeadingPairs>
  <TitlesOfParts>
    <vt:vector size="21" baseType="lpstr">
      <vt:lpstr>Arial</vt:lpstr>
      <vt:lpstr>Calibri</vt:lpstr>
      <vt:lpstr>Arial Bold</vt:lpstr>
      <vt:lpstr>DM Sans Bold</vt:lpstr>
      <vt:lpstr>DM Sans</vt:lpstr>
      <vt:lpstr>Arimo</vt:lpstr>
      <vt:lpstr>Arimo Bold</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science</dc:title>
  <cp:lastModifiedBy>Anh Thu Phan</cp:lastModifiedBy>
  <cp:revision>4</cp:revision>
  <dcterms:created xsi:type="dcterms:W3CDTF">2006-08-16T00:00:00Z</dcterms:created>
  <dcterms:modified xsi:type="dcterms:W3CDTF">2024-11-14T07:17:11Z</dcterms:modified>
  <dc:identifier>DAGV3q5Gyk8</dc:identifier>
</cp:coreProperties>
</file>