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0"/>
  </p:notesMasterIdLst>
  <p:sldIdLst>
    <p:sldId id="257" r:id="rId2"/>
    <p:sldId id="258" r:id="rId3"/>
    <p:sldId id="280" r:id="rId4"/>
    <p:sldId id="259" r:id="rId5"/>
    <p:sldId id="271" r:id="rId6"/>
    <p:sldId id="272" r:id="rId7"/>
    <p:sldId id="273" r:id="rId8"/>
    <p:sldId id="270" r:id="rId9"/>
    <p:sldId id="274" r:id="rId10"/>
    <p:sldId id="275" r:id="rId11"/>
    <p:sldId id="276" r:id="rId12"/>
    <p:sldId id="278" r:id="rId13"/>
    <p:sldId id="279" r:id="rId14"/>
    <p:sldId id="281" r:id="rId15"/>
    <p:sldId id="277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312" r:id="rId24"/>
    <p:sldId id="329" r:id="rId25"/>
    <p:sldId id="345" r:id="rId26"/>
    <p:sldId id="283" r:id="rId27"/>
    <p:sldId id="282" r:id="rId28"/>
    <p:sldId id="284" r:id="rId29"/>
    <p:sldId id="285" r:id="rId30"/>
    <p:sldId id="286" r:id="rId31"/>
    <p:sldId id="287" r:id="rId32"/>
    <p:sldId id="294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310" r:id="rId43"/>
    <p:sldId id="311" r:id="rId44"/>
    <p:sldId id="299" r:id="rId45"/>
    <p:sldId id="332" r:id="rId46"/>
    <p:sldId id="300" r:id="rId47"/>
    <p:sldId id="305" r:id="rId48"/>
    <p:sldId id="306" r:id="rId49"/>
    <p:sldId id="330" r:id="rId50"/>
    <p:sldId id="301" r:id="rId51"/>
    <p:sldId id="307" r:id="rId52"/>
    <p:sldId id="335" r:id="rId53"/>
    <p:sldId id="336" r:id="rId54"/>
    <p:sldId id="337" r:id="rId55"/>
    <p:sldId id="339" r:id="rId56"/>
    <p:sldId id="338" r:id="rId57"/>
    <p:sldId id="340" r:id="rId58"/>
    <p:sldId id="343" r:id="rId59"/>
    <p:sldId id="342" r:id="rId60"/>
    <p:sldId id="344" r:id="rId61"/>
    <p:sldId id="308" r:id="rId62"/>
    <p:sldId id="333" r:id="rId63"/>
    <p:sldId id="334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4" r:id="rId74"/>
    <p:sldId id="322" r:id="rId75"/>
    <p:sldId id="325" r:id="rId76"/>
    <p:sldId id="326" r:id="rId77"/>
    <p:sldId id="327" r:id="rId78"/>
    <p:sldId id="328" r:id="rId79"/>
    <p:sldId id="413" r:id="rId80"/>
    <p:sldId id="349" r:id="rId81"/>
    <p:sldId id="351" r:id="rId82"/>
    <p:sldId id="353" r:id="rId83"/>
    <p:sldId id="354" r:id="rId84"/>
    <p:sldId id="355" r:id="rId85"/>
    <p:sldId id="369" r:id="rId86"/>
    <p:sldId id="370" r:id="rId87"/>
    <p:sldId id="371" r:id="rId88"/>
    <p:sldId id="372" r:id="rId89"/>
    <p:sldId id="374" r:id="rId90"/>
    <p:sldId id="362" r:id="rId91"/>
    <p:sldId id="381" r:id="rId92"/>
    <p:sldId id="375" r:id="rId93"/>
    <p:sldId id="382" r:id="rId94"/>
    <p:sldId id="376" r:id="rId95"/>
    <p:sldId id="377" r:id="rId96"/>
    <p:sldId id="378" r:id="rId97"/>
    <p:sldId id="384" r:id="rId98"/>
    <p:sldId id="385" r:id="rId99"/>
    <p:sldId id="390" r:id="rId100"/>
    <p:sldId id="387" r:id="rId101"/>
    <p:sldId id="388" r:id="rId102"/>
    <p:sldId id="379" r:id="rId103"/>
    <p:sldId id="403" r:id="rId104"/>
    <p:sldId id="404" r:id="rId105"/>
    <p:sldId id="391" r:id="rId106"/>
    <p:sldId id="392" r:id="rId107"/>
    <p:sldId id="393" r:id="rId108"/>
    <p:sldId id="394" r:id="rId109"/>
    <p:sldId id="395" r:id="rId110"/>
    <p:sldId id="396" r:id="rId111"/>
    <p:sldId id="397" r:id="rId112"/>
    <p:sldId id="400" r:id="rId113"/>
    <p:sldId id="401" r:id="rId114"/>
    <p:sldId id="399" r:id="rId115"/>
    <p:sldId id="406" r:id="rId116"/>
    <p:sldId id="411" r:id="rId117"/>
    <p:sldId id="407" r:id="rId118"/>
    <p:sldId id="408" r:id="rId11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3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3643-B32B-EA44-BCFA-2DEBEBE473CF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0C328-A747-DA41-96F0-35C3B7806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43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102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103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104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105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106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107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108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109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77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79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81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82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83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84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85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86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87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88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89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90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91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92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93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94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95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96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97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98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99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100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61D33-A3C7-4A53-BFE8-F09CE3C22D49}" type="slidenum">
              <a:rPr kumimoji="1" lang="ja-JP" altLang="en-US" smtClean="0"/>
              <a:t>101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11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3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19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23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6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3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90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03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62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F563-E954-5F4E-95CA-6CD5F4F8BD99}" type="datetimeFigureOut">
              <a:rPr kumimoji="1" lang="ja-JP" altLang="en-US" smtClean="0"/>
              <a:t>2014/2/16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58F1-67CE-714D-92AB-88711DF21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9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bc004.contest.atcoder.jp/submissions/132198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ractice.contest.atcoder.jp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1800" y="1320050"/>
            <a:ext cx="82931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 smtClean="0">
                <a:latin typeface="ヒラギノ角ゴ Pro W3"/>
                <a:ea typeface="ヒラギノ角ゴ Pro W3"/>
                <a:cs typeface="ヒラギノ角ゴ Pro W3"/>
              </a:rPr>
              <a:t>AtCoder </a:t>
            </a:r>
            <a:r>
              <a:rPr lang="en-US" altLang="ja-JP" sz="2400" dirty="0" smtClean="0">
                <a:latin typeface="ヒラギノ角ゴ Pro W3"/>
                <a:ea typeface="ヒラギノ角ゴ Pro W3"/>
                <a:cs typeface="ヒラギノ角ゴ Pro W3"/>
              </a:rPr>
              <a:t>Beginner Contest #004</a:t>
            </a:r>
            <a:br>
              <a:rPr lang="en-US" altLang="ja-JP" sz="2400" dirty="0" smtClean="0">
                <a:latin typeface="ヒラギノ角ゴ Pro W3"/>
                <a:ea typeface="ヒラギノ角ゴ Pro W3"/>
                <a:cs typeface="ヒラギノ角ゴ Pro W3"/>
              </a:rPr>
            </a:b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解説資料</a:t>
            </a:r>
            <a:endParaRPr kumimoji="1" lang="ja-JP" altLang="en-US" sz="24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9700" y="5219405"/>
            <a:ext cx="6400800" cy="812800"/>
          </a:xfrm>
        </p:spPr>
        <p:txBody>
          <a:bodyPr>
            <a:noAutofit/>
          </a:bodyPr>
          <a:lstStyle/>
          <a:p>
            <a:r>
              <a:rPr kumimoji="1" lang="en-US" altLang="ja-JP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2014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年　</a:t>
            </a:r>
            <a:r>
              <a:rPr lang="en-US" altLang="ja-JP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2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月</a:t>
            </a:r>
            <a:r>
              <a:rPr lang="en-US" altLang="ja-JP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 16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日</a:t>
            </a:r>
            <a:endParaRPr kumimoji="1" lang="en-US" altLang="ja-JP" sz="2000" dirty="0" smtClean="0">
              <a:solidFill>
                <a:srgbClr val="000000"/>
              </a:solidFill>
              <a:latin typeface="ヒラギノ明朝 Pro W3"/>
              <a:ea typeface="ヒラギノ明朝 Pro W3"/>
              <a:cs typeface="ヒラギノ明朝 Pro W3"/>
            </a:endParaRPr>
          </a:p>
          <a:p>
            <a:r>
              <a:rPr kumimoji="1" lang="en-US" altLang="ja-JP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AtCoder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株式会社　</a:t>
            </a:r>
            <a:r>
              <a:rPr lang="ja-JP" altLang="en-US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青木謙尚</a:t>
            </a:r>
            <a:endParaRPr kumimoji="1" lang="ja-JP" altLang="en-US" sz="2000" dirty="0">
              <a:solidFill>
                <a:srgbClr val="000000"/>
              </a:solidFill>
              <a:latin typeface="ヒラギノ明朝 Pro W3"/>
              <a:ea typeface="ヒラギノ明朝 Pro W3"/>
              <a:cs typeface="ヒラギノ明朝 Pro W3"/>
            </a:endParaRPr>
          </a:p>
        </p:txBody>
      </p:sp>
      <p:pic>
        <p:nvPicPr>
          <p:cNvPr id="4" name="図 3" descr="twitter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3093965"/>
            <a:ext cx="1949450" cy="1949450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199115"/>
            <a:ext cx="2895600" cy="365125"/>
          </a:xfrm>
        </p:spPr>
        <p:txBody>
          <a:bodyPr/>
          <a:lstStyle/>
          <a:p>
            <a:r>
              <a:rPr kumimoji="1"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具体例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検索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5" name="図形グループ 14"/>
          <p:cNvGrpSpPr/>
          <p:nvPr/>
        </p:nvGrpSpPr>
        <p:grpSpPr>
          <a:xfrm>
            <a:off x="863076" y="3378143"/>
            <a:ext cx="2261124" cy="1553453"/>
            <a:chOff x="863076" y="2798680"/>
            <a:chExt cx="2261124" cy="1553453"/>
          </a:xfrm>
        </p:grpSpPr>
        <p:grpSp>
          <p:nvGrpSpPr>
            <p:cNvPr id="11" name="図形グループ 10"/>
            <p:cNvGrpSpPr/>
            <p:nvPr/>
          </p:nvGrpSpPr>
          <p:grpSpPr>
            <a:xfrm>
              <a:off x="863076" y="2798680"/>
              <a:ext cx="826088" cy="1553453"/>
              <a:chOff x="863076" y="3069918"/>
              <a:chExt cx="826088" cy="1553453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912396" y="3069918"/>
                <a:ext cx="715122" cy="69042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台形 5"/>
              <p:cNvSpPr/>
              <p:nvPr/>
            </p:nvSpPr>
            <p:spPr>
              <a:xfrm>
                <a:off x="863076" y="3760341"/>
                <a:ext cx="826088" cy="863030"/>
              </a:xfrm>
              <a:prstGeom prst="trapezoid">
                <a:avLst/>
              </a:prstGeom>
              <a:solidFill>
                <a:srgbClr val="C0504D"/>
              </a:solidFill>
              <a:ln>
                <a:solidFill>
                  <a:srgbClr val="C0504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3" name="図 12" descr="mb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600" y="3131592"/>
              <a:ext cx="1426600" cy="998620"/>
            </a:xfrm>
            <a:prstGeom prst="rect">
              <a:avLst/>
            </a:prstGeom>
          </p:spPr>
        </p:pic>
      </p:grpSp>
      <p:sp>
        <p:nvSpPr>
          <p:cNvPr id="16" name="四角形吹き出し 15"/>
          <p:cNvSpPr/>
          <p:nvPr/>
        </p:nvSpPr>
        <p:spPr>
          <a:xfrm>
            <a:off x="2577652" y="2424792"/>
            <a:ext cx="4117365" cy="1023307"/>
          </a:xfrm>
          <a:prstGeom prst="wedgeRectCallout">
            <a:avLst>
              <a:gd name="adj1" fmla="val -46667"/>
              <a:gd name="adj2" fmla="val 745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10381" y="2778516"/>
            <a:ext cx="384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くおえうえーーー</a:t>
            </a:r>
            <a:r>
              <a:rPr lang="ja-JP" altLang="en-US" b="1" dirty="0" smtClean="0"/>
              <a:t>るえうおおお　可愛い </a:t>
            </a: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3316678" y="4068566"/>
            <a:ext cx="2946799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63477" y="3577829"/>
            <a:ext cx="2543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rgbClr val="3366FF"/>
                </a:solidFill>
              </a:rPr>
              <a:t>G</a:t>
            </a:r>
            <a:r>
              <a:rPr kumimoji="1" lang="en-US" altLang="ja-JP" sz="6600" dirty="0" smtClean="0">
                <a:solidFill>
                  <a:schemeClr val="accent2"/>
                </a:solidFill>
              </a:rPr>
              <a:t>a</a:t>
            </a:r>
            <a:r>
              <a:rPr kumimoji="1" lang="en-US" altLang="ja-JP" sz="6600" dirty="0" smtClean="0">
                <a:solidFill>
                  <a:srgbClr val="FFFF00"/>
                </a:solidFill>
              </a:rPr>
              <a:t>a</a:t>
            </a:r>
            <a:r>
              <a:rPr kumimoji="1" lang="en-US" altLang="ja-JP" sz="6600" dirty="0" smtClean="0">
                <a:solidFill>
                  <a:srgbClr val="3366FF"/>
                </a:solidFill>
              </a:rPr>
              <a:t>g</a:t>
            </a:r>
            <a:r>
              <a:rPr kumimoji="1" lang="en-US" altLang="ja-JP" sz="6600" dirty="0" smtClean="0">
                <a:solidFill>
                  <a:srgbClr val="008000"/>
                </a:solidFill>
              </a:rPr>
              <a:t>l</a:t>
            </a:r>
            <a:r>
              <a:rPr kumimoji="1" lang="en-US" altLang="ja-JP" sz="6600" dirty="0" smtClean="0">
                <a:solidFill>
                  <a:srgbClr val="C0504D"/>
                </a:solidFill>
              </a:rPr>
              <a:t>e</a:t>
            </a:r>
            <a:endParaRPr kumimoji="1" lang="ja-JP" altLang="en-US" sz="6600" dirty="0">
              <a:solidFill>
                <a:srgbClr val="C0504D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10575" y="3575217"/>
            <a:ext cx="1356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</a:rPr>
              <a:t>受け取る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15478" y="4783649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検索という処理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右矢印 24"/>
          <p:cNvSpPr/>
          <p:nvPr/>
        </p:nvSpPr>
        <p:spPr>
          <a:xfrm rot="5400000">
            <a:off x="6964105" y="5029613"/>
            <a:ext cx="953594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74802" y="56632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8000"/>
                </a:solidFill>
              </a:rPr>
              <a:t>検索結果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100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そもそも、部分点２と同じ並べ方をまず試してみて、それが収まるなら、探索する必要はない。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1475" y="6048375"/>
            <a:ext cx="8354100" cy="85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678137" y="5955500"/>
            <a:ext cx="3114675" cy="61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23900" y="5800722"/>
            <a:ext cx="2400300" cy="10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28248" y="5748334"/>
            <a:ext cx="1967553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917075" y="3905249"/>
            <a:ext cx="78750" cy="2143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112025" y="4114800"/>
            <a:ext cx="78750" cy="193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3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101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そもそも、部分点２と同じ並べ方をまず試してみて、それが収まるなら、その解を採用すれば良いので、探索する必要はない。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収まらない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なら、限界まで中央に寄せてあげれば良いので、こちらも探索する必要はない。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1475" y="6048375"/>
            <a:ext cx="8354100" cy="85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678137" y="5955500"/>
            <a:ext cx="3114675" cy="61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7837" y="5934068"/>
            <a:ext cx="2400300" cy="10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28248" y="5912637"/>
            <a:ext cx="1967553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917075" y="3905249"/>
            <a:ext cx="78750" cy="2143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 rot="10624353">
            <a:off x="2449842" y="5314950"/>
            <a:ext cx="674358" cy="4333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6753225" y="5067300"/>
            <a:ext cx="590550" cy="6979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9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解法２　動的計画法を使おう！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左の箱から順番に、「赤を置く」「緑を置く」「青を置く」「置かない」の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通りの全探索が考えられる。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範囲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は適当に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-1000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から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+1000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の箱までやるとして、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2000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回程度の分岐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このまま全探索すると、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^2000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程度の計算量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これを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、動的計画法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メモ化再帰をしてあげることにより、解いて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あげる。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0792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まず、一番左に対して４つの分岐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4640" y="3799099"/>
            <a:ext cx="345231" cy="3575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69871" y="379910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115102" y="379910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457950" y="379910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805160" y="379910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150391" y="379910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495622" y="379910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156722" y="1884574"/>
            <a:ext cx="345231" cy="3575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01953" y="18845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847184" y="18845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190032" y="18845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537242" y="18845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882473" y="1884575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7227704" y="18845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151956" y="3132346"/>
            <a:ext cx="345231" cy="3575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497187" y="31323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842418" y="31323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185266" y="31323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532476" y="31323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877707" y="313234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22938" y="31323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149573" y="4295936"/>
            <a:ext cx="345231" cy="3575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494804" y="429593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840035" y="429593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6182883" y="429593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530093" y="429593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875324" y="429593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7220555" y="429593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156722" y="5418349"/>
            <a:ext cx="345231" cy="3575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501953" y="541835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847184" y="541835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190032" y="541835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537242" y="541835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882473" y="541835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227704" y="541835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5186845" y="2787241"/>
            <a:ext cx="270685" cy="2607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193994" y="3977869"/>
            <a:ext cx="270685" cy="2607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5186550" y="5044666"/>
            <a:ext cx="270685" cy="260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 rot="19495373">
            <a:off x="3136296" y="2727991"/>
            <a:ext cx="1537979" cy="178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右矢印 56"/>
          <p:cNvSpPr/>
          <p:nvPr/>
        </p:nvSpPr>
        <p:spPr>
          <a:xfrm rot="20534644">
            <a:off x="3298257" y="3390073"/>
            <a:ext cx="1537979" cy="178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右矢印 57"/>
          <p:cNvSpPr/>
          <p:nvPr/>
        </p:nvSpPr>
        <p:spPr>
          <a:xfrm rot="710241">
            <a:off x="3319171" y="4149242"/>
            <a:ext cx="1537979" cy="178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 rot="1459147">
            <a:off x="3298256" y="4796827"/>
            <a:ext cx="1537979" cy="178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4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まず、一番左に対して４つの分岐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4640" y="3799099"/>
            <a:ext cx="345231" cy="35754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69871" y="3799101"/>
            <a:ext cx="345231" cy="3575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115102" y="379910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457950" y="379910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805160" y="379910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150391" y="379910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495622" y="379910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156722" y="1884574"/>
            <a:ext cx="345231" cy="35754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01953" y="1884576"/>
            <a:ext cx="345231" cy="3575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847184" y="18845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190032" y="18845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537242" y="18845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882473" y="1884575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7227704" y="18845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151956" y="3132346"/>
            <a:ext cx="345231" cy="35754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497187" y="3132348"/>
            <a:ext cx="345231" cy="3575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842418" y="31323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185266" y="31323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532476" y="31323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877707" y="313234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22938" y="31323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149573" y="4295936"/>
            <a:ext cx="345231" cy="35754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494804" y="4295938"/>
            <a:ext cx="345231" cy="3575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840035" y="429593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6182883" y="429593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530093" y="429593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875324" y="429593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7220555" y="429593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156722" y="5418349"/>
            <a:ext cx="345231" cy="35754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501953" y="5418351"/>
            <a:ext cx="345231" cy="3575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847184" y="541835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190032" y="541835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537242" y="541835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882473" y="541835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227704" y="5418351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5186845" y="2787241"/>
            <a:ext cx="270685" cy="2607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193994" y="3977869"/>
            <a:ext cx="270685" cy="2607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5186550" y="5044666"/>
            <a:ext cx="270685" cy="2607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 rot="19495373">
            <a:off x="3136296" y="2727991"/>
            <a:ext cx="1537979" cy="178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右矢印 56"/>
          <p:cNvSpPr/>
          <p:nvPr/>
        </p:nvSpPr>
        <p:spPr>
          <a:xfrm rot="20534644">
            <a:off x="3298257" y="3390073"/>
            <a:ext cx="1537979" cy="178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右矢印 57"/>
          <p:cNvSpPr/>
          <p:nvPr/>
        </p:nvSpPr>
        <p:spPr>
          <a:xfrm rot="710241">
            <a:off x="3319171" y="4149242"/>
            <a:ext cx="1537979" cy="178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 rot="1459147">
            <a:off x="3298256" y="4796827"/>
            <a:ext cx="1537979" cy="178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5224119" y="1593205"/>
            <a:ext cx="270685" cy="2607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74369" y="3479459"/>
            <a:ext cx="270685" cy="2607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5532076" y="3967791"/>
            <a:ext cx="270685" cy="260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5540480" y="2771161"/>
            <a:ext cx="270685" cy="2607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5539225" y="5044666"/>
            <a:ext cx="270685" cy="260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9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動的計画法・メモ化再帰とは？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一度計算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したものを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、二度計算しなかったり、同じものを纏めて計算してあげることにより、計算量を大幅に削減してあげるテクニック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4288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今回の場合は、左から順番に探索してあげるとして、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どの箱を見ているか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赤いマーブルがいくつ残っているか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緑の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マーブルがいくつ残っているか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青のマーブルがいくつ残っているか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しか状態が存在しない。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4288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5"/>
            <a:ext cx="8279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動的計画法の場合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適当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な４次元配列</a:t>
            </a:r>
            <a:r>
              <a:rPr lang="en-US" altLang="ja-JP" sz="2400" dirty="0" err="1" smtClean="0">
                <a:latin typeface="ヒラギノ角ゴ ProN W3"/>
                <a:ea typeface="ヒラギノ角ゴ ProN W3"/>
                <a:cs typeface="ヒラギノ角ゴ ProN W3"/>
              </a:rPr>
              <a:t>dp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を用意する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 smtClean="0">
                <a:latin typeface="ヒラギノ角ゴ ProN W3"/>
                <a:ea typeface="ヒラギノ角ゴ ProN W3"/>
                <a:cs typeface="ヒラギノ角ゴ ProN W3"/>
              </a:rPr>
              <a:t>dp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[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今見ている場所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][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赤の残り数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][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緑の残り数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][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青の残り数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]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これに対して、「この状況になるための最小の移動数」を格納してあげるような、計算の省略を行う。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4288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深さ優先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探索を利用したメモ化再帰の場合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i</a:t>
            </a:r>
            <a:r>
              <a:rPr lang="en-US" altLang="ja-JP" sz="2400" dirty="0" err="1" smtClean="0">
                <a:latin typeface="ヒラギノ角ゴ ProN W3"/>
                <a:ea typeface="ヒラギノ角ゴ ProN W3"/>
                <a:cs typeface="ヒラギノ角ゴ ProN W3"/>
              </a:rPr>
              <a:t>nt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400" dirty="0" err="1" smtClean="0">
                <a:latin typeface="ヒラギノ角ゴ ProN W3"/>
                <a:ea typeface="ヒラギノ角ゴ ProN W3"/>
                <a:cs typeface="ヒラギノ角ゴ ProN W3"/>
              </a:rPr>
              <a:t>dfs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(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今見ている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場所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,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赤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の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残り数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,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緑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の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残り数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,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青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の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残り数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lang="ja-JP" altLang="en-US" sz="2400" dirty="0" err="1" smtClean="0">
                <a:latin typeface="ヒラギノ角ゴ ProN W3"/>
                <a:ea typeface="ヒラギノ角ゴ ProN W3"/>
                <a:cs typeface="ヒラギノ角ゴ ProN W3"/>
              </a:rPr>
              <a:t>のような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再帰関数を作る。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返り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値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は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、その先で全てのマーブルを配置するために必要な移動数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	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88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109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このように動的計画法・メモ化再帰を行うと、それぞれの状態数は、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000 * 300 * 300 * 300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程度存在し、それぞれに対して分岐の数が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つ。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これで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は計算量が大きすぎる！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もう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少し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工夫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して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あげる必要がある。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4288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具体例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検索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5" name="図形グループ 14"/>
          <p:cNvGrpSpPr/>
          <p:nvPr/>
        </p:nvGrpSpPr>
        <p:grpSpPr>
          <a:xfrm>
            <a:off x="863076" y="3378143"/>
            <a:ext cx="2261124" cy="1553453"/>
            <a:chOff x="863076" y="2798680"/>
            <a:chExt cx="2261124" cy="1553453"/>
          </a:xfrm>
        </p:grpSpPr>
        <p:grpSp>
          <p:nvGrpSpPr>
            <p:cNvPr id="11" name="図形グループ 10"/>
            <p:cNvGrpSpPr/>
            <p:nvPr/>
          </p:nvGrpSpPr>
          <p:grpSpPr>
            <a:xfrm>
              <a:off x="863076" y="2798680"/>
              <a:ext cx="826088" cy="1553453"/>
              <a:chOff x="863076" y="3069918"/>
              <a:chExt cx="826088" cy="1553453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912396" y="3069918"/>
                <a:ext cx="715122" cy="69042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台形 5"/>
              <p:cNvSpPr/>
              <p:nvPr/>
            </p:nvSpPr>
            <p:spPr>
              <a:xfrm>
                <a:off x="863076" y="3760341"/>
                <a:ext cx="826088" cy="863030"/>
              </a:xfrm>
              <a:prstGeom prst="trapezoid">
                <a:avLst/>
              </a:prstGeom>
              <a:solidFill>
                <a:srgbClr val="C0504D"/>
              </a:solidFill>
              <a:ln>
                <a:solidFill>
                  <a:srgbClr val="C0504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3" name="図 12" descr="mb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600" y="3131592"/>
              <a:ext cx="1426600" cy="998620"/>
            </a:xfrm>
            <a:prstGeom prst="rect">
              <a:avLst/>
            </a:prstGeom>
          </p:spPr>
        </p:pic>
      </p:grpSp>
      <p:sp>
        <p:nvSpPr>
          <p:cNvPr id="16" name="四角形吹き出し 15"/>
          <p:cNvSpPr/>
          <p:nvPr/>
        </p:nvSpPr>
        <p:spPr>
          <a:xfrm>
            <a:off x="2577652" y="2424792"/>
            <a:ext cx="4117365" cy="1023307"/>
          </a:xfrm>
          <a:prstGeom prst="wedgeRectCallout">
            <a:avLst>
              <a:gd name="adj1" fmla="val -46667"/>
              <a:gd name="adj2" fmla="val 745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10381" y="2778516"/>
            <a:ext cx="384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くおえうえーーー</a:t>
            </a:r>
            <a:r>
              <a:rPr lang="ja-JP" altLang="en-US" b="1" dirty="0" smtClean="0"/>
              <a:t>るえうおおお　可愛い </a:t>
            </a: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3316678" y="4068566"/>
            <a:ext cx="2946799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63477" y="3577829"/>
            <a:ext cx="2543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rgbClr val="3366FF"/>
                </a:solidFill>
              </a:rPr>
              <a:t>G</a:t>
            </a:r>
            <a:r>
              <a:rPr kumimoji="1" lang="en-US" altLang="ja-JP" sz="6600" dirty="0" smtClean="0">
                <a:solidFill>
                  <a:schemeClr val="accent2"/>
                </a:solidFill>
              </a:rPr>
              <a:t>a</a:t>
            </a:r>
            <a:r>
              <a:rPr kumimoji="1" lang="en-US" altLang="ja-JP" sz="6600" dirty="0" smtClean="0">
                <a:solidFill>
                  <a:srgbClr val="FFFF00"/>
                </a:solidFill>
              </a:rPr>
              <a:t>a</a:t>
            </a:r>
            <a:r>
              <a:rPr kumimoji="1" lang="en-US" altLang="ja-JP" sz="6600" dirty="0" smtClean="0">
                <a:solidFill>
                  <a:srgbClr val="3366FF"/>
                </a:solidFill>
              </a:rPr>
              <a:t>g</a:t>
            </a:r>
            <a:r>
              <a:rPr kumimoji="1" lang="en-US" altLang="ja-JP" sz="6600" dirty="0" smtClean="0">
                <a:solidFill>
                  <a:srgbClr val="008000"/>
                </a:solidFill>
              </a:rPr>
              <a:t>l</a:t>
            </a:r>
            <a:r>
              <a:rPr kumimoji="1" lang="en-US" altLang="ja-JP" sz="6600" dirty="0" smtClean="0">
                <a:solidFill>
                  <a:srgbClr val="C0504D"/>
                </a:solidFill>
              </a:rPr>
              <a:t>e</a:t>
            </a:r>
            <a:endParaRPr kumimoji="1" lang="ja-JP" altLang="en-US" sz="6600" dirty="0">
              <a:solidFill>
                <a:srgbClr val="C0504D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10575" y="3575217"/>
            <a:ext cx="1356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</a:rPr>
              <a:t>受け取る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p:sp>
        <p:nvSpPr>
          <p:cNvPr id="22" name="右矢印 21"/>
          <p:cNvSpPr/>
          <p:nvPr/>
        </p:nvSpPr>
        <p:spPr>
          <a:xfrm rot="5400000">
            <a:off x="6964105" y="5029613"/>
            <a:ext cx="953594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74802" y="56632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8000"/>
                </a:solidFill>
              </a:rPr>
              <a:t>検索結果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15478" y="4783649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検索という処理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右矢印 24"/>
          <p:cNvSpPr/>
          <p:nvPr/>
        </p:nvSpPr>
        <p:spPr>
          <a:xfrm rot="11545653">
            <a:off x="2785094" y="5302837"/>
            <a:ext cx="3778618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35656" y="5567749"/>
            <a:ext cx="166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3366FF"/>
                </a:solidFill>
              </a:rPr>
              <a:t>結果を渡す</a:t>
            </a:r>
            <a:endParaRPr kumimoji="1" lang="ja-JP" alt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110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考察をすることで、計算量を削減しよう！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先ほどは、「赤を置く」「緑を置く」「青を置く」の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通りの置き方を考慮していた。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しかし、左から順番に、赤・緑・青と並ぶのが自然であり、赤が置けるなら緑・青を置く必要はないし、緑が置けるなら青を置く必要はない。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つまり、分岐の数を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つから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つ（置く、置かない）に減らせる！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4288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111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さらに、置くマーブルの順番を決めてしまえば、それぞれのマーブルの個数でなく、全てのマーブルの残り個数の和だけ覚えておけば、次に置くのはどのマーブルかを求めることが出来る！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残りマーブルの状態数が、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300 ^ 3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から、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300 * 3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に削減できる！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これ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なら制限時間内に解くことが可能となる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4288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5"/>
            <a:ext cx="8279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動的計画法の場合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適当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な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次元配列</a:t>
            </a:r>
            <a:r>
              <a:rPr lang="en-US" altLang="ja-JP" sz="2400" dirty="0" err="1" smtClean="0">
                <a:latin typeface="ヒラギノ角ゴ ProN W3"/>
                <a:ea typeface="ヒラギノ角ゴ ProN W3"/>
                <a:cs typeface="ヒラギノ角ゴ ProN W3"/>
              </a:rPr>
              <a:t>dp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を用意する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 smtClean="0">
                <a:latin typeface="ヒラギノ角ゴ ProN W3"/>
                <a:ea typeface="ヒラギノ角ゴ ProN W3"/>
                <a:cs typeface="ヒラギノ角ゴ ProN W3"/>
              </a:rPr>
              <a:t>dp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[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今見ている場所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][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マーブルの残り数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]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これに対して、「この状況になるための最小の移動数」を格納してあげるような、計算の省略を行う。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マーブルの残り数に対して、移動量の計算が変わるので注意！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8861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深さ優先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探索を利用したメモ化再帰の場合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i</a:t>
            </a:r>
            <a:r>
              <a:rPr lang="en-US" altLang="ja-JP" sz="2400" dirty="0" err="1" smtClean="0">
                <a:latin typeface="ヒラギノ角ゴ ProN W3"/>
                <a:ea typeface="ヒラギノ角ゴ ProN W3"/>
                <a:cs typeface="ヒラギノ角ゴ ProN W3"/>
              </a:rPr>
              <a:t>nt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400" dirty="0" err="1" smtClean="0">
                <a:latin typeface="ヒラギノ角ゴ ProN W3"/>
                <a:ea typeface="ヒラギノ角ゴ ProN W3"/>
                <a:cs typeface="ヒラギノ角ゴ ProN W3"/>
              </a:rPr>
              <a:t>dfs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(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今見ている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場所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,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マーブルの残り数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lang="ja-JP" altLang="en-US" sz="2400" dirty="0" err="1" smtClean="0">
                <a:latin typeface="ヒラギノ角ゴ ProN W3"/>
                <a:ea typeface="ヒラギノ角ゴ ProN W3"/>
                <a:cs typeface="ヒラギノ角ゴ ProN W3"/>
              </a:rPr>
              <a:t>のような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再帰関数を作る。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返り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値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は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、その先で全てのマーブルを配置するために必要な移動数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こちら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もマーブルの残り数から、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R,G,B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どのマーブルを使うか求める必要があるので注意。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	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42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解法３　最小費用流を使おう！（想定外でした。）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Komaki</a:t>
            </a:r>
            <a:r>
              <a:rPr lang="ja-JP" altLang="en-US" sz="2400" dirty="0" err="1" smtClean="0">
                <a:latin typeface="ヒラギノ角ゴ ProN W3"/>
                <a:ea typeface="ヒラギノ角ゴ ProN W3"/>
                <a:cs typeface="ヒラギノ角ゴ ProN W3"/>
              </a:rPr>
              <a:t>さんの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解法からのアイデアです。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  <a:hlinkClick r:id="rId4"/>
              </a:rPr>
              <a:t>http://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  <a:hlinkClick r:id="rId4"/>
              </a:rPr>
              <a:t>abc004.contest.atcoder.jp/submissions/132198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4288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こんな感じでグラフを作る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辺に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は容量と重みを持たせる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762000" y="4648200"/>
            <a:ext cx="447675" cy="438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085975" y="3448050"/>
            <a:ext cx="561975" cy="5524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085975" y="4648200"/>
            <a:ext cx="561975" cy="57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085975" y="5819775"/>
            <a:ext cx="561975" cy="536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658941" y="3248025"/>
            <a:ext cx="455984" cy="476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697649" y="4171950"/>
            <a:ext cx="455984" cy="476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688732" y="4981575"/>
            <a:ext cx="455984" cy="476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4688732" y="5819775"/>
            <a:ext cx="455984" cy="476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2" idx="7"/>
          </p:cNvCxnSpPr>
          <p:nvPr/>
        </p:nvCxnSpPr>
        <p:spPr>
          <a:xfrm flipV="1">
            <a:off x="1144115" y="3838575"/>
            <a:ext cx="941860" cy="873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2" idx="6"/>
            <a:endCxn id="4" idx="2"/>
          </p:cNvCxnSpPr>
          <p:nvPr/>
        </p:nvCxnSpPr>
        <p:spPr>
          <a:xfrm>
            <a:off x="1209675" y="4867275"/>
            <a:ext cx="876300" cy="66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2" idx="5"/>
            <a:endCxn id="5" idx="1"/>
          </p:cNvCxnSpPr>
          <p:nvPr/>
        </p:nvCxnSpPr>
        <p:spPr>
          <a:xfrm>
            <a:off x="1144115" y="5022184"/>
            <a:ext cx="1024159" cy="876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6553200" y="4648200"/>
            <a:ext cx="523875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endCxn id="6" idx="2"/>
          </p:cNvCxnSpPr>
          <p:nvPr/>
        </p:nvCxnSpPr>
        <p:spPr>
          <a:xfrm flipV="1">
            <a:off x="2647950" y="3486150"/>
            <a:ext cx="2010991" cy="12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3" idx="6"/>
            <a:endCxn id="13" idx="1"/>
          </p:cNvCxnSpPr>
          <p:nvPr/>
        </p:nvCxnSpPr>
        <p:spPr>
          <a:xfrm>
            <a:off x="2647950" y="3724275"/>
            <a:ext cx="2116476" cy="517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15" idx="1"/>
          </p:cNvCxnSpPr>
          <p:nvPr/>
        </p:nvCxnSpPr>
        <p:spPr>
          <a:xfrm>
            <a:off x="2647950" y="3838575"/>
            <a:ext cx="2107559" cy="1212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" idx="5"/>
            <a:endCxn id="16" idx="1"/>
          </p:cNvCxnSpPr>
          <p:nvPr/>
        </p:nvCxnSpPr>
        <p:spPr>
          <a:xfrm>
            <a:off x="2565651" y="3919596"/>
            <a:ext cx="2189858" cy="1969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4" idx="7"/>
            <a:endCxn id="6" idx="3"/>
          </p:cNvCxnSpPr>
          <p:nvPr/>
        </p:nvCxnSpPr>
        <p:spPr>
          <a:xfrm flipV="1">
            <a:off x="2565651" y="3654530"/>
            <a:ext cx="2160067" cy="1077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4" idx="6"/>
            <a:endCxn id="13" idx="2"/>
          </p:cNvCxnSpPr>
          <p:nvPr/>
        </p:nvCxnSpPr>
        <p:spPr>
          <a:xfrm flipV="1">
            <a:off x="2647950" y="4410075"/>
            <a:ext cx="2049699" cy="52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15" idx="2"/>
          </p:cNvCxnSpPr>
          <p:nvPr/>
        </p:nvCxnSpPr>
        <p:spPr>
          <a:xfrm>
            <a:off x="2647950" y="5051320"/>
            <a:ext cx="2040782" cy="168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4" idx="5"/>
            <a:endCxn id="16" idx="2"/>
          </p:cNvCxnSpPr>
          <p:nvPr/>
        </p:nvCxnSpPr>
        <p:spPr>
          <a:xfrm>
            <a:off x="2565651" y="5136006"/>
            <a:ext cx="2123081" cy="921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5" idx="7"/>
            <a:endCxn id="6" idx="3"/>
          </p:cNvCxnSpPr>
          <p:nvPr/>
        </p:nvCxnSpPr>
        <p:spPr>
          <a:xfrm flipV="1">
            <a:off x="2565651" y="3654530"/>
            <a:ext cx="2160067" cy="224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5" idx="7"/>
            <a:endCxn id="13" idx="3"/>
          </p:cNvCxnSpPr>
          <p:nvPr/>
        </p:nvCxnSpPr>
        <p:spPr>
          <a:xfrm flipV="1">
            <a:off x="2565651" y="4578455"/>
            <a:ext cx="2198775" cy="131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5" idx="7"/>
            <a:endCxn id="15" idx="3"/>
          </p:cNvCxnSpPr>
          <p:nvPr/>
        </p:nvCxnSpPr>
        <p:spPr>
          <a:xfrm flipV="1">
            <a:off x="2565651" y="5388080"/>
            <a:ext cx="2189858" cy="51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5" idx="6"/>
            <a:endCxn id="16" idx="2"/>
          </p:cNvCxnSpPr>
          <p:nvPr/>
        </p:nvCxnSpPr>
        <p:spPr>
          <a:xfrm flipV="1">
            <a:off x="2647950" y="6057900"/>
            <a:ext cx="2040782" cy="30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6"/>
            <a:endCxn id="22" idx="1"/>
          </p:cNvCxnSpPr>
          <p:nvPr/>
        </p:nvCxnSpPr>
        <p:spPr>
          <a:xfrm>
            <a:off x="5114925" y="3486150"/>
            <a:ext cx="1514995" cy="1245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3" idx="6"/>
            <a:endCxn id="22" idx="2"/>
          </p:cNvCxnSpPr>
          <p:nvPr/>
        </p:nvCxnSpPr>
        <p:spPr>
          <a:xfrm>
            <a:off x="5153633" y="4410075"/>
            <a:ext cx="1399567" cy="52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5" idx="6"/>
            <a:endCxn id="22" idx="2"/>
          </p:cNvCxnSpPr>
          <p:nvPr/>
        </p:nvCxnSpPr>
        <p:spPr>
          <a:xfrm flipV="1">
            <a:off x="5144716" y="4933950"/>
            <a:ext cx="1408484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6"/>
            <a:endCxn id="22" idx="3"/>
          </p:cNvCxnSpPr>
          <p:nvPr/>
        </p:nvCxnSpPr>
        <p:spPr>
          <a:xfrm flipV="1">
            <a:off x="5144716" y="5136006"/>
            <a:ext cx="1485204" cy="921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469662" y="3116818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 -100</a:t>
            </a:r>
            <a:r>
              <a:rPr kumimoji="1" lang="ja-JP" altLang="en-US" dirty="0" smtClean="0"/>
              <a:t>から箱の距離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848958" y="37814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(1,0)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91301" y="40570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(1,0)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269841" y="47492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(1,0)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48957" y="56336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(1,0)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85646" y="390030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(R,0)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457933" y="44449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(G,0)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11017" y="5515484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(B,0)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5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こんな感じでグラフを作る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辺に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は容量と重みを持たせる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このグラフの最小費用流を求める！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762000" y="4648200"/>
            <a:ext cx="447675" cy="438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085975" y="3448050"/>
            <a:ext cx="561975" cy="5524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085975" y="4648200"/>
            <a:ext cx="561975" cy="57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085975" y="5819775"/>
            <a:ext cx="561975" cy="536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658941" y="3248025"/>
            <a:ext cx="455984" cy="476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697649" y="4171950"/>
            <a:ext cx="455984" cy="476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688732" y="4981575"/>
            <a:ext cx="455984" cy="476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4688732" y="5819775"/>
            <a:ext cx="455984" cy="476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2" idx="7"/>
          </p:cNvCxnSpPr>
          <p:nvPr/>
        </p:nvCxnSpPr>
        <p:spPr>
          <a:xfrm flipV="1">
            <a:off x="1144115" y="3838575"/>
            <a:ext cx="941860" cy="873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2" idx="6"/>
            <a:endCxn id="4" idx="2"/>
          </p:cNvCxnSpPr>
          <p:nvPr/>
        </p:nvCxnSpPr>
        <p:spPr>
          <a:xfrm>
            <a:off x="1209675" y="4867275"/>
            <a:ext cx="876300" cy="66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2" idx="5"/>
            <a:endCxn id="5" idx="1"/>
          </p:cNvCxnSpPr>
          <p:nvPr/>
        </p:nvCxnSpPr>
        <p:spPr>
          <a:xfrm>
            <a:off x="1144115" y="5022184"/>
            <a:ext cx="1024159" cy="876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6553200" y="4648200"/>
            <a:ext cx="523875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endCxn id="6" idx="2"/>
          </p:cNvCxnSpPr>
          <p:nvPr/>
        </p:nvCxnSpPr>
        <p:spPr>
          <a:xfrm flipV="1">
            <a:off x="2647950" y="3486150"/>
            <a:ext cx="2010991" cy="12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3" idx="6"/>
            <a:endCxn id="13" idx="1"/>
          </p:cNvCxnSpPr>
          <p:nvPr/>
        </p:nvCxnSpPr>
        <p:spPr>
          <a:xfrm>
            <a:off x="2647950" y="3724275"/>
            <a:ext cx="2116476" cy="517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15" idx="1"/>
          </p:cNvCxnSpPr>
          <p:nvPr/>
        </p:nvCxnSpPr>
        <p:spPr>
          <a:xfrm>
            <a:off x="2647950" y="3838575"/>
            <a:ext cx="2107559" cy="1212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" idx="5"/>
            <a:endCxn id="16" idx="1"/>
          </p:cNvCxnSpPr>
          <p:nvPr/>
        </p:nvCxnSpPr>
        <p:spPr>
          <a:xfrm>
            <a:off x="2565651" y="3919596"/>
            <a:ext cx="2189858" cy="1969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4" idx="7"/>
            <a:endCxn id="6" idx="3"/>
          </p:cNvCxnSpPr>
          <p:nvPr/>
        </p:nvCxnSpPr>
        <p:spPr>
          <a:xfrm flipV="1">
            <a:off x="2565651" y="3654530"/>
            <a:ext cx="2160067" cy="1077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4" idx="6"/>
            <a:endCxn id="13" idx="2"/>
          </p:cNvCxnSpPr>
          <p:nvPr/>
        </p:nvCxnSpPr>
        <p:spPr>
          <a:xfrm flipV="1">
            <a:off x="2647950" y="4410075"/>
            <a:ext cx="2049699" cy="52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15" idx="2"/>
          </p:cNvCxnSpPr>
          <p:nvPr/>
        </p:nvCxnSpPr>
        <p:spPr>
          <a:xfrm>
            <a:off x="2647950" y="5051320"/>
            <a:ext cx="2040782" cy="168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4" idx="5"/>
            <a:endCxn id="16" idx="2"/>
          </p:cNvCxnSpPr>
          <p:nvPr/>
        </p:nvCxnSpPr>
        <p:spPr>
          <a:xfrm>
            <a:off x="2565651" y="5136006"/>
            <a:ext cx="2123081" cy="921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5" idx="7"/>
            <a:endCxn id="6" idx="3"/>
          </p:cNvCxnSpPr>
          <p:nvPr/>
        </p:nvCxnSpPr>
        <p:spPr>
          <a:xfrm flipV="1">
            <a:off x="2565651" y="3654530"/>
            <a:ext cx="2160067" cy="224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5" idx="7"/>
            <a:endCxn id="13" idx="3"/>
          </p:cNvCxnSpPr>
          <p:nvPr/>
        </p:nvCxnSpPr>
        <p:spPr>
          <a:xfrm flipV="1">
            <a:off x="2565651" y="4578455"/>
            <a:ext cx="2198775" cy="131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5" idx="7"/>
            <a:endCxn id="15" idx="3"/>
          </p:cNvCxnSpPr>
          <p:nvPr/>
        </p:nvCxnSpPr>
        <p:spPr>
          <a:xfrm flipV="1">
            <a:off x="2565651" y="5388080"/>
            <a:ext cx="2189858" cy="51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5" idx="6"/>
            <a:endCxn id="16" idx="2"/>
          </p:cNvCxnSpPr>
          <p:nvPr/>
        </p:nvCxnSpPr>
        <p:spPr>
          <a:xfrm flipV="1">
            <a:off x="2647950" y="6057900"/>
            <a:ext cx="2040782" cy="30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6"/>
            <a:endCxn id="22" idx="1"/>
          </p:cNvCxnSpPr>
          <p:nvPr/>
        </p:nvCxnSpPr>
        <p:spPr>
          <a:xfrm>
            <a:off x="5114925" y="3486150"/>
            <a:ext cx="1514995" cy="1245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3" idx="6"/>
            <a:endCxn id="22" idx="2"/>
          </p:cNvCxnSpPr>
          <p:nvPr/>
        </p:nvCxnSpPr>
        <p:spPr>
          <a:xfrm>
            <a:off x="5153633" y="4410075"/>
            <a:ext cx="1399567" cy="52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5" idx="6"/>
            <a:endCxn id="22" idx="2"/>
          </p:cNvCxnSpPr>
          <p:nvPr/>
        </p:nvCxnSpPr>
        <p:spPr>
          <a:xfrm flipV="1">
            <a:off x="5144716" y="4933950"/>
            <a:ext cx="1408484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6"/>
            <a:endCxn id="22" idx="3"/>
          </p:cNvCxnSpPr>
          <p:nvPr/>
        </p:nvCxnSpPr>
        <p:spPr>
          <a:xfrm flipV="1">
            <a:off x="5144716" y="5136006"/>
            <a:ext cx="1485204" cy="921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469662" y="3116818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 -100</a:t>
            </a:r>
            <a:r>
              <a:rPr kumimoji="1" lang="ja-JP" altLang="en-US" dirty="0" smtClean="0"/>
              <a:t>から箱の距離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848958" y="37814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(1,0)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91301" y="40570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(1,0)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269841" y="47492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(1,0)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48957" y="56336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(1,0)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85646" y="390030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(R,0)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457933" y="44449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(G,0)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11017" y="5515484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(B,0)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87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最小費用流って？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グラフ（丸と矢印で構成されたさっきの図みたいなもの）に関する有名なアルゴリズム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辺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に、「容量」「重み」を持つグラフに対して、始点から終点までフローを流す。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1428750" lvl="3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各辺には、辺の容量の分だけフローを流すことが可能であり、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400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最小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費用流の解き方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グラフを作ったら、ダイクストラで頑張る！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ダイクストラで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 sz="2400" dirty="0" err="1" smtClean="0">
                <a:latin typeface="ヒラギノ角ゴ ProN W3"/>
                <a:ea typeface="ヒラギノ角ゴ ProN W3"/>
                <a:cs typeface="ヒラギノ角ゴ ProN W3"/>
              </a:rPr>
              <a:t>つの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フローを流し終えたら、逆の辺を作る。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フローが流せなくなるまでダイクストラを繰り返す！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詳しくはググってね！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400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15900" y="966246"/>
            <a:ext cx="8279191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入出力ができなければ、</a:t>
            </a:r>
            <a:endParaRPr lang="en-US" altLang="ja-JP" sz="32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b="1" dirty="0" smtClean="0"/>
              <a:t>“</a:t>
            </a:r>
            <a:r>
              <a:rPr lang="ja-JP" altLang="en-US" sz="3200" b="1" dirty="0" smtClean="0"/>
              <a:t>く</a:t>
            </a:r>
            <a:r>
              <a:rPr lang="ja-JP" altLang="en-US" sz="3200" b="1" dirty="0"/>
              <a:t>おえうえーーー</a:t>
            </a:r>
            <a:r>
              <a:rPr lang="ja-JP" altLang="en-US" sz="3200" b="1" dirty="0" smtClean="0"/>
              <a:t>るえうおおお　可愛い</a:t>
            </a:r>
            <a:r>
              <a:rPr lang="en-US" altLang="ja-JP" sz="3200" b="1" dirty="0" smtClean="0"/>
              <a:t>”</a:t>
            </a: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を</a:t>
            </a:r>
            <a:r>
              <a:rPr lang="ja-JP" altLang="en-US" sz="3200" dirty="0" smtClean="0">
                <a:solidFill>
                  <a:srgbClr val="F79646"/>
                </a:solidFill>
                <a:latin typeface="ヒラギノ角ゴ ProN W3"/>
                <a:ea typeface="ヒラギノ角ゴ ProN W3"/>
                <a:cs typeface="ヒラギノ角ゴ ProN W3"/>
              </a:rPr>
              <a:t>受け取れないし</a:t>
            </a:r>
            <a:r>
              <a:rPr lang="ja-JP" altLang="en-US" sz="32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、</a:t>
            </a:r>
            <a:endParaRPr lang="en-US" altLang="ja-JP" sz="32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 dirty="0" smtClean="0">
                <a:solidFill>
                  <a:srgbClr val="008000"/>
                </a:solidFill>
                <a:latin typeface="ヒラギノ角ゴ ProN W3"/>
                <a:ea typeface="ヒラギノ角ゴ ProN W3"/>
                <a:cs typeface="ヒラギノ角ゴ ProN W3"/>
              </a:rPr>
              <a:t>検索結果</a:t>
            </a: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も</a:t>
            </a:r>
            <a:r>
              <a:rPr lang="ja-JP" altLang="en-US" sz="3200" dirty="0" smtClean="0">
                <a:solidFill>
                  <a:srgbClr val="3366FF"/>
                </a:solidFill>
                <a:latin typeface="ヒラギノ角ゴ ProN W3"/>
                <a:ea typeface="ヒラギノ角ゴ ProN W3"/>
                <a:cs typeface="ヒラギノ角ゴ ProN W3"/>
              </a:rPr>
              <a:t>渡せない</a:t>
            </a:r>
            <a:endParaRPr lang="en-US" altLang="ja-JP" sz="3200" dirty="0" smtClean="0">
              <a:solidFill>
                <a:srgbClr val="3366FF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41290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15900" y="966246"/>
            <a:ext cx="8279191" cy="522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入出力ができなければ、</a:t>
            </a:r>
            <a:endParaRPr lang="en-US" altLang="ja-JP" sz="32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b="1" dirty="0" smtClean="0"/>
              <a:t>“</a:t>
            </a:r>
            <a:r>
              <a:rPr lang="ja-JP" altLang="en-US" sz="3200" b="1" dirty="0" smtClean="0"/>
              <a:t>く</a:t>
            </a:r>
            <a:r>
              <a:rPr lang="ja-JP" altLang="en-US" sz="3200" b="1" dirty="0"/>
              <a:t>おえうえーーー</a:t>
            </a:r>
            <a:r>
              <a:rPr lang="ja-JP" altLang="en-US" sz="3200" b="1" dirty="0" smtClean="0"/>
              <a:t>るえうおおお　可愛い</a:t>
            </a:r>
            <a:r>
              <a:rPr lang="en-US" altLang="ja-JP" sz="3200" b="1" dirty="0" smtClean="0"/>
              <a:t>”</a:t>
            </a: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を</a:t>
            </a:r>
            <a:r>
              <a:rPr lang="ja-JP" altLang="en-US" sz="3200" dirty="0" smtClean="0">
                <a:solidFill>
                  <a:srgbClr val="F79646"/>
                </a:solidFill>
                <a:latin typeface="ヒラギノ角ゴ ProN W3"/>
                <a:ea typeface="ヒラギノ角ゴ ProN W3"/>
                <a:cs typeface="ヒラギノ角ゴ ProN W3"/>
              </a:rPr>
              <a:t>受け取れないし</a:t>
            </a:r>
            <a:r>
              <a:rPr lang="ja-JP" altLang="en-US" sz="32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、</a:t>
            </a:r>
            <a:endParaRPr lang="en-US" altLang="ja-JP" sz="32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 dirty="0" smtClean="0">
                <a:solidFill>
                  <a:srgbClr val="008000"/>
                </a:solidFill>
                <a:latin typeface="ヒラギノ角ゴ ProN W3"/>
                <a:ea typeface="ヒラギノ角ゴ ProN W3"/>
                <a:cs typeface="ヒラギノ角ゴ ProN W3"/>
              </a:rPr>
              <a:t>検索結果</a:t>
            </a: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も</a:t>
            </a:r>
            <a:r>
              <a:rPr lang="ja-JP" altLang="en-US" sz="3200" dirty="0" smtClean="0">
                <a:solidFill>
                  <a:srgbClr val="3366FF"/>
                </a:solidFill>
                <a:latin typeface="ヒラギノ角ゴ ProN W3"/>
                <a:ea typeface="ヒラギノ角ゴ ProN W3"/>
                <a:cs typeface="ヒラギノ角ゴ ProN W3"/>
              </a:rPr>
              <a:t>渡せない</a:t>
            </a:r>
            <a:endParaRPr lang="en-US" altLang="ja-JP" sz="3200" dirty="0" smtClean="0">
              <a:solidFill>
                <a:srgbClr val="3366FF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アルゴリズムより先にすることがある！</a:t>
            </a:r>
            <a:endParaRPr lang="en-US" altLang="ja-JP" sz="3200" dirty="0">
              <a:solidFill>
                <a:srgbClr val="FF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本当に本当に始めたばかりの人へ</a:t>
            </a:r>
            <a:endParaRPr lang="en-US" altLang="ja-JP" sz="32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まずは入出力から始めませんか？</a:t>
            </a:r>
            <a:endParaRPr lang="en-US" altLang="ja-JP" sz="32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8267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8868" y="3024556"/>
            <a:ext cx="788360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83507" y="2342182"/>
            <a:ext cx="1184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dirty="0" smtClean="0">
                <a:latin typeface="ヒラギノ角ゴ Pro W3"/>
                <a:ea typeface="ヒラギノ角ゴ Pro W3"/>
                <a:cs typeface="ヒラギノ角ゴ Pro W3"/>
              </a:rPr>
              <a:t>A</a:t>
            </a:r>
            <a:r>
              <a:rPr lang="ja-JP" altLang="en-US" sz="2800" dirty="0" smtClean="0">
                <a:latin typeface="ヒラギノ角ゴ Pro W3"/>
                <a:ea typeface="ヒラギノ角ゴ Pro W3"/>
                <a:cs typeface="ヒラギノ角ゴ Pro W3"/>
              </a:rPr>
              <a:t>問題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pPr algn="ctr"/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9" name="図 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69900" y="3152170"/>
            <a:ext cx="3390672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問題概要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入力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処理（アルゴリズム）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出力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308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整数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が与えられる。</a:t>
            </a:r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pPr lvl="1" indent="-457200">
              <a:lnSpc>
                <a:spcPct val="200000"/>
              </a:lnSpc>
              <a:buFont typeface="Arial"/>
              <a:buChar char="•"/>
            </a:pP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2*N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を出力せよ。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0744" y="246390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問題概要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35087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問題概要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整数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が与えられる。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200000"/>
              </a:lnSpc>
              <a:buFont typeface="Wingdings" charset="2"/>
              <a:buChar char="Ø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入力される値である</a:t>
            </a:r>
            <a:r>
              <a:rPr lang="en-US" altLang="ja-JP" sz="28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N</a:t>
            </a:r>
            <a:r>
              <a:rPr lang="ja-JP" altLang="en-US" sz="28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を保存する！</a:t>
            </a:r>
            <a:endParaRPr lang="en-US" altLang="ja-JP" sz="2800" dirty="0">
              <a:solidFill>
                <a:schemeClr val="accent6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2*N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を出力せよ。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200000"/>
              </a:lnSpc>
              <a:buFont typeface="Wingdings" charset="2"/>
              <a:buChar char="Ø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保存した</a:t>
            </a:r>
            <a:r>
              <a:rPr lang="en-US" altLang="ja-JP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N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に</a:t>
            </a:r>
            <a:r>
              <a:rPr lang="en-US" altLang="ja-JP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をかけて</a:t>
            </a:r>
            <a:r>
              <a:rPr lang="ja-JP" altLang="en-US" sz="2800" dirty="0" smtClean="0">
                <a:solidFill>
                  <a:srgbClr val="3366FF"/>
                </a:solidFill>
                <a:latin typeface="ヒラギノ角ゴ ProN W3"/>
                <a:ea typeface="ヒラギノ角ゴ ProN W3"/>
                <a:cs typeface="ヒラギノ角ゴ ProN W3"/>
              </a:rPr>
              <a:t>出力する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！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9587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25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入力の取り方は</a:t>
            </a:r>
            <a:r>
              <a:rPr lang="ja-JP" altLang="en-US" sz="28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標準入出力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でググってください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とはいえ、少しだけサンプルを載せます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コ</a:t>
            </a:r>
            <a:r>
              <a:rPr lang="ja-JP" altLang="en-US" sz="2800" dirty="0" smtClean="0">
                <a:solidFill>
                  <a:srgbClr val="008000"/>
                </a:solidFill>
                <a:latin typeface="ヒラギノ角ゴ ProN W3"/>
                <a:ea typeface="ヒラギノ角ゴ ProN W3"/>
                <a:cs typeface="ヒラギノ角ゴ ProN W3"/>
              </a:rPr>
              <a:t>ー</a:t>
            </a:r>
            <a:r>
              <a:rPr lang="ja-JP" altLang="en-US" sz="2800" dirty="0" smtClean="0">
                <a:solidFill>
                  <a:schemeClr val="accent1"/>
                </a:solidFill>
                <a:latin typeface="ヒラギノ角ゴ ProN W3"/>
                <a:ea typeface="ヒラギノ角ゴ ProN W3"/>
                <a:cs typeface="ヒラギノ角ゴ ProN W3"/>
              </a:rPr>
              <a:t>ド</a:t>
            </a:r>
            <a:r>
              <a:rPr lang="ja-JP" altLang="en-US" sz="2800" dirty="0" smtClean="0">
                <a:solidFill>
                  <a:srgbClr val="660066"/>
                </a:solidFill>
                <a:latin typeface="ヒラギノ角ゴ ProN W3"/>
                <a:ea typeface="ヒラギノ角ゴ ProN W3"/>
                <a:cs typeface="ヒラギノ角ゴ ProN W3"/>
              </a:rPr>
              <a:t>の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色</a:t>
            </a:r>
            <a:r>
              <a:rPr lang="ja-JP" altLang="en-US" sz="2800" dirty="0" smtClean="0">
                <a:solidFill>
                  <a:srgbClr val="008000"/>
                </a:solidFill>
                <a:latin typeface="ヒラギノ角ゴ ProN W3"/>
                <a:ea typeface="ヒラギノ角ゴ ProN W3"/>
                <a:cs typeface="ヒラギノ角ゴ ProN W3"/>
              </a:rPr>
              <a:t>は</a:t>
            </a:r>
            <a:endParaRPr lang="en-US" altLang="ja-JP" sz="2800" dirty="0" smtClean="0">
              <a:solidFill>
                <a:srgbClr val="008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3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受け取り</a:t>
            </a:r>
            <a:endParaRPr lang="en-US" altLang="ja-JP" sz="2800" dirty="0" smtClean="0">
              <a:solidFill>
                <a:schemeClr val="accent6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3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処理</a:t>
            </a:r>
            <a:endParaRPr lang="en-US" altLang="ja-JP" sz="2800" dirty="0" smtClean="0">
              <a:solidFill>
                <a:srgbClr val="FF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3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3366FF"/>
                </a:solidFill>
                <a:latin typeface="ヒラギノ角ゴ ProN W3"/>
                <a:ea typeface="ヒラギノ角ゴ ProN W3"/>
                <a:cs typeface="ヒラギノ角ゴ ProN W3"/>
              </a:rPr>
              <a:t>出力</a:t>
            </a:r>
            <a:endParaRPr lang="en-US" altLang="ja-JP" sz="2800" dirty="0" smtClean="0">
              <a:solidFill>
                <a:srgbClr val="3366FF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を表したものではないので、注意して下さい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3" indent="-457200">
              <a:lnSpc>
                <a:spcPct val="130000"/>
              </a:lnSpc>
              <a:buFont typeface="Arial"/>
              <a:buChar char="•"/>
            </a:pPr>
            <a:r>
              <a:rPr lang="en-US" altLang="ja-JP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AtCoder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へ提出したときの色です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1480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7939"/>
            <a:ext cx="8279191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200000"/>
              </a:lnSpc>
              <a:buFont typeface="Arial"/>
              <a:buChar char="•"/>
            </a:pPr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C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80571" y="2300793"/>
            <a:ext cx="8007048" cy="34928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0586" y="2252427"/>
            <a:ext cx="6579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#include</a:t>
            </a:r>
            <a:r>
              <a:rPr lang="en-US" altLang="ja-JP" sz="3600" dirty="0">
                <a:solidFill>
                  <a:srgbClr val="008000"/>
                </a:solidFill>
              </a:rPr>
              <a:t>&lt;stdio.h&gt;</a:t>
            </a:r>
          </a:p>
          <a:p>
            <a:r>
              <a:rPr lang="en-US" altLang="ja-JP" sz="3600" dirty="0">
                <a:solidFill>
                  <a:schemeClr val="tx2"/>
                </a:solidFill>
              </a:rPr>
              <a:t>int</a:t>
            </a:r>
            <a:r>
              <a:rPr lang="en-US" altLang="ja-JP" sz="3600" dirty="0"/>
              <a:t> main(</a:t>
            </a:r>
            <a:r>
              <a:rPr lang="en-US" altLang="ja-JP" sz="3600" dirty="0" smtClean="0"/>
              <a:t>){</a:t>
            </a:r>
            <a:endParaRPr lang="en-US" altLang="ja-JP" sz="3600" dirty="0"/>
          </a:p>
          <a:p>
            <a:r>
              <a:rPr lang="en-US" altLang="ja-JP" sz="3600" dirty="0" smtClean="0"/>
              <a:t>    </a:t>
            </a:r>
            <a:r>
              <a:rPr lang="en-US" altLang="ja-JP" sz="3600" dirty="0" smtClean="0">
                <a:solidFill>
                  <a:srgbClr val="1F497D"/>
                </a:solidFill>
              </a:rPr>
              <a:t>int</a:t>
            </a:r>
            <a:r>
              <a:rPr lang="en-US" altLang="ja-JP" sz="3600" dirty="0" smtClean="0"/>
              <a:t> N;</a:t>
            </a:r>
            <a:endParaRPr lang="ja-JP" altLang="en-US" sz="3600" dirty="0"/>
          </a:p>
          <a:p>
            <a:r>
              <a:rPr lang="en-US" altLang="ja-JP" sz="3600" dirty="0" smtClean="0"/>
              <a:t>    scanf</a:t>
            </a:r>
            <a:r>
              <a:rPr lang="en-US" altLang="ja-JP" sz="3600" dirty="0"/>
              <a:t>(</a:t>
            </a:r>
            <a:r>
              <a:rPr lang="en-US" altLang="ja-JP" sz="3600" dirty="0">
                <a:solidFill>
                  <a:srgbClr val="008000"/>
                </a:solidFill>
              </a:rPr>
              <a:t>"%d"</a:t>
            </a:r>
            <a:r>
              <a:rPr lang="en-US" altLang="ja-JP" sz="3600" dirty="0"/>
              <a:t>, </a:t>
            </a:r>
            <a:r>
              <a:rPr lang="en-US" altLang="ja-JP" sz="3600" dirty="0" smtClean="0"/>
              <a:t>&amp;N)</a:t>
            </a:r>
            <a:r>
              <a:rPr lang="en-US" altLang="ja-JP" sz="3600" dirty="0"/>
              <a:t>;</a:t>
            </a:r>
          </a:p>
          <a:p>
            <a:r>
              <a:rPr lang="en-US" altLang="ja-JP" sz="3600" dirty="0" smtClean="0"/>
              <a:t>    </a:t>
            </a:r>
            <a:r>
              <a:rPr lang="en-US" altLang="ja-JP" sz="3600" dirty="0" smtClean="0">
                <a:solidFill>
                  <a:schemeClr val="tx2"/>
                </a:solidFill>
              </a:rPr>
              <a:t>return</a:t>
            </a:r>
            <a:r>
              <a:rPr lang="en-US" altLang="ja-JP" sz="3600" dirty="0" smtClean="0"/>
              <a:t> </a:t>
            </a:r>
            <a:r>
              <a:rPr lang="en-US" altLang="ja-JP" sz="3600" dirty="0"/>
              <a:t>0;</a:t>
            </a:r>
          </a:p>
          <a:p>
            <a:r>
              <a:rPr lang="en-US" altLang="ja-JP" sz="3600" dirty="0"/>
              <a:t>}</a:t>
            </a:r>
          </a:p>
          <a:p>
            <a:endParaRPr kumimoji="1" lang="ja-JP" altLang="en-US" sz="3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0744" y="246390"/>
            <a:ext cx="225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20356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7939"/>
            <a:ext cx="8279191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200000"/>
              </a:lnSpc>
              <a:buFont typeface="Arial"/>
              <a:buChar char="•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C++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80571" y="2300793"/>
            <a:ext cx="8007048" cy="34928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0586" y="2252427"/>
            <a:ext cx="6579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#include</a:t>
            </a:r>
            <a:r>
              <a:rPr lang="en-US" altLang="ja-JP" sz="3600" dirty="0" smtClean="0">
                <a:solidFill>
                  <a:srgbClr val="008000"/>
                </a:solidFill>
              </a:rPr>
              <a:t>&lt;iostream&gt;</a:t>
            </a:r>
            <a:endParaRPr lang="en-US" altLang="ja-JP" sz="3600" dirty="0">
              <a:solidFill>
                <a:srgbClr val="008000"/>
              </a:solidFill>
            </a:endParaRPr>
          </a:p>
          <a:p>
            <a:r>
              <a:rPr lang="en-US" altLang="ja-JP" sz="3600" dirty="0">
                <a:solidFill>
                  <a:schemeClr val="tx2"/>
                </a:solidFill>
              </a:rPr>
              <a:t>int</a:t>
            </a:r>
            <a:r>
              <a:rPr lang="en-US" altLang="ja-JP" sz="3600" dirty="0"/>
              <a:t> main(</a:t>
            </a:r>
            <a:r>
              <a:rPr lang="en-US" altLang="ja-JP" sz="3600" dirty="0" smtClean="0"/>
              <a:t>){</a:t>
            </a:r>
            <a:endParaRPr lang="en-US" altLang="ja-JP" sz="3600" dirty="0"/>
          </a:p>
          <a:p>
            <a:r>
              <a:rPr lang="en-US" altLang="ja-JP" sz="3600" dirty="0" smtClean="0"/>
              <a:t>    </a:t>
            </a:r>
            <a:r>
              <a:rPr lang="en-US" altLang="ja-JP" sz="3600" dirty="0" smtClean="0">
                <a:solidFill>
                  <a:srgbClr val="1F497D"/>
                </a:solidFill>
              </a:rPr>
              <a:t>int</a:t>
            </a:r>
            <a:r>
              <a:rPr lang="en-US" altLang="ja-JP" sz="3600" dirty="0" smtClean="0"/>
              <a:t> N;</a:t>
            </a:r>
          </a:p>
          <a:p>
            <a:r>
              <a:rPr lang="en-US" altLang="ja-JP" sz="3600" dirty="0"/>
              <a:t> </a:t>
            </a:r>
            <a:r>
              <a:rPr lang="en-US" altLang="ja-JP" sz="3600" dirty="0" smtClean="0"/>
              <a:t>   std::cin &gt;&gt; N;</a:t>
            </a:r>
            <a:endParaRPr lang="en-US" altLang="ja-JP" sz="3600" dirty="0"/>
          </a:p>
          <a:p>
            <a:r>
              <a:rPr lang="en-US" altLang="ja-JP" sz="3600" dirty="0" smtClean="0"/>
              <a:t>    </a:t>
            </a:r>
            <a:r>
              <a:rPr lang="en-US" altLang="ja-JP" sz="3600" dirty="0" smtClean="0">
                <a:solidFill>
                  <a:schemeClr val="tx2"/>
                </a:solidFill>
              </a:rPr>
              <a:t>return</a:t>
            </a:r>
            <a:r>
              <a:rPr lang="en-US" altLang="ja-JP" sz="3600" dirty="0" smtClean="0"/>
              <a:t> </a:t>
            </a:r>
            <a:r>
              <a:rPr lang="en-US" altLang="ja-JP" sz="3600" dirty="0"/>
              <a:t>0;</a:t>
            </a:r>
          </a:p>
          <a:p>
            <a:r>
              <a:rPr lang="en-US" altLang="ja-JP" sz="3600" dirty="0"/>
              <a:t>}</a:t>
            </a:r>
          </a:p>
          <a:p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0744" y="246390"/>
            <a:ext cx="225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35067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8868" y="3024556"/>
            <a:ext cx="788360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69900" y="23421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 smtClean="0">
                <a:latin typeface="ヒラギノ角ゴ Pro W3"/>
                <a:ea typeface="ヒラギノ角ゴ Pro W3"/>
                <a:cs typeface="ヒラギノ角ゴ Pro W3"/>
              </a:rPr>
              <a:t>目次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69900" y="3152170"/>
            <a:ext cx="650690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400" dirty="0" smtClean="0">
                <a:latin typeface="ヒラギノ角ゴ Pro W3"/>
                <a:ea typeface="ヒラギノ角ゴ Pro W3"/>
                <a:cs typeface="ヒラギノ角ゴ Pro W3"/>
              </a:rPr>
              <a:t>A~D</a:t>
            </a: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問題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ところどころに入出力の方法があります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pic>
        <p:nvPicPr>
          <p:cNvPr id="9" name="図 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7939"/>
            <a:ext cx="8279191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200000"/>
              </a:lnSpc>
              <a:buFont typeface="Arial"/>
              <a:buChar char="•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Java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80571" y="2300792"/>
            <a:ext cx="8007048" cy="35412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0585" y="2071002"/>
            <a:ext cx="7886081" cy="4223082"/>
          </a:xfrm>
          <a:prstGeom prst="rect">
            <a:avLst/>
          </a:prstGeom>
          <a:noFill/>
        </p:spPr>
        <p:txBody>
          <a:bodyPr wrap="square" tIns="234000" bIns="46800" rtlCol="0">
            <a:spAutoFit/>
          </a:bodyPr>
          <a:lstStyle/>
          <a:p>
            <a:r>
              <a:rPr lang="en-US" altLang="ja-JP" sz="3200" dirty="0" smtClean="0">
                <a:solidFill>
                  <a:schemeClr val="tx2"/>
                </a:solidFill>
              </a:rPr>
              <a:t>import</a:t>
            </a:r>
            <a:r>
              <a:rPr lang="en-US" altLang="ja-JP" sz="3200" dirty="0" smtClean="0">
                <a:solidFill>
                  <a:srgbClr val="FF0000"/>
                </a:solidFill>
              </a:rPr>
              <a:t> </a:t>
            </a:r>
            <a:r>
              <a:rPr lang="en-US" altLang="ja-JP" sz="3200" dirty="0" smtClean="0"/>
              <a:t>java.util.Scanner;</a:t>
            </a:r>
            <a:endParaRPr lang="en-US" altLang="ja-JP" sz="3200" dirty="0"/>
          </a:p>
          <a:p>
            <a:r>
              <a:rPr lang="en-US" altLang="ja-JP" sz="3200" dirty="0" smtClean="0">
                <a:solidFill>
                  <a:schemeClr val="tx2"/>
                </a:solidFill>
              </a:rPr>
              <a:t>public class</a:t>
            </a:r>
            <a:r>
              <a:rPr lang="en-US" altLang="ja-JP" sz="3200" dirty="0" smtClean="0"/>
              <a:t> </a:t>
            </a:r>
            <a:r>
              <a:rPr lang="en-US" altLang="ja-JP" sz="3200" dirty="0" smtClean="0">
                <a:solidFill>
                  <a:srgbClr val="660066"/>
                </a:solidFill>
              </a:rPr>
              <a:t>Main</a:t>
            </a:r>
            <a:r>
              <a:rPr lang="en-US" altLang="ja-JP" sz="3200" dirty="0" smtClean="0"/>
              <a:t>{</a:t>
            </a:r>
            <a:endParaRPr lang="en-US" altLang="ja-JP" sz="3200" dirty="0"/>
          </a:p>
          <a:p>
            <a:r>
              <a:rPr lang="en-US" altLang="ja-JP" sz="3200" dirty="0" smtClean="0"/>
              <a:t>   </a:t>
            </a:r>
            <a:r>
              <a:rPr lang="en-US" altLang="ja-JP" sz="3200" dirty="0"/>
              <a:t> </a:t>
            </a:r>
            <a:r>
              <a:rPr lang="en-US" altLang="ja-JP" sz="3200" dirty="0">
                <a:solidFill>
                  <a:schemeClr val="tx2"/>
                </a:solidFill>
              </a:rPr>
              <a:t>public static void</a:t>
            </a:r>
            <a:r>
              <a:rPr lang="en-US" altLang="ja-JP" sz="3200" dirty="0"/>
              <a:t> main(</a:t>
            </a:r>
            <a:r>
              <a:rPr lang="en-US" altLang="ja-JP" sz="3200" dirty="0">
                <a:solidFill>
                  <a:srgbClr val="660066"/>
                </a:solidFill>
              </a:rPr>
              <a:t>String</a:t>
            </a:r>
            <a:r>
              <a:rPr lang="en-US" altLang="ja-JP" sz="3200" dirty="0"/>
              <a:t>[] args)</a:t>
            </a:r>
            <a:r>
              <a:rPr lang="en-US" altLang="ja-JP" sz="3200" dirty="0" smtClean="0"/>
              <a:t>{</a:t>
            </a:r>
          </a:p>
          <a:p>
            <a:r>
              <a:rPr lang="en-US" altLang="ja-JP" sz="3200" dirty="0"/>
              <a:t>        </a:t>
            </a:r>
            <a:r>
              <a:rPr lang="en-US" altLang="ja-JP" sz="3200" dirty="0">
                <a:solidFill>
                  <a:srgbClr val="660066"/>
                </a:solidFill>
              </a:rPr>
              <a:t>Scanner</a:t>
            </a:r>
            <a:r>
              <a:rPr lang="en-US" altLang="ja-JP" sz="3200" dirty="0"/>
              <a:t> sc = </a:t>
            </a:r>
            <a:r>
              <a:rPr lang="en-US" altLang="ja-JP" sz="3200" dirty="0">
                <a:solidFill>
                  <a:schemeClr val="tx2"/>
                </a:solidFill>
              </a:rPr>
              <a:t>new</a:t>
            </a:r>
            <a:r>
              <a:rPr lang="en-US" altLang="ja-JP" sz="3200" dirty="0"/>
              <a:t> </a:t>
            </a:r>
            <a:r>
              <a:rPr lang="en-US" altLang="ja-JP" sz="3200" dirty="0">
                <a:solidFill>
                  <a:srgbClr val="660066"/>
                </a:solidFill>
              </a:rPr>
              <a:t>Scanner</a:t>
            </a:r>
            <a:r>
              <a:rPr lang="en-US" altLang="ja-JP" sz="3200" dirty="0"/>
              <a:t>(</a:t>
            </a:r>
            <a:r>
              <a:rPr lang="en-US" altLang="ja-JP" sz="3200" dirty="0">
                <a:solidFill>
                  <a:srgbClr val="660066"/>
                </a:solidFill>
              </a:rPr>
              <a:t>System.in</a:t>
            </a:r>
            <a:r>
              <a:rPr lang="en-US" altLang="ja-JP" sz="3200" dirty="0"/>
              <a:t>)</a:t>
            </a:r>
            <a:r>
              <a:rPr lang="en-US" altLang="ja-JP" sz="3200" dirty="0" smtClean="0"/>
              <a:t>;</a:t>
            </a:r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    </a:t>
            </a:r>
            <a:r>
              <a:rPr lang="en-US" altLang="ja-JP" sz="3200" dirty="0" smtClean="0">
                <a:solidFill>
                  <a:srgbClr val="1F497D"/>
                </a:solidFill>
              </a:rPr>
              <a:t>int</a:t>
            </a:r>
            <a:r>
              <a:rPr lang="en-US" altLang="ja-JP" sz="3200" dirty="0" smtClean="0"/>
              <a:t> N = sc.nextInt();</a:t>
            </a:r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}</a:t>
            </a:r>
            <a:endParaRPr lang="en-US" altLang="ja-JP" sz="3200" dirty="0"/>
          </a:p>
          <a:p>
            <a:r>
              <a:rPr lang="en-US" altLang="ja-JP" sz="3200" dirty="0" smtClean="0"/>
              <a:t>}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0744" y="246390"/>
            <a:ext cx="225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41561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7939"/>
            <a:ext cx="8279191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200000"/>
              </a:lnSpc>
              <a:buFont typeface="Arial"/>
              <a:buChar char="•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C#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80571" y="2300793"/>
            <a:ext cx="8007048" cy="31783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0586" y="2071002"/>
            <a:ext cx="7704652" cy="3238197"/>
          </a:xfrm>
          <a:prstGeom prst="rect">
            <a:avLst/>
          </a:prstGeom>
          <a:noFill/>
        </p:spPr>
        <p:txBody>
          <a:bodyPr wrap="square" tIns="234000" bIns="46800" rtlCol="0">
            <a:spAutoFit/>
          </a:bodyPr>
          <a:lstStyle/>
          <a:p>
            <a:r>
              <a:rPr lang="en-US" altLang="ja-JP" sz="3200" dirty="0">
                <a:solidFill>
                  <a:srgbClr val="1F497D"/>
                </a:solidFill>
              </a:rPr>
              <a:t>using</a:t>
            </a:r>
            <a:r>
              <a:rPr lang="en-US" altLang="ja-JP" sz="3200" dirty="0"/>
              <a:t> </a:t>
            </a:r>
            <a:r>
              <a:rPr lang="en-US" altLang="ja-JP" sz="3200" dirty="0">
                <a:solidFill>
                  <a:srgbClr val="660066"/>
                </a:solidFill>
              </a:rPr>
              <a:t>System</a:t>
            </a:r>
            <a:r>
              <a:rPr lang="en-US" altLang="ja-JP" sz="3200" dirty="0"/>
              <a:t>;</a:t>
            </a:r>
          </a:p>
          <a:p>
            <a:r>
              <a:rPr lang="en-US" altLang="ja-JP" sz="3200" dirty="0">
                <a:solidFill>
                  <a:srgbClr val="1F497D"/>
                </a:solidFill>
              </a:rPr>
              <a:t>class</a:t>
            </a:r>
            <a:r>
              <a:rPr lang="en-US" altLang="ja-JP" sz="3200" dirty="0"/>
              <a:t> </a:t>
            </a:r>
            <a:r>
              <a:rPr lang="en-US" altLang="ja-JP" sz="3200" dirty="0" smtClean="0">
                <a:solidFill>
                  <a:srgbClr val="660066"/>
                </a:solidFill>
              </a:rPr>
              <a:t>Program</a:t>
            </a:r>
            <a:r>
              <a:rPr lang="en-US" altLang="ja-JP" sz="3200" dirty="0" smtClean="0"/>
              <a:t>{</a:t>
            </a:r>
            <a:endParaRPr lang="en-US" altLang="ja-JP" sz="3200" dirty="0"/>
          </a:p>
          <a:p>
            <a:r>
              <a:rPr lang="en-US" altLang="ja-JP" sz="3200" dirty="0" smtClean="0"/>
              <a:t>    </a:t>
            </a:r>
            <a:r>
              <a:rPr lang="en-US" altLang="ja-JP" sz="3200" dirty="0" smtClean="0">
                <a:solidFill>
                  <a:srgbClr val="1F497D"/>
                </a:solidFill>
              </a:rPr>
              <a:t>static</a:t>
            </a:r>
            <a:r>
              <a:rPr lang="en-US" altLang="ja-JP" sz="3200" dirty="0" smtClean="0"/>
              <a:t> </a:t>
            </a:r>
            <a:r>
              <a:rPr lang="en-US" altLang="ja-JP" sz="3200" dirty="0">
                <a:solidFill>
                  <a:srgbClr val="1F497D"/>
                </a:solidFill>
              </a:rPr>
              <a:t>void</a:t>
            </a:r>
            <a:r>
              <a:rPr lang="en-US" altLang="ja-JP" sz="3200" dirty="0"/>
              <a:t> </a:t>
            </a:r>
            <a:r>
              <a:rPr lang="en-US" altLang="ja-JP" sz="3200" dirty="0">
                <a:solidFill>
                  <a:srgbClr val="660066"/>
                </a:solidFill>
              </a:rPr>
              <a:t>Main</a:t>
            </a:r>
            <a:r>
              <a:rPr lang="en-US" altLang="ja-JP" sz="3200" dirty="0"/>
              <a:t>(</a:t>
            </a:r>
            <a:r>
              <a:rPr lang="en-US" altLang="ja-JP" sz="3200" dirty="0">
                <a:solidFill>
                  <a:schemeClr val="tx2"/>
                </a:solidFill>
              </a:rPr>
              <a:t>string</a:t>
            </a:r>
            <a:r>
              <a:rPr lang="en-US" altLang="ja-JP" sz="3200" dirty="0"/>
              <a:t>[] args</a:t>
            </a:r>
            <a:r>
              <a:rPr lang="en-US" altLang="ja-JP" sz="3200" dirty="0" smtClean="0"/>
              <a:t>){</a:t>
            </a:r>
            <a:endParaRPr lang="en-US" altLang="ja-JP" sz="3200" dirty="0"/>
          </a:p>
          <a:p>
            <a:r>
              <a:rPr lang="en-US" altLang="ja-JP" sz="3200" dirty="0" smtClean="0"/>
              <a:t>        </a:t>
            </a:r>
            <a:r>
              <a:rPr lang="en-US" altLang="ja-JP" sz="3200" dirty="0" smtClean="0">
                <a:solidFill>
                  <a:srgbClr val="1F497D"/>
                </a:solidFill>
              </a:rPr>
              <a:t>int</a:t>
            </a:r>
            <a:r>
              <a:rPr lang="en-US" altLang="ja-JP" sz="3200" dirty="0" smtClean="0"/>
              <a:t> N </a:t>
            </a:r>
            <a:r>
              <a:rPr lang="en-US" altLang="ja-JP" sz="3200" dirty="0"/>
              <a:t>= </a:t>
            </a:r>
            <a:r>
              <a:rPr lang="en-US" altLang="ja-JP" sz="3200" dirty="0">
                <a:solidFill>
                  <a:srgbClr val="1F497D"/>
                </a:solidFill>
              </a:rPr>
              <a:t>int</a:t>
            </a:r>
            <a:r>
              <a:rPr lang="en-US" altLang="ja-JP" sz="3200" dirty="0"/>
              <a:t>.</a:t>
            </a:r>
            <a:r>
              <a:rPr lang="en-US" altLang="ja-JP" sz="3200" dirty="0">
                <a:solidFill>
                  <a:srgbClr val="660066"/>
                </a:solidFill>
              </a:rPr>
              <a:t>Parse</a:t>
            </a:r>
            <a:r>
              <a:rPr lang="en-US" altLang="ja-JP" sz="3200" dirty="0"/>
              <a:t>(</a:t>
            </a:r>
            <a:r>
              <a:rPr lang="en-US" altLang="ja-JP" sz="3200" dirty="0">
                <a:solidFill>
                  <a:srgbClr val="660066"/>
                </a:solidFill>
              </a:rPr>
              <a:t>Console</a:t>
            </a:r>
            <a:r>
              <a:rPr lang="en-US" altLang="ja-JP" sz="3200" dirty="0"/>
              <a:t>.</a:t>
            </a:r>
            <a:r>
              <a:rPr lang="en-US" altLang="ja-JP" sz="3200" dirty="0">
                <a:solidFill>
                  <a:srgbClr val="660066"/>
                </a:solidFill>
              </a:rPr>
              <a:t>ReadLine</a:t>
            </a:r>
            <a:r>
              <a:rPr lang="en-US" altLang="ja-JP" sz="3200" dirty="0"/>
              <a:t>());</a:t>
            </a:r>
          </a:p>
          <a:p>
            <a:r>
              <a:rPr lang="en-US" altLang="ja-JP" sz="3200" dirty="0" smtClean="0"/>
              <a:t>    }</a:t>
            </a:r>
            <a:endParaRPr lang="en-US" altLang="ja-JP" sz="3200" dirty="0"/>
          </a:p>
          <a:p>
            <a:r>
              <a:rPr lang="en-US" altLang="ja-JP" sz="3200" dirty="0"/>
              <a:t>}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0744" y="246390"/>
            <a:ext cx="225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3302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80571" y="942455"/>
            <a:ext cx="8279191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200000"/>
              </a:lnSpc>
              <a:buFont typeface="Arial"/>
              <a:buChar char="•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その他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200000"/>
              </a:lnSpc>
              <a:buFont typeface="Arial"/>
              <a:buChar char="•"/>
            </a:pPr>
            <a:r>
              <a:rPr lang="en-US" altLang="ja-JP" sz="2400" dirty="0">
                <a:hlinkClick r:id="rId4"/>
              </a:rPr>
              <a:t>http://practice.contest.atcoder.jp</a:t>
            </a:r>
            <a:r>
              <a:rPr lang="en-US" altLang="ja-JP" sz="2400" dirty="0" smtClean="0">
                <a:hlinkClick r:id="rId4"/>
              </a:rPr>
              <a:t>/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を参照してください</a:t>
            </a:r>
            <a:endParaRPr lang="en-US" altLang="ja-JP" sz="2400" dirty="0" smtClean="0"/>
          </a:p>
          <a:p>
            <a:pPr lvl="2" indent="-457200">
              <a:lnSpc>
                <a:spcPct val="200000"/>
              </a:lnSpc>
              <a:buFont typeface="Arial"/>
              <a:buChar char="•"/>
            </a:pPr>
            <a:r>
              <a:rPr lang="ja-JP" altLang="en-US" sz="2400" dirty="0" smtClean="0"/>
              <a:t>たいていの言語の例があります</a:t>
            </a:r>
            <a:endParaRPr lang="ja-JP" altLang="en-US" sz="2400" dirty="0"/>
          </a:p>
          <a:p>
            <a:pPr lvl="2" indent="-457200">
              <a:lnSpc>
                <a:spcPct val="200000"/>
              </a:lnSpc>
              <a:buFont typeface="Arial"/>
              <a:buChar char="•"/>
            </a:pP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0744" y="246390"/>
            <a:ext cx="225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24289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7939"/>
            <a:ext cx="8279191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さきほどから</a:t>
            </a:r>
            <a:r>
              <a:rPr lang="ja-JP" altLang="en-US" sz="28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入力を受け取る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と何度も書いてますが、受け取るためには保存するための</a:t>
            </a:r>
            <a:r>
              <a:rPr lang="ja-JP" altLang="en-US" sz="2800" dirty="0" smtClean="0">
                <a:solidFill>
                  <a:srgbClr val="F79646"/>
                </a:solidFill>
                <a:latin typeface="ヒラギノ角ゴ ProN W3"/>
                <a:ea typeface="ヒラギノ角ゴ ProN W3"/>
                <a:cs typeface="ヒラギノ角ゴ ProN W3"/>
              </a:rPr>
              <a:t>入れ物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が必要です。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0744" y="246390"/>
            <a:ext cx="582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補足（変数と型について）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1784" y="3446014"/>
            <a:ext cx="8279191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プログラムの世界でも</a:t>
            </a:r>
            <a:r>
              <a:rPr lang="ja-JP" altLang="en-US" sz="2800" dirty="0" smtClean="0">
                <a:solidFill>
                  <a:srgbClr val="F79646"/>
                </a:solidFill>
                <a:latin typeface="ヒラギノ角ゴ ProN W3"/>
                <a:ea typeface="ヒラギノ角ゴ ProN W3"/>
                <a:cs typeface="ヒラギノ角ゴ ProN W3"/>
              </a:rPr>
              <a:t>入れ物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に形があります。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これを</a:t>
            </a:r>
            <a:r>
              <a:rPr lang="ja-JP" altLang="en-US" sz="28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型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といいます。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4712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7939"/>
            <a:ext cx="827919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F79646"/>
                </a:solidFill>
                <a:latin typeface="ヒラギノ角ゴ ProN W3"/>
                <a:ea typeface="ヒラギノ角ゴ ProN W3"/>
                <a:cs typeface="ヒラギノ角ゴ ProN W3"/>
              </a:rPr>
              <a:t>型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の例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整数型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int</a:t>
            </a:r>
          </a:p>
          <a:p>
            <a:pPr lvl="3" indent="-457200">
              <a:lnSpc>
                <a:spcPct val="150000"/>
              </a:lnSpc>
              <a:buFont typeface="Wingdings" charset="2"/>
              <a:buChar char="u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0, 1, 2 … 100 …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などの整数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文字型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char</a:t>
            </a:r>
          </a:p>
          <a:p>
            <a:pPr lvl="3" indent="-457200">
              <a:lnSpc>
                <a:spcPct val="150000"/>
              </a:lnSpc>
              <a:buFont typeface="Wingdings" charset="2"/>
              <a:buChar char="u"/>
            </a:pPr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a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, b, c … A, B …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などの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文字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各型で表現できる最大、最小の値は言語や処理系で変化します</a:t>
            </a:r>
            <a:endParaRPr lang="en-US" altLang="ja-JP" sz="2800" dirty="0" smtClean="0">
              <a:solidFill>
                <a:srgbClr val="FF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0744" y="246390"/>
            <a:ext cx="582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補足（変数と型について）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13607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7939"/>
            <a:ext cx="8279191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変数について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と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すると、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さらに</a:t>
            </a:r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とすると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0744" y="246390"/>
            <a:ext cx="582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補足（変数と型について）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83789" y="1968499"/>
            <a:ext cx="3239011" cy="10160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02632" y="2125428"/>
            <a:ext cx="334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1F497D"/>
                </a:solidFill>
              </a:rPr>
              <a:t>i</a:t>
            </a:r>
            <a:r>
              <a:rPr lang="en-US" altLang="ja-JP" sz="3600" dirty="0" smtClean="0">
                <a:solidFill>
                  <a:srgbClr val="1F497D"/>
                </a:solidFill>
              </a:rPr>
              <a:t>nt</a:t>
            </a:r>
            <a:r>
              <a:rPr lang="en-US" altLang="ja-JP" sz="3600" dirty="0" smtClean="0"/>
              <a:t> variable = </a:t>
            </a:r>
            <a:r>
              <a:rPr lang="en-US" altLang="ja-JP" sz="3600" dirty="0" smtClean="0">
                <a:solidFill>
                  <a:schemeClr val="accent1"/>
                </a:solidFill>
              </a:rPr>
              <a:t>4</a:t>
            </a:r>
            <a:r>
              <a:rPr lang="en-US" altLang="ja-JP" sz="3600" dirty="0" smtClean="0"/>
              <a:t>;</a:t>
            </a:r>
            <a:endParaRPr kumimoji="1" lang="ja-JP" altLang="en-US" sz="3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178693" y="3092187"/>
            <a:ext cx="690462" cy="715082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28489" y="3307270"/>
            <a:ext cx="563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v</a:t>
            </a:r>
            <a:r>
              <a:rPr kumimoji="1" lang="en-US" altLang="ja-JP" sz="2800" dirty="0" smtClean="0"/>
              <a:t>ariable</a:t>
            </a:r>
            <a:r>
              <a:rPr kumimoji="1" lang="ja-JP" altLang="en-US" sz="2800" dirty="0" smtClean="0"/>
              <a:t>という入れ物に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が入ります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80366" y="3776365"/>
            <a:ext cx="118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variable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33044" y="315006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4</a:t>
            </a:r>
            <a:endParaRPr kumimoji="1" lang="ja-JP" altLang="en-US" sz="3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79189" y="4225330"/>
            <a:ext cx="2765367" cy="10160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825255" y="4382259"/>
            <a:ext cx="285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variable = </a:t>
            </a:r>
            <a:r>
              <a:rPr lang="en-US" altLang="ja-JP" sz="3600" dirty="0" smtClean="0">
                <a:solidFill>
                  <a:schemeClr val="accent1"/>
                </a:solidFill>
              </a:rPr>
              <a:t>1</a:t>
            </a:r>
            <a:r>
              <a:rPr lang="en-US" altLang="ja-JP" sz="3600" dirty="0" smtClean="0"/>
              <a:t>;</a:t>
            </a:r>
            <a:endParaRPr kumimoji="1" lang="ja-JP" altLang="en-US" sz="36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178693" y="5301987"/>
            <a:ext cx="690462" cy="715082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28489" y="5517070"/>
            <a:ext cx="4547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v</a:t>
            </a:r>
            <a:r>
              <a:rPr kumimoji="1" lang="en-US" altLang="ja-JP" sz="2800" dirty="0" smtClean="0"/>
              <a:t>ariable</a:t>
            </a:r>
            <a:r>
              <a:rPr lang="ja-JP" altLang="en-US" sz="2800" dirty="0" smtClean="0"/>
              <a:t>に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が上書きされます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980366" y="5986165"/>
            <a:ext cx="118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variable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33044" y="535986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1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7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74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ja-JP" altLang="en-US" sz="28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受け取った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に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200000"/>
              </a:lnSpc>
              <a:buFont typeface="Wingdings" charset="2"/>
              <a:buChar char="Ø"/>
            </a:pPr>
            <a:r>
              <a:rPr lang="en-US" altLang="ja-JP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をかける</a:t>
            </a:r>
            <a:endParaRPr lang="en-US" altLang="ja-JP" sz="2800" dirty="0" smtClean="0">
              <a:solidFill>
                <a:srgbClr val="FF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0744" y="246390"/>
            <a:ext cx="510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25689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ja-JP" altLang="en-US" sz="28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受け取った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に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200000"/>
              </a:lnSpc>
              <a:buFont typeface="Wingdings" charset="2"/>
              <a:buChar char="Ø"/>
            </a:pPr>
            <a:r>
              <a:rPr lang="en-US" altLang="ja-JP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をかける</a:t>
            </a:r>
            <a:endParaRPr lang="en-US" altLang="ja-JP" sz="2800" dirty="0" smtClean="0">
              <a:solidFill>
                <a:srgbClr val="FF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0" lvl="1">
              <a:lnSpc>
                <a:spcPct val="20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コードは以下だけ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0744" y="246390"/>
            <a:ext cx="510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2663751" y="3946014"/>
            <a:ext cx="3303279" cy="1446233"/>
            <a:chOff x="1591605" y="3676090"/>
            <a:chExt cx="3303279" cy="1446233"/>
          </a:xfrm>
        </p:grpSpPr>
        <p:sp>
          <p:nvSpPr>
            <p:cNvPr id="10" name="正方形/長方形 9"/>
            <p:cNvSpPr/>
            <p:nvPr/>
          </p:nvSpPr>
          <p:spPr>
            <a:xfrm>
              <a:off x="1591605" y="3676090"/>
              <a:ext cx="3303279" cy="14462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46649" y="3896700"/>
              <a:ext cx="1968742" cy="775985"/>
            </a:xfrm>
            <a:prstGeom prst="rect">
              <a:avLst/>
            </a:prstGeom>
            <a:noFill/>
          </p:spPr>
          <p:txBody>
            <a:bodyPr wrap="square" tIns="234000" bIns="46800" rtlCol="0">
              <a:spAutoFit/>
            </a:bodyPr>
            <a:lstStyle/>
            <a:p>
              <a:r>
                <a:rPr lang="en-US" altLang="ja-JP" sz="3200" dirty="0" smtClean="0"/>
                <a:t>N </a:t>
              </a:r>
              <a:r>
                <a:rPr lang="en-US" altLang="ja-JP" sz="3200" dirty="0"/>
                <a:t>= </a:t>
              </a:r>
              <a:r>
                <a:rPr lang="en-US" altLang="ja-JP" sz="3200" dirty="0" smtClean="0"/>
                <a:t>N * </a:t>
              </a:r>
              <a:r>
                <a:rPr lang="en-US" altLang="ja-JP" sz="3200" dirty="0" smtClean="0">
                  <a:solidFill>
                    <a:schemeClr val="accent1"/>
                  </a:solidFill>
                </a:rPr>
                <a:t>2</a:t>
              </a:r>
              <a:r>
                <a:rPr lang="en-US" altLang="ja-JP" sz="3200" dirty="0" smtClean="0"/>
                <a:t>;</a:t>
              </a:r>
              <a:endParaRPr lang="en-US" altLang="ja-JP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5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ja-JP" altLang="en-US" sz="2800" dirty="0" smtClean="0">
                <a:solidFill>
                  <a:srgbClr val="008000"/>
                </a:solidFill>
                <a:latin typeface="ヒラギノ角ゴ ProN W3"/>
                <a:ea typeface="ヒラギノ角ゴ ProN W3"/>
                <a:cs typeface="ヒラギノ角ゴ ProN W3"/>
              </a:rPr>
              <a:t>処理の結果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を</a:t>
            </a:r>
            <a:r>
              <a:rPr lang="ja-JP" altLang="en-US" sz="2800" dirty="0" smtClean="0">
                <a:solidFill>
                  <a:srgbClr val="3366FF"/>
                </a:solidFill>
                <a:latin typeface="ヒラギノ角ゴ ProN W3"/>
                <a:ea typeface="ヒラギノ角ゴ ProN W3"/>
                <a:cs typeface="ヒラギノ角ゴ ProN W3"/>
              </a:rPr>
              <a:t>出力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します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0744" y="246390"/>
            <a:ext cx="225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出力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446384" y="2140232"/>
            <a:ext cx="4041619" cy="1731071"/>
            <a:chOff x="446384" y="2140232"/>
            <a:chExt cx="4041619" cy="1731071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446384" y="2140232"/>
              <a:ext cx="1353749" cy="882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200000"/>
                </a:lnSpc>
                <a:buFont typeface="Arial"/>
                <a:buChar char="•"/>
              </a:pPr>
              <a:r>
                <a:rPr lang="en-US" altLang="ja-JP" sz="2800" dirty="0">
                  <a:latin typeface="ヒラギノ角ゴ ProN W3"/>
                  <a:ea typeface="ヒラギノ角ゴ ProN W3"/>
                  <a:cs typeface="ヒラギノ角ゴ ProN W3"/>
                </a:rPr>
                <a:t>C</a:t>
              </a:r>
              <a:endParaRPr lang="en-US" altLang="ja-JP" sz="2800" dirty="0" smtClean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2" name="図形グループ 1"/>
            <p:cNvGrpSpPr/>
            <p:nvPr/>
          </p:nvGrpSpPr>
          <p:grpSpPr>
            <a:xfrm>
              <a:off x="605246" y="3152443"/>
              <a:ext cx="3882757" cy="718860"/>
              <a:chOff x="605246" y="3399023"/>
              <a:chExt cx="3882757" cy="71886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605246" y="3410403"/>
                <a:ext cx="3537527" cy="7074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605260" y="3399023"/>
                <a:ext cx="3882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dirty="0"/>
                  <a:t>p</a:t>
                </a:r>
                <a:r>
                  <a:rPr kumimoji="1" lang="en-US" altLang="ja-JP" sz="3600" dirty="0" smtClean="0"/>
                  <a:t>rintf(</a:t>
                </a:r>
                <a:r>
                  <a:rPr kumimoji="1" lang="en-US" altLang="ja-JP" sz="3600" dirty="0" smtClean="0">
                    <a:solidFill>
                      <a:srgbClr val="008000"/>
                    </a:solidFill>
                  </a:rPr>
                  <a:t>“%d\n”</a:t>
                </a:r>
                <a:r>
                  <a:rPr kumimoji="1" lang="en-US" altLang="ja-JP" sz="3600" dirty="0" smtClean="0"/>
                  <a:t>, N);</a:t>
                </a:r>
                <a:endParaRPr kumimoji="1" lang="ja-JP" altLang="en-US" sz="3600" dirty="0"/>
              </a:p>
            </p:txBody>
          </p:sp>
        </p:grpSp>
      </p:grpSp>
      <p:grpSp>
        <p:nvGrpSpPr>
          <p:cNvPr id="15" name="図形グループ 14"/>
          <p:cNvGrpSpPr/>
          <p:nvPr/>
        </p:nvGrpSpPr>
        <p:grpSpPr>
          <a:xfrm>
            <a:off x="472858" y="3871303"/>
            <a:ext cx="4041619" cy="1731071"/>
            <a:chOff x="446384" y="2140232"/>
            <a:chExt cx="4041619" cy="1731071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446384" y="2140232"/>
              <a:ext cx="2165694" cy="882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200000"/>
                </a:lnSpc>
                <a:buFont typeface="Arial"/>
                <a:buChar char="•"/>
              </a:pPr>
              <a:r>
                <a:rPr lang="en-US" altLang="ja-JP" sz="2800" dirty="0" smtClean="0">
                  <a:latin typeface="ヒラギノ角ゴ ProN W3"/>
                  <a:ea typeface="ヒラギノ角ゴ ProN W3"/>
                  <a:cs typeface="ヒラギノ角ゴ ProN W3"/>
                </a:rPr>
                <a:t>C++</a:t>
              </a:r>
            </a:p>
          </p:txBody>
        </p:sp>
        <p:grpSp>
          <p:nvGrpSpPr>
            <p:cNvPr id="17" name="図形グループ 16"/>
            <p:cNvGrpSpPr/>
            <p:nvPr/>
          </p:nvGrpSpPr>
          <p:grpSpPr>
            <a:xfrm>
              <a:off x="605246" y="3152443"/>
              <a:ext cx="3882757" cy="718860"/>
              <a:chOff x="605246" y="3399023"/>
              <a:chExt cx="3882757" cy="718860"/>
            </a:xfrm>
          </p:grpSpPr>
          <p:sp>
            <p:nvSpPr>
              <p:cNvPr id="18" name="正方形/長方形 17"/>
              <p:cNvSpPr/>
              <p:nvPr/>
            </p:nvSpPr>
            <p:spPr>
              <a:xfrm>
                <a:off x="605246" y="3410403"/>
                <a:ext cx="3537527" cy="7074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605260" y="3399023"/>
                <a:ext cx="3882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dirty="0"/>
                  <a:t>c</a:t>
                </a:r>
                <a:r>
                  <a:rPr lang="en-US" altLang="ja-JP" sz="3600" dirty="0" smtClean="0"/>
                  <a:t>out &lt;&lt; N &lt;&lt; endl</a:t>
                </a:r>
                <a:r>
                  <a:rPr kumimoji="1" lang="en-US" altLang="ja-JP" sz="3600" dirty="0" smtClean="0"/>
                  <a:t>;</a:t>
                </a:r>
                <a:endParaRPr kumimoji="1" lang="ja-JP" altLang="en-US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8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40744" y="246390"/>
            <a:ext cx="225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A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出力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419911" y="1153913"/>
            <a:ext cx="5029808" cy="1731071"/>
            <a:chOff x="446384" y="2140232"/>
            <a:chExt cx="4041619" cy="1731071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446384" y="2140232"/>
              <a:ext cx="1836422" cy="882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200000"/>
                </a:lnSpc>
                <a:buFont typeface="Arial"/>
                <a:buChar char="•"/>
              </a:pPr>
              <a:r>
                <a:rPr lang="en-US" altLang="ja-JP" sz="2800" dirty="0" smtClean="0">
                  <a:latin typeface="ヒラギノ角ゴ ProN W3"/>
                  <a:ea typeface="ヒラギノ角ゴ ProN W3"/>
                  <a:cs typeface="ヒラギノ角ゴ ProN W3"/>
                </a:rPr>
                <a:t>Java</a:t>
              </a:r>
            </a:p>
          </p:txBody>
        </p:sp>
        <p:grpSp>
          <p:nvGrpSpPr>
            <p:cNvPr id="2" name="図形グループ 1"/>
            <p:cNvGrpSpPr/>
            <p:nvPr/>
          </p:nvGrpSpPr>
          <p:grpSpPr>
            <a:xfrm>
              <a:off x="605246" y="3152443"/>
              <a:ext cx="3882757" cy="718860"/>
              <a:chOff x="605246" y="3399023"/>
              <a:chExt cx="3882757" cy="71886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605246" y="3410403"/>
                <a:ext cx="3537527" cy="7074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605260" y="3399023"/>
                <a:ext cx="3882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dirty="0">
                    <a:solidFill>
                      <a:srgbClr val="660066"/>
                    </a:solidFill>
                  </a:rPr>
                  <a:t>System</a:t>
                </a:r>
                <a:r>
                  <a:rPr lang="en-US" altLang="ja-JP" sz="3600" dirty="0"/>
                  <a:t>.</a:t>
                </a:r>
                <a:r>
                  <a:rPr lang="en-US" altLang="ja-JP" sz="3600" dirty="0">
                    <a:solidFill>
                      <a:schemeClr val="accent1"/>
                    </a:solidFill>
                  </a:rPr>
                  <a:t>out</a:t>
                </a:r>
                <a:r>
                  <a:rPr lang="en-US" altLang="ja-JP" sz="3600" dirty="0"/>
                  <a:t>.println</a:t>
                </a:r>
                <a:r>
                  <a:rPr lang="en-US" altLang="ja-JP" sz="3600" dirty="0" smtClean="0"/>
                  <a:t>(N);</a:t>
                </a:r>
                <a:endParaRPr kumimoji="1" lang="ja-JP" altLang="en-US" sz="3600" dirty="0"/>
              </a:p>
            </p:txBody>
          </p:sp>
        </p:grpSp>
      </p:grpSp>
      <p:grpSp>
        <p:nvGrpSpPr>
          <p:cNvPr id="15" name="図形グループ 14"/>
          <p:cNvGrpSpPr/>
          <p:nvPr/>
        </p:nvGrpSpPr>
        <p:grpSpPr>
          <a:xfrm>
            <a:off x="446384" y="2884984"/>
            <a:ext cx="5003335" cy="1731071"/>
            <a:chOff x="446384" y="2140232"/>
            <a:chExt cx="4041619" cy="1731071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446384" y="2140232"/>
              <a:ext cx="2165694" cy="882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200000"/>
                </a:lnSpc>
                <a:buFont typeface="Arial"/>
                <a:buChar char="•"/>
              </a:pPr>
              <a:r>
                <a:rPr lang="en-US" altLang="ja-JP" sz="2800" dirty="0" smtClean="0">
                  <a:latin typeface="ヒラギノ角ゴ ProN W3"/>
                  <a:ea typeface="ヒラギノ角ゴ ProN W3"/>
                  <a:cs typeface="ヒラギノ角ゴ ProN W3"/>
                </a:rPr>
                <a:t>C#</a:t>
              </a:r>
            </a:p>
          </p:txBody>
        </p:sp>
        <p:grpSp>
          <p:nvGrpSpPr>
            <p:cNvPr id="17" name="図形グループ 16"/>
            <p:cNvGrpSpPr/>
            <p:nvPr/>
          </p:nvGrpSpPr>
          <p:grpSpPr>
            <a:xfrm>
              <a:off x="605246" y="3152443"/>
              <a:ext cx="3882757" cy="718860"/>
              <a:chOff x="605246" y="3399023"/>
              <a:chExt cx="3882757" cy="718860"/>
            </a:xfrm>
          </p:grpSpPr>
          <p:sp>
            <p:nvSpPr>
              <p:cNvPr id="18" name="正方形/長方形 17"/>
              <p:cNvSpPr/>
              <p:nvPr/>
            </p:nvSpPr>
            <p:spPr>
              <a:xfrm>
                <a:off x="605246" y="3410403"/>
                <a:ext cx="3537527" cy="7074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605260" y="3399023"/>
                <a:ext cx="3882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dirty="0">
                    <a:solidFill>
                      <a:srgbClr val="660066"/>
                    </a:solidFill>
                  </a:rPr>
                  <a:t>Console</a:t>
                </a:r>
                <a:r>
                  <a:rPr lang="en-US" altLang="ja-JP" sz="3600" dirty="0"/>
                  <a:t>.</a:t>
                </a:r>
                <a:r>
                  <a:rPr lang="en-US" altLang="ja-JP" sz="3600" dirty="0">
                    <a:solidFill>
                      <a:srgbClr val="660066"/>
                    </a:solidFill>
                  </a:rPr>
                  <a:t>WriteLine</a:t>
                </a:r>
                <a:r>
                  <a:rPr lang="en-US" altLang="ja-JP" sz="3600" dirty="0" smtClean="0"/>
                  <a:t>(</a:t>
                </a:r>
                <a:r>
                  <a:rPr lang="en-US" altLang="ja-JP" sz="3600" dirty="0"/>
                  <a:t>N</a:t>
                </a:r>
                <a:r>
                  <a:rPr lang="en-US" altLang="ja-JP" sz="3600" dirty="0" smtClean="0"/>
                  <a:t>);</a:t>
                </a:r>
                <a:endParaRPr kumimoji="1" lang="ja-JP" altLang="en-US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1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8868" y="3024556"/>
            <a:ext cx="788360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56591" y="2342182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pPr algn="ctr"/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9" name="図 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8868" y="3024556"/>
            <a:ext cx="788360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89919" y="2342182"/>
            <a:ext cx="1172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dirty="0">
                <a:latin typeface="ヒラギノ角ゴ Pro W3"/>
                <a:ea typeface="ヒラギノ角ゴ Pro W3"/>
                <a:cs typeface="ヒラギノ角ゴ Pro W3"/>
              </a:rPr>
              <a:t>B</a:t>
            </a:r>
            <a:r>
              <a:rPr lang="ja-JP" altLang="en-US" sz="2800" dirty="0" smtClean="0">
                <a:latin typeface="ヒラギノ角ゴ Pro W3"/>
                <a:ea typeface="ヒラギノ角ゴ Pro W3"/>
                <a:cs typeface="ヒラギノ角ゴ Pro W3"/>
              </a:rPr>
              <a:t>問題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pPr algn="ctr"/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9" name="図 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69900" y="3152170"/>
            <a:ext cx="3390672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問題概要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入力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処理（アルゴリズム）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出力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709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4x4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の盤面が与えられる。</a:t>
            </a:r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457200" lvl="2">
              <a:lnSpc>
                <a:spcPct val="200000"/>
              </a:lnSpc>
            </a:pPr>
            <a:endParaRPr lang="en-US" altLang="ja-JP" sz="2800" dirty="0">
              <a:solidFill>
                <a:srgbClr val="F79646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盤面を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180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度回転させて出力せよ。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0744" y="246390"/>
            <a:ext cx="2958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問題概要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24277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432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4x4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の盤面が与えられる。</a:t>
            </a:r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200000"/>
              </a:lnSpc>
              <a:buFont typeface="Wingdings" charset="2"/>
              <a:buChar char="Ø"/>
            </a:pPr>
            <a:r>
              <a:rPr lang="ja-JP" altLang="en-US" sz="2800" dirty="0" smtClean="0">
                <a:solidFill>
                  <a:srgbClr val="F79646"/>
                </a:solidFill>
                <a:latin typeface="ヒラギノ角ゴ ProN W3"/>
                <a:ea typeface="ヒラギノ角ゴ ProN W3"/>
                <a:cs typeface="ヒラギノ角ゴ ProN W3"/>
              </a:rPr>
              <a:t>盤面を保存する</a:t>
            </a:r>
            <a:endParaRPr lang="en-US" altLang="ja-JP" sz="2800" dirty="0">
              <a:solidFill>
                <a:srgbClr val="F79646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盤面を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180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度回転させて出力せよ。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200000"/>
              </a:lnSpc>
              <a:buFont typeface="Wingdings" charset="2"/>
              <a:buChar char="Ø"/>
            </a:pP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盤面を</a:t>
            </a:r>
            <a:r>
              <a:rPr lang="en-US" altLang="ja-JP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180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度回転させる</a:t>
            </a:r>
            <a:endParaRPr lang="en-US" altLang="ja-JP" sz="2800" dirty="0" smtClean="0">
              <a:solidFill>
                <a:srgbClr val="FF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200000"/>
              </a:lnSpc>
              <a:buFont typeface="Wingdings" charset="2"/>
              <a:buChar char="Ø"/>
            </a:pPr>
            <a:r>
              <a:rPr lang="ja-JP" altLang="en-US" sz="2800" dirty="0" smtClean="0">
                <a:solidFill>
                  <a:srgbClr val="3366FF"/>
                </a:solidFill>
                <a:latin typeface="ヒラギノ角ゴ ProN W3"/>
                <a:ea typeface="ヒラギノ角ゴ ProN W3"/>
                <a:cs typeface="ヒラギノ角ゴ ProN W3"/>
              </a:rPr>
              <a:t>出力する</a:t>
            </a:r>
            <a:endParaRPr lang="en-US" altLang="ja-JP" sz="2800" dirty="0" smtClean="0">
              <a:solidFill>
                <a:srgbClr val="3366FF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0744" y="246390"/>
            <a:ext cx="2958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問題概要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41576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958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問題概要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絶望ポイントその１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F79646"/>
                </a:solidFill>
                <a:latin typeface="ヒラギノ角ゴ ProN W3"/>
                <a:ea typeface="ヒラギノ角ゴ ProN W3"/>
                <a:cs typeface="ヒラギノ角ゴ ProN W3"/>
              </a:rPr>
              <a:t>盤面の状態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ってどう保存すればいいんだ！？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0" lvl="1">
              <a:lnSpc>
                <a:spcPct val="130000"/>
              </a:lnSpc>
            </a:pP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0" lvl="1">
              <a:lnSpc>
                <a:spcPct val="130000"/>
              </a:lnSpc>
            </a:pP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0" lvl="1">
              <a:lnSpc>
                <a:spcPct val="13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絶望ポイントその２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en-US" altLang="ja-JP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180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度の回転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ってどうやればいいんだ！？</a:t>
            </a: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004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958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問題概要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絶望ポイントその１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盤面の状態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ってどう保存すればいいんだ！？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Wingdings" charset="2"/>
              <a:buChar char="Ø"/>
            </a:pPr>
            <a:r>
              <a:rPr lang="ja-JP" altLang="en-US" sz="2800" dirty="0" smtClean="0">
                <a:solidFill>
                  <a:srgbClr val="F79646"/>
                </a:solidFill>
                <a:latin typeface="ヒラギノ角ゴ ProN W3"/>
                <a:ea typeface="ヒラギノ角ゴ ProN W3"/>
                <a:cs typeface="ヒラギノ角ゴ ProN W3"/>
              </a:rPr>
              <a:t>配列を使いましょう</a:t>
            </a:r>
            <a:endParaRPr lang="en-US" altLang="ja-JP" sz="2800" dirty="0" smtClean="0">
              <a:solidFill>
                <a:srgbClr val="F79646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0" lvl="1">
              <a:lnSpc>
                <a:spcPct val="130000"/>
              </a:lnSpc>
            </a:pP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0" lvl="1">
              <a:lnSpc>
                <a:spcPct val="13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絶望ポイントその２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en-US" altLang="ja-JP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180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度の回転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ってどうやればいいんだ！？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Wingdings" charset="2"/>
              <a:buChar char="Ø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コピー用の配列を作る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Wingdings" charset="2"/>
              <a:buChar char="Ø"/>
            </a:pP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元の配列を逆からコピーする</a:t>
            </a:r>
            <a:endParaRPr lang="en-US" altLang="ja-JP" sz="2800" dirty="0">
              <a:solidFill>
                <a:srgbClr val="FF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5011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24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まずは盤面の保存から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配列って何？</a:t>
            </a: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4984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24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351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まずは盤面の保存から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配列って何？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Wingdings" charset="2"/>
              <a:buChar char="Ø"/>
            </a:pPr>
            <a:r>
              <a:rPr lang="ja-JP" altLang="en-US" sz="8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連続した箱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です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世界で最も偉大な箱かも</a:t>
            </a: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3714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24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まずは盤面の保存から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配列って何？</a:t>
            </a: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35693" y="2774022"/>
            <a:ext cx="690462" cy="715082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000602" y="2953474"/>
            <a:ext cx="961716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42706" y="2835667"/>
            <a:ext cx="270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つだけだと</a:t>
            </a:r>
            <a:r>
              <a:rPr kumimoji="1" lang="ja-JP" altLang="en-US" sz="2800" dirty="0" smtClean="0">
                <a:solidFill>
                  <a:schemeClr val="accent1"/>
                </a:solidFill>
              </a:rPr>
              <a:t>変数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35693" y="3863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726155" y="3863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416617" y="3863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107079" y="3863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4062893" y="3991086"/>
            <a:ext cx="961716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80338" y="3873279"/>
            <a:ext cx="2839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連続してたら</a:t>
            </a:r>
            <a:r>
              <a:rPr kumimoji="1" lang="ja-JP" altLang="en-US" sz="2800" dirty="0" smtClean="0">
                <a:solidFill>
                  <a:schemeClr val="accent6"/>
                </a:solidFill>
              </a:rPr>
              <a:t>配列</a:t>
            </a:r>
            <a:endParaRPr kumimoji="1" lang="ja-JP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24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まずは盤面の保存から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どこが偉大なの？</a:t>
            </a: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4112196" y="3991086"/>
            <a:ext cx="961716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49163" y="3522896"/>
            <a:ext cx="3929281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縦に並べることができる</a:t>
            </a:r>
            <a:endParaRPr lang="en-US" altLang="ja-JP" sz="2800" dirty="0" smtClean="0"/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kumimoji="1" lang="ja-JP" altLang="en-US" sz="2800" dirty="0" smtClean="0">
                <a:solidFill>
                  <a:schemeClr val="accent6"/>
                </a:solidFill>
              </a:rPr>
              <a:t>これで盤面が作れる！</a:t>
            </a:r>
            <a:endParaRPr kumimoji="1" lang="ja-JP" altLang="en-US" sz="2800" dirty="0">
              <a:solidFill>
                <a:schemeClr val="accent6"/>
              </a:solidFill>
            </a:endParaRPr>
          </a:p>
        </p:txBody>
      </p:sp>
      <p:grpSp>
        <p:nvGrpSpPr>
          <p:cNvPr id="5" name="図形グループ 4"/>
          <p:cNvGrpSpPr/>
          <p:nvPr/>
        </p:nvGrpSpPr>
        <p:grpSpPr>
          <a:xfrm>
            <a:off x="1121998" y="2766145"/>
            <a:ext cx="2761848" cy="1425214"/>
            <a:chOff x="1035693" y="3863425"/>
            <a:chExt cx="2761848" cy="1425214"/>
          </a:xfrm>
        </p:grpSpPr>
        <p:sp>
          <p:nvSpPr>
            <p:cNvPr id="11" name="正方形/長方形 10"/>
            <p:cNvSpPr/>
            <p:nvPr/>
          </p:nvSpPr>
          <p:spPr>
            <a:xfrm>
              <a:off x="1035693" y="3863425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726155" y="3863425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416617" y="3863425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107079" y="3863425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035693" y="4573557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726155" y="4573557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416617" y="4573557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107079" y="4573557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図形グループ 3"/>
          <p:cNvGrpSpPr/>
          <p:nvPr/>
        </p:nvGrpSpPr>
        <p:grpSpPr>
          <a:xfrm>
            <a:off x="1121998" y="4198981"/>
            <a:ext cx="2761848" cy="1425214"/>
            <a:chOff x="1035693" y="5296261"/>
            <a:chExt cx="2761848" cy="1425214"/>
          </a:xfrm>
        </p:grpSpPr>
        <p:sp>
          <p:nvSpPr>
            <p:cNvPr id="25" name="正方形/長方形 24"/>
            <p:cNvSpPr/>
            <p:nvPr/>
          </p:nvSpPr>
          <p:spPr>
            <a:xfrm>
              <a:off x="1035693" y="5296261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726155" y="5296261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416617" y="5296261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107079" y="5296261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035693" y="6006393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726155" y="6006393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416617" y="6006393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107079" y="6006393"/>
              <a:ext cx="690462" cy="715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9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24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まずは盤面の保存から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配列の概念はわかったけど、何をすればいいの？</a:t>
            </a: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3220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40744" y="2882667"/>
            <a:ext cx="8279191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（競技）プログラミングを始めたいけど、</a:t>
            </a:r>
            <a:endParaRPr lang="en-US" altLang="ja-JP" sz="32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0" lvl="1" algn="ctr">
              <a:lnSpc>
                <a:spcPct val="150000"/>
              </a:lnSpc>
            </a:pP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そもそもプログラムって何をするの？</a:t>
            </a:r>
            <a:endParaRPr lang="en-US" altLang="ja-JP" sz="32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0439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24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399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まずは盤面の保存から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Arial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配列の概念はわかったけど、何をすればいいの？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Wingdings" charset="2"/>
              <a:buChar char="Ø"/>
            </a:pPr>
            <a:r>
              <a:rPr lang="ja-JP" altLang="en-US" sz="8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宣言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して下さい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30000"/>
              </a:lnSpc>
              <a:buFont typeface="Wingdings" charset="2"/>
              <a:buChar char="l"/>
            </a:pPr>
            <a:endParaRPr lang="en-US" altLang="ja-JP" sz="2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6816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24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入力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ja-JP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次元配列の宣言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0" name="図形グループ 9"/>
          <p:cNvGrpSpPr/>
          <p:nvPr/>
        </p:nvGrpSpPr>
        <p:grpSpPr>
          <a:xfrm>
            <a:off x="446384" y="1623059"/>
            <a:ext cx="3955313" cy="1688564"/>
            <a:chOff x="446383" y="2140232"/>
            <a:chExt cx="4041620" cy="1731071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446383" y="2140232"/>
              <a:ext cx="2736246" cy="90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200000"/>
                </a:lnSpc>
                <a:buFont typeface="Arial"/>
                <a:buChar char="•"/>
              </a:pPr>
              <a:r>
                <a:rPr lang="en-US" altLang="ja-JP" sz="2800" dirty="0" smtClean="0">
                  <a:latin typeface="ヒラギノ角ゴ ProN W3"/>
                  <a:ea typeface="ヒラギノ角ゴ ProN W3"/>
                  <a:cs typeface="ヒラギノ角ゴ ProN W3"/>
                </a:rPr>
                <a:t>C/C++</a:t>
              </a:r>
            </a:p>
          </p:txBody>
        </p:sp>
        <p:grpSp>
          <p:nvGrpSpPr>
            <p:cNvPr id="13" name="図形グループ 12"/>
            <p:cNvGrpSpPr/>
            <p:nvPr/>
          </p:nvGrpSpPr>
          <p:grpSpPr>
            <a:xfrm>
              <a:off x="605246" y="3152443"/>
              <a:ext cx="3882757" cy="718860"/>
              <a:chOff x="605246" y="3399023"/>
              <a:chExt cx="3882757" cy="718860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605246" y="3410403"/>
                <a:ext cx="3537527" cy="7074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05260" y="3399023"/>
                <a:ext cx="3882743" cy="662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dirty="0">
                    <a:solidFill>
                      <a:schemeClr val="tx2"/>
                    </a:solidFill>
                  </a:rPr>
                  <a:t>c</a:t>
                </a:r>
                <a:r>
                  <a:rPr lang="en-US" altLang="ja-JP" sz="3600" dirty="0" smtClean="0">
                    <a:solidFill>
                      <a:schemeClr val="tx2"/>
                    </a:solidFill>
                  </a:rPr>
                  <a:t>har </a:t>
                </a:r>
                <a:r>
                  <a:rPr lang="en-US" altLang="ja-JP" sz="3600" dirty="0" smtClean="0"/>
                  <a:t>board[</a:t>
                </a:r>
                <a:r>
                  <a:rPr lang="en-US" altLang="ja-JP" sz="3600" dirty="0" smtClean="0">
                    <a:solidFill>
                      <a:srgbClr val="1F497D"/>
                    </a:solidFill>
                  </a:rPr>
                  <a:t>4</a:t>
                </a:r>
                <a:r>
                  <a:rPr lang="en-US" altLang="ja-JP" sz="3600" dirty="0" smtClean="0"/>
                  <a:t>][</a:t>
                </a:r>
                <a:r>
                  <a:rPr lang="en-US" altLang="ja-JP" sz="3600" dirty="0" smtClean="0">
                    <a:solidFill>
                      <a:srgbClr val="1F497D"/>
                    </a:solidFill>
                  </a:rPr>
                  <a:t>4</a:t>
                </a:r>
                <a:r>
                  <a:rPr lang="en-US" altLang="ja-JP" sz="3600" dirty="0" smtClean="0"/>
                  <a:t>]</a:t>
                </a:r>
                <a:r>
                  <a:rPr kumimoji="1" lang="en-US" altLang="ja-JP" sz="3600" dirty="0" smtClean="0"/>
                  <a:t>;</a:t>
                </a:r>
                <a:endParaRPr kumimoji="1" lang="ja-JP" altLang="en-US" sz="3600" dirty="0"/>
              </a:p>
            </p:txBody>
          </p:sp>
        </p:grpSp>
      </p:grpSp>
      <p:grpSp>
        <p:nvGrpSpPr>
          <p:cNvPr id="17" name="図形グループ 16"/>
          <p:cNvGrpSpPr/>
          <p:nvPr/>
        </p:nvGrpSpPr>
        <p:grpSpPr>
          <a:xfrm>
            <a:off x="490006" y="3002745"/>
            <a:ext cx="6925497" cy="1688564"/>
            <a:chOff x="446383" y="2140232"/>
            <a:chExt cx="3957172" cy="1731071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446383" y="2140232"/>
              <a:ext cx="2736246" cy="90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200000"/>
                </a:lnSpc>
                <a:buFont typeface="Arial"/>
                <a:buChar char="•"/>
              </a:pPr>
              <a:r>
                <a:rPr lang="en-US" altLang="ja-JP" sz="2800" dirty="0" smtClean="0">
                  <a:latin typeface="ヒラギノ角ゴ ProN W3"/>
                  <a:ea typeface="ヒラギノ角ゴ ProN W3"/>
                  <a:cs typeface="ヒラギノ角ゴ ProN W3"/>
                </a:rPr>
                <a:t>Java</a:t>
              </a:r>
            </a:p>
          </p:txBody>
        </p:sp>
        <p:grpSp>
          <p:nvGrpSpPr>
            <p:cNvPr id="20" name="図形グループ 19"/>
            <p:cNvGrpSpPr/>
            <p:nvPr/>
          </p:nvGrpSpPr>
          <p:grpSpPr>
            <a:xfrm>
              <a:off x="520798" y="3152443"/>
              <a:ext cx="3882757" cy="718860"/>
              <a:chOff x="520798" y="3399023"/>
              <a:chExt cx="3882757" cy="718860"/>
            </a:xfrm>
          </p:grpSpPr>
          <p:sp>
            <p:nvSpPr>
              <p:cNvPr id="21" name="正方形/長方形 20"/>
              <p:cNvSpPr/>
              <p:nvPr/>
            </p:nvSpPr>
            <p:spPr>
              <a:xfrm>
                <a:off x="520798" y="3410403"/>
                <a:ext cx="3537527" cy="7074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20812" y="3399023"/>
                <a:ext cx="3882743" cy="662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dirty="0">
                    <a:solidFill>
                      <a:schemeClr val="tx2"/>
                    </a:solidFill>
                  </a:rPr>
                  <a:t>c</a:t>
                </a:r>
                <a:r>
                  <a:rPr lang="en-US" altLang="ja-JP" sz="3600" dirty="0" smtClean="0">
                    <a:solidFill>
                      <a:schemeClr val="tx2"/>
                    </a:solidFill>
                  </a:rPr>
                  <a:t>har</a:t>
                </a:r>
                <a:r>
                  <a:rPr lang="en-US" altLang="ja-JP" sz="3600" dirty="0" smtClean="0"/>
                  <a:t>[][]</a:t>
                </a:r>
                <a:r>
                  <a:rPr lang="en-US" altLang="ja-JP" sz="36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altLang="ja-JP" sz="3600" dirty="0" smtClean="0"/>
                  <a:t>board = </a:t>
                </a:r>
                <a:r>
                  <a:rPr lang="en-US" altLang="ja-JP" sz="3600" dirty="0" smtClean="0">
                    <a:solidFill>
                      <a:srgbClr val="660066"/>
                    </a:solidFill>
                  </a:rPr>
                  <a:t>new</a:t>
                </a:r>
                <a:r>
                  <a:rPr lang="en-US" altLang="ja-JP" sz="3600" dirty="0" smtClean="0"/>
                  <a:t> </a:t>
                </a:r>
                <a:r>
                  <a:rPr lang="en-US" altLang="ja-JP" sz="3600" dirty="0" smtClean="0">
                    <a:solidFill>
                      <a:schemeClr val="tx2"/>
                    </a:solidFill>
                  </a:rPr>
                  <a:t>char</a:t>
                </a:r>
                <a:r>
                  <a:rPr lang="en-US" altLang="ja-JP" sz="3600" dirty="0" smtClean="0"/>
                  <a:t>[</a:t>
                </a:r>
                <a:r>
                  <a:rPr lang="en-US" altLang="ja-JP" sz="3600" dirty="0" smtClean="0">
                    <a:solidFill>
                      <a:srgbClr val="1F497D"/>
                    </a:solidFill>
                  </a:rPr>
                  <a:t>4</a:t>
                </a:r>
                <a:r>
                  <a:rPr lang="en-US" altLang="ja-JP" sz="3600" dirty="0" smtClean="0"/>
                  <a:t>][</a:t>
                </a:r>
                <a:r>
                  <a:rPr lang="en-US" altLang="ja-JP" sz="3600" dirty="0" smtClean="0">
                    <a:solidFill>
                      <a:srgbClr val="1F497D"/>
                    </a:solidFill>
                  </a:rPr>
                  <a:t>4</a:t>
                </a:r>
                <a:r>
                  <a:rPr lang="en-US" altLang="ja-JP" sz="3600" dirty="0" smtClean="0"/>
                  <a:t>]</a:t>
                </a:r>
                <a:r>
                  <a:rPr kumimoji="1" lang="en-US" altLang="ja-JP" sz="3600" dirty="0" smtClean="0"/>
                  <a:t>;</a:t>
                </a:r>
                <a:endParaRPr kumimoji="1" lang="ja-JP" altLang="en-US" sz="3600" dirty="0"/>
              </a:p>
            </p:txBody>
          </p:sp>
        </p:grpSp>
      </p:grpSp>
      <p:grpSp>
        <p:nvGrpSpPr>
          <p:cNvPr id="23" name="図形グループ 22"/>
          <p:cNvGrpSpPr/>
          <p:nvPr/>
        </p:nvGrpSpPr>
        <p:grpSpPr>
          <a:xfrm>
            <a:off x="522584" y="4383325"/>
            <a:ext cx="6276028" cy="1688564"/>
            <a:chOff x="446383" y="2140232"/>
            <a:chExt cx="3969332" cy="1731071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446383" y="2140232"/>
              <a:ext cx="2736246" cy="90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200000"/>
                </a:lnSpc>
                <a:buFont typeface="Arial"/>
                <a:buChar char="•"/>
              </a:pPr>
              <a:r>
                <a:rPr lang="en-US" altLang="ja-JP" sz="2800" dirty="0" smtClean="0">
                  <a:latin typeface="ヒラギノ角ゴ ProN W3"/>
                  <a:ea typeface="ヒラギノ角ゴ ProN W3"/>
                  <a:cs typeface="ヒラギノ角ゴ ProN W3"/>
                </a:rPr>
                <a:t>C#</a:t>
              </a:r>
            </a:p>
          </p:txBody>
        </p:sp>
        <p:grpSp>
          <p:nvGrpSpPr>
            <p:cNvPr id="25" name="図形グループ 24"/>
            <p:cNvGrpSpPr/>
            <p:nvPr/>
          </p:nvGrpSpPr>
          <p:grpSpPr>
            <a:xfrm>
              <a:off x="524925" y="3152443"/>
              <a:ext cx="3890790" cy="718860"/>
              <a:chOff x="524925" y="3399023"/>
              <a:chExt cx="3890790" cy="718860"/>
            </a:xfrm>
          </p:grpSpPr>
          <p:sp>
            <p:nvSpPr>
              <p:cNvPr id="26" name="正方形/長方形 25"/>
              <p:cNvSpPr/>
              <p:nvPr/>
            </p:nvSpPr>
            <p:spPr>
              <a:xfrm>
                <a:off x="524925" y="3410403"/>
                <a:ext cx="3537527" cy="7074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532972" y="3399023"/>
                <a:ext cx="3882743" cy="662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dirty="0">
                    <a:solidFill>
                      <a:schemeClr val="tx2"/>
                    </a:solidFill>
                  </a:rPr>
                  <a:t>c</a:t>
                </a:r>
                <a:r>
                  <a:rPr lang="en-US" altLang="ja-JP" sz="3600" dirty="0" smtClean="0">
                    <a:solidFill>
                      <a:schemeClr val="tx2"/>
                    </a:solidFill>
                  </a:rPr>
                  <a:t>har</a:t>
                </a:r>
                <a:r>
                  <a:rPr lang="en-US" altLang="ja-JP" sz="3600" dirty="0" smtClean="0"/>
                  <a:t>[,]</a:t>
                </a:r>
                <a:r>
                  <a:rPr lang="en-US" altLang="ja-JP" sz="36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altLang="ja-JP" sz="3600" dirty="0" smtClean="0"/>
                  <a:t>board = </a:t>
                </a:r>
                <a:r>
                  <a:rPr lang="en-US" altLang="ja-JP" sz="3600" dirty="0" smtClean="0">
                    <a:solidFill>
                      <a:srgbClr val="660066"/>
                    </a:solidFill>
                  </a:rPr>
                  <a:t>new</a:t>
                </a:r>
                <a:r>
                  <a:rPr lang="en-US" altLang="ja-JP" sz="3600" dirty="0" smtClean="0"/>
                  <a:t>[</a:t>
                </a:r>
                <a:r>
                  <a:rPr lang="en-US" altLang="ja-JP" sz="3600" dirty="0" smtClean="0">
                    <a:solidFill>
                      <a:schemeClr val="tx2"/>
                    </a:solidFill>
                  </a:rPr>
                  <a:t>4</a:t>
                </a:r>
                <a:r>
                  <a:rPr lang="en-US" altLang="ja-JP" sz="3600" dirty="0" smtClean="0"/>
                  <a:t>, </a:t>
                </a:r>
                <a:r>
                  <a:rPr lang="en-US" altLang="ja-JP" sz="3600" dirty="0" smtClean="0">
                    <a:solidFill>
                      <a:srgbClr val="1F497D"/>
                    </a:solidFill>
                  </a:rPr>
                  <a:t>4</a:t>
                </a:r>
                <a:r>
                  <a:rPr lang="en-US" altLang="ja-JP" sz="3600" dirty="0" smtClean="0"/>
                  <a:t>]</a:t>
                </a:r>
                <a:r>
                  <a:rPr kumimoji="1" lang="en-US" altLang="ja-JP" sz="3600" dirty="0" smtClean="0"/>
                  <a:t>;</a:t>
                </a:r>
                <a:endParaRPr kumimoji="1" lang="ja-JP" altLang="en-US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4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6179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補足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（配列のアクセス方法）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1035693" y="13615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726155" y="13615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416617" y="13615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107079" y="13615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458816" y="1819801"/>
            <a:ext cx="3703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en-US" altLang="ja-JP" sz="2400" dirty="0" smtClean="0"/>
              <a:t>rray </a:t>
            </a:r>
            <a:r>
              <a:rPr lang="ja-JP" altLang="en-US" sz="2400" dirty="0" smtClean="0"/>
              <a:t>という配列を宣言する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40114" y="3101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730576" y="3101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421038" y="3101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111500" y="3101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5137" y="3204101"/>
            <a:ext cx="476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すでに</a:t>
            </a:r>
            <a:r>
              <a:rPr lang="en-US" altLang="en-US" sz="2400" dirty="0" smtClean="0"/>
              <a:t>文字</a:t>
            </a:r>
            <a:r>
              <a:rPr lang="ja-JP" altLang="en-US" sz="2400" dirty="0" smtClean="0"/>
              <a:t>が格納されているとする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19200" y="3229501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a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05000" y="3242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#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0429" y="3214568"/>
            <a:ext cx="3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z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38500" y="3229501"/>
            <a:ext cx="40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%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048393" y="4498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738855" y="4498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2429317" y="4498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119779" y="4498425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0400" y="5471052"/>
            <a:ext cx="1178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en-US" altLang="ja-JP" sz="2400" dirty="0" smtClean="0"/>
              <a:t>rray[0]</a:t>
            </a:r>
            <a:endParaRPr kumimoji="1" lang="ja-JP" altLang="en-US" sz="2400" dirty="0"/>
          </a:p>
        </p:txBody>
      </p:sp>
      <p:sp>
        <p:nvSpPr>
          <p:cNvPr id="36" name="右矢印 35"/>
          <p:cNvSpPr/>
          <p:nvPr/>
        </p:nvSpPr>
        <p:spPr>
          <a:xfrm rot="5400000">
            <a:off x="1230572" y="5231274"/>
            <a:ext cx="310836" cy="313717"/>
          </a:xfrm>
          <a:prstGeom prst="rightArrow">
            <a:avLst>
              <a:gd name="adj1" fmla="val 50000"/>
              <a:gd name="adj2" fmla="val 5561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16629" y="5913509"/>
            <a:ext cx="1178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en-US" altLang="ja-JP" sz="2400" dirty="0" smtClean="0"/>
              <a:t>rray[1]</a:t>
            </a:r>
            <a:endParaRPr kumimoji="1" lang="ja-JP" altLang="en-US" sz="2400" dirty="0"/>
          </a:p>
        </p:txBody>
      </p:sp>
      <p:sp>
        <p:nvSpPr>
          <p:cNvPr id="38" name="右矢印 37"/>
          <p:cNvSpPr/>
          <p:nvPr/>
        </p:nvSpPr>
        <p:spPr>
          <a:xfrm rot="5400000">
            <a:off x="1731813" y="5435304"/>
            <a:ext cx="719212" cy="313717"/>
          </a:xfrm>
          <a:prstGeom prst="rightArrow">
            <a:avLst>
              <a:gd name="adj1" fmla="val 50000"/>
              <a:gd name="adj2" fmla="val 5561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22500" y="5470894"/>
            <a:ext cx="1178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en-US" altLang="ja-JP" sz="2400" dirty="0" smtClean="0"/>
              <a:t>rray[2]</a:t>
            </a:r>
            <a:endParaRPr kumimoji="1" lang="ja-JP" altLang="en-US" sz="2400" dirty="0"/>
          </a:p>
        </p:txBody>
      </p:sp>
      <p:sp>
        <p:nvSpPr>
          <p:cNvPr id="40" name="右矢印 39"/>
          <p:cNvSpPr/>
          <p:nvPr/>
        </p:nvSpPr>
        <p:spPr>
          <a:xfrm rot="5400000">
            <a:off x="2792672" y="5231116"/>
            <a:ext cx="310836" cy="313717"/>
          </a:xfrm>
          <a:prstGeom prst="rightArrow">
            <a:avLst>
              <a:gd name="adj1" fmla="val 50000"/>
              <a:gd name="adj2" fmla="val 5561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01950" y="5920019"/>
            <a:ext cx="1178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en-US" altLang="ja-JP" sz="2400" dirty="0" smtClean="0"/>
              <a:t>rray[3]</a:t>
            </a:r>
            <a:endParaRPr kumimoji="1" lang="ja-JP" altLang="en-US" sz="2400" dirty="0"/>
          </a:p>
        </p:txBody>
      </p:sp>
      <p:sp>
        <p:nvSpPr>
          <p:cNvPr id="42" name="右矢印 41"/>
          <p:cNvSpPr/>
          <p:nvPr/>
        </p:nvSpPr>
        <p:spPr>
          <a:xfrm rot="5400000">
            <a:off x="3165089" y="5455758"/>
            <a:ext cx="759802" cy="313717"/>
          </a:xfrm>
          <a:prstGeom prst="rightArrow">
            <a:avLst>
              <a:gd name="adj1" fmla="val 50000"/>
              <a:gd name="adj2" fmla="val 5561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485303" y="4676425"/>
            <a:ext cx="4658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en-US" altLang="ja-JP" sz="2400" dirty="0" smtClean="0"/>
              <a:t>rray[0]</a:t>
            </a:r>
            <a:r>
              <a:rPr lang="ja-JP" altLang="en-US" sz="2400" dirty="0" smtClean="0"/>
              <a:t>のようにしてアクセスできる</a:t>
            </a:r>
            <a:endParaRPr lang="en-US" altLang="ja-JP" sz="2400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05400" y="5682676"/>
            <a:ext cx="3437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0</a:t>
            </a:r>
            <a:r>
              <a:rPr lang="ja-JP" altLang="en-US" sz="2400" dirty="0" smtClean="0">
                <a:solidFill>
                  <a:srgbClr val="FF0000"/>
                </a:solidFill>
              </a:rPr>
              <a:t>から始まることに注意！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 flipV="1">
            <a:off x="215900" y="24765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228044" y="42418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46384" y="144556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46026" y="320410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46384" y="463832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3</a:t>
            </a:r>
            <a:endParaRPr kumimoji="1" lang="ja-JP" altLang="en-US" sz="2400" dirty="0"/>
          </a:p>
        </p:txBody>
      </p:sp>
      <p:grpSp>
        <p:nvGrpSpPr>
          <p:cNvPr id="50" name="図形グループ 49"/>
          <p:cNvGrpSpPr/>
          <p:nvPr/>
        </p:nvGrpSpPr>
        <p:grpSpPr>
          <a:xfrm>
            <a:off x="4577079" y="1063233"/>
            <a:ext cx="3144521" cy="701207"/>
            <a:chOff x="605246" y="3399024"/>
            <a:chExt cx="3882757" cy="718859"/>
          </a:xfrm>
        </p:grpSpPr>
        <p:sp>
          <p:nvSpPr>
            <p:cNvPr id="51" name="正方形/長方形 50"/>
            <p:cNvSpPr/>
            <p:nvPr/>
          </p:nvSpPr>
          <p:spPr>
            <a:xfrm>
              <a:off x="605246" y="3410403"/>
              <a:ext cx="3537527" cy="70748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05260" y="3399024"/>
              <a:ext cx="3882743" cy="66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solidFill>
                    <a:schemeClr val="tx2"/>
                  </a:solidFill>
                </a:rPr>
                <a:t>c</a:t>
              </a:r>
              <a:r>
                <a:rPr lang="en-US" altLang="ja-JP" sz="3600" dirty="0" smtClean="0">
                  <a:solidFill>
                    <a:schemeClr val="tx2"/>
                  </a:solidFill>
                </a:rPr>
                <a:t>har </a:t>
              </a:r>
              <a:r>
                <a:rPr lang="en-US" altLang="ja-JP" sz="3600" dirty="0" smtClean="0"/>
                <a:t>array [</a:t>
              </a:r>
              <a:r>
                <a:rPr lang="en-US" altLang="ja-JP" sz="3600" dirty="0">
                  <a:solidFill>
                    <a:srgbClr val="1F497D"/>
                  </a:solidFill>
                </a:rPr>
                <a:t>4</a:t>
              </a:r>
              <a:r>
                <a:rPr lang="en-US" altLang="ja-JP" sz="3600" dirty="0" smtClean="0"/>
                <a:t>]</a:t>
              </a:r>
              <a:r>
                <a:rPr kumimoji="1" lang="en-US" altLang="ja-JP" sz="3600" dirty="0" smtClean="0"/>
                <a:t>;</a:t>
              </a:r>
              <a:endParaRPr kumimoji="1" lang="ja-JP" altLang="en-US" sz="3600" dirty="0"/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1223360" y="4612925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a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909160" y="46256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#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14589" y="4597992"/>
            <a:ext cx="3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z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42660" y="4612925"/>
            <a:ext cx="40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%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6538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補足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（配列のアクセス方法２）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1835793" y="1049358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526255" y="1049358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835793" y="176444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526255" y="176444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56379" y="2050624"/>
            <a:ext cx="449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r>
              <a:rPr lang="ja-JP" altLang="en-US" sz="2400" dirty="0" smtClean="0"/>
              <a:t>という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次元配列を宣言する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p:grpSp>
        <p:nvGrpSpPr>
          <p:cNvPr id="53" name="図形グループ 52"/>
          <p:cNvGrpSpPr/>
          <p:nvPr/>
        </p:nvGrpSpPr>
        <p:grpSpPr>
          <a:xfrm>
            <a:off x="4056379" y="1063232"/>
            <a:ext cx="3799842" cy="701208"/>
            <a:chOff x="605246" y="3399023"/>
            <a:chExt cx="3882757" cy="718860"/>
          </a:xfrm>
        </p:grpSpPr>
        <p:sp>
          <p:nvSpPr>
            <p:cNvPr id="54" name="正方形/長方形 53"/>
            <p:cNvSpPr/>
            <p:nvPr/>
          </p:nvSpPr>
          <p:spPr>
            <a:xfrm>
              <a:off x="605246" y="3410403"/>
              <a:ext cx="3537527" cy="70748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605260" y="3399023"/>
              <a:ext cx="3882743" cy="66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solidFill>
                    <a:schemeClr val="tx2"/>
                  </a:solidFill>
                </a:rPr>
                <a:t>c</a:t>
              </a:r>
              <a:r>
                <a:rPr lang="en-US" altLang="ja-JP" sz="3600" dirty="0" smtClean="0">
                  <a:solidFill>
                    <a:schemeClr val="tx2"/>
                  </a:solidFill>
                </a:rPr>
                <a:t>har </a:t>
              </a:r>
              <a:r>
                <a:rPr lang="en-US" altLang="ja-JP" sz="3600" dirty="0" smtClean="0"/>
                <a:t>board[</a:t>
              </a:r>
              <a:r>
                <a:rPr lang="en-US" altLang="ja-JP" sz="3600" dirty="0" smtClean="0">
                  <a:solidFill>
                    <a:srgbClr val="1F497D"/>
                  </a:solidFill>
                </a:rPr>
                <a:t>2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1F497D"/>
                  </a:solidFill>
                </a:rPr>
                <a:t>2</a:t>
              </a:r>
              <a:r>
                <a:rPr lang="en-US" altLang="ja-JP" sz="3600" dirty="0" smtClean="0"/>
                <a:t>]</a:t>
              </a:r>
              <a:r>
                <a:rPr kumimoji="1" lang="en-US" altLang="ja-JP" sz="3600" dirty="0" smtClean="0"/>
                <a:t>;</a:t>
              </a:r>
              <a:endParaRPr kumimoji="1" lang="ja-JP" altLang="en-US" sz="3600" dirty="0"/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>
            <a:off x="704803" y="1927752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cxnSp>
        <p:nvCxnSpPr>
          <p:cNvPr id="57" name="直線コネクタ 56"/>
          <p:cNvCxnSpPr/>
          <p:nvPr/>
        </p:nvCxnSpPr>
        <p:spPr>
          <a:xfrm flipV="1">
            <a:off x="215900" y="25908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1835793" y="2776558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526255" y="2776558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1835793" y="349164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2526255" y="349164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42903" y="3654952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006600" y="2915675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a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692400" y="29156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#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019300" y="3579680"/>
            <a:ext cx="3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008000"/>
                </a:solidFill>
              </a:rPr>
              <a:t>z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679700" y="3594197"/>
            <a:ext cx="40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%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365235" y="3348847"/>
            <a:ext cx="557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同様に、何らかの文字が入っているとする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67" name="直線コネクタ 66"/>
          <p:cNvCxnSpPr/>
          <p:nvPr/>
        </p:nvCxnSpPr>
        <p:spPr>
          <a:xfrm flipV="1">
            <a:off x="215900" y="43942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835793" y="4719658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2526255" y="4719658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1835793" y="543474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2526255" y="543474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15900" y="5535854"/>
            <a:ext cx="161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b</a:t>
            </a:r>
            <a:r>
              <a:rPr lang="en-US" altLang="ja-JP" sz="2400" dirty="0" smtClean="0"/>
              <a:t>oard[1][0]</a:t>
            </a:r>
            <a:endParaRPr kumimoji="1" lang="ja-JP" altLang="en-US" sz="2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006600" y="4858775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a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692400" y="48587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#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019300" y="5522780"/>
            <a:ext cx="3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008000"/>
                </a:solidFill>
              </a:rPr>
              <a:t>z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79700" y="5537297"/>
            <a:ext cx="40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</a:rPr>
              <a:t>%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276335" y="5535757"/>
            <a:ext cx="161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b</a:t>
            </a:r>
            <a:r>
              <a:rPr lang="en-US" altLang="ja-JP" sz="2400" dirty="0" smtClean="0"/>
              <a:t>oard[1][1]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15900" y="4866636"/>
            <a:ext cx="161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b</a:t>
            </a:r>
            <a:r>
              <a:rPr lang="en-US" altLang="ja-JP" sz="2400" dirty="0" smtClean="0"/>
              <a:t>oard[0][0]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263635" y="4887197"/>
            <a:ext cx="161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b</a:t>
            </a:r>
            <a:r>
              <a:rPr lang="en-US" altLang="ja-JP" sz="2400" dirty="0" smtClean="0"/>
              <a:t>oard[0][1]</a:t>
            </a:r>
            <a:endParaRPr kumimoji="1" lang="ja-JP" altLang="en-US" sz="2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435600" y="4562720"/>
            <a:ext cx="2724875" cy="1711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400" dirty="0"/>
              <a:t>b</a:t>
            </a:r>
            <a:r>
              <a:rPr lang="en-US" altLang="ja-JP" sz="2400" dirty="0" smtClean="0"/>
              <a:t>oard[0][0]</a:t>
            </a:r>
            <a:r>
              <a:rPr lang="ja-JP" altLang="en-US" sz="2400" dirty="0" smtClean="0"/>
              <a:t>には</a:t>
            </a:r>
            <a:r>
              <a:rPr lang="en-US" altLang="ja-JP" sz="2400" dirty="0" smtClean="0"/>
              <a:t>  ’</a:t>
            </a:r>
            <a:r>
              <a:rPr lang="en-US" altLang="ja-JP" sz="2400" dirty="0" smtClean="0">
                <a:solidFill>
                  <a:srgbClr val="008000"/>
                </a:solidFill>
              </a:rPr>
              <a:t>a</a:t>
            </a:r>
            <a:r>
              <a:rPr lang="en-US" altLang="ja-JP" sz="2400" dirty="0" smtClean="0"/>
              <a:t>’</a:t>
            </a:r>
          </a:p>
          <a:p>
            <a:pPr>
              <a:lnSpc>
                <a:spcPct val="110000"/>
              </a:lnSpc>
            </a:pPr>
            <a:r>
              <a:rPr lang="en-US" altLang="ja-JP" sz="2400" dirty="0"/>
              <a:t>b</a:t>
            </a:r>
            <a:r>
              <a:rPr kumimoji="1" lang="en-US" altLang="ja-JP" sz="2400" dirty="0" smtClean="0"/>
              <a:t>oard[0][1]</a:t>
            </a:r>
            <a:r>
              <a:rPr kumimoji="1" lang="ja-JP" altLang="en-US" sz="2400" dirty="0" smtClean="0"/>
              <a:t>には</a:t>
            </a:r>
            <a:r>
              <a:rPr kumimoji="1" lang="en-US" altLang="ja-JP" sz="2400" dirty="0" smtClean="0"/>
              <a:t>  ’</a:t>
            </a:r>
            <a:r>
              <a:rPr kumimoji="1" lang="en-US" altLang="ja-JP" sz="2400" dirty="0" smtClean="0">
                <a:solidFill>
                  <a:srgbClr val="008000"/>
                </a:solidFill>
              </a:rPr>
              <a:t>#</a:t>
            </a:r>
            <a:r>
              <a:rPr kumimoji="1" lang="en-US" altLang="ja-JP" sz="2400" dirty="0" smtClean="0"/>
              <a:t>’</a:t>
            </a:r>
          </a:p>
          <a:p>
            <a:pPr>
              <a:lnSpc>
                <a:spcPct val="110000"/>
              </a:lnSpc>
            </a:pPr>
            <a:r>
              <a:rPr lang="en-US" altLang="ja-JP" sz="2400" dirty="0"/>
              <a:t>b</a:t>
            </a:r>
            <a:r>
              <a:rPr lang="en-US" altLang="ja-JP" sz="2400" dirty="0" smtClean="0"/>
              <a:t>oard[1][0]</a:t>
            </a:r>
            <a:r>
              <a:rPr lang="ja-JP" altLang="en-US" sz="2400" dirty="0" smtClean="0"/>
              <a:t>には</a:t>
            </a:r>
            <a:r>
              <a:rPr lang="en-US" altLang="ja-JP" sz="2400" dirty="0" smtClean="0"/>
              <a:t>  ’</a:t>
            </a:r>
            <a:r>
              <a:rPr lang="en-US" altLang="ja-JP" sz="2400" dirty="0" smtClean="0">
                <a:solidFill>
                  <a:srgbClr val="008000"/>
                </a:solidFill>
              </a:rPr>
              <a:t>z</a:t>
            </a:r>
            <a:r>
              <a:rPr lang="en-US" altLang="ja-JP" sz="2400" dirty="0" smtClean="0"/>
              <a:t>’</a:t>
            </a:r>
          </a:p>
          <a:p>
            <a:pPr>
              <a:lnSpc>
                <a:spcPct val="110000"/>
              </a:lnSpc>
            </a:pPr>
            <a:r>
              <a:rPr lang="en-US" altLang="ja-JP" sz="2400" dirty="0"/>
              <a:t>b</a:t>
            </a:r>
            <a:r>
              <a:rPr lang="en-US" altLang="ja-JP" sz="2400" dirty="0" smtClean="0"/>
              <a:t>oard[1][1]</a:t>
            </a:r>
            <a:r>
              <a:rPr lang="ja-JP" altLang="en-US" sz="2400" dirty="0" smtClean="0"/>
              <a:t>には</a:t>
            </a:r>
            <a:r>
              <a:rPr lang="en-US" altLang="ja-JP" sz="2400" dirty="0" smtClean="0"/>
              <a:t>  ’</a:t>
            </a:r>
            <a:r>
              <a:rPr lang="en-US" altLang="ja-JP" sz="2400" dirty="0" smtClean="0">
                <a:solidFill>
                  <a:srgbClr val="008000"/>
                </a:solidFill>
              </a:rPr>
              <a:t>%</a:t>
            </a:r>
            <a:r>
              <a:rPr lang="en-US" altLang="ja-JP" sz="2400" dirty="0" smtClean="0"/>
              <a:t>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90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432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altLang="ja-JP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180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度の回転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ってどうするの？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1" indent="-457200">
              <a:lnSpc>
                <a:spcPct val="200000"/>
              </a:lnSpc>
              <a:buFont typeface="Wingdings" charset="2"/>
              <a:buChar char="Ø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コピー用の配列を用意します。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200000"/>
              </a:lnSpc>
              <a:buFont typeface="Wingdings" charset="2"/>
              <a:buChar char="u"/>
            </a:pPr>
            <a:r>
              <a:rPr lang="en-US" altLang="ja-JP" sz="28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　　　　　　　　　を宣言しておきます。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1" indent="-457200">
              <a:lnSpc>
                <a:spcPct val="200000"/>
              </a:lnSpc>
              <a:buFont typeface="Wingdings" charset="2"/>
              <a:buChar char="Ø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元の配列を逆からコピー用の配列に移します。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200000"/>
              </a:lnSpc>
              <a:buFont typeface="Wingdings" charset="2"/>
              <a:buChar char="u"/>
            </a:pPr>
            <a:r>
              <a:rPr lang="en-US" altLang="ja-JP" sz="2800" dirty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文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を使います。</a:t>
            </a:r>
            <a:endParaRPr lang="en-US" altLang="ja-JP" sz="2800" dirty="0" smtClean="0">
              <a:solidFill>
                <a:srgbClr val="FF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0" name="図形グループ 9"/>
          <p:cNvGrpSpPr/>
          <p:nvPr/>
        </p:nvGrpSpPr>
        <p:grpSpPr>
          <a:xfrm>
            <a:off x="1668779" y="3196832"/>
            <a:ext cx="3550921" cy="701208"/>
            <a:chOff x="605246" y="3399023"/>
            <a:chExt cx="3882757" cy="718860"/>
          </a:xfrm>
        </p:grpSpPr>
        <p:sp>
          <p:nvSpPr>
            <p:cNvPr id="11" name="正方形/長方形 10"/>
            <p:cNvSpPr/>
            <p:nvPr/>
          </p:nvSpPr>
          <p:spPr>
            <a:xfrm>
              <a:off x="605246" y="3410403"/>
              <a:ext cx="3537527" cy="70748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605260" y="3399023"/>
              <a:ext cx="3882743" cy="66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solidFill>
                    <a:schemeClr val="tx2"/>
                  </a:solidFill>
                </a:rPr>
                <a:t>c</a:t>
              </a:r>
              <a:r>
                <a:rPr lang="en-US" altLang="ja-JP" sz="3600" dirty="0" smtClean="0">
                  <a:solidFill>
                    <a:schemeClr val="tx2"/>
                  </a:solidFill>
                </a:rPr>
                <a:t>har </a:t>
              </a:r>
              <a:r>
                <a:rPr lang="en-US" altLang="ja-JP" sz="3600" dirty="0" smtClean="0"/>
                <a:t>copy[</a:t>
              </a:r>
              <a:r>
                <a:rPr lang="en-US" altLang="ja-JP" sz="3600" dirty="0" smtClean="0">
                  <a:solidFill>
                    <a:srgbClr val="1F497D"/>
                  </a:solidFill>
                </a:rPr>
                <a:t>4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1F497D"/>
                  </a:solidFill>
                </a:rPr>
                <a:t>4</a:t>
              </a:r>
              <a:r>
                <a:rPr lang="en-US" altLang="ja-JP" sz="3600" dirty="0" smtClean="0"/>
                <a:t>]</a:t>
              </a:r>
              <a:r>
                <a:rPr kumimoji="1" lang="en-US" altLang="ja-JP" sz="3600" dirty="0" smtClean="0"/>
                <a:t>;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7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975841"/>
            <a:ext cx="8279191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コーディングに入る前に、いまからすることを図示します。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コピー用の配列を宣言します。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85" name="図形グループ 84"/>
          <p:cNvGrpSpPr/>
          <p:nvPr/>
        </p:nvGrpSpPr>
        <p:grpSpPr>
          <a:xfrm rot="10800000">
            <a:off x="723900" y="3070574"/>
            <a:ext cx="2761848" cy="2858050"/>
            <a:chOff x="1121998" y="2766145"/>
            <a:chExt cx="2761848" cy="2858050"/>
          </a:xfrm>
        </p:grpSpPr>
        <p:grpSp>
          <p:nvGrpSpPr>
            <p:cNvPr id="86" name="図形グループ 85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96" name="正方形/長方形 95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" name="図形グループ 86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88" name="正方形/長方形 87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4" name="図形グループ 63"/>
          <p:cNvGrpSpPr/>
          <p:nvPr/>
        </p:nvGrpSpPr>
        <p:grpSpPr>
          <a:xfrm>
            <a:off x="4602493" y="4152865"/>
            <a:ext cx="3235196" cy="701208"/>
            <a:chOff x="605246" y="3399023"/>
            <a:chExt cx="3882757" cy="718860"/>
          </a:xfrm>
        </p:grpSpPr>
        <p:sp>
          <p:nvSpPr>
            <p:cNvPr id="65" name="正方形/長方形 64"/>
            <p:cNvSpPr/>
            <p:nvPr/>
          </p:nvSpPr>
          <p:spPr>
            <a:xfrm>
              <a:off x="605246" y="3410403"/>
              <a:ext cx="3537527" cy="70748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605260" y="3399023"/>
              <a:ext cx="3882743" cy="66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solidFill>
                    <a:schemeClr val="tx2"/>
                  </a:solidFill>
                </a:rPr>
                <a:t>c</a:t>
              </a:r>
              <a:r>
                <a:rPr lang="en-US" altLang="ja-JP" sz="3600" dirty="0" smtClean="0">
                  <a:solidFill>
                    <a:schemeClr val="tx2"/>
                  </a:solidFill>
                </a:rPr>
                <a:t>har </a:t>
              </a:r>
              <a:r>
                <a:rPr lang="en-US" altLang="ja-JP" sz="3600" dirty="0" smtClean="0"/>
                <a:t>copy[</a:t>
              </a:r>
              <a:r>
                <a:rPr lang="en-US" altLang="ja-JP" sz="3600" dirty="0" smtClean="0">
                  <a:solidFill>
                    <a:srgbClr val="1F497D"/>
                  </a:solidFill>
                </a:rPr>
                <a:t>2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1F497D"/>
                  </a:solidFill>
                </a:rPr>
                <a:t>2</a:t>
              </a:r>
              <a:r>
                <a:rPr lang="en-US" altLang="ja-JP" sz="3600" dirty="0" smtClean="0"/>
                <a:t>]</a:t>
              </a:r>
              <a:r>
                <a:rPr kumimoji="1" lang="en-US" altLang="ja-JP" sz="3600" dirty="0" smtClean="0"/>
                <a:t>;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2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grpSp>
        <p:nvGrpSpPr>
          <p:cNvPr id="2" name="図形グループ 1"/>
          <p:cNvGrpSpPr/>
          <p:nvPr/>
        </p:nvGrpSpPr>
        <p:grpSpPr>
          <a:xfrm>
            <a:off x="641140" y="2762334"/>
            <a:ext cx="2761848" cy="2858050"/>
            <a:chOff x="1121998" y="2766145"/>
            <a:chExt cx="2761848" cy="285805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図形グループ 21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" name="テキスト ボックス 2"/>
          <p:cNvSpPr txBox="1"/>
          <p:nvPr/>
        </p:nvSpPr>
        <p:spPr>
          <a:xfrm>
            <a:off x="826089" y="2933762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234868" y="2933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907053" y="2933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47198" y="36415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3059" y="36421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47198" y="4368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30789" y="4368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83204" y="36286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555389" y="36286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95534" y="433638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71395" y="43370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95534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79125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935389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7198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55389" y="29508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85" name="図形グループ 84"/>
          <p:cNvGrpSpPr/>
          <p:nvPr/>
        </p:nvGrpSpPr>
        <p:grpSpPr>
          <a:xfrm rot="10800000">
            <a:off x="5528137" y="2778474"/>
            <a:ext cx="2761848" cy="2858050"/>
            <a:chOff x="1121998" y="2766145"/>
            <a:chExt cx="2761848" cy="2858050"/>
          </a:xfrm>
        </p:grpSpPr>
        <p:grpSp>
          <p:nvGrpSpPr>
            <p:cNvPr id="86" name="図形グループ 85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96" name="正方形/長方形 95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" name="図形グループ 86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88" name="正方形/長方形 87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7" name="テキスト ボックス 116"/>
          <p:cNvSpPr txBox="1"/>
          <p:nvPr/>
        </p:nvSpPr>
        <p:spPr>
          <a:xfrm rot="10800000">
            <a:off x="5708478" y="29657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20" name="右矢印 119"/>
          <p:cNvSpPr/>
          <p:nvPr/>
        </p:nvSpPr>
        <p:spPr>
          <a:xfrm rot="19349382">
            <a:off x="2970713" y="4054451"/>
            <a:ext cx="3086815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46384" y="975841"/>
            <a:ext cx="8279191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altLang="ja-JP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元</a:t>
            </a:r>
            <a:r>
              <a:rPr lang="ja-JP" altLang="en-US" sz="28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の配列を逆からコピー用の配列に移します。</a:t>
            </a: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629906" y="5640269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446509" y="5646203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97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grpSp>
        <p:nvGrpSpPr>
          <p:cNvPr id="2" name="図形グループ 1"/>
          <p:cNvGrpSpPr/>
          <p:nvPr/>
        </p:nvGrpSpPr>
        <p:grpSpPr>
          <a:xfrm>
            <a:off x="641140" y="2762334"/>
            <a:ext cx="2761848" cy="2858050"/>
            <a:chOff x="1121998" y="2766145"/>
            <a:chExt cx="2761848" cy="285805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図形グループ 21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" name="テキスト ボックス 2"/>
          <p:cNvSpPr txBox="1"/>
          <p:nvPr/>
        </p:nvSpPr>
        <p:spPr>
          <a:xfrm>
            <a:off x="826089" y="2933762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234868" y="2933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907053" y="2933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47198" y="36415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3059" y="36421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47198" y="4368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30789" y="4368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83204" y="36286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555389" y="36286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95534" y="433638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71395" y="43370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95534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79125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935389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7198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55389" y="29508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85" name="図形グループ 84"/>
          <p:cNvGrpSpPr/>
          <p:nvPr/>
        </p:nvGrpSpPr>
        <p:grpSpPr>
          <a:xfrm rot="10800000">
            <a:off x="5528137" y="2778474"/>
            <a:ext cx="2761848" cy="2858050"/>
            <a:chOff x="1121998" y="2766145"/>
            <a:chExt cx="2761848" cy="2858050"/>
          </a:xfrm>
        </p:grpSpPr>
        <p:grpSp>
          <p:nvGrpSpPr>
            <p:cNvPr id="86" name="図形グループ 85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96" name="正方形/長方形 95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" name="図形グループ 86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88" name="正方形/長方形 87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7" name="テキスト ボックス 116"/>
          <p:cNvSpPr txBox="1"/>
          <p:nvPr/>
        </p:nvSpPr>
        <p:spPr>
          <a:xfrm rot="10800000">
            <a:off x="5708478" y="29657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20" name="右矢印 119"/>
          <p:cNvSpPr/>
          <p:nvPr/>
        </p:nvSpPr>
        <p:spPr>
          <a:xfrm rot="20059401">
            <a:off x="2341813" y="4054452"/>
            <a:ext cx="4204938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409571" y="289780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29906" y="5640269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446509" y="5646203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46384" y="975841"/>
            <a:ext cx="8279191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altLang="ja-JP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元</a:t>
            </a:r>
            <a:r>
              <a:rPr lang="ja-JP" altLang="en-US" sz="28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の配列を逆からコピー用の配列に移します。</a:t>
            </a: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4842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grpSp>
        <p:nvGrpSpPr>
          <p:cNvPr id="2" name="図形グループ 1"/>
          <p:cNvGrpSpPr/>
          <p:nvPr/>
        </p:nvGrpSpPr>
        <p:grpSpPr>
          <a:xfrm>
            <a:off x="641140" y="2762334"/>
            <a:ext cx="2761848" cy="2858050"/>
            <a:chOff x="1121998" y="2766145"/>
            <a:chExt cx="2761848" cy="285805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図形グループ 21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" name="テキスト ボックス 2"/>
          <p:cNvSpPr txBox="1"/>
          <p:nvPr/>
        </p:nvSpPr>
        <p:spPr>
          <a:xfrm>
            <a:off x="826089" y="2933762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234868" y="2933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907053" y="2933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47198" y="36415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3059" y="36421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47198" y="4368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30789" y="4368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83204" y="36286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555389" y="36286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95534" y="433638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71395" y="43370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95534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79125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935389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7198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55389" y="29508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85" name="図形グループ 84"/>
          <p:cNvGrpSpPr/>
          <p:nvPr/>
        </p:nvGrpSpPr>
        <p:grpSpPr>
          <a:xfrm rot="10800000">
            <a:off x="5528137" y="2778474"/>
            <a:ext cx="2761848" cy="2858050"/>
            <a:chOff x="1121998" y="2766145"/>
            <a:chExt cx="2761848" cy="2858050"/>
          </a:xfrm>
        </p:grpSpPr>
        <p:grpSp>
          <p:nvGrpSpPr>
            <p:cNvPr id="86" name="図形グループ 85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96" name="正方形/長方形 95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" name="図形グループ 86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88" name="正方形/長方形 87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7" name="テキスト ボックス 116"/>
          <p:cNvSpPr txBox="1"/>
          <p:nvPr/>
        </p:nvSpPr>
        <p:spPr>
          <a:xfrm rot="10800000">
            <a:off x="5708478" y="29657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20" name="右矢印 119"/>
          <p:cNvSpPr/>
          <p:nvPr/>
        </p:nvSpPr>
        <p:spPr>
          <a:xfrm rot="20355141">
            <a:off x="1722798" y="4035644"/>
            <a:ext cx="5409925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409571" y="289780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128985" y="29003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29906" y="5640269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446509" y="5684303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46384" y="975841"/>
            <a:ext cx="8279191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altLang="ja-JP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元</a:t>
            </a:r>
            <a:r>
              <a:rPr lang="ja-JP" altLang="en-US" sz="28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の配列を逆からコピー用の配列に移します。</a:t>
            </a: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898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49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452984" y="3301940"/>
            <a:ext cx="46209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36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途中を省略して</a:t>
            </a:r>
            <a:r>
              <a:rPr lang="en-US" altLang="ja-JP" sz="36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70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（競技）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プログラミングを始めたいけど、そもそもプログラムって何をするの？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7834" y="2578098"/>
            <a:ext cx="8279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大雑把に言うと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情報を</a:t>
            </a:r>
            <a:r>
              <a:rPr lang="ja-JP" altLang="en-US" sz="24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受け取って</a:t>
            </a:r>
            <a:endParaRPr lang="en-US" altLang="ja-JP" sz="2400" dirty="0" smtClean="0">
              <a:solidFill>
                <a:schemeClr val="accent6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20" name="図形グループ 19"/>
          <p:cNvGrpSpPr/>
          <p:nvPr/>
        </p:nvGrpSpPr>
        <p:grpSpPr>
          <a:xfrm>
            <a:off x="1405582" y="3784999"/>
            <a:ext cx="3501434" cy="461665"/>
            <a:chOff x="1405582" y="3784999"/>
            <a:chExt cx="3501434" cy="461665"/>
          </a:xfrm>
        </p:grpSpPr>
        <p:grpSp>
          <p:nvGrpSpPr>
            <p:cNvPr id="21" name="図形グループ 20"/>
            <p:cNvGrpSpPr/>
            <p:nvPr/>
          </p:nvGrpSpPr>
          <p:grpSpPr>
            <a:xfrm>
              <a:off x="1405582" y="3784999"/>
              <a:ext cx="3501434" cy="461665"/>
              <a:chOff x="1417912" y="3895960"/>
              <a:chExt cx="3501434" cy="461665"/>
            </a:xfrm>
          </p:grpSpPr>
          <p:sp>
            <p:nvSpPr>
              <p:cNvPr id="23" name="テキスト ボックス 22"/>
              <p:cNvSpPr txBox="1"/>
              <p:nvPr/>
            </p:nvSpPr>
            <p:spPr>
              <a:xfrm>
                <a:off x="1417912" y="389596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solidFill>
                      <a:srgbClr val="000000"/>
                    </a:solidFill>
                  </a:rPr>
                  <a:t>情報</a:t>
                </a:r>
                <a:endParaRPr kumimoji="1" lang="ja-JP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3358101" y="3895960"/>
                <a:ext cx="1561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solidFill>
                      <a:srgbClr val="000000"/>
                    </a:solidFill>
                  </a:rPr>
                  <a:t>プログラム</a:t>
                </a:r>
                <a:endParaRPr kumimoji="1" lang="ja-JP" alt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" name="右矢印 21"/>
            <p:cNvSpPr/>
            <p:nvPr/>
          </p:nvSpPr>
          <p:spPr>
            <a:xfrm>
              <a:off x="2354963" y="3874818"/>
              <a:ext cx="961716" cy="313717"/>
            </a:xfrm>
            <a:prstGeom prst="rightArrow">
              <a:avLst>
                <a:gd name="adj1" fmla="val 50000"/>
                <a:gd name="adj2" fmla="val 1325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9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50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grpSp>
        <p:nvGrpSpPr>
          <p:cNvPr id="2" name="図形グループ 1"/>
          <p:cNvGrpSpPr/>
          <p:nvPr/>
        </p:nvGrpSpPr>
        <p:grpSpPr>
          <a:xfrm>
            <a:off x="641140" y="2762334"/>
            <a:ext cx="2761848" cy="2858050"/>
            <a:chOff x="1121998" y="2766145"/>
            <a:chExt cx="2761848" cy="285805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図形グループ 21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" name="テキスト ボックス 2"/>
          <p:cNvSpPr txBox="1"/>
          <p:nvPr/>
        </p:nvSpPr>
        <p:spPr>
          <a:xfrm>
            <a:off x="826089" y="2933762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234868" y="2933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907053" y="2933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47198" y="36415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3059" y="36421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47198" y="4368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30789" y="4368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83204" y="36286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555389" y="36286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95534" y="433638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71395" y="43370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95534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79125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935389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7198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55389" y="29508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 rot="10800000">
            <a:off x="5528137" y="2778474"/>
            <a:ext cx="2761848" cy="2858050"/>
            <a:chOff x="793540" y="2914734"/>
            <a:chExt cx="2761848" cy="2858050"/>
          </a:xfrm>
        </p:grpSpPr>
        <p:grpSp>
          <p:nvGrpSpPr>
            <p:cNvPr id="85" name="図形グループ 84"/>
            <p:cNvGrpSpPr/>
            <p:nvPr/>
          </p:nvGrpSpPr>
          <p:grpSpPr>
            <a:xfrm>
              <a:off x="793540" y="2914734"/>
              <a:ext cx="2761848" cy="2858050"/>
              <a:chOff x="1121998" y="2766145"/>
              <a:chExt cx="2761848" cy="2858050"/>
            </a:xfrm>
          </p:grpSpPr>
          <p:grpSp>
            <p:nvGrpSpPr>
              <p:cNvPr id="86" name="図形グループ 85"/>
              <p:cNvGrpSpPr/>
              <p:nvPr/>
            </p:nvGrpSpPr>
            <p:grpSpPr>
              <a:xfrm>
                <a:off x="1121998" y="2766145"/>
                <a:ext cx="2761848" cy="1425214"/>
                <a:chOff x="1035693" y="3863425"/>
                <a:chExt cx="2761848" cy="1425214"/>
              </a:xfrm>
            </p:grpSpPr>
            <p:sp>
              <p:nvSpPr>
                <p:cNvPr id="96" name="正方形/長方形 95"/>
                <p:cNvSpPr/>
                <p:nvPr/>
              </p:nvSpPr>
              <p:spPr>
                <a:xfrm>
                  <a:off x="1035693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/>
                <p:cNvSpPr/>
                <p:nvPr/>
              </p:nvSpPr>
              <p:spPr>
                <a:xfrm>
                  <a:off x="1726155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正方形/長方形 97"/>
                <p:cNvSpPr/>
                <p:nvPr/>
              </p:nvSpPr>
              <p:spPr>
                <a:xfrm>
                  <a:off x="2416617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正方形/長方形 98"/>
                <p:cNvSpPr/>
                <p:nvPr/>
              </p:nvSpPr>
              <p:spPr>
                <a:xfrm>
                  <a:off x="3107079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正方形/長方形 99"/>
                <p:cNvSpPr/>
                <p:nvPr/>
              </p:nvSpPr>
              <p:spPr>
                <a:xfrm>
                  <a:off x="1035693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正方形/長方形 100"/>
                <p:cNvSpPr/>
                <p:nvPr/>
              </p:nvSpPr>
              <p:spPr>
                <a:xfrm>
                  <a:off x="1726155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正方形/長方形 101"/>
                <p:cNvSpPr/>
                <p:nvPr/>
              </p:nvSpPr>
              <p:spPr>
                <a:xfrm>
                  <a:off x="2416617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/>
                <p:cNvSpPr/>
                <p:nvPr/>
              </p:nvSpPr>
              <p:spPr>
                <a:xfrm>
                  <a:off x="3107079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" name="図形グループ 86"/>
              <p:cNvGrpSpPr/>
              <p:nvPr/>
            </p:nvGrpSpPr>
            <p:grpSpPr>
              <a:xfrm>
                <a:off x="1121998" y="4198981"/>
                <a:ext cx="2761848" cy="1425214"/>
                <a:chOff x="1035693" y="5296261"/>
                <a:chExt cx="2761848" cy="1425214"/>
              </a:xfrm>
            </p:grpSpPr>
            <p:sp>
              <p:nvSpPr>
                <p:cNvPr id="88" name="正方形/長方形 87"/>
                <p:cNvSpPr/>
                <p:nvPr/>
              </p:nvSpPr>
              <p:spPr>
                <a:xfrm>
                  <a:off x="1035693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正方形/長方形 88"/>
                <p:cNvSpPr/>
                <p:nvPr/>
              </p:nvSpPr>
              <p:spPr>
                <a:xfrm>
                  <a:off x="1726155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2416617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正方形/長方形 90"/>
                <p:cNvSpPr/>
                <p:nvPr/>
              </p:nvSpPr>
              <p:spPr>
                <a:xfrm>
                  <a:off x="3107079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正方形/長方形 91"/>
                <p:cNvSpPr/>
                <p:nvPr/>
              </p:nvSpPr>
              <p:spPr>
                <a:xfrm>
                  <a:off x="1035693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正方形/長方形 92"/>
                <p:cNvSpPr/>
                <p:nvPr/>
              </p:nvSpPr>
              <p:spPr>
                <a:xfrm>
                  <a:off x="1726155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正方形/長方形 93"/>
                <p:cNvSpPr/>
                <p:nvPr/>
              </p:nvSpPr>
              <p:spPr>
                <a:xfrm>
                  <a:off x="2416617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/>
                <p:cNvSpPr/>
                <p:nvPr/>
              </p:nvSpPr>
              <p:spPr>
                <a:xfrm>
                  <a:off x="3107079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5" name="テキスト ボックス 104"/>
            <p:cNvSpPr txBox="1"/>
            <p:nvPr/>
          </p:nvSpPr>
          <p:spPr>
            <a:xfrm>
              <a:off x="2387268" y="30861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3059453" y="30861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2399598" y="37939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3075459" y="379454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399598" y="452131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3083189" y="452131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1035604" y="378103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1707789" y="378103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1047934" y="44887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1723795" y="44894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1047934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1731525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3087789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2399598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</p:grpSp>
      <p:sp>
        <p:nvSpPr>
          <p:cNvPr id="80" name="右矢印 79"/>
          <p:cNvSpPr/>
          <p:nvPr/>
        </p:nvSpPr>
        <p:spPr>
          <a:xfrm rot="1234875">
            <a:off x="1704024" y="4080871"/>
            <a:ext cx="5601426" cy="363354"/>
          </a:xfrm>
          <a:prstGeom prst="rightArrow">
            <a:avLst>
              <a:gd name="adj1" fmla="val 33947"/>
              <a:gd name="adj2" fmla="val 20673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100808" y="50397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629906" y="5640269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446509" y="5646203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46384" y="975841"/>
            <a:ext cx="8279191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altLang="ja-JP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元</a:t>
            </a:r>
            <a:r>
              <a:rPr lang="ja-JP" altLang="en-US" sz="28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の配列を逆からコピー用の配列に移します。</a:t>
            </a: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5632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grpSp>
        <p:nvGrpSpPr>
          <p:cNvPr id="2" name="図形グループ 1"/>
          <p:cNvGrpSpPr/>
          <p:nvPr/>
        </p:nvGrpSpPr>
        <p:grpSpPr>
          <a:xfrm>
            <a:off x="641140" y="2762334"/>
            <a:ext cx="2761848" cy="2858050"/>
            <a:chOff x="1121998" y="2766145"/>
            <a:chExt cx="2761848" cy="285805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図形グループ 21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" name="テキスト ボックス 2"/>
          <p:cNvSpPr txBox="1"/>
          <p:nvPr/>
        </p:nvSpPr>
        <p:spPr>
          <a:xfrm>
            <a:off x="826089" y="2933762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234868" y="2933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907053" y="2933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47198" y="36415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3059" y="36421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47198" y="4368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30789" y="4368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83204" y="36286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555389" y="36286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95534" y="433638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71395" y="43370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95534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79125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935389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7198" y="5063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55389" y="29508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 rot="10800000">
            <a:off x="5528137" y="2778474"/>
            <a:ext cx="2761848" cy="2858050"/>
            <a:chOff x="793540" y="2914734"/>
            <a:chExt cx="2761848" cy="2858050"/>
          </a:xfrm>
        </p:grpSpPr>
        <p:grpSp>
          <p:nvGrpSpPr>
            <p:cNvPr id="85" name="図形グループ 84"/>
            <p:cNvGrpSpPr/>
            <p:nvPr/>
          </p:nvGrpSpPr>
          <p:grpSpPr>
            <a:xfrm>
              <a:off x="793540" y="2914734"/>
              <a:ext cx="2761848" cy="2858050"/>
              <a:chOff x="1121998" y="2766145"/>
              <a:chExt cx="2761848" cy="2858050"/>
            </a:xfrm>
          </p:grpSpPr>
          <p:grpSp>
            <p:nvGrpSpPr>
              <p:cNvPr id="86" name="図形グループ 85"/>
              <p:cNvGrpSpPr/>
              <p:nvPr/>
            </p:nvGrpSpPr>
            <p:grpSpPr>
              <a:xfrm>
                <a:off x="1121998" y="2766145"/>
                <a:ext cx="2761848" cy="1425214"/>
                <a:chOff x="1035693" y="3863425"/>
                <a:chExt cx="2761848" cy="1425214"/>
              </a:xfrm>
            </p:grpSpPr>
            <p:sp>
              <p:nvSpPr>
                <p:cNvPr id="96" name="正方形/長方形 95"/>
                <p:cNvSpPr/>
                <p:nvPr/>
              </p:nvSpPr>
              <p:spPr>
                <a:xfrm>
                  <a:off x="1035693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/>
                <p:cNvSpPr/>
                <p:nvPr/>
              </p:nvSpPr>
              <p:spPr>
                <a:xfrm>
                  <a:off x="1726155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正方形/長方形 97"/>
                <p:cNvSpPr/>
                <p:nvPr/>
              </p:nvSpPr>
              <p:spPr>
                <a:xfrm>
                  <a:off x="2416617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正方形/長方形 98"/>
                <p:cNvSpPr/>
                <p:nvPr/>
              </p:nvSpPr>
              <p:spPr>
                <a:xfrm>
                  <a:off x="3107079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正方形/長方形 99"/>
                <p:cNvSpPr/>
                <p:nvPr/>
              </p:nvSpPr>
              <p:spPr>
                <a:xfrm>
                  <a:off x="1035693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正方形/長方形 100"/>
                <p:cNvSpPr/>
                <p:nvPr/>
              </p:nvSpPr>
              <p:spPr>
                <a:xfrm>
                  <a:off x="1726155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正方形/長方形 101"/>
                <p:cNvSpPr/>
                <p:nvPr/>
              </p:nvSpPr>
              <p:spPr>
                <a:xfrm>
                  <a:off x="2416617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/>
                <p:cNvSpPr/>
                <p:nvPr/>
              </p:nvSpPr>
              <p:spPr>
                <a:xfrm>
                  <a:off x="3107079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" name="図形グループ 86"/>
              <p:cNvGrpSpPr/>
              <p:nvPr/>
            </p:nvGrpSpPr>
            <p:grpSpPr>
              <a:xfrm>
                <a:off x="1121998" y="4198981"/>
                <a:ext cx="2761848" cy="1425214"/>
                <a:chOff x="1035693" y="5296261"/>
                <a:chExt cx="2761848" cy="1425214"/>
              </a:xfrm>
            </p:grpSpPr>
            <p:sp>
              <p:nvSpPr>
                <p:cNvPr id="88" name="正方形/長方形 87"/>
                <p:cNvSpPr/>
                <p:nvPr/>
              </p:nvSpPr>
              <p:spPr>
                <a:xfrm>
                  <a:off x="1035693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正方形/長方形 88"/>
                <p:cNvSpPr/>
                <p:nvPr/>
              </p:nvSpPr>
              <p:spPr>
                <a:xfrm>
                  <a:off x="1726155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2416617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正方形/長方形 90"/>
                <p:cNvSpPr/>
                <p:nvPr/>
              </p:nvSpPr>
              <p:spPr>
                <a:xfrm>
                  <a:off x="3107079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正方形/長方形 91"/>
                <p:cNvSpPr/>
                <p:nvPr/>
              </p:nvSpPr>
              <p:spPr>
                <a:xfrm>
                  <a:off x="1035693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正方形/長方形 92"/>
                <p:cNvSpPr/>
                <p:nvPr/>
              </p:nvSpPr>
              <p:spPr>
                <a:xfrm>
                  <a:off x="1726155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正方形/長方形 93"/>
                <p:cNvSpPr/>
                <p:nvPr/>
              </p:nvSpPr>
              <p:spPr>
                <a:xfrm>
                  <a:off x="2416617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/>
                <p:cNvSpPr/>
                <p:nvPr/>
              </p:nvSpPr>
              <p:spPr>
                <a:xfrm>
                  <a:off x="3107079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5" name="テキスト ボックス 104"/>
            <p:cNvSpPr txBox="1"/>
            <p:nvPr/>
          </p:nvSpPr>
          <p:spPr>
            <a:xfrm>
              <a:off x="2387268" y="30861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3059453" y="30861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2399598" y="37939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3075459" y="379454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399598" y="452131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3083189" y="452131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1035604" y="378103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1707789" y="378103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1047934" y="44887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1723795" y="44894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1047934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1731525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3087789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2399598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7100808" y="50397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746434" y="5039774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80" name="右矢印 79"/>
          <p:cNvSpPr/>
          <p:nvPr/>
        </p:nvSpPr>
        <p:spPr>
          <a:xfrm rot="1029050">
            <a:off x="1044827" y="4088317"/>
            <a:ext cx="6894681" cy="363354"/>
          </a:xfrm>
          <a:prstGeom prst="rightArrow">
            <a:avLst>
              <a:gd name="adj1" fmla="val 33947"/>
              <a:gd name="adj2" fmla="val 20673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629906" y="5640269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446509" y="5646203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46384" y="975841"/>
            <a:ext cx="8279191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altLang="ja-JP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元</a:t>
            </a:r>
            <a:r>
              <a:rPr lang="ja-JP" altLang="en-US" sz="28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の配列を逆からコピー用の配列に移します。</a:t>
            </a:r>
            <a:endParaRPr lang="en-US" altLang="ja-JP" sz="28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1242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84" name="テキスト ボックス 83"/>
          <p:cNvSpPr txBox="1"/>
          <p:nvPr/>
        </p:nvSpPr>
        <p:spPr>
          <a:xfrm>
            <a:off x="446384" y="975841"/>
            <a:ext cx="827919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移せばよいことはわかったけど、実際にどうするの？</a:t>
            </a:r>
            <a:endParaRPr lang="en-US" altLang="ja-JP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en-US" altLang="ja-JP" sz="2400" dirty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24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文を使います。</a:t>
            </a:r>
            <a:endParaRPr lang="en-US" altLang="ja-JP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en-US" altLang="ja-JP" sz="24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文とは繰り返し行われる処理を記述するものです。</a:t>
            </a:r>
            <a:endParaRPr lang="en-US" altLang="ja-JP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04" name="直線コネクタ 103"/>
          <p:cNvCxnSpPr/>
          <p:nvPr/>
        </p:nvCxnSpPr>
        <p:spPr>
          <a:xfrm flipV="1">
            <a:off x="215900" y="282639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509884" y="2855441"/>
            <a:ext cx="8279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復習</a:t>
            </a:r>
            <a:endParaRPr lang="en-US" altLang="ja-JP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次元配列の添字について</a:t>
            </a:r>
            <a:endParaRPr lang="en-US" altLang="ja-JP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20" name="図形グループ 119"/>
          <p:cNvGrpSpPr/>
          <p:nvPr/>
        </p:nvGrpSpPr>
        <p:grpSpPr>
          <a:xfrm>
            <a:off x="3581400" y="4305300"/>
            <a:ext cx="1778210" cy="1784984"/>
            <a:chOff x="1121998" y="2766145"/>
            <a:chExt cx="2761848" cy="2858050"/>
          </a:xfrm>
        </p:grpSpPr>
        <p:grpSp>
          <p:nvGrpSpPr>
            <p:cNvPr id="121" name="図形グループ 120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31" name="正方形/長方形 130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2" name="図形グループ 121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123" name="正方形/長方形 122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73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grpSp>
        <p:nvGrpSpPr>
          <p:cNvPr id="120" name="図形グループ 119"/>
          <p:cNvGrpSpPr/>
          <p:nvPr/>
        </p:nvGrpSpPr>
        <p:grpSpPr>
          <a:xfrm>
            <a:off x="1079500" y="1917700"/>
            <a:ext cx="4292600" cy="4312284"/>
            <a:chOff x="1121998" y="2766145"/>
            <a:chExt cx="2761848" cy="2858050"/>
          </a:xfrm>
        </p:grpSpPr>
        <p:grpSp>
          <p:nvGrpSpPr>
            <p:cNvPr id="121" name="図形グループ 120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31" name="正方形/長方形 130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2" name="図形グループ 121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123" name="正方形/長方形 122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" name="テキスト ボックス 1"/>
          <p:cNvSpPr txBox="1"/>
          <p:nvPr/>
        </p:nvSpPr>
        <p:spPr>
          <a:xfrm>
            <a:off x="1160185" y="2133600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[0,0]</a:t>
            </a:r>
            <a:endParaRPr kumimoji="1" lang="ja-JP" altLang="en-US" sz="3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28850" y="2134176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[0,1]</a:t>
            </a:r>
            <a:endParaRPr kumimoji="1" lang="ja-JP" altLang="en-US" sz="3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297858" y="2134176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[0,2]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74046" y="2133600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[0,3]</a:t>
            </a:r>
            <a:endParaRPr kumimoji="1" lang="ja-JP" altLang="en-US" sz="3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7485" y="3200400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[1,0]</a:t>
            </a:r>
            <a:endParaRPr kumimoji="1"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16150" y="3200976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[1,1]</a:t>
            </a:r>
            <a:endParaRPr kumimoji="1" lang="ja-JP" altLang="en-US" sz="3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85158" y="3200976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[1,2]</a:t>
            </a:r>
            <a:endParaRPr kumimoji="1" lang="ja-JP" altLang="en-US" sz="3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361346" y="3200400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[1,3]</a:t>
            </a:r>
            <a:endParaRPr kumimoji="1" lang="ja-JP" altLang="en-US" sz="3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147485" y="4292600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[2,0]</a:t>
            </a:r>
            <a:endParaRPr kumimoji="1" lang="ja-JP" altLang="en-US" sz="3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216150" y="4293176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[2,1]</a:t>
            </a:r>
            <a:endParaRPr kumimoji="1" lang="ja-JP" altLang="en-US" sz="32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85158" y="4293176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[2,2]</a:t>
            </a:r>
            <a:endParaRPr kumimoji="1" lang="ja-JP" altLang="en-US" sz="3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361346" y="4292600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[2,3]</a:t>
            </a:r>
            <a:endParaRPr kumimoji="1" lang="ja-JP" altLang="en-US" sz="3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34785" y="5359400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[3,0]</a:t>
            </a:r>
            <a:endParaRPr kumimoji="1" lang="ja-JP" altLang="en-US" sz="32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03450" y="5359976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[3,1]</a:t>
            </a:r>
            <a:endParaRPr kumimoji="1" lang="ja-JP" altLang="en-US" sz="3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272458" y="5359976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[3,2]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48646" y="5359400"/>
            <a:ext cx="95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[3,3]</a:t>
            </a:r>
            <a:endParaRPr kumimoji="1" lang="ja-JP" altLang="en-US" sz="32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09884" y="963141"/>
            <a:ext cx="82791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次元配列の添字について</a:t>
            </a:r>
            <a:endParaRPr lang="en-US" altLang="ja-JP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641349" y="1553294"/>
            <a:ext cx="4730751" cy="363354"/>
          </a:xfrm>
          <a:prstGeom prst="rightArrow">
            <a:avLst>
              <a:gd name="adj1" fmla="val 33947"/>
              <a:gd name="adj2" fmla="val 206737"/>
            </a:avLst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5400000">
            <a:off x="-1534226" y="3806757"/>
            <a:ext cx="4483100" cy="363354"/>
          </a:xfrm>
          <a:prstGeom prst="rightArrow">
            <a:avLst>
              <a:gd name="adj1" fmla="val 33947"/>
              <a:gd name="adj2" fmla="val 206737"/>
            </a:avLst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38188" y="2877404"/>
            <a:ext cx="37074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注意点</a:t>
            </a:r>
            <a:endParaRPr lang="en-US" altLang="en-US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4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数学の</a:t>
            </a:r>
            <a:r>
              <a:rPr lang="en-US" altLang="ja-JP" sz="2400" dirty="0" err="1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xy</a:t>
            </a:r>
            <a:r>
              <a:rPr lang="ja-JP" altLang="en-US" sz="24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座標とは異なる</a:t>
            </a:r>
            <a:endParaRPr lang="en-US" altLang="ja-JP" sz="2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マスは4x4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だが、添字は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[3,3]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まで</a:t>
            </a:r>
            <a:endParaRPr lang="en-US" altLang="ja-JP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51093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6385" y="975841"/>
            <a:ext cx="35033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en-US" altLang="en-US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文の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コード</a:t>
            </a:r>
            <a:endParaRPr lang="en-US" altLang="ja-JP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610672" y="1841501"/>
            <a:ext cx="6122331" cy="2877154"/>
            <a:chOff x="646769" y="1841501"/>
            <a:chExt cx="6122331" cy="2877154"/>
          </a:xfrm>
        </p:grpSpPr>
        <p:sp>
          <p:nvSpPr>
            <p:cNvPr id="51" name="正方形/長方形 50"/>
            <p:cNvSpPr/>
            <p:nvPr/>
          </p:nvSpPr>
          <p:spPr>
            <a:xfrm>
              <a:off x="646769" y="1841501"/>
              <a:ext cx="5906432" cy="28771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649428" y="1856332"/>
              <a:ext cx="611967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smtClean="0">
                  <a:solidFill>
                    <a:schemeClr val="tx2"/>
                  </a:solidFill>
                </a:rPr>
                <a:t>for</a:t>
              </a:r>
              <a:r>
                <a:rPr lang="en-US" altLang="ja-JP" sz="3600" dirty="0"/>
                <a:t>(</a:t>
              </a:r>
              <a:r>
                <a:rPr lang="en-US" altLang="ja-JP" sz="3600" dirty="0">
                  <a:solidFill>
                    <a:srgbClr val="1F497D"/>
                  </a:solidFill>
                </a:rPr>
                <a:t>int</a:t>
              </a:r>
              <a:r>
                <a:rPr lang="en-US" altLang="ja-JP" sz="3600" dirty="0"/>
                <a:t> i = </a:t>
              </a:r>
              <a:r>
                <a:rPr lang="en-US" altLang="ja-JP" sz="3600" dirty="0">
                  <a:solidFill>
                    <a:srgbClr val="4F81BD"/>
                  </a:solidFill>
                </a:rPr>
                <a:t>0</a:t>
              </a:r>
              <a:r>
                <a:rPr lang="en-US" altLang="ja-JP" sz="3600" dirty="0"/>
                <a:t>; i </a:t>
              </a:r>
              <a:r>
                <a:rPr lang="en-US" altLang="ja-JP" sz="3600" dirty="0" smtClean="0"/>
                <a:t>&lt;</a:t>
              </a:r>
              <a:r>
                <a:rPr lang="en-US" altLang="ja-JP" sz="3600" dirty="0"/>
                <a:t> 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4</a:t>
              </a:r>
              <a:r>
                <a:rPr lang="en-US" altLang="ja-JP" sz="3600" dirty="0" smtClean="0"/>
                <a:t>; </a:t>
              </a:r>
              <a:r>
                <a:rPr lang="en-US" altLang="ja-JP" sz="3600" dirty="0"/>
                <a:t>i++)</a:t>
              </a:r>
              <a:r>
                <a:rPr lang="en-US" altLang="ja-JP" sz="3600" dirty="0" smtClean="0"/>
                <a:t>{</a:t>
              </a:r>
            </a:p>
            <a:p>
              <a:r>
                <a:rPr lang="en-US" altLang="ja-JP" sz="3600" dirty="0" smtClean="0"/>
                <a:t>    </a:t>
              </a:r>
              <a:r>
                <a:rPr lang="en-US" altLang="ja-JP" sz="3600" dirty="0">
                  <a:solidFill>
                    <a:srgbClr val="1F497D"/>
                  </a:solidFill>
                </a:rPr>
                <a:t>for</a:t>
              </a:r>
              <a:r>
                <a:rPr lang="en-US" altLang="ja-JP" sz="3600" dirty="0"/>
                <a:t>(</a:t>
              </a:r>
              <a:r>
                <a:rPr lang="en-US" altLang="ja-JP" sz="3600" dirty="0">
                  <a:solidFill>
                    <a:srgbClr val="1F497D"/>
                  </a:solidFill>
                </a:rPr>
                <a:t>int</a:t>
              </a:r>
              <a:r>
                <a:rPr lang="en-US" altLang="ja-JP" sz="3600" dirty="0"/>
                <a:t> </a:t>
              </a:r>
              <a:r>
                <a:rPr lang="en-US" altLang="ja-JP" sz="3600" dirty="0" smtClean="0"/>
                <a:t>j </a:t>
              </a:r>
              <a:r>
                <a:rPr lang="en-US" altLang="ja-JP" sz="3600" dirty="0"/>
                <a:t>= </a:t>
              </a:r>
              <a:r>
                <a:rPr lang="en-US" altLang="ja-JP" sz="3600" dirty="0">
                  <a:solidFill>
                    <a:srgbClr val="4F81BD"/>
                  </a:solidFill>
                </a:rPr>
                <a:t>0</a:t>
              </a:r>
              <a:r>
                <a:rPr lang="en-US" altLang="ja-JP" sz="3600" dirty="0"/>
                <a:t>; i &lt; </a:t>
              </a:r>
              <a:r>
                <a:rPr lang="en-US" altLang="ja-JP" sz="3600" dirty="0">
                  <a:solidFill>
                    <a:srgbClr val="4F81BD"/>
                  </a:solidFill>
                </a:rPr>
                <a:t>4</a:t>
              </a:r>
              <a:r>
                <a:rPr lang="en-US" altLang="ja-JP" sz="3600" dirty="0"/>
                <a:t>; </a:t>
              </a:r>
              <a:r>
                <a:rPr lang="en-US" altLang="ja-JP" sz="3600" dirty="0" smtClean="0"/>
                <a:t>j+</a:t>
              </a:r>
              <a:r>
                <a:rPr lang="en-US" altLang="ja-JP" sz="3600" dirty="0"/>
                <a:t>+)</a:t>
              </a:r>
              <a:r>
                <a:rPr lang="en-US" altLang="ja-JP" sz="3600" dirty="0" smtClean="0"/>
                <a:t>{</a:t>
              </a:r>
            </a:p>
            <a:p>
              <a:r>
                <a:rPr lang="en-US" altLang="ja-JP" sz="3600" dirty="0" smtClean="0"/>
                <a:t>        copy[i][j] = board[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-i][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-j];</a:t>
              </a:r>
            </a:p>
            <a:p>
              <a:r>
                <a:rPr lang="en-US" altLang="ja-JP" sz="3600" dirty="0" smtClean="0"/>
                <a:t>    }</a:t>
              </a:r>
            </a:p>
            <a:p>
              <a:r>
                <a:rPr lang="en-US" altLang="ja-JP" sz="3600" dirty="0" smtClean="0"/>
                <a:t>}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1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6384" y="975841"/>
            <a:ext cx="55734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en-US" altLang="en-US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文の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コード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(i = 0, j = 0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のとき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)</a:t>
            </a: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641140" y="2825834"/>
            <a:ext cx="2761848" cy="2858050"/>
            <a:chOff x="1121998" y="2766145"/>
            <a:chExt cx="2761848" cy="2858050"/>
          </a:xfrm>
        </p:grpSpPr>
        <p:grpSp>
          <p:nvGrpSpPr>
            <p:cNvPr id="13" name="図形グループ 12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図形グループ 14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テキスト ボックス 32"/>
          <p:cNvSpPr txBox="1"/>
          <p:nvPr/>
        </p:nvSpPr>
        <p:spPr>
          <a:xfrm>
            <a:off x="826089" y="2997262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34868" y="29972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07053" y="29972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47198" y="37050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923059" y="37056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247198" y="44324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30789" y="44324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83204" y="36921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55389" y="36921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95534" y="439988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571395" y="44005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95534" y="51272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79125" y="51272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935389" y="51272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247198" y="51272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555389" y="30143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52" name="図形グループ 51"/>
          <p:cNvGrpSpPr/>
          <p:nvPr/>
        </p:nvGrpSpPr>
        <p:grpSpPr>
          <a:xfrm rot="10800000">
            <a:off x="5528137" y="2841974"/>
            <a:ext cx="2761848" cy="2858050"/>
            <a:chOff x="1121998" y="2766145"/>
            <a:chExt cx="2761848" cy="2858050"/>
          </a:xfrm>
        </p:grpSpPr>
        <p:grpSp>
          <p:nvGrpSpPr>
            <p:cNvPr id="53" name="図形グループ 52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63" name="正方形/長方形 62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4" name="図形グループ 53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55" name="正方形/長方形 54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1" name="テキスト ボックス 70"/>
          <p:cNvSpPr txBox="1"/>
          <p:nvPr/>
        </p:nvSpPr>
        <p:spPr>
          <a:xfrm rot="10800000">
            <a:off x="5708478" y="30292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2" name="右矢印 71"/>
          <p:cNvSpPr/>
          <p:nvPr/>
        </p:nvSpPr>
        <p:spPr>
          <a:xfrm rot="19349382">
            <a:off x="2970713" y="4117951"/>
            <a:ext cx="3086815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629906" y="5729169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46509" y="5709703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  <p:grpSp>
        <p:nvGrpSpPr>
          <p:cNvPr id="76" name="図形グループ 75"/>
          <p:cNvGrpSpPr/>
          <p:nvPr/>
        </p:nvGrpSpPr>
        <p:grpSpPr>
          <a:xfrm>
            <a:off x="1786550" y="1701801"/>
            <a:ext cx="6011250" cy="920833"/>
            <a:chOff x="646769" y="1841501"/>
            <a:chExt cx="6122331" cy="2877154"/>
          </a:xfrm>
        </p:grpSpPr>
        <p:sp>
          <p:nvSpPr>
            <p:cNvPr id="77" name="正方形/長方形 76"/>
            <p:cNvSpPr/>
            <p:nvPr/>
          </p:nvSpPr>
          <p:spPr>
            <a:xfrm>
              <a:off x="646769" y="1841501"/>
              <a:ext cx="5906432" cy="28771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649428" y="2054740"/>
              <a:ext cx="6119672" cy="201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/>
                <a:t>c</a:t>
              </a:r>
              <a:r>
                <a:rPr lang="en-US" altLang="ja-JP" sz="3600" dirty="0" smtClean="0"/>
                <a:t>opy[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0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0</a:t>
              </a:r>
              <a:r>
                <a:rPr lang="en-US" altLang="ja-JP" sz="3600" dirty="0" smtClean="0"/>
                <a:t>] = board[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0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0</a:t>
              </a:r>
              <a:r>
                <a:rPr lang="en-US" altLang="ja-JP" sz="3600" dirty="0" smtClean="0"/>
                <a:t>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1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6384" y="975841"/>
            <a:ext cx="55734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en-US" altLang="en-US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文の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コード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(i = 0, j = 1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のとき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)</a:t>
            </a:r>
          </a:p>
        </p:txBody>
      </p:sp>
      <p:grpSp>
        <p:nvGrpSpPr>
          <p:cNvPr id="76" name="図形グループ 75"/>
          <p:cNvGrpSpPr/>
          <p:nvPr/>
        </p:nvGrpSpPr>
        <p:grpSpPr>
          <a:xfrm>
            <a:off x="1786550" y="1701801"/>
            <a:ext cx="6011250" cy="920833"/>
            <a:chOff x="646769" y="1841501"/>
            <a:chExt cx="6122331" cy="2877154"/>
          </a:xfrm>
        </p:grpSpPr>
        <p:sp>
          <p:nvSpPr>
            <p:cNvPr id="77" name="正方形/長方形 76"/>
            <p:cNvSpPr/>
            <p:nvPr/>
          </p:nvSpPr>
          <p:spPr>
            <a:xfrm>
              <a:off x="646769" y="1841501"/>
              <a:ext cx="5906432" cy="28771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649428" y="2054740"/>
              <a:ext cx="6119672" cy="201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/>
                <a:t>c</a:t>
              </a:r>
              <a:r>
                <a:rPr lang="en-US" altLang="ja-JP" sz="3600" dirty="0" smtClean="0"/>
                <a:t>opy[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0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1</a:t>
              </a:r>
              <a:r>
                <a:rPr lang="en-US" altLang="ja-JP" sz="3600" dirty="0" smtClean="0"/>
                <a:t>] = board[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0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</a:t>
              </a:r>
              <a:r>
                <a:rPr lang="en-US" altLang="ja-JP" sz="3600" dirty="0">
                  <a:solidFill>
                    <a:srgbClr val="4F81BD"/>
                  </a:solidFill>
                </a:rPr>
                <a:t>1</a:t>
              </a:r>
              <a:r>
                <a:rPr lang="en-US" altLang="ja-JP" sz="3600" dirty="0" smtClean="0"/>
                <a:t>];</a:t>
              </a:r>
            </a:p>
          </p:txBody>
        </p:sp>
      </p:grpSp>
      <p:grpSp>
        <p:nvGrpSpPr>
          <p:cNvPr id="79" name="図形グループ 78"/>
          <p:cNvGrpSpPr/>
          <p:nvPr/>
        </p:nvGrpSpPr>
        <p:grpSpPr>
          <a:xfrm>
            <a:off x="641140" y="2910503"/>
            <a:ext cx="2761848" cy="2858050"/>
            <a:chOff x="1121998" y="2766145"/>
            <a:chExt cx="2761848" cy="2858050"/>
          </a:xfrm>
        </p:grpSpPr>
        <p:grpSp>
          <p:nvGrpSpPr>
            <p:cNvPr id="80" name="図形グループ 79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図形グループ 80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82" name="正方形/長方形 81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8" name="テキスト ボックス 97"/>
          <p:cNvSpPr txBox="1"/>
          <p:nvPr/>
        </p:nvSpPr>
        <p:spPr>
          <a:xfrm>
            <a:off x="826089" y="3081931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234868" y="308193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907053" y="308193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247198" y="37896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923059" y="379031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247198" y="45170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930789" y="45170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83204" y="377680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555389" y="377680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895534" y="448454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571395" y="448518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895534" y="52119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579125" y="52119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935389" y="52119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247198" y="52119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555389" y="30989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114" name="図形グループ 113"/>
          <p:cNvGrpSpPr/>
          <p:nvPr/>
        </p:nvGrpSpPr>
        <p:grpSpPr>
          <a:xfrm rot="10800000">
            <a:off x="5528137" y="2926643"/>
            <a:ext cx="2761848" cy="2858050"/>
            <a:chOff x="1121998" y="2766145"/>
            <a:chExt cx="2761848" cy="2858050"/>
          </a:xfrm>
        </p:grpSpPr>
        <p:grpSp>
          <p:nvGrpSpPr>
            <p:cNvPr id="115" name="図形グループ 114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25" name="正方形/長方形 124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正方形/長方形 130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117" name="正方形/長方形 116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33" name="テキスト ボックス 132"/>
          <p:cNvSpPr txBox="1"/>
          <p:nvPr/>
        </p:nvSpPr>
        <p:spPr>
          <a:xfrm rot="10800000">
            <a:off x="5708478" y="31139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34" name="右矢印 133"/>
          <p:cNvSpPr/>
          <p:nvPr/>
        </p:nvSpPr>
        <p:spPr>
          <a:xfrm rot="20059401">
            <a:off x="2341813" y="4202621"/>
            <a:ext cx="4204938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409571" y="304597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629906" y="5788438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6446509" y="5794372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2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6384" y="975841"/>
            <a:ext cx="55734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en-US" altLang="en-US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文の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コード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(i = 0, j = 2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のとき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)</a:t>
            </a:r>
          </a:p>
        </p:txBody>
      </p:sp>
      <p:grpSp>
        <p:nvGrpSpPr>
          <p:cNvPr id="76" name="図形グループ 75"/>
          <p:cNvGrpSpPr/>
          <p:nvPr/>
        </p:nvGrpSpPr>
        <p:grpSpPr>
          <a:xfrm>
            <a:off x="1786550" y="1701801"/>
            <a:ext cx="6011250" cy="920833"/>
            <a:chOff x="646769" y="1841501"/>
            <a:chExt cx="6122331" cy="2877154"/>
          </a:xfrm>
        </p:grpSpPr>
        <p:sp>
          <p:nvSpPr>
            <p:cNvPr id="77" name="正方形/長方形 76"/>
            <p:cNvSpPr/>
            <p:nvPr/>
          </p:nvSpPr>
          <p:spPr>
            <a:xfrm>
              <a:off x="646769" y="1841501"/>
              <a:ext cx="5906432" cy="28771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649428" y="2054740"/>
              <a:ext cx="6119672" cy="201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/>
                <a:t>c</a:t>
              </a:r>
              <a:r>
                <a:rPr lang="en-US" altLang="ja-JP" sz="3600" dirty="0" smtClean="0"/>
                <a:t>opy[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0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2</a:t>
              </a:r>
              <a:r>
                <a:rPr lang="en-US" altLang="ja-JP" sz="3600" dirty="0" smtClean="0"/>
                <a:t>] = board[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0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2</a:t>
              </a:r>
              <a:r>
                <a:rPr lang="en-US" altLang="ja-JP" sz="3600" dirty="0" smtClean="0"/>
                <a:t>];</a:t>
              </a:r>
            </a:p>
          </p:txBody>
        </p:sp>
      </p:grpSp>
      <p:grpSp>
        <p:nvGrpSpPr>
          <p:cNvPr id="70" name="図形グループ 69"/>
          <p:cNvGrpSpPr/>
          <p:nvPr/>
        </p:nvGrpSpPr>
        <p:grpSpPr>
          <a:xfrm>
            <a:off x="641140" y="2939890"/>
            <a:ext cx="2761848" cy="2858050"/>
            <a:chOff x="1121998" y="2766145"/>
            <a:chExt cx="2761848" cy="2858050"/>
          </a:xfrm>
        </p:grpSpPr>
        <p:grpSp>
          <p:nvGrpSpPr>
            <p:cNvPr id="71" name="図形グループ 70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43" name="正方形/長方形 142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" name="図形グループ 71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73" name="正方形/長方形 72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51" name="テキスト ボックス 150"/>
          <p:cNvSpPr txBox="1"/>
          <p:nvPr/>
        </p:nvSpPr>
        <p:spPr>
          <a:xfrm>
            <a:off x="826089" y="3111318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2234868" y="31113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2907053" y="31113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2247198" y="38190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2923059" y="38197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2247198" y="454647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2930789" y="454647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883204" y="380619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1555389" y="380619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895534" y="451393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571395" y="451457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895534" y="524134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579125" y="524134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935389" y="524134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2247198" y="524134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1555389" y="31283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167" name="図形グループ 166"/>
          <p:cNvGrpSpPr/>
          <p:nvPr/>
        </p:nvGrpSpPr>
        <p:grpSpPr>
          <a:xfrm rot="10800000">
            <a:off x="5528137" y="2956030"/>
            <a:ext cx="2761848" cy="2858050"/>
            <a:chOff x="1121998" y="2766145"/>
            <a:chExt cx="2761848" cy="2858050"/>
          </a:xfrm>
        </p:grpSpPr>
        <p:grpSp>
          <p:nvGrpSpPr>
            <p:cNvPr id="168" name="図形グループ 167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78" name="正方形/長方形 177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正方形/長方形 182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正方形/長方形 183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9" name="図形グループ 168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170" name="正方形/長方形 169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正方形/長方形 171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正方形/長方形 172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正方形/長方形 174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正方形/長方形 175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86" name="テキスト ボックス 185"/>
          <p:cNvSpPr txBox="1"/>
          <p:nvPr/>
        </p:nvSpPr>
        <p:spPr>
          <a:xfrm rot="10800000">
            <a:off x="5708478" y="31432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87" name="右矢印 186"/>
          <p:cNvSpPr/>
          <p:nvPr/>
        </p:nvSpPr>
        <p:spPr>
          <a:xfrm rot="20355141">
            <a:off x="1715907" y="4175559"/>
            <a:ext cx="5622435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6409571" y="307535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7128985" y="30778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1629906" y="5817825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6446509" y="5861859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8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452984" y="3301940"/>
            <a:ext cx="46209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36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途中を省略して</a:t>
            </a:r>
            <a:r>
              <a:rPr lang="en-US" altLang="ja-JP" sz="36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31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59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6384" y="975841"/>
            <a:ext cx="55734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en-US" altLang="en-US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文の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コード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(i = 3, j = 2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のとき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)</a:t>
            </a:r>
          </a:p>
        </p:txBody>
      </p:sp>
      <p:grpSp>
        <p:nvGrpSpPr>
          <p:cNvPr id="76" name="図形グループ 75"/>
          <p:cNvGrpSpPr/>
          <p:nvPr/>
        </p:nvGrpSpPr>
        <p:grpSpPr>
          <a:xfrm>
            <a:off x="1786550" y="1701801"/>
            <a:ext cx="6011250" cy="920833"/>
            <a:chOff x="646769" y="1841501"/>
            <a:chExt cx="6122331" cy="2877154"/>
          </a:xfrm>
        </p:grpSpPr>
        <p:sp>
          <p:nvSpPr>
            <p:cNvPr id="77" name="正方形/長方形 76"/>
            <p:cNvSpPr/>
            <p:nvPr/>
          </p:nvSpPr>
          <p:spPr>
            <a:xfrm>
              <a:off x="646769" y="1841501"/>
              <a:ext cx="5906432" cy="28771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649428" y="2054740"/>
              <a:ext cx="6119672" cy="201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/>
                <a:t>c</a:t>
              </a:r>
              <a:r>
                <a:rPr lang="en-US" altLang="ja-JP" sz="3600" dirty="0" smtClean="0"/>
                <a:t>opy[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2</a:t>
              </a:r>
              <a:r>
                <a:rPr lang="en-US" altLang="ja-JP" sz="3600" dirty="0" smtClean="0"/>
                <a:t>] = board[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</a:t>
              </a:r>
              <a:r>
                <a:rPr lang="en-US" altLang="ja-JP" sz="3600" dirty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2</a:t>
              </a:r>
              <a:r>
                <a:rPr lang="en-US" altLang="ja-JP" sz="3600" dirty="0" smtClean="0"/>
                <a:t>];</a:t>
              </a:r>
            </a:p>
          </p:txBody>
        </p:sp>
      </p:grpSp>
      <p:grpSp>
        <p:nvGrpSpPr>
          <p:cNvPr id="79" name="図形グループ 78"/>
          <p:cNvGrpSpPr/>
          <p:nvPr/>
        </p:nvGrpSpPr>
        <p:grpSpPr>
          <a:xfrm>
            <a:off x="701131" y="2960016"/>
            <a:ext cx="2761848" cy="2858050"/>
            <a:chOff x="1121998" y="2766145"/>
            <a:chExt cx="2761848" cy="2858050"/>
          </a:xfrm>
        </p:grpSpPr>
        <p:grpSp>
          <p:nvGrpSpPr>
            <p:cNvPr id="80" name="図形グループ 79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図形グループ 80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82" name="正方形/長方形 81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8" name="テキスト ボックス 97"/>
          <p:cNvSpPr txBox="1"/>
          <p:nvPr/>
        </p:nvSpPr>
        <p:spPr>
          <a:xfrm>
            <a:off x="886080" y="3131444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294859" y="31314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967044" y="31314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307189" y="383918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983050" y="383982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307189" y="456659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990780" y="456659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943195" y="38263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615380" y="38263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955525" y="45340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631386" y="453470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55525" y="52614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639116" y="52614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995380" y="52614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307189" y="52614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615380" y="314849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114" name="図形グループ 113"/>
          <p:cNvGrpSpPr/>
          <p:nvPr/>
        </p:nvGrpSpPr>
        <p:grpSpPr>
          <a:xfrm rot="10800000">
            <a:off x="5588128" y="2976156"/>
            <a:ext cx="2761848" cy="2858050"/>
            <a:chOff x="793540" y="2914734"/>
            <a:chExt cx="2761848" cy="2858050"/>
          </a:xfrm>
        </p:grpSpPr>
        <p:grpSp>
          <p:nvGrpSpPr>
            <p:cNvPr id="115" name="図形グループ 114"/>
            <p:cNvGrpSpPr/>
            <p:nvPr/>
          </p:nvGrpSpPr>
          <p:grpSpPr>
            <a:xfrm>
              <a:off x="793540" y="2914734"/>
              <a:ext cx="2761848" cy="2858050"/>
              <a:chOff x="1121998" y="2766145"/>
              <a:chExt cx="2761848" cy="2858050"/>
            </a:xfrm>
          </p:grpSpPr>
          <p:grpSp>
            <p:nvGrpSpPr>
              <p:cNvPr id="130" name="図形グループ 129"/>
              <p:cNvGrpSpPr/>
              <p:nvPr/>
            </p:nvGrpSpPr>
            <p:grpSpPr>
              <a:xfrm>
                <a:off x="1121998" y="2766145"/>
                <a:ext cx="2761848" cy="1425214"/>
                <a:chOff x="1035693" y="3863425"/>
                <a:chExt cx="2761848" cy="1425214"/>
              </a:xfrm>
            </p:grpSpPr>
            <p:sp>
              <p:nvSpPr>
                <p:cNvPr id="194" name="正方形/長方形 193"/>
                <p:cNvSpPr/>
                <p:nvPr/>
              </p:nvSpPr>
              <p:spPr>
                <a:xfrm>
                  <a:off x="1035693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" name="正方形/長方形 194"/>
                <p:cNvSpPr/>
                <p:nvPr/>
              </p:nvSpPr>
              <p:spPr>
                <a:xfrm>
                  <a:off x="1726155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" name="正方形/長方形 195"/>
                <p:cNvSpPr/>
                <p:nvPr/>
              </p:nvSpPr>
              <p:spPr>
                <a:xfrm>
                  <a:off x="2416617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" name="正方形/長方形 196"/>
                <p:cNvSpPr/>
                <p:nvPr/>
              </p:nvSpPr>
              <p:spPr>
                <a:xfrm>
                  <a:off x="3107079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" name="正方形/長方形 197"/>
                <p:cNvSpPr/>
                <p:nvPr/>
              </p:nvSpPr>
              <p:spPr>
                <a:xfrm>
                  <a:off x="1035693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" name="正方形/長方形 198"/>
                <p:cNvSpPr/>
                <p:nvPr/>
              </p:nvSpPr>
              <p:spPr>
                <a:xfrm>
                  <a:off x="1726155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正方形/長方形 199"/>
                <p:cNvSpPr/>
                <p:nvPr/>
              </p:nvSpPr>
              <p:spPr>
                <a:xfrm>
                  <a:off x="2416617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" name="正方形/長方形 200"/>
                <p:cNvSpPr/>
                <p:nvPr/>
              </p:nvSpPr>
              <p:spPr>
                <a:xfrm>
                  <a:off x="3107079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1" name="図形グループ 130"/>
              <p:cNvGrpSpPr/>
              <p:nvPr/>
            </p:nvGrpSpPr>
            <p:grpSpPr>
              <a:xfrm>
                <a:off x="1121998" y="4198981"/>
                <a:ext cx="2761848" cy="1425214"/>
                <a:chOff x="1035693" y="5296261"/>
                <a:chExt cx="2761848" cy="1425214"/>
              </a:xfrm>
            </p:grpSpPr>
            <p:sp>
              <p:nvSpPr>
                <p:cNvPr id="132" name="正方形/長方形 131"/>
                <p:cNvSpPr/>
                <p:nvPr/>
              </p:nvSpPr>
              <p:spPr>
                <a:xfrm>
                  <a:off x="1035693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正方形/長方形 132"/>
                <p:cNvSpPr/>
                <p:nvPr/>
              </p:nvSpPr>
              <p:spPr>
                <a:xfrm>
                  <a:off x="1726155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正方形/長方形 133"/>
                <p:cNvSpPr/>
                <p:nvPr/>
              </p:nvSpPr>
              <p:spPr>
                <a:xfrm>
                  <a:off x="2416617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" name="正方形/長方形 134"/>
                <p:cNvSpPr/>
                <p:nvPr/>
              </p:nvSpPr>
              <p:spPr>
                <a:xfrm>
                  <a:off x="3107079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正方形/長方形 135"/>
                <p:cNvSpPr/>
                <p:nvPr/>
              </p:nvSpPr>
              <p:spPr>
                <a:xfrm>
                  <a:off x="1035693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正方形/長方形 136"/>
                <p:cNvSpPr/>
                <p:nvPr/>
              </p:nvSpPr>
              <p:spPr>
                <a:xfrm>
                  <a:off x="1726155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2" name="正方形/長方形 191"/>
                <p:cNvSpPr/>
                <p:nvPr/>
              </p:nvSpPr>
              <p:spPr>
                <a:xfrm>
                  <a:off x="2416617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" name="正方形/長方形 192"/>
                <p:cNvSpPr/>
                <p:nvPr/>
              </p:nvSpPr>
              <p:spPr>
                <a:xfrm>
                  <a:off x="3107079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6" name="テキスト ボックス 115"/>
            <p:cNvSpPr txBox="1"/>
            <p:nvPr/>
          </p:nvSpPr>
          <p:spPr>
            <a:xfrm>
              <a:off x="2387268" y="30861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3059453" y="30861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2399598" y="37939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3075459" y="379454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2399598" y="452131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3083189" y="452131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1035604" y="378103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1707789" y="378103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1047934" y="44887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1723795" y="44894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1047934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1731525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3087789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2399598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</p:grpSp>
      <p:sp>
        <p:nvSpPr>
          <p:cNvPr id="202" name="右矢印 201"/>
          <p:cNvSpPr/>
          <p:nvPr/>
        </p:nvSpPr>
        <p:spPr>
          <a:xfrm rot="1234875">
            <a:off x="1764015" y="4278553"/>
            <a:ext cx="5601426" cy="363354"/>
          </a:xfrm>
          <a:prstGeom prst="rightArrow">
            <a:avLst>
              <a:gd name="adj1" fmla="val 33947"/>
              <a:gd name="adj2" fmla="val 20673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7160799" y="523745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1689897" y="5837951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6506500" y="5843885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95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/>
          <p:cNvSpPr txBox="1"/>
          <p:nvPr/>
        </p:nvSpPr>
        <p:spPr>
          <a:xfrm>
            <a:off x="477834" y="2578098"/>
            <a:ext cx="827919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大雑把に言うと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情報を</a:t>
            </a:r>
            <a:r>
              <a:rPr lang="ja-JP" altLang="en-US" sz="24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受け取って</a:t>
            </a:r>
            <a:endParaRPr lang="en-US" altLang="ja-JP" sz="2400" dirty="0" smtClean="0">
              <a:solidFill>
                <a:schemeClr val="accent6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457200" lvl="2">
              <a:lnSpc>
                <a:spcPct val="150000"/>
              </a:lnSpc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何らかの</a:t>
            </a:r>
            <a:r>
              <a:rPr lang="ja-JP" altLang="en-US" sz="24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処理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を施して</a:t>
            </a:r>
            <a:r>
              <a:rPr lang="ja-JP" altLang="en-US" sz="2400" dirty="0" smtClean="0">
                <a:solidFill>
                  <a:srgbClr val="008000"/>
                </a:solidFill>
                <a:latin typeface="ヒラギノ角ゴ ProN W3"/>
                <a:ea typeface="ヒラギノ角ゴ ProN W3"/>
                <a:cs typeface="ヒラギノ角ゴ ProN W3"/>
              </a:rPr>
              <a:t>情報を加工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する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（競技）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プログラミングを始めたいけど、そもそもプログラムって何をするの？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4" name="図形グループ 3"/>
          <p:cNvGrpSpPr/>
          <p:nvPr/>
        </p:nvGrpSpPr>
        <p:grpSpPr>
          <a:xfrm>
            <a:off x="1405582" y="3784999"/>
            <a:ext cx="3501434" cy="461665"/>
            <a:chOff x="1405582" y="3784999"/>
            <a:chExt cx="3501434" cy="461665"/>
          </a:xfrm>
        </p:grpSpPr>
        <p:grpSp>
          <p:nvGrpSpPr>
            <p:cNvPr id="20" name="図形グループ 19"/>
            <p:cNvGrpSpPr/>
            <p:nvPr/>
          </p:nvGrpSpPr>
          <p:grpSpPr>
            <a:xfrm>
              <a:off x="1405582" y="3784999"/>
              <a:ext cx="3501434" cy="461665"/>
              <a:chOff x="1417912" y="3895960"/>
              <a:chExt cx="3501434" cy="461665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1417912" y="389596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solidFill>
                      <a:srgbClr val="000000"/>
                    </a:solidFill>
                  </a:rPr>
                  <a:t>情報</a:t>
                </a:r>
                <a:endParaRPr kumimoji="1" lang="ja-JP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358101" y="3895960"/>
                <a:ext cx="1561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solidFill>
                      <a:srgbClr val="000000"/>
                    </a:solidFill>
                  </a:rPr>
                  <a:t>プログラム</a:t>
                </a:r>
                <a:endParaRPr kumimoji="1" lang="ja-JP" alt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" name="右矢印 30"/>
            <p:cNvSpPr/>
            <p:nvPr/>
          </p:nvSpPr>
          <p:spPr>
            <a:xfrm>
              <a:off x="2354963" y="3874818"/>
              <a:ext cx="961716" cy="313717"/>
            </a:xfrm>
            <a:prstGeom prst="rightArrow">
              <a:avLst>
                <a:gd name="adj1" fmla="val 50000"/>
                <a:gd name="adj2" fmla="val 1325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図形グループ 4"/>
          <p:cNvGrpSpPr/>
          <p:nvPr/>
        </p:nvGrpSpPr>
        <p:grpSpPr>
          <a:xfrm>
            <a:off x="1417912" y="4843316"/>
            <a:ext cx="5473690" cy="473994"/>
            <a:chOff x="1417912" y="4843316"/>
            <a:chExt cx="5473690" cy="4739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6091383" y="48433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rgbClr val="008000"/>
                  </a:solidFill>
                </a:rPr>
                <a:t>情報</a:t>
              </a:r>
              <a:endParaRPr kumimoji="1" lang="ja-JP" altLang="en-US" sz="2400" dirty="0">
                <a:solidFill>
                  <a:srgbClr val="008000"/>
                </a:solidFill>
              </a:endParaRPr>
            </a:p>
          </p:txBody>
        </p:sp>
        <p:grpSp>
          <p:nvGrpSpPr>
            <p:cNvPr id="35" name="図形グループ 34"/>
            <p:cNvGrpSpPr/>
            <p:nvPr/>
          </p:nvGrpSpPr>
          <p:grpSpPr>
            <a:xfrm>
              <a:off x="1417912" y="4855645"/>
              <a:ext cx="3501434" cy="461665"/>
              <a:chOff x="1405582" y="3784999"/>
              <a:chExt cx="3501434" cy="461665"/>
            </a:xfrm>
          </p:grpSpPr>
          <p:grpSp>
            <p:nvGrpSpPr>
              <p:cNvPr id="36" name="図形グループ 35"/>
              <p:cNvGrpSpPr/>
              <p:nvPr/>
            </p:nvGrpSpPr>
            <p:grpSpPr>
              <a:xfrm>
                <a:off x="1405582" y="3784999"/>
                <a:ext cx="3501434" cy="461665"/>
                <a:chOff x="1417912" y="3895960"/>
                <a:chExt cx="3501434" cy="461665"/>
              </a:xfrm>
            </p:grpSpPr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1417912" y="3895960"/>
                  <a:ext cx="800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>
                      <a:solidFill>
                        <a:srgbClr val="000000"/>
                      </a:solidFill>
                    </a:rPr>
                    <a:t>情報</a:t>
                  </a:r>
                  <a:endParaRPr kumimoji="1" lang="ja-JP" altLang="en-US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358101" y="3895960"/>
                  <a:ext cx="15612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>
                      <a:solidFill>
                        <a:srgbClr val="000000"/>
                      </a:solidFill>
                    </a:rPr>
                    <a:t>プログラム</a:t>
                  </a:r>
                  <a:endParaRPr kumimoji="1" lang="ja-JP" altLang="en-US" sz="2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7" name="右矢印 36"/>
              <p:cNvSpPr/>
              <p:nvPr/>
            </p:nvSpPr>
            <p:spPr>
              <a:xfrm>
                <a:off x="2354963" y="3874818"/>
                <a:ext cx="961716" cy="313717"/>
              </a:xfrm>
              <a:prstGeom prst="rightArrow">
                <a:avLst>
                  <a:gd name="adj1" fmla="val 50000"/>
                  <a:gd name="adj2" fmla="val 132534"/>
                </a:avLst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右矢印 39"/>
            <p:cNvSpPr/>
            <p:nvPr/>
          </p:nvSpPr>
          <p:spPr>
            <a:xfrm>
              <a:off x="4962654" y="4945464"/>
              <a:ext cx="961716" cy="313717"/>
            </a:xfrm>
            <a:prstGeom prst="rightArrow">
              <a:avLst>
                <a:gd name="adj1" fmla="val 50000"/>
                <a:gd name="adj2" fmla="val 13253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4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60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6384" y="975841"/>
            <a:ext cx="55734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en-US" altLang="en-US" sz="2400" dirty="0" err="1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文の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コード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(i = 3, j = 3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のとき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)</a:t>
            </a:r>
          </a:p>
        </p:txBody>
      </p:sp>
      <p:grpSp>
        <p:nvGrpSpPr>
          <p:cNvPr id="76" name="図形グループ 75"/>
          <p:cNvGrpSpPr/>
          <p:nvPr/>
        </p:nvGrpSpPr>
        <p:grpSpPr>
          <a:xfrm>
            <a:off x="1786550" y="1701801"/>
            <a:ext cx="6011250" cy="920833"/>
            <a:chOff x="646769" y="1841501"/>
            <a:chExt cx="6122331" cy="2877154"/>
          </a:xfrm>
        </p:grpSpPr>
        <p:sp>
          <p:nvSpPr>
            <p:cNvPr id="77" name="正方形/長方形 76"/>
            <p:cNvSpPr/>
            <p:nvPr/>
          </p:nvSpPr>
          <p:spPr>
            <a:xfrm>
              <a:off x="646769" y="1841501"/>
              <a:ext cx="5906432" cy="28771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649428" y="2054740"/>
              <a:ext cx="6119672" cy="201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/>
                <a:t>c</a:t>
              </a:r>
              <a:r>
                <a:rPr lang="en-US" altLang="ja-JP" sz="3600" dirty="0" smtClean="0"/>
                <a:t>opy[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] = board[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</a:t>
              </a:r>
              <a:r>
                <a:rPr lang="en-US" altLang="ja-JP" sz="3600" dirty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][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-</a:t>
              </a:r>
              <a:r>
                <a:rPr lang="en-US" altLang="ja-JP" sz="3600" dirty="0" smtClean="0">
                  <a:solidFill>
                    <a:srgbClr val="4F81BD"/>
                  </a:solidFill>
                </a:rPr>
                <a:t>3</a:t>
              </a:r>
              <a:r>
                <a:rPr lang="en-US" altLang="ja-JP" sz="3600" dirty="0" smtClean="0"/>
                <a:t>];</a:t>
              </a:r>
            </a:p>
          </p:txBody>
        </p:sp>
      </p:grpSp>
      <p:grpSp>
        <p:nvGrpSpPr>
          <p:cNvPr id="138" name="図形グループ 137"/>
          <p:cNvGrpSpPr/>
          <p:nvPr/>
        </p:nvGrpSpPr>
        <p:grpSpPr>
          <a:xfrm>
            <a:off x="641140" y="2933762"/>
            <a:ext cx="2761848" cy="2858050"/>
            <a:chOff x="1121998" y="2766145"/>
            <a:chExt cx="2761848" cy="2858050"/>
          </a:xfrm>
        </p:grpSpPr>
        <p:grpSp>
          <p:nvGrpSpPr>
            <p:cNvPr id="139" name="図形グループ 138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49" name="正方形/長方形 148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0" name="図形グループ 139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141" name="正方形/長方形 140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57" name="テキスト ボックス 156"/>
          <p:cNvSpPr txBox="1"/>
          <p:nvPr/>
        </p:nvSpPr>
        <p:spPr>
          <a:xfrm>
            <a:off x="826089" y="3105190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234868" y="31051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907053" y="31051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2247198" y="38129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923059" y="381357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2247198" y="454034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930789" y="454034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883204" y="380006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1555389" y="380006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895534" y="450780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1571395" y="450844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895534" y="52352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579125" y="52352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2935389" y="52352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2247198" y="52352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1555389" y="31222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173" name="図形グループ 172"/>
          <p:cNvGrpSpPr/>
          <p:nvPr/>
        </p:nvGrpSpPr>
        <p:grpSpPr>
          <a:xfrm rot="10800000">
            <a:off x="5528137" y="2949902"/>
            <a:ext cx="2761848" cy="2858050"/>
            <a:chOff x="793540" y="2914734"/>
            <a:chExt cx="2761848" cy="2858050"/>
          </a:xfrm>
        </p:grpSpPr>
        <p:grpSp>
          <p:nvGrpSpPr>
            <p:cNvPr id="174" name="図形グループ 173"/>
            <p:cNvGrpSpPr/>
            <p:nvPr/>
          </p:nvGrpSpPr>
          <p:grpSpPr>
            <a:xfrm>
              <a:off x="793540" y="2914734"/>
              <a:ext cx="2761848" cy="2858050"/>
              <a:chOff x="1121998" y="2766145"/>
              <a:chExt cx="2761848" cy="2858050"/>
            </a:xfrm>
          </p:grpSpPr>
          <p:grpSp>
            <p:nvGrpSpPr>
              <p:cNvPr id="189" name="図形グループ 188"/>
              <p:cNvGrpSpPr/>
              <p:nvPr/>
            </p:nvGrpSpPr>
            <p:grpSpPr>
              <a:xfrm>
                <a:off x="1121998" y="2766145"/>
                <a:ext cx="2761848" cy="1425214"/>
                <a:chOff x="1035693" y="3863425"/>
                <a:chExt cx="2761848" cy="1425214"/>
              </a:xfrm>
            </p:grpSpPr>
            <p:sp>
              <p:nvSpPr>
                <p:cNvPr id="213" name="正方形/長方形 212"/>
                <p:cNvSpPr/>
                <p:nvPr/>
              </p:nvSpPr>
              <p:spPr>
                <a:xfrm>
                  <a:off x="1035693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" name="正方形/長方形 213"/>
                <p:cNvSpPr/>
                <p:nvPr/>
              </p:nvSpPr>
              <p:spPr>
                <a:xfrm>
                  <a:off x="1726155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" name="正方形/長方形 214"/>
                <p:cNvSpPr/>
                <p:nvPr/>
              </p:nvSpPr>
              <p:spPr>
                <a:xfrm>
                  <a:off x="2416617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" name="正方形/長方形 215"/>
                <p:cNvSpPr/>
                <p:nvPr/>
              </p:nvSpPr>
              <p:spPr>
                <a:xfrm>
                  <a:off x="3107079" y="3863425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" name="正方形/長方形 216"/>
                <p:cNvSpPr/>
                <p:nvPr/>
              </p:nvSpPr>
              <p:spPr>
                <a:xfrm>
                  <a:off x="1035693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" name="正方形/長方形 217"/>
                <p:cNvSpPr/>
                <p:nvPr/>
              </p:nvSpPr>
              <p:spPr>
                <a:xfrm>
                  <a:off x="1726155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" name="正方形/長方形 218"/>
                <p:cNvSpPr/>
                <p:nvPr/>
              </p:nvSpPr>
              <p:spPr>
                <a:xfrm>
                  <a:off x="2416617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" name="正方形/長方形 219"/>
                <p:cNvSpPr/>
                <p:nvPr/>
              </p:nvSpPr>
              <p:spPr>
                <a:xfrm>
                  <a:off x="3107079" y="4573557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0" name="図形グループ 189"/>
              <p:cNvGrpSpPr/>
              <p:nvPr/>
            </p:nvGrpSpPr>
            <p:grpSpPr>
              <a:xfrm>
                <a:off x="1121998" y="4198981"/>
                <a:ext cx="2761848" cy="1425214"/>
                <a:chOff x="1035693" y="5296261"/>
                <a:chExt cx="2761848" cy="1425214"/>
              </a:xfrm>
            </p:grpSpPr>
            <p:sp>
              <p:nvSpPr>
                <p:cNvPr id="191" name="正方形/長方形 190"/>
                <p:cNvSpPr/>
                <p:nvPr/>
              </p:nvSpPr>
              <p:spPr>
                <a:xfrm>
                  <a:off x="1035693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" name="正方形/長方形 205"/>
                <p:cNvSpPr/>
                <p:nvPr/>
              </p:nvSpPr>
              <p:spPr>
                <a:xfrm>
                  <a:off x="1726155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7" name="正方形/長方形 206"/>
                <p:cNvSpPr/>
                <p:nvPr/>
              </p:nvSpPr>
              <p:spPr>
                <a:xfrm>
                  <a:off x="2416617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" name="正方形/長方形 207"/>
                <p:cNvSpPr/>
                <p:nvPr/>
              </p:nvSpPr>
              <p:spPr>
                <a:xfrm>
                  <a:off x="3107079" y="5296261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" name="正方形/長方形 208"/>
                <p:cNvSpPr/>
                <p:nvPr/>
              </p:nvSpPr>
              <p:spPr>
                <a:xfrm>
                  <a:off x="1035693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正方形/長方形 209"/>
                <p:cNvSpPr/>
                <p:nvPr/>
              </p:nvSpPr>
              <p:spPr>
                <a:xfrm>
                  <a:off x="1726155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" name="正方形/長方形 210"/>
                <p:cNvSpPr/>
                <p:nvPr/>
              </p:nvSpPr>
              <p:spPr>
                <a:xfrm>
                  <a:off x="2416617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" name="正方形/長方形 211"/>
                <p:cNvSpPr/>
                <p:nvPr/>
              </p:nvSpPr>
              <p:spPr>
                <a:xfrm>
                  <a:off x="3107079" y="6006393"/>
                  <a:ext cx="690462" cy="715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5" name="テキスト ボックス 174"/>
            <p:cNvSpPr txBox="1"/>
            <p:nvPr/>
          </p:nvSpPr>
          <p:spPr>
            <a:xfrm>
              <a:off x="2387268" y="30861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3059453" y="30861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2399598" y="37939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3075459" y="379454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79" name="テキスト ボックス 178"/>
            <p:cNvSpPr txBox="1"/>
            <p:nvPr/>
          </p:nvSpPr>
          <p:spPr>
            <a:xfrm>
              <a:off x="2399598" y="452131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3083189" y="452131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1035604" y="378103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1707789" y="378103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83" name="テキスト ボックス 182"/>
            <p:cNvSpPr txBox="1"/>
            <p:nvPr/>
          </p:nvSpPr>
          <p:spPr>
            <a:xfrm>
              <a:off x="1047934" y="44887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84" name="テキスト ボックス 183"/>
            <p:cNvSpPr txBox="1"/>
            <p:nvPr/>
          </p:nvSpPr>
          <p:spPr>
            <a:xfrm>
              <a:off x="1723795" y="44894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1047934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1731525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87" name="テキスト ボックス 186"/>
            <p:cNvSpPr txBox="1"/>
            <p:nvPr/>
          </p:nvSpPr>
          <p:spPr>
            <a:xfrm>
              <a:off x="3087789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88" name="テキスト ボックス 187"/>
            <p:cNvSpPr txBox="1"/>
            <p:nvPr/>
          </p:nvSpPr>
          <p:spPr>
            <a:xfrm>
              <a:off x="2399598" y="52161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</p:grpSp>
      <p:sp>
        <p:nvSpPr>
          <p:cNvPr id="221" name="テキスト ボックス 220"/>
          <p:cNvSpPr txBox="1"/>
          <p:nvPr/>
        </p:nvSpPr>
        <p:spPr>
          <a:xfrm>
            <a:off x="7100808" y="521120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7746434" y="5211202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223" name="右矢印 222"/>
          <p:cNvSpPr/>
          <p:nvPr/>
        </p:nvSpPr>
        <p:spPr>
          <a:xfrm rot="1029050">
            <a:off x="1044827" y="4259745"/>
            <a:ext cx="6894681" cy="363354"/>
          </a:xfrm>
          <a:prstGeom prst="rightArrow">
            <a:avLst>
              <a:gd name="adj1" fmla="val 33947"/>
              <a:gd name="adj2" fmla="val 20673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1629906" y="5811697"/>
            <a:ext cx="92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board</a:t>
            </a:r>
            <a:endParaRPr kumimoji="1" lang="ja-JP" altLang="en-US" sz="2400" dirty="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6446509" y="5817631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図形グループ 4"/>
          <p:cNvGrpSpPr/>
          <p:nvPr/>
        </p:nvGrpSpPr>
        <p:grpSpPr>
          <a:xfrm>
            <a:off x="651434" y="2761881"/>
            <a:ext cx="2761848" cy="2858050"/>
            <a:chOff x="5528137" y="2778474"/>
            <a:chExt cx="2761848" cy="2858050"/>
          </a:xfrm>
        </p:grpSpPr>
        <p:grpSp>
          <p:nvGrpSpPr>
            <p:cNvPr id="4" name="図形グループ 3"/>
            <p:cNvGrpSpPr/>
            <p:nvPr/>
          </p:nvGrpSpPr>
          <p:grpSpPr>
            <a:xfrm rot="10800000">
              <a:off x="5528137" y="2778474"/>
              <a:ext cx="2761848" cy="2858050"/>
              <a:chOff x="793540" y="2914734"/>
              <a:chExt cx="2761848" cy="2858050"/>
            </a:xfrm>
          </p:grpSpPr>
          <p:grpSp>
            <p:nvGrpSpPr>
              <p:cNvPr id="85" name="図形グループ 84"/>
              <p:cNvGrpSpPr/>
              <p:nvPr/>
            </p:nvGrpSpPr>
            <p:grpSpPr>
              <a:xfrm>
                <a:off x="793540" y="2914734"/>
                <a:ext cx="2761848" cy="2858050"/>
                <a:chOff x="1121998" y="2766145"/>
                <a:chExt cx="2761848" cy="2858050"/>
              </a:xfrm>
            </p:grpSpPr>
            <p:grpSp>
              <p:nvGrpSpPr>
                <p:cNvPr id="86" name="図形グループ 85"/>
                <p:cNvGrpSpPr/>
                <p:nvPr/>
              </p:nvGrpSpPr>
              <p:grpSpPr>
                <a:xfrm>
                  <a:off x="1121998" y="2766145"/>
                  <a:ext cx="2761848" cy="1425214"/>
                  <a:chOff x="1035693" y="3863425"/>
                  <a:chExt cx="2761848" cy="1425214"/>
                </a:xfrm>
              </p:grpSpPr>
              <p:sp>
                <p:nvSpPr>
                  <p:cNvPr id="96" name="正方形/長方形 95"/>
                  <p:cNvSpPr/>
                  <p:nvPr/>
                </p:nvSpPr>
                <p:spPr>
                  <a:xfrm>
                    <a:off x="1035693" y="3863425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7" name="正方形/長方形 96"/>
                  <p:cNvSpPr/>
                  <p:nvPr/>
                </p:nvSpPr>
                <p:spPr>
                  <a:xfrm>
                    <a:off x="1726155" y="3863425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8" name="正方形/長方形 97"/>
                  <p:cNvSpPr/>
                  <p:nvPr/>
                </p:nvSpPr>
                <p:spPr>
                  <a:xfrm>
                    <a:off x="2416617" y="3863425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9" name="正方形/長方形 98"/>
                  <p:cNvSpPr/>
                  <p:nvPr/>
                </p:nvSpPr>
                <p:spPr>
                  <a:xfrm>
                    <a:off x="3107079" y="3863425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0" name="正方形/長方形 99"/>
                  <p:cNvSpPr/>
                  <p:nvPr/>
                </p:nvSpPr>
                <p:spPr>
                  <a:xfrm>
                    <a:off x="1035693" y="4573557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1" name="正方形/長方形 100"/>
                  <p:cNvSpPr/>
                  <p:nvPr/>
                </p:nvSpPr>
                <p:spPr>
                  <a:xfrm>
                    <a:off x="1726155" y="4573557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2" name="正方形/長方形 101"/>
                  <p:cNvSpPr/>
                  <p:nvPr/>
                </p:nvSpPr>
                <p:spPr>
                  <a:xfrm>
                    <a:off x="2416617" y="4573557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3" name="正方形/長方形 102"/>
                  <p:cNvSpPr/>
                  <p:nvPr/>
                </p:nvSpPr>
                <p:spPr>
                  <a:xfrm>
                    <a:off x="3107079" y="4573557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87" name="図形グループ 86"/>
                <p:cNvGrpSpPr/>
                <p:nvPr/>
              </p:nvGrpSpPr>
              <p:grpSpPr>
                <a:xfrm>
                  <a:off x="1121998" y="4198981"/>
                  <a:ext cx="2761848" cy="1425214"/>
                  <a:chOff x="1035693" y="5296261"/>
                  <a:chExt cx="2761848" cy="1425214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1035693" y="5296261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1726155" y="5296261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正方形/長方形 89"/>
                  <p:cNvSpPr/>
                  <p:nvPr/>
                </p:nvSpPr>
                <p:spPr>
                  <a:xfrm>
                    <a:off x="2416617" y="5296261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1" name="正方形/長方形 90"/>
                  <p:cNvSpPr/>
                  <p:nvPr/>
                </p:nvSpPr>
                <p:spPr>
                  <a:xfrm>
                    <a:off x="3107079" y="5296261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" name="正方形/長方形 91"/>
                  <p:cNvSpPr/>
                  <p:nvPr/>
                </p:nvSpPr>
                <p:spPr>
                  <a:xfrm>
                    <a:off x="1035693" y="6006393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1726155" y="6006393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正方形/長方形 93"/>
                  <p:cNvSpPr/>
                  <p:nvPr/>
                </p:nvSpPr>
                <p:spPr>
                  <a:xfrm>
                    <a:off x="2416617" y="6006393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5" name="正方形/長方形 94"/>
                  <p:cNvSpPr/>
                  <p:nvPr/>
                </p:nvSpPr>
                <p:spPr>
                  <a:xfrm>
                    <a:off x="3107079" y="6006393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05" name="テキスト ボックス 104"/>
              <p:cNvSpPr txBox="1"/>
              <p:nvPr/>
            </p:nvSpPr>
            <p:spPr>
              <a:xfrm>
                <a:off x="2387268" y="3086162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3059453" y="3086162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2399598" y="3793904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3075459" y="3794544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2399598" y="452131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3083189" y="452131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1035604" y="378103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1707789" y="378103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1047934" y="448878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1723795" y="448942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1047934" y="5216191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1731525" y="5216191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7" name="テキスト ボックス 116"/>
              <p:cNvSpPr txBox="1"/>
              <p:nvPr/>
            </p:nvSpPr>
            <p:spPr>
              <a:xfrm>
                <a:off x="3087789" y="5216191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2399598" y="5216191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</p:grpSp>
        <p:sp>
          <p:nvSpPr>
            <p:cNvPr id="81" name="テキスト ボックス 80"/>
            <p:cNvSpPr txBox="1"/>
            <p:nvPr/>
          </p:nvSpPr>
          <p:spPr>
            <a:xfrm>
              <a:off x="7100808" y="503977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7746434" y="5039774"/>
              <a:ext cx="33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O</a:t>
              </a:r>
              <a:endParaRPr kumimoji="1" lang="ja-JP" altLang="en-US" dirty="0"/>
            </a:p>
          </p:txBody>
        </p:sp>
      </p:grpSp>
      <p:grpSp>
        <p:nvGrpSpPr>
          <p:cNvPr id="120" name="図形グループ 119"/>
          <p:cNvGrpSpPr/>
          <p:nvPr/>
        </p:nvGrpSpPr>
        <p:grpSpPr>
          <a:xfrm rot="10800000">
            <a:off x="5537200" y="2787281"/>
            <a:ext cx="2761848" cy="2858050"/>
            <a:chOff x="1121998" y="2766145"/>
            <a:chExt cx="2761848" cy="2858050"/>
          </a:xfrm>
        </p:grpSpPr>
        <p:grpSp>
          <p:nvGrpSpPr>
            <p:cNvPr id="135" name="図形グループ 134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45" name="正方形/長方形 144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6" name="図形グループ 135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137" name="正方形/長方形 136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33" name="テキスト ボックス 132"/>
          <p:cNvSpPr txBox="1"/>
          <p:nvPr/>
        </p:nvSpPr>
        <p:spPr>
          <a:xfrm rot="10800000">
            <a:off x="5717541" y="297454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82" name="右矢印 81"/>
          <p:cNvSpPr/>
          <p:nvPr/>
        </p:nvSpPr>
        <p:spPr>
          <a:xfrm>
            <a:off x="1029057" y="3136797"/>
            <a:ext cx="4688484" cy="363354"/>
          </a:xfrm>
          <a:prstGeom prst="rightArrow">
            <a:avLst>
              <a:gd name="adj1" fmla="val 33947"/>
              <a:gd name="adj2" fmla="val 206737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61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24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出力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ja-JP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3.180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度回転させたものを順に出力するだけ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lvl="1" indent="-457200">
              <a:lnSpc>
                <a:spcPct val="130000"/>
              </a:lnSpc>
              <a:buFont typeface="Wingdings" charset="2"/>
              <a:buChar char="Ø"/>
            </a:pP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これも</a:t>
            </a:r>
            <a:r>
              <a:rPr lang="en-US" altLang="ja-JP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for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を使って書いて下さい。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1643293" y="5632671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60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0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452984" y="3301940"/>
            <a:ext cx="46209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ja-JP" altLang="en-US" sz="36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途中を省略して</a:t>
            </a:r>
            <a:r>
              <a:rPr lang="en-US" altLang="ja-JP" sz="36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75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図形グループ 4"/>
          <p:cNvGrpSpPr/>
          <p:nvPr/>
        </p:nvGrpSpPr>
        <p:grpSpPr>
          <a:xfrm>
            <a:off x="651434" y="2761881"/>
            <a:ext cx="2761848" cy="2858050"/>
            <a:chOff x="5528137" y="2778474"/>
            <a:chExt cx="2761848" cy="2858050"/>
          </a:xfrm>
        </p:grpSpPr>
        <p:grpSp>
          <p:nvGrpSpPr>
            <p:cNvPr id="4" name="図形グループ 3"/>
            <p:cNvGrpSpPr/>
            <p:nvPr/>
          </p:nvGrpSpPr>
          <p:grpSpPr>
            <a:xfrm rot="10800000">
              <a:off x="5528137" y="2778474"/>
              <a:ext cx="2761848" cy="2858050"/>
              <a:chOff x="793540" y="2914734"/>
              <a:chExt cx="2761848" cy="2858050"/>
            </a:xfrm>
          </p:grpSpPr>
          <p:grpSp>
            <p:nvGrpSpPr>
              <p:cNvPr id="85" name="図形グループ 84"/>
              <p:cNvGrpSpPr/>
              <p:nvPr/>
            </p:nvGrpSpPr>
            <p:grpSpPr>
              <a:xfrm>
                <a:off x="793540" y="2914734"/>
                <a:ext cx="2761848" cy="2858050"/>
                <a:chOff x="1121998" y="2766145"/>
                <a:chExt cx="2761848" cy="2858050"/>
              </a:xfrm>
            </p:grpSpPr>
            <p:grpSp>
              <p:nvGrpSpPr>
                <p:cNvPr id="86" name="図形グループ 85"/>
                <p:cNvGrpSpPr/>
                <p:nvPr/>
              </p:nvGrpSpPr>
              <p:grpSpPr>
                <a:xfrm>
                  <a:off x="1121998" y="2766145"/>
                  <a:ext cx="2761848" cy="1425214"/>
                  <a:chOff x="1035693" y="3863425"/>
                  <a:chExt cx="2761848" cy="1425214"/>
                </a:xfrm>
              </p:grpSpPr>
              <p:sp>
                <p:nvSpPr>
                  <p:cNvPr id="96" name="正方形/長方形 95"/>
                  <p:cNvSpPr/>
                  <p:nvPr/>
                </p:nvSpPr>
                <p:spPr>
                  <a:xfrm>
                    <a:off x="1035693" y="3863425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7" name="正方形/長方形 96"/>
                  <p:cNvSpPr/>
                  <p:nvPr/>
                </p:nvSpPr>
                <p:spPr>
                  <a:xfrm>
                    <a:off x="1726155" y="3863425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8" name="正方形/長方形 97"/>
                  <p:cNvSpPr/>
                  <p:nvPr/>
                </p:nvSpPr>
                <p:spPr>
                  <a:xfrm>
                    <a:off x="2416617" y="3863425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9" name="正方形/長方形 98"/>
                  <p:cNvSpPr/>
                  <p:nvPr/>
                </p:nvSpPr>
                <p:spPr>
                  <a:xfrm>
                    <a:off x="3107079" y="3863425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0" name="正方形/長方形 99"/>
                  <p:cNvSpPr/>
                  <p:nvPr/>
                </p:nvSpPr>
                <p:spPr>
                  <a:xfrm>
                    <a:off x="1035693" y="4573557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1" name="正方形/長方形 100"/>
                  <p:cNvSpPr/>
                  <p:nvPr/>
                </p:nvSpPr>
                <p:spPr>
                  <a:xfrm>
                    <a:off x="1726155" y="4573557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2" name="正方形/長方形 101"/>
                  <p:cNvSpPr/>
                  <p:nvPr/>
                </p:nvSpPr>
                <p:spPr>
                  <a:xfrm>
                    <a:off x="2416617" y="4573557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3" name="正方形/長方形 102"/>
                  <p:cNvSpPr/>
                  <p:nvPr/>
                </p:nvSpPr>
                <p:spPr>
                  <a:xfrm>
                    <a:off x="3107079" y="4573557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87" name="図形グループ 86"/>
                <p:cNvGrpSpPr/>
                <p:nvPr/>
              </p:nvGrpSpPr>
              <p:grpSpPr>
                <a:xfrm>
                  <a:off x="1121998" y="4198981"/>
                  <a:ext cx="2761848" cy="1425214"/>
                  <a:chOff x="1035693" y="5296261"/>
                  <a:chExt cx="2761848" cy="1425214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1035693" y="5296261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1726155" y="5296261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正方形/長方形 89"/>
                  <p:cNvSpPr/>
                  <p:nvPr/>
                </p:nvSpPr>
                <p:spPr>
                  <a:xfrm>
                    <a:off x="2416617" y="5296261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1" name="正方形/長方形 90"/>
                  <p:cNvSpPr/>
                  <p:nvPr/>
                </p:nvSpPr>
                <p:spPr>
                  <a:xfrm>
                    <a:off x="3107079" y="5296261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" name="正方形/長方形 91"/>
                  <p:cNvSpPr/>
                  <p:nvPr/>
                </p:nvSpPr>
                <p:spPr>
                  <a:xfrm>
                    <a:off x="1035693" y="6006393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1726155" y="6006393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正方形/長方形 93"/>
                  <p:cNvSpPr/>
                  <p:nvPr/>
                </p:nvSpPr>
                <p:spPr>
                  <a:xfrm>
                    <a:off x="2416617" y="6006393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5" name="正方形/長方形 94"/>
                  <p:cNvSpPr/>
                  <p:nvPr/>
                </p:nvSpPr>
                <p:spPr>
                  <a:xfrm>
                    <a:off x="3107079" y="6006393"/>
                    <a:ext cx="690462" cy="71508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05" name="テキスト ボックス 104"/>
              <p:cNvSpPr txBox="1"/>
              <p:nvPr/>
            </p:nvSpPr>
            <p:spPr>
              <a:xfrm>
                <a:off x="2387268" y="3086162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3059453" y="3086162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2399598" y="3793904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3075459" y="3794544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2399598" y="452131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3083189" y="452131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1035604" y="378103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1707789" y="378103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1047934" y="448878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1723795" y="448942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1047934" y="5216191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1731525" y="5216191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7" name="テキスト ボックス 116"/>
              <p:cNvSpPr txBox="1"/>
              <p:nvPr/>
            </p:nvSpPr>
            <p:spPr>
              <a:xfrm>
                <a:off x="3087789" y="5216191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2399598" y="5216191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</p:grpSp>
        <p:sp>
          <p:nvSpPr>
            <p:cNvPr id="81" name="テキスト ボックス 80"/>
            <p:cNvSpPr txBox="1"/>
            <p:nvPr/>
          </p:nvSpPr>
          <p:spPr>
            <a:xfrm>
              <a:off x="7100808" y="503977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7746434" y="5039774"/>
              <a:ext cx="33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O</a:t>
              </a:r>
              <a:endParaRPr kumimoji="1" lang="ja-JP" altLang="en-US" dirty="0"/>
            </a:p>
          </p:txBody>
        </p:sp>
      </p:grpSp>
      <p:grpSp>
        <p:nvGrpSpPr>
          <p:cNvPr id="120" name="図形グループ 119"/>
          <p:cNvGrpSpPr/>
          <p:nvPr/>
        </p:nvGrpSpPr>
        <p:grpSpPr>
          <a:xfrm rot="10800000">
            <a:off x="5537200" y="2787281"/>
            <a:ext cx="2761848" cy="2858050"/>
            <a:chOff x="1121998" y="2766145"/>
            <a:chExt cx="2761848" cy="2858050"/>
          </a:xfrm>
        </p:grpSpPr>
        <p:grpSp>
          <p:nvGrpSpPr>
            <p:cNvPr id="135" name="図形グループ 134"/>
            <p:cNvGrpSpPr/>
            <p:nvPr/>
          </p:nvGrpSpPr>
          <p:grpSpPr>
            <a:xfrm>
              <a:off x="1121998" y="2766145"/>
              <a:ext cx="2761848" cy="1425214"/>
              <a:chOff x="1035693" y="3863425"/>
              <a:chExt cx="2761848" cy="1425214"/>
            </a:xfrm>
          </p:grpSpPr>
          <p:sp>
            <p:nvSpPr>
              <p:cNvPr id="145" name="正方形/長方形 144"/>
              <p:cNvSpPr/>
              <p:nvPr/>
            </p:nvSpPr>
            <p:spPr>
              <a:xfrm>
                <a:off x="1035693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1726155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2416617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3107079" y="3863425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1035693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1726155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2416617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3107079" y="4573557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6" name="図形グループ 135"/>
            <p:cNvGrpSpPr/>
            <p:nvPr/>
          </p:nvGrpSpPr>
          <p:grpSpPr>
            <a:xfrm>
              <a:off x="1121998" y="4198981"/>
              <a:ext cx="2761848" cy="1425214"/>
              <a:chOff x="1035693" y="5296261"/>
              <a:chExt cx="2761848" cy="1425214"/>
            </a:xfrm>
          </p:grpSpPr>
          <p:sp>
            <p:nvSpPr>
              <p:cNvPr id="137" name="正方形/長方形 136"/>
              <p:cNvSpPr/>
              <p:nvPr/>
            </p:nvSpPr>
            <p:spPr>
              <a:xfrm>
                <a:off x="1035693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1726155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2416617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3107079" y="5296261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1035693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1726155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2416617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3107079" y="6006393"/>
                <a:ext cx="690462" cy="7150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33" name="テキスト ボックス 132"/>
          <p:cNvSpPr txBox="1"/>
          <p:nvPr/>
        </p:nvSpPr>
        <p:spPr>
          <a:xfrm rot="10800000">
            <a:off x="5717541" y="297454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24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B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出力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ja-JP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3.180</a:t>
            </a:r>
            <a:r>
              <a:rPr lang="ja-JP" altLang="en-US" sz="28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度回転させたものを順に出力するだけ</a:t>
            </a:r>
            <a:endParaRPr lang="en-US" altLang="ja-JP" sz="28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 rot="10800000">
            <a:off x="6409571" y="297454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 rot="10800000">
            <a:off x="6421796" y="510457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 rot="10800000">
            <a:off x="5749611" y="510457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 rot="10800000">
            <a:off x="6409466" y="439682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 rot="10800000">
            <a:off x="5733605" y="439618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 rot="10800000">
            <a:off x="6409466" y="36694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 rot="10800000">
            <a:off x="5725875" y="36694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 rot="10800000">
            <a:off x="7773460" y="440969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 rot="10800000">
            <a:off x="7101275" y="440969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 rot="10800000">
            <a:off x="7761130" y="370195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 rot="10800000">
            <a:off x="7085269" y="370131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 rot="10800000">
            <a:off x="7761130" y="297454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 rot="10800000">
            <a:off x="7077539" y="297454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113605" y="50485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759231" y="5048581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82" name="右矢印 81"/>
          <p:cNvSpPr/>
          <p:nvPr/>
        </p:nvSpPr>
        <p:spPr>
          <a:xfrm>
            <a:off x="3207233" y="5285717"/>
            <a:ext cx="4553896" cy="363354"/>
          </a:xfrm>
          <a:prstGeom prst="rightArrow">
            <a:avLst>
              <a:gd name="adj1" fmla="val 33947"/>
              <a:gd name="adj2" fmla="val 206737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643293" y="5632671"/>
            <a:ext cx="77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copy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71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8868" y="3024556"/>
            <a:ext cx="788360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83507" y="2342182"/>
            <a:ext cx="1184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dirty="0" smtClean="0">
                <a:latin typeface="ヒラギノ角ゴ Pro W3"/>
                <a:ea typeface="ヒラギノ角ゴ Pro W3"/>
                <a:cs typeface="ヒラギノ角ゴ Pro W3"/>
              </a:rPr>
              <a:t>C</a:t>
            </a:r>
            <a:r>
              <a:rPr lang="ja-JP" altLang="en-US" sz="2800" dirty="0" smtClean="0">
                <a:latin typeface="ヒラギノ角ゴ Pro W3"/>
                <a:ea typeface="ヒラギノ角ゴ Pro W3"/>
                <a:cs typeface="ヒラギノ角ゴ Pro W3"/>
              </a:rPr>
              <a:t>問題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pPr algn="ctr"/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9" name="図 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69900" y="3152170"/>
            <a:ext cx="33906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問題概要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処理（アルゴリズム）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6950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問題概要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から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6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までの大きさが割り振られた、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6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枚のカードが左から順に整列している。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整数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N(1≦N≦10^9)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が与えられる。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i=0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から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i=N-1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までの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回、カードを入れ替える。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左から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{(i%5)+1}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番目のカードと、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	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左から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{(</a:t>
            </a:r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i%5)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+2}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番目のカードを入れ替える。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2504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19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補足（剰余について）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剰余演算子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%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について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要は「余り」のこと</a:t>
            </a:r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7%3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は「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7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で割った余り」を意味する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1428750" lvl="3" indent="-514350">
              <a:lnSpc>
                <a:spcPct val="150000"/>
              </a:lnSpc>
              <a:buFont typeface="Wingdings" charset="2"/>
              <a:buChar char="u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つまり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1</a:t>
            </a: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ほとんどのプログラミング言語では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%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が剰余演算子として実装されている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6118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255241"/>
            <a:ext cx="827919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この問題のポイントは、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の値に大きな値が含まれること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(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最大で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N=10^9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まで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)</a:t>
            </a:r>
          </a:p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つまり、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普通に交換していくだけでは時間的な制約上、満点を得るのは厳しい</a:t>
            </a:r>
            <a:r>
              <a:rPr lang="en-US" altLang="ja-JP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(2s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以内</a:t>
            </a:r>
            <a:r>
              <a:rPr lang="en-US" altLang="ja-JP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)</a:t>
            </a:r>
          </a:p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ここに気づくことができるかが、満点を得るためのポイント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できるだけ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交換回数を減らしたい！</a:t>
            </a:r>
            <a:endParaRPr lang="en-US" altLang="ja-JP" sz="2800" dirty="0" smtClean="0">
              <a:solidFill>
                <a:srgbClr val="FF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3745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950441"/>
            <a:ext cx="8279191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とはいえ、まずは実験してみる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9" name="図形グループ 8"/>
          <p:cNvGrpSpPr/>
          <p:nvPr/>
        </p:nvGrpSpPr>
        <p:grpSpPr>
          <a:xfrm>
            <a:off x="1912681" y="1951703"/>
            <a:ext cx="6455190" cy="1064618"/>
            <a:chOff x="744057" y="793478"/>
            <a:chExt cx="7759682" cy="1428686"/>
          </a:xfrm>
        </p:grpSpPr>
        <p:grpSp>
          <p:nvGrpSpPr>
            <p:cNvPr id="11" name="図形グループ 10"/>
            <p:cNvGrpSpPr/>
            <p:nvPr/>
          </p:nvGrpSpPr>
          <p:grpSpPr>
            <a:xfrm>
              <a:off x="744057" y="793478"/>
              <a:ext cx="7759682" cy="1428686"/>
              <a:chOff x="1025838" y="757082"/>
              <a:chExt cx="7759682" cy="1428686"/>
            </a:xfrm>
          </p:grpSpPr>
          <p:sp>
            <p:nvSpPr>
              <p:cNvPr id="21" name="正方形/長方形 20"/>
              <p:cNvSpPr/>
              <p:nvPr/>
            </p:nvSpPr>
            <p:spPr>
              <a:xfrm>
                <a:off x="1025838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2362837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699836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5036835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6373834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7710833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テキスト ボックス 12"/>
            <p:cNvSpPr txBox="1"/>
            <p:nvPr/>
          </p:nvSpPr>
          <p:spPr>
            <a:xfrm>
              <a:off x="1033700" y="1002642"/>
              <a:ext cx="470652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 smtClean="0"/>
                <a:t>1</a:t>
              </a:r>
              <a:endParaRPr kumimoji="1" lang="ja-JP" altLang="en-US" sz="44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57066" y="1002642"/>
              <a:ext cx="470652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2</a:t>
              </a:r>
              <a:endParaRPr kumimoji="1" lang="ja-JP" altLang="en-US" sz="44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700961" y="1002642"/>
              <a:ext cx="470652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3</a:t>
              </a:r>
              <a:endParaRPr kumimoji="1" lang="ja-JP" altLang="en-US" sz="44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009813" y="1002642"/>
              <a:ext cx="470652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4</a:t>
              </a:r>
              <a:endParaRPr kumimoji="1" lang="ja-JP" altLang="en-US" sz="44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387298" y="1002642"/>
              <a:ext cx="470652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5</a:t>
              </a:r>
              <a:endParaRPr kumimoji="1" lang="ja-JP" altLang="en-US" sz="44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719034" y="1019685"/>
              <a:ext cx="470652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6</a:t>
              </a:r>
              <a:endParaRPr kumimoji="1" lang="ja-JP" altLang="en-US" sz="4400" dirty="0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37652" y="22801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初期状態</a:t>
            </a:r>
            <a:endParaRPr kumimoji="1" lang="ja-JP" altLang="en-US" sz="2400" dirty="0"/>
          </a:p>
        </p:txBody>
      </p:sp>
      <p:sp>
        <p:nvSpPr>
          <p:cNvPr id="43" name="正方形/長方形 42"/>
          <p:cNvSpPr/>
          <p:nvPr/>
        </p:nvSpPr>
        <p:spPr>
          <a:xfrm>
            <a:off x="1664192" y="31941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281019" y="31941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393253" y="31941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5505487" y="31941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617721" y="31941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7729955" y="31941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05143" y="33499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510629" y="33499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28599" y="3349984"/>
            <a:ext cx="391530" cy="57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3</a:t>
            </a:r>
            <a:endParaRPr kumimoji="1" lang="ja-JP" altLang="en-US" sz="4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7418" y="3349984"/>
            <a:ext cx="391530" cy="57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4</a:t>
            </a:r>
            <a:endParaRPr kumimoji="1" lang="ja-JP" altLang="en-US" sz="4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63332" y="3349984"/>
            <a:ext cx="391530" cy="57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5</a:t>
            </a:r>
            <a:endParaRPr kumimoji="1" lang="ja-JP" altLang="en-US" sz="4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971188" y="3362684"/>
            <a:ext cx="391530" cy="57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6</a:t>
            </a:r>
            <a:endParaRPr kumimoji="1" lang="ja-JP" altLang="en-US" sz="4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14044" y="3446338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0</a:t>
            </a:r>
            <a:endParaRPr kumimoji="1" lang="ja-JP" altLang="en-US" sz="3200" dirty="0"/>
          </a:p>
        </p:txBody>
      </p:sp>
      <p:sp>
        <p:nvSpPr>
          <p:cNvPr id="58" name="正方形/長方形 57"/>
          <p:cNvSpPr/>
          <p:nvPr/>
        </p:nvSpPr>
        <p:spPr>
          <a:xfrm>
            <a:off x="1664192" y="44387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752035" y="4437772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4422492" y="44387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505697" y="4437772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6617721" y="44387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7729955" y="44387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05143" y="45945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981645" y="4593635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3</a:t>
            </a:r>
            <a:endParaRPr kumimoji="1" lang="ja-JP" altLang="en-US" sz="4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657838" y="45945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17628" y="4593635"/>
            <a:ext cx="391530" cy="57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4</a:t>
            </a:r>
            <a:endParaRPr kumimoji="1" lang="ja-JP" altLang="en-US" sz="4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863332" y="4594584"/>
            <a:ext cx="391530" cy="57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5</a:t>
            </a:r>
            <a:endParaRPr kumimoji="1" lang="ja-JP" altLang="en-US" sz="4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971188" y="4607284"/>
            <a:ext cx="391530" cy="57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6</a:t>
            </a:r>
            <a:endParaRPr kumimoji="1" lang="ja-JP" altLang="en-US" sz="4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40744" y="4754438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1</a:t>
            </a:r>
            <a:endParaRPr kumimoji="1" lang="ja-JP" altLang="en-US" sz="3200" dirty="0"/>
          </a:p>
        </p:txBody>
      </p:sp>
      <p:sp>
        <p:nvSpPr>
          <p:cNvPr id="2" name="左右矢印 1"/>
          <p:cNvSpPr/>
          <p:nvPr/>
        </p:nvSpPr>
        <p:spPr>
          <a:xfrm>
            <a:off x="2581425" y="3533875"/>
            <a:ext cx="673100" cy="40859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左右矢印 64"/>
          <p:cNvSpPr/>
          <p:nvPr/>
        </p:nvSpPr>
        <p:spPr>
          <a:xfrm>
            <a:off x="3699395" y="4772054"/>
            <a:ext cx="673100" cy="40859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1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69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950441"/>
            <a:ext cx="8279191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まずは実験してみる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754976" y="20116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2842819" y="20106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3920129" y="20116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596481" y="20106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6708505" y="20116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7820739" y="20116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995927" y="21675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072429" y="21665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3</a:t>
            </a:r>
            <a:endParaRPr kumimoji="1" lang="ja-JP" altLang="en-US" sz="44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155475" y="21675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4</a:t>
            </a:r>
            <a:endParaRPr kumimoji="1" lang="ja-JP" altLang="en-US" sz="4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808412" y="21665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954116" y="2167510"/>
            <a:ext cx="391530" cy="57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5</a:t>
            </a:r>
            <a:endParaRPr kumimoji="1" lang="ja-JP" altLang="en-US" sz="4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061972" y="2180210"/>
            <a:ext cx="391530" cy="57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6</a:t>
            </a:r>
            <a:endParaRPr kumimoji="1" lang="ja-JP" altLang="en-US" sz="4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1528" y="2327364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2</a:t>
            </a:r>
            <a:endParaRPr kumimoji="1" lang="ja-JP" altLang="en-US" sz="3200" dirty="0"/>
          </a:p>
        </p:txBody>
      </p:sp>
      <p:sp>
        <p:nvSpPr>
          <p:cNvPr id="80" name="左右矢印 79"/>
          <p:cNvSpPr/>
          <p:nvPr/>
        </p:nvSpPr>
        <p:spPr>
          <a:xfrm>
            <a:off x="4870024" y="2332280"/>
            <a:ext cx="673100" cy="40859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754976" y="34213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842819" y="34203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923456" y="3406324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5021988" y="34086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6708505" y="34213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7820739" y="34213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995927" y="35772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072429" y="35762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3</a:t>
            </a:r>
            <a:endParaRPr kumimoji="1" lang="ja-JP" altLang="en-US" sz="44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158802" y="3562187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4</a:t>
            </a:r>
            <a:endParaRPr kumimoji="1" lang="ja-JP" altLang="en-US" sz="44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233919" y="35645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5</a:t>
            </a:r>
            <a:endParaRPr kumimoji="1" lang="ja-JP" altLang="en-US" sz="44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954116" y="35772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8061972" y="3589910"/>
            <a:ext cx="391530" cy="573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6</a:t>
            </a:r>
            <a:endParaRPr kumimoji="1" lang="ja-JP" altLang="en-US" sz="44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31528" y="3737064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3</a:t>
            </a:r>
            <a:endParaRPr kumimoji="1" lang="ja-JP" altLang="en-US" sz="3200" dirty="0"/>
          </a:p>
        </p:txBody>
      </p:sp>
      <p:sp>
        <p:nvSpPr>
          <p:cNvPr id="95" name="正方形/長方形 94"/>
          <p:cNvSpPr/>
          <p:nvPr/>
        </p:nvSpPr>
        <p:spPr>
          <a:xfrm>
            <a:off x="1769703" y="47802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2857546" y="47792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3923456" y="47792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5024259" y="47792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6106190" y="47802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7835466" y="47802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010654" y="49361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087156" y="49351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3</a:t>
            </a:r>
            <a:endParaRPr kumimoji="1" lang="ja-JP" altLang="en-US" sz="44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158802" y="49351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4</a:t>
            </a:r>
            <a:endParaRPr kumimoji="1" lang="ja-JP" altLang="en-US" sz="44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5236190" y="49351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5</a:t>
            </a:r>
            <a:endParaRPr kumimoji="1" lang="ja-JP" altLang="en-US" sz="44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351801" y="49361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6</a:t>
            </a:r>
            <a:endParaRPr kumimoji="1" lang="ja-JP" altLang="en-US" sz="44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076699" y="49488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46255" y="5095964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4</a:t>
            </a:r>
            <a:endParaRPr kumimoji="1" lang="ja-JP" altLang="en-US" sz="3200" dirty="0"/>
          </a:p>
        </p:txBody>
      </p:sp>
      <p:sp>
        <p:nvSpPr>
          <p:cNvPr id="109" name="左右矢印 108"/>
          <p:cNvSpPr/>
          <p:nvPr/>
        </p:nvSpPr>
        <p:spPr>
          <a:xfrm>
            <a:off x="5957241" y="3754680"/>
            <a:ext cx="673100" cy="40859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左右矢印 109"/>
          <p:cNvSpPr/>
          <p:nvPr/>
        </p:nvSpPr>
        <p:spPr>
          <a:xfrm>
            <a:off x="7104353" y="5113580"/>
            <a:ext cx="673100" cy="40859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（競技）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プログラミングを始めたいけど、そもそもプログラムって何をするの？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7834" y="2578098"/>
            <a:ext cx="827919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大雑把に言うと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情報を</a:t>
            </a:r>
            <a:r>
              <a:rPr lang="ja-JP" altLang="en-US" sz="2400" dirty="0" smtClean="0">
                <a:solidFill>
                  <a:schemeClr val="accent6"/>
                </a:solidFill>
                <a:latin typeface="ヒラギノ角ゴ ProN W3"/>
                <a:ea typeface="ヒラギノ角ゴ ProN W3"/>
                <a:cs typeface="ヒラギノ角ゴ ProN W3"/>
              </a:rPr>
              <a:t>受け取って</a:t>
            </a:r>
            <a:endParaRPr lang="en-US" altLang="ja-JP" sz="2400" dirty="0" smtClean="0">
              <a:solidFill>
                <a:schemeClr val="accent6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457200" lvl="2">
              <a:lnSpc>
                <a:spcPct val="150000"/>
              </a:lnSpc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何らかの</a:t>
            </a:r>
            <a:r>
              <a:rPr lang="ja-JP" altLang="en-US" sz="24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処理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を施して</a:t>
            </a:r>
            <a:r>
              <a:rPr lang="ja-JP" altLang="en-US" sz="2400" dirty="0">
                <a:solidFill>
                  <a:srgbClr val="008000"/>
                </a:solidFill>
                <a:latin typeface="ヒラギノ角ゴ ProN W3"/>
                <a:ea typeface="ヒラギノ角ゴ ProN W3"/>
                <a:cs typeface="ヒラギノ角ゴ ProN W3"/>
              </a:rPr>
              <a:t>情報を加工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する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457200" lvl="2">
              <a:lnSpc>
                <a:spcPct val="150000"/>
              </a:lnSpc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そしてどこかへ</a:t>
            </a:r>
            <a:r>
              <a:rPr lang="ja-JP" altLang="en-US" sz="2400" dirty="0" smtClean="0">
                <a:solidFill>
                  <a:srgbClr val="3366FF"/>
                </a:solidFill>
                <a:latin typeface="ヒラギノ角ゴ ProN W3"/>
                <a:ea typeface="ヒラギノ角ゴ ProN W3"/>
                <a:cs typeface="ヒラギノ角ゴ ProN W3"/>
              </a:rPr>
              <a:t>渡す</a:t>
            </a:r>
            <a:endParaRPr lang="en-US" altLang="ja-JP" sz="2400" dirty="0" smtClean="0">
              <a:solidFill>
                <a:srgbClr val="3366FF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1417912" y="4843316"/>
            <a:ext cx="5473690" cy="473994"/>
            <a:chOff x="1417912" y="4843316"/>
            <a:chExt cx="5473690" cy="473994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6091383" y="48433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rgbClr val="008000"/>
                  </a:solidFill>
                </a:rPr>
                <a:t>情報</a:t>
              </a:r>
              <a:endParaRPr kumimoji="1" lang="ja-JP" altLang="en-US" sz="2400" dirty="0">
                <a:solidFill>
                  <a:srgbClr val="008000"/>
                </a:solidFill>
              </a:endParaRPr>
            </a:p>
          </p:txBody>
        </p:sp>
        <p:grpSp>
          <p:nvGrpSpPr>
            <p:cNvPr id="15" name="図形グループ 14"/>
            <p:cNvGrpSpPr/>
            <p:nvPr/>
          </p:nvGrpSpPr>
          <p:grpSpPr>
            <a:xfrm>
              <a:off x="1417912" y="4855645"/>
              <a:ext cx="3501434" cy="461665"/>
              <a:chOff x="1405582" y="3784999"/>
              <a:chExt cx="3501434" cy="461665"/>
            </a:xfrm>
          </p:grpSpPr>
          <p:grpSp>
            <p:nvGrpSpPr>
              <p:cNvPr id="17" name="図形グループ 16"/>
              <p:cNvGrpSpPr/>
              <p:nvPr/>
            </p:nvGrpSpPr>
            <p:grpSpPr>
              <a:xfrm>
                <a:off x="1405582" y="3784999"/>
                <a:ext cx="3501434" cy="461665"/>
                <a:chOff x="1417912" y="3895960"/>
                <a:chExt cx="3501434" cy="461665"/>
              </a:xfrm>
            </p:grpSpPr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1417912" y="3895960"/>
                  <a:ext cx="800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>
                      <a:solidFill>
                        <a:srgbClr val="000000"/>
                      </a:solidFill>
                    </a:rPr>
                    <a:t>情報</a:t>
                  </a:r>
                  <a:endParaRPr kumimoji="1" lang="ja-JP" altLang="en-US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3358101" y="3895960"/>
                  <a:ext cx="15612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>
                      <a:solidFill>
                        <a:srgbClr val="000000"/>
                      </a:solidFill>
                    </a:rPr>
                    <a:t>プログラム</a:t>
                  </a:r>
                  <a:endParaRPr kumimoji="1" lang="ja-JP" altLang="en-US" sz="2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" name="右矢印 17"/>
              <p:cNvSpPr/>
              <p:nvPr/>
            </p:nvSpPr>
            <p:spPr>
              <a:xfrm>
                <a:off x="2354963" y="3874818"/>
                <a:ext cx="961716" cy="313717"/>
              </a:xfrm>
              <a:prstGeom prst="rightArrow">
                <a:avLst>
                  <a:gd name="adj1" fmla="val 50000"/>
                  <a:gd name="adj2" fmla="val 132534"/>
                </a:avLst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右矢印 15"/>
            <p:cNvSpPr/>
            <p:nvPr/>
          </p:nvSpPr>
          <p:spPr>
            <a:xfrm>
              <a:off x="4962654" y="4945464"/>
              <a:ext cx="961716" cy="313717"/>
            </a:xfrm>
            <a:prstGeom prst="rightArrow">
              <a:avLst>
                <a:gd name="adj1" fmla="val 50000"/>
                <a:gd name="adj2" fmla="val 13253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図形グループ 21"/>
          <p:cNvGrpSpPr/>
          <p:nvPr/>
        </p:nvGrpSpPr>
        <p:grpSpPr>
          <a:xfrm>
            <a:off x="1405582" y="3784999"/>
            <a:ext cx="3501434" cy="461665"/>
            <a:chOff x="1405582" y="3784999"/>
            <a:chExt cx="3501434" cy="461665"/>
          </a:xfrm>
        </p:grpSpPr>
        <p:grpSp>
          <p:nvGrpSpPr>
            <p:cNvPr id="23" name="図形グループ 22"/>
            <p:cNvGrpSpPr/>
            <p:nvPr/>
          </p:nvGrpSpPr>
          <p:grpSpPr>
            <a:xfrm>
              <a:off x="1405582" y="3784999"/>
              <a:ext cx="3501434" cy="461665"/>
              <a:chOff x="1417912" y="3895960"/>
              <a:chExt cx="3501434" cy="461665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1417912" y="389596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solidFill>
                      <a:srgbClr val="000000"/>
                    </a:solidFill>
                  </a:rPr>
                  <a:t>情報</a:t>
                </a:r>
                <a:endParaRPr kumimoji="1" lang="ja-JP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3358101" y="3895960"/>
                <a:ext cx="1561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solidFill>
                      <a:srgbClr val="000000"/>
                    </a:solidFill>
                  </a:rPr>
                  <a:t>プログラム</a:t>
                </a:r>
                <a:endParaRPr kumimoji="1" lang="ja-JP" alt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" name="右矢印 23"/>
            <p:cNvSpPr/>
            <p:nvPr/>
          </p:nvSpPr>
          <p:spPr>
            <a:xfrm>
              <a:off x="2354963" y="3874818"/>
              <a:ext cx="961716" cy="313717"/>
            </a:xfrm>
            <a:prstGeom prst="rightArrow">
              <a:avLst>
                <a:gd name="adj1" fmla="val 50000"/>
                <a:gd name="adj2" fmla="val 1325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図形グループ 26"/>
          <p:cNvGrpSpPr/>
          <p:nvPr/>
        </p:nvGrpSpPr>
        <p:grpSpPr>
          <a:xfrm>
            <a:off x="1422350" y="5882356"/>
            <a:ext cx="5473690" cy="473994"/>
            <a:chOff x="1417912" y="4843316"/>
            <a:chExt cx="5473690" cy="473994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6091383" y="48433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rgbClr val="008000"/>
                  </a:solidFill>
                </a:rPr>
                <a:t>情報</a:t>
              </a:r>
              <a:endParaRPr kumimoji="1" lang="ja-JP" altLang="en-US" sz="2400" dirty="0">
                <a:solidFill>
                  <a:srgbClr val="008000"/>
                </a:solidFill>
              </a:endParaRPr>
            </a:p>
          </p:txBody>
        </p:sp>
        <p:grpSp>
          <p:nvGrpSpPr>
            <p:cNvPr id="29" name="図形グループ 28"/>
            <p:cNvGrpSpPr/>
            <p:nvPr/>
          </p:nvGrpSpPr>
          <p:grpSpPr>
            <a:xfrm>
              <a:off x="1417912" y="4855645"/>
              <a:ext cx="3501434" cy="461665"/>
              <a:chOff x="1405582" y="3784999"/>
              <a:chExt cx="3501434" cy="461665"/>
            </a:xfrm>
          </p:grpSpPr>
          <p:grpSp>
            <p:nvGrpSpPr>
              <p:cNvPr id="31" name="図形グループ 30"/>
              <p:cNvGrpSpPr/>
              <p:nvPr/>
            </p:nvGrpSpPr>
            <p:grpSpPr>
              <a:xfrm>
                <a:off x="1405582" y="3784999"/>
                <a:ext cx="3501434" cy="461665"/>
                <a:chOff x="1417912" y="3895960"/>
                <a:chExt cx="3501434" cy="461665"/>
              </a:xfrm>
            </p:grpSpPr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417912" y="3895960"/>
                  <a:ext cx="800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>
                      <a:solidFill>
                        <a:srgbClr val="000000"/>
                      </a:solidFill>
                    </a:rPr>
                    <a:t>情報</a:t>
                  </a:r>
                  <a:endParaRPr kumimoji="1" lang="ja-JP" altLang="en-US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3358101" y="3895960"/>
                  <a:ext cx="15612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>
                      <a:solidFill>
                        <a:srgbClr val="000000"/>
                      </a:solidFill>
                    </a:rPr>
                    <a:t>プログラム</a:t>
                  </a:r>
                  <a:endParaRPr kumimoji="1" lang="ja-JP" altLang="en-US" sz="2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2" name="右矢印 31"/>
              <p:cNvSpPr/>
              <p:nvPr/>
            </p:nvSpPr>
            <p:spPr>
              <a:xfrm>
                <a:off x="2354963" y="3874818"/>
                <a:ext cx="961716" cy="313717"/>
              </a:xfrm>
              <a:prstGeom prst="rightArrow">
                <a:avLst>
                  <a:gd name="adj1" fmla="val 50000"/>
                  <a:gd name="adj2" fmla="val 132534"/>
                </a:avLst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右矢印 29"/>
            <p:cNvSpPr/>
            <p:nvPr/>
          </p:nvSpPr>
          <p:spPr>
            <a:xfrm>
              <a:off x="4962654" y="4945464"/>
              <a:ext cx="961716" cy="313717"/>
            </a:xfrm>
            <a:prstGeom prst="rightArrow">
              <a:avLst>
                <a:gd name="adj1" fmla="val 50000"/>
                <a:gd name="adj2" fmla="val 13253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右矢印 34"/>
          <p:cNvSpPr/>
          <p:nvPr/>
        </p:nvSpPr>
        <p:spPr>
          <a:xfrm>
            <a:off x="6997035" y="5974077"/>
            <a:ext cx="961716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3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70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あれ？</a:t>
            </a:r>
            <a:r>
              <a:rPr lang="en-US" altLang="ja-JP" sz="2000" dirty="0" smtClean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が右端に移動して</a:t>
            </a:r>
            <a:r>
              <a:rPr lang="en-US" altLang="ja-JP" sz="2000" dirty="0" smtClean="0">
                <a:latin typeface="ヒラギノ角ゴ ProN W3"/>
                <a:ea typeface="ヒラギノ角ゴ ProN W3"/>
                <a:cs typeface="ヒラギノ角ゴ ProN W3"/>
              </a:rPr>
              <a:t>2~6</a:t>
            </a: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までは整列している・・・</a:t>
            </a:r>
            <a:r>
              <a:rPr lang="en-US" altLang="ja-JP" sz="2000" dirty="0" smtClean="0">
                <a:latin typeface="ヒラギノ角ゴ ProN W3"/>
                <a:ea typeface="ヒラギノ角ゴ ProN W3"/>
                <a:cs typeface="ヒラギノ角ゴ ProN W3"/>
              </a:rPr>
              <a:t>?</a:t>
            </a:r>
          </a:p>
        </p:txBody>
      </p:sp>
      <p:grpSp>
        <p:nvGrpSpPr>
          <p:cNvPr id="9" name="図形グループ 8"/>
          <p:cNvGrpSpPr/>
          <p:nvPr/>
        </p:nvGrpSpPr>
        <p:grpSpPr>
          <a:xfrm>
            <a:off x="1912681" y="1951703"/>
            <a:ext cx="6455190" cy="1064618"/>
            <a:chOff x="744057" y="793478"/>
            <a:chExt cx="7759682" cy="1428686"/>
          </a:xfrm>
        </p:grpSpPr>
        <p:grpSp>
          <p:nvGrpSpPr>
            <p:cNvPr id="11" name="図形グループ 10"/>
            <p:cNvGrpSpPr/>
            <p:nvPr/>
          </p:nvGrpSpPr>
          <p:grpSpPr>
            <a:xfrm>
              <a:off x="744057" y="793478"/>
              <a:ext cx="7759682" cy="1428686"/>
              <a:chOff x="1025838" y="757082"/>
              <a:chExt cx="7759682" cy="1428686"/>
            </a:xfrm>
          </p:grpSpPr>
          <p:sp>
            <p:nvSpPr>
              <p:cNvPr id="21" name="正方形/長方形 20"/>
              <p:cNvSpPr/>
              <p:nvPr/>
            </p:nvSpPr>
            <p:spPr>
              <a:xfrm>
                <a:off x="1025838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2362837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699836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5036835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6373834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7710833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テキスト ボックス 12"/>
            <p:cNvSpPr txBox="1"/>
            <p:nvPr/>
          </p:nvSpPr>
          <p:spPr>
            <a:xfrm>
              <a:off x="1033700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2</a:t>
              </a:r>
              <a:endParaRPr kumimoji="1" lang="ja-JP" altLang="en-US" sz="44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57066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3</a:t>
              </a:r>
              <a:endParaRPr kumimoji="1" lang="ja-JP" altLang="en-US" sz="44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700961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4</a:t>
              </a:r>
              <a:endParaRPr kumimoji="1" lang="ja-JP" altLang="en-US" sz="44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009813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5</a:t>
              </a:r>
              <a:endParaRPr kumimoji="1" lang="ja-JP" altLang="en-US" sz="44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387298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6</a:t>
              </a:r>
              <a:endParaRPr kumimoji="1" lang="ja-JP" altLang="en-US" sz="44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719034" y="1019685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1</a:t>
              </a:r>
              <a:endParaRPr kumimoji="1" lang="ja-JP" altLang="en-US" sz="4400" dirty="0"/>
            </a:p>
          </p:txBody>
        </p:sp>
      </p:grpSp>
      <p:sp>
        <p:nvSpPr>
          <p:cNvPr id="65" name="テキスト ボックス 64"/>
          <p:cNvSpPr txBox="1"/>
          <p:nvPr/>
        </p:nvSpPr>
        <p:spPr>
          <a:xfrm>
            <a:off x="576662" y="2239838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4</a:t>
            </a:r>
            <a:endParaRPr kumimoji="1" lang="ja-JP" altLang="en-US" sz="3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84278" y="3411716"/>
            <a:ext cx="827919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さらに実験してみる</a:t>
            </a:r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1664192" y="43879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3281019" y="43879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4393253" y="43879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5505487" y="43879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6617721" y="43879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7729955" y="43879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905143" y="45437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/>
              <a:t>3</a:t>
            </a:r>
            <a:endParaRPr kumimoji="1" lang="ja-JP" altLang="en-US" sz="44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510629" y="45437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628599" y="45437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4</a:t>
            </a:r>
            <a:endParaRPr kumimoji="1" lang="ja-JP" altLang="en-US" sz="44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717418" y="45437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5</a:t>
            </a:r>
            <a:endParaRPr kumimoji="1" lang="ja-JP" altLang="en-US" sz="44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863332" y="45437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6</a:t>
            </a:r>
            <a:endParaRPr kumimoji="1" lang="ja-JP" altLang="en-US" sz="44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971188" y="45564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14044" y="4640138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5</a:t>
            </a:r>
            <a:endParaRPr kumimoji="1" lang="ja-JP" altLang="en-US" sz="3200" dirty="0"/>
          </a:p>
        </p:txBody>
      </p:sp>
      <p:sp>
        <p:nvSpPr>
          <p:cNvPr id="94" name="左右矢印 93"/>
          <p:cNvSpPr/>
          <p:nvPr/>
        </p:nvSpPr>
        <p:spPr>
          <a:xfrm>
            <a:off x="2581425" y="4727675"/>
            <a:ext cx="673100" cy="40859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0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71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950441"/>
            <a:ext cx="8279191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さらに実験してみる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664192" y="19241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2752035" y="1923172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4422492" y="19241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5505697" y="1923172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6617721" y="19241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7729955" y="1924121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1905143" y="20799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/>
              <a:t>3</a:t>
            </a:r>
            <a:endParaRPr kumimoji="1" lang="ja-JP" altLang="en-US" sz="44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981645" y="2079035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4</a:t>
            </a:r>
            <a:endParaRPr kumimoji="1" lang="ja-JP" altLang="en-US" sz="44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657838" y="20799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5717628" y="2079035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5</a:t>
            </a:r>
            <a:endParaRPr kumimoji="1" lang="ja-JP" altLang="en-US" sz="4400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863332" y="20799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6</a:t>
            </a:r>
            <a:endParaRPr kumimoji="1" lang="ja-JP" altLang="en-US" sz="44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7971188" y="209268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240744" y="2239838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6</a:t>
            </a:r>
            <a:endParaRPr kumimoji="1" lang="ja-JP" altLang="en-US" sz="3200" dirty="0"/>
          </a:p>
        </p:txBody>
      </p:sp>
      <p:sp>
        <p:nvSpPr>
          <p:cNvPr id="121" name="左右矢印 120"/>
          <p:cNvSpPr/>
          <p:nvPr/>
        </p:nvSpPr>
        <p:spPr>
          <a:xfrm>
            <a:off x="3699395" y="2257454"/>
            <a:ext cx="673100" cy="40859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/>
          <p:cNvSpPr/>
          <p:nvPr/>
        </p:nvSpPr>
        <p:spPr>
          <a:xfrm>
            <a:off x="1664335" y="32562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2752178" y="32552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/>
          <p:cNvSpPr/>
          <p:nvPr/>
        </p:nvSpPr>
        <p:spPr>
          <a:xfrm>
            <a:off x="3829488" y="32562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/>
          <p:cNvSpPr/>
          <p:nvPr/>
        </p:nvSpPr>
        <p:spPr>
          <a:xfrm>
            <a:off x="5505840" y="32552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6617864" y="32562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7730098" y="32562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905286" y="34121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/>
              <a:t>3</a:t>
            </a:r>
            <a:endParaRPr kumimoji="1" lang="ja-JP" altLang="en-US" sz="4400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981788" y="34111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4</a:t>
            </a:r>
            <a:endParaRPr kumimoji="1" lang="ja-JP" altLang="en-US" sz="44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4064834" y="34121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5</a:t>
            </a:r>
            <a:endParaRPr kumimoji="1" lang="ja-JP" altLang="en-US" sz="44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717771" y="34111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6863475" y="34121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6</a:t>
            </a:r>
            <a:endParaRPr kumimoji="1" lang="ja-JP" altLang="en-US" sz="440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7971331" y="34248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240887" y="3571964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7</a:t>
            </a:r>
            <a:endParaRPr kumimoji="1" lang="ja-JP" altLang="en-US" sz="3200" dirty="0"/>
          </a:p>
        </p:txBody>
      </p:sp>
      <p:sp>
        <p:nvSpPr>
          <p:cNvPr id="135" name="左右矢印 134"/>
          <p:cNvSpPr/>
          <p:nvPr/>
        </p:nvSpPr>
        <p:spPr>
          <a:xfrm>
            <a:off x="4779383" y="3576880"/>
            <a:ext cx="673100" cy="40859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1664335" y="46659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2752178" y="46649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3832815" y="4650924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4931347" y="46532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6617864" y="46659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7730098" y="46659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905286" y="48218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/>
              <a:t>3</a:t>
            </a:r>
            <a:endParaRPr kumimoji="1" lang="ja-JP" altLang="en-US" sz="4400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2981788" y="48208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4</a:t>
            </a:r>
            <a:endParaRPr kumimoji="1" lang="ja-JP" altLang="en-US" sz="4400" dirty="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4068161" y="4806787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5</a:t>
            </a:r>
            <a:endParaRPr kumimoji="1" lang="ja-JP" altLang="en-US" sz="4400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143278" y="48091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6</a:t>
            </a:r>
            <a:endParaRPr kumimoji="1" lang="ja-JP" altLang="en-US" sz="4400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6863475" y="48218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7971331" y="48345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40887" y="4981664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8</a:t>
            </a:r>
            <a:endParaRPr kumimoji="1" lang="ja-JP" altLang="en-US" sz="3200" dirty="0"/>
          </a:p>
        </p:txBody>
      </p:sp>
      <p:sp>
        <p:nvSpPr>
          <p:cNvPr id="149" name="左右矢印 148"/>
          <p:cNvSpPr/>
          <p:nvPr/>
        </p:nvSpPr>
        <p:spPr>
          <a:xfrm>
            <a:off x="5866600" y="4999280"/>
            <a:ext cx="673100" cy="40859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5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66" name="テキスト ボックス 65"/>
          <p:cNvSpPr txBox="1"/>
          <p:nvPr/>
        </p:nvSpPr>
        <p:spPr>
          <a:xfrm>
            <a:off x="484278" y="3411716"/>
            <a:ext cx="827919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先頭から</a:t>
            </a:r>
            <a:r>
              <a:rPr lang="en-US" altLang="ja-JP" sz="2000" dirty="0" smtClean="0">
                <a:latin typeface="ヒラギノ角ゴ ProN W3"/>
                <a:ea typeface="ヒラギノ角ゴ ProN W3"/>
                <a:cs typeface="ヒラギノ角ゴ ProN W3"/>
              </a:rPr>
              <a:t>3~6</a:t>
            </a: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が整列している。で、後ろに</a:t>
            </a:r>
            <a:r>
              <a:rPr lang="en-US" altLang="ja-JP" sz="2000" dirty="0" smtClean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と</a:t>
            </a:r>
            <a:r>
              <a:rPr lang="en-US" altLang="ja-JP" sz="2000" dirty="0" smtClean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が並んでいる。</a:t>
            </a:r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ということは、もっと進めてみると以下のようになるのでは？</a:t>
            </a:r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38" name="図形グループ 37"/>
          <p:cNvGrpSpPr/>
          <p:nvPr/>
        </p:nvGrpSpPr>
        <p:grpSpPr>
          <a:xfrm>
            <a:off x="1701974" y="4656803"/>
            <a:ext cx="6455190" cy="1064618"/>
            <a:chOff x="744057" y="793478"/>
            <a:chExt cx="7759682" cy="1428686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744057" y="793478"/>
              <a:ext cx="7759682" cy="1428686"/>
              <a:chOff x="1025838" y="757082"/>
              <a:chExt cx="7759682" cy="1428686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025838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2362837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3699836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5036835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6373834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7710833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1033700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4</a:t>
              </a:r>
              <a:endParaRPr kumimoji="1" lang="ja-JP" altLang="en-US" sz="4400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2357066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5</a:t>
              </a:r>
              <a:endParaRPr kumimoji="1" lang="ja-JP" altLang="en-US" sz="44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700961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6</a:t>
              </a:r>
              <a:endParaRPr kumimoji="1" lang="ja-JP" altLang="en-US" sz="4400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5009813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1</a:t>
              </a:r>
              <a:endParaRPr kumimoji="1" lang="ja-JP" altLang="en-US" sz="44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387298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2</a:t>
              </a:r>
              <a:endParaRPr kumimoji="1" lang="ja-JP" altLang="en-US" sz="44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7719034" y="1019685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3</a:t>
              </a:r>
              <a:endParaRPr kumimoji="1" lang="ja-JP" altLang="en-US" sz="4400" dirty="0"/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365955" y="4944938"/>
            <a:ext cx="858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?</a:t>
            </a:r>
            <a:endParaRPr kumimoji="1" lang="ja-JP" altLang="en-US" sz="3200" dirty="0"/>
          </a:p>
        </p:txBody>
      </p:sp>
      <p:sp>
        <p:nvSpPr>
          <p:cNvPr id="70" name="正方形/長方形 69"/>
          <p:cNvSpPr/>
          <p:nvPr/>
        </p:nvSpPr>
        <p:spPr>
          <a:xfrm>
            <a:off x="1673872" y="19227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2761715" y="19217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3827625" y="19217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928428" y="1921798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6010359" y="19227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739635" y="1922747"/>
            <a:ext cx="894020" cy="10646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14823" y="20786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/>
              <a:t>3</a:t>
            </a:r>
            <a:endParaRPr kumimoji="1" lang="ja-JP" altLang="en-US" sz="4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991325" y="20776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4</a:t>
            </a:r>
            <a:endParaRPr kumimoji="1" lang="ja-JP" altLang="en-US" sz="4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062971" y="20776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5</a:t>
            </a:r>
            <a:endParaRPr kumimoji="1" lang="ja-JP" altLang="en-US" sz="4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140359" y="207766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6</a:t>
            </a:r>
            <a:endParaRPr kumimoji="1" lang="ja-JP" altLang="en-US" sz="4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255970" y="20786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980868" y="2091310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50424" y="2238464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9</a:t>
            </a:r>
            <a:endParaRPr kumimoji="1" lang="ja-JP" altLang="en-US" sz="3200" dirty="0"/>
          </a:p>
        </p:txBody>
      </p:sp>
      <p:sp>
        <p:nvSpPr>
          <p:cNvPr id="97" name="左右矢印 96"/>
          <p:cNvSpPr/>
          <p:nvPr/>
        </p:nvSpPr>
        <p:spPr>
          <a:xfrm>
            <a:off x="7008522" y="2256080"/>
            <a:ext cx="673100" cy="40859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右矢印 113"/>
          <p:cNvSpPr/>
          <p:nvPr/>
        </p:nvSpPr>
        <p:spPr>
          <a:xfrm>
            <a:off x="5038676" y="5568462"/>
            <a:ext cx="3118488" cy="295933"/>
          </a:xfrm>
          <a:prstGeom prst="rightArrow">
            <a:avLst>
              <a:gd name="adj1" fmla="val 33947"/>
              <a:gd name="adj2" fmla="val 20673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3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66" name="テキスト ボックス 65"/>
          <p:cNvSpPr txBox="1"/>
          <p:nvPr/>
        </p:nvSpPr>
        <p:spPr>
          <a:xfrm>
            <a:off x="484278" y="1214616"/>
            <a:ext cx="827919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さらにさらに進めると、きっとこういった遷移が行われるはず</a:t>
            </a:r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38" name="図形グループ 37"/>
          <p:cNvGrpSpPr/>
          <p:nvPr/>
        </p:nvGrpSpPr>
        <p:grpSpPr>
          <a:xfrm>
            <a:off x="1701974" y="2066003"/>
            <a:ext cx="6455190" cy="1064618"/>
            <a:chOff x="744057" y="793478"/>
            <a:chExt cx="7759682" cy="1428686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744057" y="793478"/>
              <a:ext cx="7759682" cy="1428686"/>
              <a:chOff x="1025838" y="757082"/>
              <a:chExt cx="7759682" cy="1428686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025838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2362837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3699836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5036835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6373834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7710833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1033700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/>
                <a:t>5</a:t>
              </a:r>
              <a:endParaRPr kumimoji="1" lang="ja-JP" altLang="en-US" sz="4400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2357066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6</a:t>
              </a:r>
              <a:endParaRPr kumimoji="1" lang="ja-JP" altLang="en-US" sz="44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700961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1</a:t>
              </a:r>
              <a:endParaRPr kumimoji="1" lang="ja-JP" altLang="en-US" sz="4400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5009813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2</a:t>
              </a:r>
              <a:endParaRPr kumimoji="1" lang="ja-JP" altLang="en-US" sz="44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387298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3</a:t>
              </a:r>
              <a:endParaRPr kumimoji="1" lang="ja-JP" altLang="en-US" sz="44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7719034" y="1019685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4</a:t>
              </a:r>
              <a:endParaRPr kumimoji="1" lang="ja-JP" altLang="en-US" sz="4400" dirty="0"/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365955" y="2354138"/>
            <a:ext cx="10490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??</a:t>
            </a:r>
            <a:endParaRPr kumimoji="1" lang="ja-JP" altLang="en-US" sz="3200" dirty="0"/>
          </a:p>
        </p:txBody>
      </p:sp>
      <p:grpSp>
        <p:nvGrpSpPr>
          <p:cNvPr id="37" name="図形グループ 36"/>
          <p:cNvGrpSpPr/>
          <p:nvPr/>
        </p:nvGrpSpPr>
        <p:grpSpPr>
          <a:xfrm>
            <a:off x="1692447" y="3321121"/>
            <a:ext cx="6455190" cy="1064618"/>
            <a:chOff x="744057" y="793478"/>
            <a:chExt cx="7759682" cy="1428686"/>
          </a:xfrm>
        </p:grpSpPr>
        <p:grpSp>
          <p:nvGrpSpPr>
            <p:cNvPr id="53" name="図形グループ 52"/>
            <p:cNvGrpSpPr/>
            <p:nvPr/>
          </p:nvGrpSpPr>
          <p:grpSpPr>
            <a:xfrm>
              <a:off x="744057" y="793478"/>
              <a:ext cx="7759682" cy="1428686"/>
              <a:chOff x="1025838" y="757082"/>
              <a:chExt cx="7759682" cy="1428686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1025838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2362837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3699836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/>
              <p:cNvSpPr/>
              <p:nvPr/>
            </p:nvSpPr>
            <p:spPr>
              <a:xfrm>
                <a:off x="5036835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6373834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7710833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>
              <a:off x="1033700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6</a:t>
              </a:r>
              <a:endParaRPr kumimoji="1" lang="ja-JP" altLang="en-US" sz="4400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2357066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1</a:t>
              </a:r>
              <a:endParaRPr kumimoji="1" lang="ja-JP" altLang="en-US" sz="44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3700961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2</a:t>
              </a:r>
              <a:endParaRPr kumimoji="1" lang="ja-JP" altLang="en-US" sz="44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5009813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3</a:t>
              </a:r>
              <a:endParaRPr kumimoji="1" lang="ja-JP" altLang="en-US" sz="4400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6387298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4</a:t>
              </a:r>
              <a:endParaRPr kumimoji="1" lang="ja-JP" altLang="en-US" sz="4400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7719034" y="1019685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5</a:t>
              </a:r>
              <a:endParaRPr kumimoji="1" lang="ja-JP" altLang="en-US" sz="4400" dirty="0"/>
            </a:p>
          </p:txBody>
        </p:sp>
      </p:grpSp>
      <p:sp>
        <p:nvSpPr>
          <p:cNvPr id="67" name="テキスト ボックス 66"/>
          <p:cNvSpPr txBox="1"/>
          <p:nvPr/>
        </p:nvSpPr>
        <p:spPr>
          <a:xfrm>
            <a:off x="356428" y="3609256"/>
            <a:ext cx="12392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???</a:t>
            </a:r>
            <a:endParaRPr kumimoji="1" lang="ja-JP" altLang="en-US" sz="3200" dirty="0"/>
          </a:p>
        </p:txBody>
      </p:sp>
      <p:grpSp>
        <p:nvGrpSpPr>
          <p:cNvPr id="68" name="図形グループ 67"/>
          <p:cNvGrpSpPr/>
          <p:nvPr/>
        </p:nvGrpSpPr>
        <p:grpSpPr>
          <a:xfrm>
            <a:off x="1692447" y="4588939"/>
            <a:ext cx="6455190" cy="1064618"/>
            <a:chOff x="744057" y="793478"/>
            <a:chExt cx="7759682" cy="1428686"/>
          </a:xfrm>
        </p:grpSpPr>
        <p:grpSp>
          <p:nvGrpSpPr>
            <p:cNvPr id="69" name="図形グループ 68"/>
            <p:cNvGrpSpPr/>
            <p:nvPr/>
          </p:nvGrpSpPr>
          <p:grpSpPr>
            <a:xfrm>
              <a:off x="744057" y="793478"/>
              <a:ext cx="7759682" cy="1428686"/>
              <a:chOff x="1025838" y="757082"/>
              <a:chExt cx="7759682" cy="1428686"/>
            </a:xfrm>
          </p:grpSpPr>
          <p:sp>
            <p:nvSpPr>
              <p:cNvPr id="87" name="正方形/長方形 86"/>
              <p:cNvSpPr/>
              <p:nvPr/>
            </p:nvSpPr>
            <p:spPr>
              <a:xfrm>
                <a:off x="1025838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2362837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3699836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5036835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6373834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>
                <a:off x="7710833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" name="テキスト ボックス 80"/>
            <p:cNvSpPr txBox="1"/>
            <p:nvPr/>
          </p:nvSpPr>
          <p:spPr>
            <a:xfrm>
              <a:off x="1033700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/>
                <a:t>1</a:t>
              </a:r>
              <a:endParaRPr kumimoji="1" lang="ja-JP" altLang="en-US" sz="4400" dirty="0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2357066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2</a:t>
              </a:r>
              <a:endParaRPr kumimoji="1" lang="ja-JP" altLang="en-US" sz="4400" dirty="0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3700961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3</a:t>
              </a:r>
              <a:endParaRPr kumimoji="1" lang="ja-JP" altLang="en-US" sz="4400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5009813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4</a:t>
              </a:r>
              <a:endParaRPr kumimoji="1" lang="ja-JP" altLang="en-US" sz="4400" dirty="0"/>
            </a:p>
          </p:txBody>
        </p:sp>
        <p:sp>
          <p:nvSpPr>
            <p:cNvPr id="85" name="テキスト ボックス 84"/>
            <p:cNvSpPr txBox="1"/>
            <p:nvPr/>
          </p:nvSpPr>
          <p:spPr>
            <a:xfrm>
              <a:off x="6387298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5</a:t>
              </a:r>
              <a:endParaRPr kumimoji="1" lang="ja-JP" altLang="en-US" sz="4400" dirty="0"/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7719034" y="1019685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6</a:t>
              </a:r>
              <a:endParaRPr kumimoji="1" lang="ja-JP" altLang="en-US" sz="4400" dirty="0"/>
            </a:p>
          </p:txBody>
        </p:sp>
      </p:grpSp>
      <p:sp>
        <p:nvSpPr>
          <p:cNvPr id="93" name="テキスト ボックス 92"/>
          <p:cNvSpPr txBox="1"/>
          <p:nvPr/>
        </p:nvSpPr>
        <p:spPr>
          <a:xfrm>
            <a:off x="229428" y="4877074"/>
            <a:ext cx="14293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????</a:t>
            </a:r>
            <a:endParaRPr kumimoji="1" lang="ja-JP" altLang="en-US" sz="3200" dirty="0"/>
          </a:p>
        </p:txBody>
      </p:sp>
      <p:sp>
        <p:nvSpPr>
          <p:cNvPr id="94" name="右矢印 93"/>
          <p:cNvSpPr/>
          <p:nvPr/>
        </p:nvSpPr>
        <p:spPr>
          <a:xfrm>
            <a:off x="3926442" y="2967022"/>
            <a:ext cx="4230722" cy="295933"/>
          </a:xfrm>
          <a:prstGeom prst="rightArrow">
            <a:avLst>
              <a:gd name="adj1" fmla="val 33947"/>
              <a:gd name="adj2" fmla="val 20673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右矢印 97"/>
          <p:cNvSpPr/>
          <p:nvPr/>
        </p:nvSpPr>
        <p:spPr>
          <a:xfrm>
            <a:off x="2804681" y="4237772"/>
            <a:ext cx="5352483" cy="295933"/>
          </a:xfrm>
          <a:prstGeom prst="rightArrow">
            <a:avLst>
              <a:gd name="adj1" fmla="val 33947"/>
              <a:gd name="adj2" fmla="val 20673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右矢印 98"/>
          <p:cNvSpPr/>
          <p:nvPr/>
        </p:nvSpPr>
        <p:spPr>
          <a:xfrm>
            <a:off x="1692447" y="5505590"/>
            <a:ext cx="6455190" cy="295933"/>
          </a:xfrm>
          <a:prstGeom prst="rightArrow">
            <a:avLst>
              <a:gd name="adj1" fmla="val 33947"/>
              <a:gd name="adj2" fmla="val 20673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1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000" dirty="0" smtClean="0">
                <a:latin typeface="ヒラギノ角ゴ ProN W3"/>
                <a:ea typeface="ヒラギノ角ゴ ProN W3"/>
                <a:cs typeface="ヒラギノ角ゴ ProN W3"/>
              </a:rPr>
              <a:t>i</a:t>
            </a: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がいくつのときかはわからないけれど、初期状態に帰ってくる？</a:t>
            </a:r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あくまでも現段階では</a:t>
            </a:r>
            <a:r>
              <a:rPr lang="ja-JP" altLang="en-US" sz="20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予想</a:t>
            </a: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である</a:t>
            </a:r>
            <a:endParaRPr lang="en-US" altLang="ja-JP" sz="2000" dirty="0" smtClean="0">
              <a:solidFill>
                <a:srgbClr val="FF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25" name="図形グループ 124"/>
          <p:cNvGrpSpPr/>
          <p:nvPr/>
        </p:nvGrpSpPr>
        <p:grpSpPr>
          <a:xfrm>
            <a:off x="1667047" y="3979339"/>
            <a:ext cx="6455190" cy="1064618"/>
            <a:chOff x="744057" y="793478"/>
            <a:chExt cx="7759682" cy="1428686"/>
          </a:xfrm>
        </p:grpSpPr>
        <p:grpSp>
          <p:nvGrpSpPr>
            <p:cNvPr id="126" name="図形グループ 125"/>
            <p:cNvGrpSpPr/>
            <p:nvPr/>
          </p:nvGrpSpPr>
          <p:grpSpPr>
            <a:xfrm>
              <a:off x="744057" y="793478"/>
              <a:ext cx="7759682" cy="1428686"/>
              <a:chOff x="1025838" y="757082"/>
              <a:chExt cx="7759682" cy="1428686"/>
            </a:xfrm>
          </p:grpSpPr>
          <p:sp>
            <p:nvSpPr>
              <p:cNvPr id="133" name="正方形/長方形 132"/>
              <p:cNvSpPr/>
              <p:nvPr/>
            </p:nvSpPr>
            <p:spPr>
              <a:xfrm>
                <a:off x="1025838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2362837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3699836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5036835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>
                <a:off x="6373834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7710833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7" name="テキスト ボックス 126"/>
            <p:cNvSpPr txBox="1"/>
            <p:nvPr/>
          </p:nvSpPr>
          <p:spPr>
            <a:xfrm>
              <a:off x="1033700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/>
                <a:t>1</a:t>
              </a:r>
              <a:endParaRPr kumimoji="1" lang="ja-JP" altLang="en-US" sz="4400" dirty="0"/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2357066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2</a:t>
              </a:r>
              <a:endParaRPr kumimoji="1" lang="ja-JP" altLang="en-US" sz="44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3700961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3</a:t>
              </a:r>
              <a:endParaRPr kumimoji="1" lang="ja-JP" altLang="en-US" sz="44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5009813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4</a:t>
              </a:r>
              <a:endParaRPr kumimoji="1" lang="ja-JP" altLang="en-US" sz="4400" dirty="0"/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6387298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5</a:t>
              </a:r>
              <a:endParaRPr kumimoji="1" lang="ja-JP" altLang="en-US" sz="4400" dirty="0"/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>
              <a:off x="7719034" y="1019685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6</a:t>
              </a:r>
              <a:endParaRPr kumimoji="1" lang="ja-JP" altLang="en-US" sz="4400" dirty="0"/>
            </a:p>
          </p:txBody>
        </p:sp>
      </p:grpSp>
      <p:sp>
        <p:nvSpPr>
          <p:cNvPr id="139" name="テキスト ボックス 138"/>
          <p:cNvSpPr txBox="1"/>
          <p:nvPr/>
        </p:nvSpPr>
        <p:spPr>
          <a:xfrm>
            <a:off x="204028" y="4267474"/>
            <a:ext cx="14293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????</a:t>
            </a:r>
            <a:endParaRPr kumimoji="1" lang="ja-JP" altLang="en-US" sz="3200" dirty="0"/>
          </a:p>
        </p:txBody>
      </p:sp>
      <p:grpSp>
        <p:nvGrpSpPr>
          <p:cNvPr id="140" name="図形グループ 139"/>
          <p:cNvGrpSpPr/>
          <p:nvPr/>
        </p:nvGrpSpPr>
        <p:grpSpPr>
          <a:xfrm>
            <a:off x="1662712" y="2480739"/>
            <a:ext cx="6455190" cy="1064618"/>
            <a:chOff x="744057" y="793478"/>
            <a:chExt cx="7759682" cy="1428686"/>
          </a:xfrm>
        </p:grpSpPr>
        <p:grpSp>
          <p:nvGrpSpPr>
            <p:cNvPr id="141" name="図形グループ 140"/>
            <p:cNvGrpSpPr/>
            <p:nvPr/>
          </p:nvGrpSpPr>
          <p:grpSpPr>
            <a:xfrm>
              <a:off x="744057" y="793478"/>
              <a:ext cx="7759682" cy="1428686"/>
              <a:chOff x="1025838" y="757082"/>
              <a:chExt cx="7759682" cy="1428686"/>
            </a:xfrm>
          </p:grpSpPr>
          <p:sp>
            <p:nvSpPr>
              <p:cNvPr id="148" name="正方形/長方形 147"/>
              <p:cNvSpPr/>
              <p:nvPr/>
            </p:nvSpPr>
            <p:spPr>
              <a:xfrm>
                <a:off x="1025838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2362837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3699836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5036835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6373834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7710833" y="757082"/>
                <a:ext cx="1074687" cy="142868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2" name="テキスト ボックス 141"/>
            <p:cNvSpPr txBox="1"/>
            <p:nvPr/>
          </p:nvSpPr>
          <p:spPr>
            <a:xfrm>
              <a:off x="1033700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/>
                <a:t>1</a:t>
              </a:r>
              <a:endParaRPr kumimoji="1" lang="ja-JP" altLang="en-US" sz="4400" dirty="0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2357066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2</a:t>
              </a:r>
              <a:endParaRPr kumimoji="1" lang="ja-JP" altLang="en-US" sz="4400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700961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3</a:t>
              </a:r>
              <a:endParaRPr kumimoji="1" lang="ja-JP" altLang="en-US" sz="4400" dirty="0"/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5009813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4</a:t>
              </a:r>
              <a:endParaRPr kumimoji="1" lang="ja-JP" altLang="en-US" sz="4400" dirty="0"/>
            </a:p>
          </p:txBody>
        </p:sp>
        <p:sp>
          <p:nvSpPr>
            <p:cNvPr id="146" name="テキスト ボックス 145"/>
            <p:cNvSpPr txBox="1"/>
            <p:nvPr/>
          </p:nvSpPr>
          <p:spPr>
            <a:xfrm>
              <a:off x="6387298" y="1002642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5</a:t>
              </a:r>
              <a:endParaRPr kumimoji="1" lang="ja-JP" altLang="en-US" sz="4400" dirty="0"/>
            </a:p>
          </p:txBody>
        </p:sp>
        <p:sp>
          <p:nvSpPr>
            <p:cNvPr id="147" name="テキスト ボックス 146"/>
            <p:cNvSpPr txBox="1"/>
            <p:nvPr/>
          </p:nvSpPr>
          <p:spPr>
            <a:xfrm>
              <a:off x="7719034" y="1019685"/>
              <a:ext cx="565763" cy="103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6</a:t>
              </a:r>
              <a:endParaRPr kumimoji="1" lang="ja-JP" altLang="en-US" sz="4400" dirty="0"/>
            </a:p>
          </p:txBody>
        </p:sp>
      </p:grpSp>
      <p:sp>
        <p:nvSpPr>
          <p:cNvPr id="154" name="テキスト ボックス 153"/>
          <p:cNvSpPr txBox="1"/>
          <p:nvPr/>
        </p:nvSpPr>
        <p:spPr>
          <a:xfrm>
            <a:off x="446384" y="2768874"/>
            <a:ext cx="8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</a:t>
            </a:r>
            <a:r>
              <a:rPr lang="en-US" altLang="ja-JP" sz="3200" dirty="0" smtClean="0"/>
              <a:t> = 0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6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確かめてみる！</a:t>
            </a:r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0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方法は、カードの遷移を出力する</a:t>
            </a:r>
            <a:endParaRPr lang="en-US" altLang="ja-JP" sz="20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492500" y="2387600"/>
            <a:ext cx="2201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 = </a:t>
            </a:r>
            <a:r>
              <a:rPr lang="en-US" altLang="ja-JP" sz="2800" dirty="0" smtClean="0"/>
              <a:t>0</a:t>
            </a:r>
            <a:r>
              <a:rPr lang="en-US" altLang="en-US" sz="2800" dirty="0"/>
              <a:t>　</a:t>
            </a:r>
            <a:r>
              <a:rPr lang="en-US" altLang="en-US" sz="2800" dirty="0" smtClean="0"/>
              <a:t> </a:t>
            </a:r>
            <a:r>
              <a:rPr lang="en-US" altLang="ja-JP" sz="2800" dirty="0" smtClean="0"/>
              <a:t>213456</a:t>
            </a:r>
            <a:endParaRPr lang="en-US" altLang="ja-JP" sz="2800" dirty="0"/>
          </a:p>
          <a:p>
            <a:r>
              <a:rPr lang="en-US" altLang="ja-JP" sz="2800" dirty="0"/>
              <a:t>i = </a:t>
            </a:r>
            <a:r>
              <a:rPr lang="en-US" altLang="ja-JP" sz="2800" dirty="0" smtClean="0"/>
              <a:t>1 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231456</a:t>
            </a:r>
            <a:endParaRPr lang="en-US" altLang="ja-JP" sz="2800" dirty="0"/>
          </a:p>
          <a:p>
            <a:r>
              <a:rPr lang="en-US" altLang="ja-JP" sz="2800" dirty="0"/>
              <a:t>i = </a:t>
            </a:r>
            <a:r>
              <a:rPr lang="en-US" altLang="ja-JP" sz="2800" dirty="0" smtClean="0"/>
              <a:t>2 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234156</a:t>
            </a:r>
            <a:endParaRPr lang="en-US" altLang="ja-JP" sz="28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50466" y="4343400"/>
            <a:ext cx="2302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i </a:t>
            </a:r>
            <a:r>
              <a:rPr lang="en-US" altLang="ja-JP" sz="2800" dirty="0"/>
              <a:t>= </a:t>
            </a:r>
            <a:r>
              <a:rPr lang="en-US" altLang="ja-JP" sz="2800" dirty="0" smtClean="0"/>
              <a:t>29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123456</a:t>
            </a:r>
            <a:endParaRPr lang="en-US" altLang="ja-JP" sz="2800" dirty="0"/>
          </a:p>
          <a:p>
            <a:r>
              <a:rPr lang="en-US" altLang="ja-JP" sz="2800" dirty="0"/>
              <a:t>i = </a:t>
            </a:r>
            <a:r>
              <a:rPr lang="en-US" altLang="ja-JP" sz="2800" dirty="0" smtClean="0"/>
              <a:t>30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213456</a:t>
            </a:r>
            <a:endParaRPr lang="en-US" altLang="ja-JP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43400" y="3772595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：</a:t>
            </a:r>
            <a:endParaRPr kumimoji="1" lang="ja-JP" altLang="en-US" sz="2800" dirty="0"/>
          </a:p>
        </p:txBody>
      </p:sp>
      <p:sp>
        <p:nvSpPr>
          <p:cNvPr id="41" name="右矢印 40"/>
          <p:cNvSpPr/>
          <p:nvPr/>
        </p:nvSpPr>
        <p:spPr>
          <a:xfrm rot="10800000">
            <a:off x="5905500" y="4486385"/>
            <a:ext cx="783916" cy="313717"/>
          </a:xfrm>
          <a:prstGeom prst="rightArrow">
            <a:avLst>
              <a:gd name="adj1" fmla="val 50000"/>
              <a:gd name="adj2" fmla="val 92052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34200" y="43942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発見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！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確かめてみる！</a:t>
            </a:r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0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方法は、カードの遷移を出力する</a:t>
            </a:r>
            <a:endParaRPr lang="en-US" altLang="ja-JP" sz="20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492500" y="2387600"/>
            <a:ext cx="2201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 = </a:t>
            </a:r>
            <a:r>
              <a:rPr lang="en-US" altLang="ja-JP" sz="2800" dirty="0" smtClean="0"/>
              <a:t>0</a:t>
            </a:r>
            <a:r>
              <a:rPr lang="en-US" altLang="en-US" sz="2800" dirty="0"/>
              <a:t>　</a:t>
            </a:r>
            <a:r>
              <a:rPr lang="en-US" altLang="en-US" sz="2800" dirty="0" smtClean="0"/>
              <a:t> </a:t>
            </a:r>
            <a:r>
              <a:rPr lang="en-US" altLang="ja-JP" sz="2800" dirty="0" smtClean="0"/>
              <a:t>213456</a:t>
            </a:r>
            <a:endParaRPr lang="en-US" altLang="ja-JP" sz="2800" dirty="0"/>
          </a:p>
          <a:p>
            <a:r>
              <a:rPr lang="en-US" altLang="ja-JP" sz="2800" dirty="0"/>
              <a:t>i = </a:t>
            </a:r>
            <a:r>
              <a:rPr lang="en-US" altLang="ja-JP" sz="2800" dirty="0" smtClean="0"/>
              <a:t>1 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231456</a:t>
            </a:r>
            <a:endParaRPr lang="en-US" altLang="ja-JP" sz="2800" dirty="0"/>
          </a:p>
          <a:p>
            <a:r>
              <a:rPr lang="en-US" altLang="ja-JP" sz="2800" dirty="0"/>
              <a:t>i = </a:t>
            </a:r>
            <a:r>
              <a:rPr lang="en-US" altLang="ja-JP" sz="2800" dirty="0" smtClean="0"/>
              <a:t>2 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234156</a:t>
            </a:r>
            <a:endParaRPr lang="en-US" altLang="ja-JP" sz="28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50466" y="4343400"/>
            <a:ext cx="2302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i </a:t>
            </a:r>
            <a:r>
              <a:rPr lang="en-US" altLang="ja-JP" sz="2800" dirty="0"/>
              <a:t>= </a:t>
            </a:r>
            <a:r>
              <a:rPr lang="en-US" altLang="ja-JP" sz="2800" dirty="0" smtClean="0"/>
              <a:t>29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123456</a:t>
            </a:r>
            <a:endParaRPr lang="en-US" altLang="ja-JP" sz="2800" dirty="0"/>
          </a:p>
          <a:p>
            <a:r>
              <a:rPr lang="en-US" altLang="ja-JP" sz="2800" dirty="0"/>
              <a:t>i = </a:t>
            </a:r>
            <a:r>
              <a:rPr lang="en-US" altLang="ja-JP" sz="2800" dirty="0" smtClean="0"/>
              <a:t>30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213456</a:t>
            </a:r>
            <a:endParaRPr lang="en-US" altLang="ja-JP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43400" y="3772595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：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2794000" y="2616200"/>
            <a:ext cx="228600" cy="139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794000" y="4524485"/>
            <a:ext cx="228600" cy="139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16200000">
            <a:off x="1695395" y="3570342"/>
            <a:ext cx="2047986" cy="139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3022600" y="4451350"/>
            <a:ext cx="469900" cy="285750"/>
          </a:xfrm>
          <a:prstGeom prst="rightArrow">
            <a:avLst>
              <a:gd name="adj1" fmla="val 50000"/>
              <a:gd name="adj2" fmla="val 92052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646" y="3375125"/>
            <a:ext cx="2687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交換回数は</a:t>
            </a:r>
            <a:r>
              <a:rPr lang="en-US" altLang="ja-JP" sz="2400" dirty="0" smtClean="0">
                <a:solidFill>
                  <a:srgbClr val="FF0000"/>
                </a:solidFill>
              </a:rPr>
              <a:t>i</a:t>
            </a:r>
            <a:r>
              <a:rPr lang="ja-JP" altLang="en-US" sz="2400" dirty="0" smtClean="0">
                <a:solidFill>
                  <a:srgbClr val="FF0000"/>
                </a:solidFill>
              </a:rPr>
              <a:t>が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en-US" altLang="ja-JP" sz="2400" dirty="0" smtClean="0">
                <a:solidFill>
                  <a:srgbClr val="FF0000"/>
                </a:solidFill>
              </a:rPr>
              <a:t>0</a:t>
            </a:r>
            <a:r>
              <a:rPr lang="ja-JP" altLang="en-US" sz="2400" dirty="0" smtClean="0">
                <a:solidFill>
                  <a:srgbClr val="FF0000"/>
                </a:solidFill>
              </a:rPr>
              <a:t>から</a:t>
            </a:r>
            <a:r>
              <a:rPr lang="en-US" altLang="ja-JP" sz="2400" dirty="0" smtClean="0">
                <a:solidFill>
                  <a:srgbClr val="FF0000"/>
                </a:solidFill>
              </a:rPr>
              <a:t>29</a:t>
            </a:r>
            <a:r>
              <a:rPr lang="ja-JP" altLang="en-US" sz="2400" dirty="0" smtClean="0">
                <a:solidFill>
                  <a:srgbClr val="FF0000"/>
                </a:solidFill>
              </a:rPr>
              <a:t>までの</a:t>
            </a:r>
            <a:r>
              <a:rPr lang="en-US" altLang="ja-JP" sz="2400" dirty="0" smtClean="0">
                <a:solidFill>
                  <a:srgbClr val="FF0000"/>
                </a:solidFill>
              </a:rPr>
              <a:t>30</a:t>
            </a:r>
            <a:r>
              <a:rPr lang="ja-JP" altLang="en-US" sz="2400" dirty="0" smtClean="0">
                <a:solidFill>
                  <a:srgbClr val="FF0000"/>
                </a:solidFill>
              </a:rPr>
              <a:t>回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2466" y="5335607"/>
            <a:ext cx="8794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カードが</a:t>
            </a:r>
            <a:r>
              <a:rPr lang="en-US" altLang="ja-JP" sz="2800" dirty="0" smtClean="0"/>
              <a:t>6</a:t>
            </a:r>
            <a:r>
              <a:rPr lang="ja-JP" altLang="en-US" sz="2800" dirty="0" smtClean="0"/>
              <a:t>枚あって、入れ替え可能な場所が</a:t>
            </a:r>
            <a:r>
              <a:rPr lang="en-US" altLang="ja-JP" sz="2800" dirty="0" smtClean="0"/>
              <a:t>5</a:t>
            </a:r>
            <a:r>
              <a:rPr lang="ja-JP" altLang="en-US" sz="2800" dirty="0" smtClean="0"/>
              <a:t>通りあるから</a:t>
            </a:r>
            <a:endParaRPr lang="en-US" altLang="ja-JP" sz="2800" dirty="0" smtClean="0"/>
          </a:p>
          <a:p>
            <a:r>
              <a:rPr lang="en-US" altLang="ja-JP" sz="2800" dirty="0" smtClean="0"/>
              <a:t>6 x 5 = 30</a:t>
            </a:r>
            <a:r>
              <a:rPr lang="ja-JP" altLang="en-US" sz="2800" dirty="0" smtClean="0"/>
              <a:t>回交換すると初期状態に戻る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356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実験の結果、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回交換すると初期状態に戻ることがわかった。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31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回の交換は、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回の交換と同じ。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32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回の交換は、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回の交換と同じ。</a:t>
            </a:r>
            <a:endParaRPr lang="en-US" altLang="ja-JP" sz="2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100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回の交換は？</a:t>
            </a:r>
            <a:endParaRPr lang="en-US" altLang="ja-JP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1428750" lvl="3" indent="-514350">
              <a:lnSpc>
                <a:spcPct val="150000"/>
              </a:lnSpc>
              <a:buFont typeface="Wingdings" charset="2"/>
              <a:buChar char="u"/>
            </a:pP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100 mod 30 =&gt; 10 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より、</a:t>
            </a:r>
            <a:r>
              <a:rPr lang="en-US" altLang="ja-JP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10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回の交換と同じ</a:t>
            </a:r>
            <a:endParaRPr lang="en-US" altLang="ja-JP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1428750" lvl="3" indent="-514350">
              <a:lnSpc>
                <a:spcPct val="150000"/>
              </a:lnSpc>
              <a:buFont typeface="Wingdings" charset="2"/>
              <a:buChar char="u"/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で割ったときの余り（剰余）</a:t>
            </a:r>
            <a:r>
              <a:rPr lang="ja-JP" altLang="en-US" sz="24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が</a:t>
            </a:r>
            <a:r>
              <a:rPr lang="ja-JP" altLang="en-US" sz="2400" dirty="0" smtClean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ポイント</a:t>
            </a:r>
            <a:endParaRPr lang="en-US" altLang="ja-JP" sz="2400" dirty="0" smtClean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N</a:t>
            </a:r>
            <a:r>
              <a:rPr lang="ja-JP" altLang="en-US" sz="2400" dirty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を</a:t>
            </a:r>
            <a:r>
              <a:rPr lang="en-US" altLang="ja-JP" sz="2400" dirty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lang="ja-JP" altLang="en-US" sz="2400" dirty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で割ったときの余りで交換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すれば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よい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6498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これで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N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の値が大きくなっても対応できる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たとえば、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N = 1000 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のとき、実際に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1000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回交換するのではなく、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1000 mod 30 =&gt; 10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回交換すればよい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Wingdings" charset="2"/>
              <a:buChar char="Ø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で割ったときの余りは、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0~29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通りあるが、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	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最大でも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29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回ですむ。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9" name="図形グループ 8"/>
          <p:cNvGrpSpPr/>
          <p:nvPr/>
        </p:nvGrpSpPr>
        <p:grpSpPr>
          <a:xfrm>
            <a:off x="2857500" y="4571500"/>
            <a:ext cx="3303279" cy="919417"/>
            <a:chOff x="1591605" y="3644024"/>
            <a:chExt cx="3303279" cy="1028661"/>
          </a:xfrm>
        </p:grpSpPr>
        <p:sp>
          <p:nvSpPr>
            <p:cNvPr id="11" name="正方形/長方形 10"/>
            <p:cNvSpPr/>
            <p:nvPr/>
          </p:nvSpPr>
          <p:spPr>
            <a:xfrm>
              <a:off x="1591605" y="3676090"/>
              <a:ext cx="3303279" cy="9965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156148" y="3644024"/>
              <a:ext cx="2548235" cy="868187"/>
            </a:xfrm>
            <a:prstGeom prst="rect">
              <a:avLst/>
            </a:prstGeom>
            <a:noFill/>
          </p:spPr>
          <p:txBody>
            <a:bodyPr wrap="square" tIns="234000" bIns="46800" rtlCol="0">
              <a:spAutoFit/>
            </a:bodyPr>
            <a:lstStyle/>
            <a:p>
              <a:r>
                <a:rPr lang="en-US" altLang="ja-JP" sz="3200" dirty="0" smtClean="0"/>
                <a:t>N </a:t>
              </a:r>
              <a:r>
                <a:rPr lang="en-US" altLang="ja-JP" sz="3200" dirty="0"/>
                <a:t>= </a:t>
              </a:r>
              <a:r>
                <a:rPr lang="en-US" altLang="ja-JP" sz="3200" dirty="0" smtClean="0"/>
                <a:t>N % </a:t>
              </a:r>
              <a:r>
                <a:rPr lang="en-US" altLang="ja-JP" sz="3200" dirty="0" smtClean="0">
                  <a:solidFill>
                    <a:schemeClr val="accent1"/>
                  </a:solidFill>
                </a:rPr>
                <a:t>30</a:t>
              </a:r>
              <a:r>
                <a:rPr lang="en-US" altLang="ja-JP" sz="3200" dirty="0" smtClean="0"/>
                <a:t>;</a:t>
              </a:r>
              <a:endParaRPr lang="en-US" altLang="ja-JP" sz="3200" dirty="0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5021381" y="5674667"/>
            <a:ext cx="2379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としておけばよい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90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79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1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C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処理（アルゴリズム）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数値の入れ替えの仕方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A, B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を入れ替えたい時の処理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C = A;</a:t>
            </a: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A = B;</a:t>
            </a: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B = C;</a:t>
            </a: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のように、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C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を中継してあげれば入れ替えることが出来る。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C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言語などは、標準で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swap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関数が用意されている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9862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具体例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検索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5" name="図形グループ 14"/>
          <p:cNvGrpSpPr/>
          <p:nvPr/>
        </p:nvGrpSpPr>
        <p:grpSpPr>
          <a:xfrm>
            <a:off x="863076" y="3378143"/>
            <a:ext cx="2261124" cy="1553453"/>
            <a:chOff x="863076" y="2798680"/>
            <a:chExt cx="2261124" cy="1553453"/>
          </a:xfrm>
        </p:grpSpPr>
        <p:grpSp>
          <p:nvGrpSpPr>
            <p:cNvPr id="11" name="図形グループ 10"/>
            <p:cNvGrpSpPr/>
            <p:nvPr/>
          </p:nvGrpSpPr>
          <p:grpSpPr>
            <a:xfrm>
              <a:off x="863076" y="2798680"/>
              <a:ext cx="826088" cy="1553453"/>
              <a:chOff x="863076" y="3069918"/>
              <a:chExt cx="826088" cy="1553453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912396" y="3069918"/>
                <a:ext cx="715122" cy="69042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台形 5"/>
              <p:cNvSpPr/>
              <p:nvPr/>
            </p:nvSpPr>
            <p:spPr>
              <a:xfrm>
                <a:off x="863076" y="3760341"/>
                <a:ext cx="826088" cy="863030"/>
              </a:xfrm>
              <a:prstGeom prst="trapezoid">
                <a:avLst/>
              </a:prstGeom>
              <a:solidFill>
                <a:srgbClr val="C0504D"/>
              </a:solidFill>
              <a:ln>
                <a:solidFill>
                  <a:srgbClr val="C0504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3" name="図 12" descr="mb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600" y="3131592"/>
              <a:ext cx="1426600" cy="998620"/>
            </a:xfrm>
            <a:prstGeom prst="rect">
              <a:avLst/>
            </a:prstGeom>
          </p:spPr>
        </p:pic>
      </p:grpSp>
      <p:sp>
        <p:nvSpPr>
          <p:cNvPr id="16" name="四角形吹き出し 15"/>
          <p:cNvSpPr/>
          <p:nvPr/>
        </p:nvSpPr>
        <p:spPr>
          <a:xfrm>
            <a:off x="2577652" y="2424792"/>
            <a:ext cx="4117365" cy="1023307"/>
          </a:xfrm>
          <a:prstGeom prst="wedgeRectCallout">
            <a:avLst>
              <a:gd name="adj1" fmla="val -46667"/>
              <a:gd name="adj2" fmla="val 745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10381" y="2778516"/>
            <a:ext cx="384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くおえうえーーー</a:t>
            </a:r>
            <a:r>
              <a:rPr lang="ja-JP" altLang="en-US" b="1" dirty="0" smtClean="0"/>
              <a:t>るえうおおお　可愛い </a:t>
            </a:r>
            <a:endParaRPr lang="ja-JP" altLang="en-US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45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1800" y="1320050"/>
            <a:ext cx="82931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 smtClean="0">
                <a:latin typeface="ヒラギノ角ゴ Pro W3"/>
                <a:ea typeface="ヒラギノ角ゴ Pro W3"/>
                <a:cs typeface="ヒラギノ角ゴ Pro W3"/>
              </a:rPr>
              <a:t>AtCoder </a:t>
            </a:r>
            <a:r>
              <a:rPr lang="en-US" altLang="ja-JP" sz="2400" dirty="0" smtClean="0">
                <a:latin typeface="ヒラギノ角ゴ Pro W3"/>
                <a:ea typeface="ヒラギノ角ゴ Pro W3"/>
                <a:cs typeface="ヒラギノ角ゴ Pro W3"/>
              </a:rPr>
              <a:t>Beginner Contest #004</a:t>
            </a:r>
            <a:br>
              <a:rPr lang="en-US" altLang="ja-JP" sz="2400" dirty="0" smtClean="0">
                <a:latin typeface="ヒラギノ角ゴ Pro W3"/>
                <a:ea typeface="ヒラギノ角ゴ Pro W3"/>
                <a:cs typeface="ヒラギノ角ゴ Pro W3"/>
              </a:rPr>
            </a:b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解説</a:t>
            </a: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資料　続き</a:t>
            </a:r>
            <a:endParaRPr kumimoji="1" lang="ja-JP" altLang="en-US" sz="24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9700" y="5219405"/>
            <a:ext cx="6400800" cy="812800"/>
          </a:xfrm>
        </p:spPr>
        <p:txBody>
          <a:bodyPr>
            <a:noAutofit/>
          </a:bodyPr>
          <a:lstStyle/>
          <a:p>
            <a:r>
              <a:rPr kumimoji="1" lang="en-US" altLang="ja-JP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2014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年　</a:t>
            </a:r>
            <a:r>
              <a:rPr lang="en-US" altLang="ja-JP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2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月</a:t>
            </a:r>
            <a:r>
              <a:rPr lang="en-US" altLang="ja-JP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 16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日</a:t>
            </a:r>
            <a:endParaRPr kumimoji="1" lang="en-US" altLang="ja-JP" sz="2000" dirty="0" smtClean="0">
              <a:solidFill>
                <a:srgbClr val="000000"/>
              </a:solidFill>
              <a:latin typeface="ヒラギノ明朝 Pro W3"/>
              <a:ea typeface="ヒラギノ明朝 Pro W3"/>
              <a:cs typeface="ヒラギノ明朝 Pro W3"/>
            </a:endParaRPr>
          </a:p>
          <a:p>
            <a:r>
              <a:rPr kumimoji="1" lang="en-US" altLang="ja-JP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AtCoder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株式会社　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ヒラギノ明朝 Pro W3"/>
                <a:ea typeface="ヒラギノ明朝 Pro W3"/>
                <a:cs typeface="ヒラギノ明朝 Pro W3"/>
              </a:rPr>
              <a:t>高橋直大</a:t>
            </a:r>
            <a:endParaRPr kumimoji="1" lang="ja-JP" altLang="en-US" sz="2000" dirty="0">
              <a:solidFill>
                <a:srgbClr val="000000"/>
              </a:solidFill>
              <a:latin typeface="ヒラギノ明朝 Pro W3"/>
              <a:ea typeface="ヒラギノ明朝 Pro W3"/>
              <a:cs typeface="ヒラギノ明朝 Pro W3"/>
            </a:endParaRPr>
          </a:p>
        </p:txBody>
      </p:sp>
      <p:pic>
        <p:nvPicPr>
          <p:cNvPr id="4" name="図 3" descr="twitter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3093965"/>
            <a:ext cx="1949450" cy="1949450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199115"/>
            <a:ext cx="2895600" cy="365125"/>
          </a:xfrm>
        </p:spPr>
        <p:txBody>
          <a:bodyPr/>
          <a:lstStyle/>
          <a:p>
            <a:r>
              <a:rPr kumimoji="1"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81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8868" y="3024556"/>
            <a:ext cx="788360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8353" y="2342182"/>
            <a:ext cx="1135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dirty="0">
                <a:latin typeface="ヒラギノ角ゴ Pro W3"/>
                <a:ea typeface="ヒラギノ角ゴ Pro W3"/>
                <a:cs typeface="ヒラギノ角ゴ Pro W3"/>
              </a:rPr>
              <a:t>D</a:t>
            </a:r>
            <a:r>
              <a:rPr lang="ja-JP" altLang="en-US" sz="2800" dirty="0" smtClean="0">
                <a:latin typeface="ヒラギノ角ゴ Pro W3"/>
                <a:ea typeface="ヒラギノ角ゴ Pro W3"/>
                <a:cs typeface="ヒラギノ角ゴ Pro W3"/>
              </a:rPr>
              <a:t>問題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pPr algn="ctr"/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9" name="図 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69900" y="3152170"/>
            <a:ext cx="33906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問題概要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 smtClean="0">
                <a:latin typeface="ヒラギノ角ゴ Pro W3"/>
                <a:ea typeface="ヒラギノ角ゴ Pro W3"/>
                <a:cs typeface="ヒラギノ角ゴ Pro W3"/>
              </a:rPr>
              <a:t>処理（アルゴリズム）</a:t>
            </a:r>
            <a:endParaRPr lang="en-US" altLang="ja-JP" sz="24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643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問題概要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番号がついた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箱が無限個並んでおり、左から順番に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..,-2,-1,0,1,2,..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と番号がついている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いくつかの箱には、マーブルが入っている。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番号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-100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の箱には、赤いマーブルが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R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番号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の箱には、緑のマーブルが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G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番号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100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の箱には、青いマーブルが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B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これら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のマーブルを、１個隣の箱に移動することが出来る。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全ての箱に、マーブルが２個以上入っていない状態にする。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移動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回数の最小値を求めよ。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033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3049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　問題概要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部分点１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R, G, B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 ≦ 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5</a:t>
            </a: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部分点２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R, G, B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 ≦ 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40</a:t>
            </a: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部分点３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R, G, B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 ≦ 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300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878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　処理（アルゴリズム）</a:t>
            </a:r>
          </a:p>
          <a:p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例えば、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G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14838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305300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995762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686224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366759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057221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747683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3800475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798092" y="35433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798091" y="2971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776662" y="2364145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　処理（アルゴリズム）</a:t>
            </a:r>
          </a:p>
          <a:p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例えば、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G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マーブルを右に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14838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305300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995762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686224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366759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057221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747683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3800475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798092" y="35433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798091" y="2971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4478627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 rot="4480169">
            <a:off x="4344986" y="3420823"/>
            <a:ext cx="466725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0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　処理（アルゴリズム）</a:t>
            </a:r>
          </a:p>
          <a:p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例えば、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G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マーブルを右に２回移動して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14838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305300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995762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686224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366759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057221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747683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3800475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798092" y="35433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798091" y="2971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169089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4935726" y="3735148"/>
            <a:ext cx="466725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7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　処理（アルゴリズム）</a:t>
            </a:r>
          </a:p>
          <a:p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例えば、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G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マーブルを右に２回移動して、さらにもう１個右に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14838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305300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995762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686224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366759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057221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747683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3800475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798092" y="35433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4478627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169089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 rot="3307092">
            <a:off x="4358638" y="3629026"/>
            <a:ext cx="466725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7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　処理（アルゴリズム）</a:t>
            </a:r>
          </a:p>
          <a:p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例えば、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G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マーブルを右に２回移動して、さらにもう１個右に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最後に左に移動しておしまい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14838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305300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995762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686224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366759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057221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747683" y="4711150"/>
            <a:ext cx="690462" cy="7150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3800475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107630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4478627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169089" y="4114800"/>
            <a:ext cx="466725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 rot="8210896">
            <a:off x="3452860" y="3762376"/>
            <a:ext cx="466725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7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89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　処理（アルゴリズム）</a:t>
            </a:r>
          </a:p>
          <a:p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部分点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は、このように、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R,G,B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に対して、左右にマーブルを振り分けてあげれば良い。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深さ優先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探索や、幅優先探索を使っても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OK</a:t>
            </a:r>
            <a:r>
              <a:rPr lang="ja-JP" altLang="en-US" sz="2400" dirty="0" err="1" smtClean="0">
                <a:latin typeface="ヒラギノ角ゴ ProN W3"/>
                <a:ea typeface="ヒラギノ角ゴ ProN W3"/>
                <a:cs typeface="ヒラギノ角ゴ ProN W3"/>
              </a:rPr>
              <a:t>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部分点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も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、右、左、右、左、と振り分けてあげてしまえば、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R,G,B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のマーブルが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40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個以下、かつ、箱の数が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100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個離れているので、重なることもなく、解くことが出来る。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満点解法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は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、もう少し考察が必要。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9351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ヒラギノ角ゴ Pro W3"/>
                <a:ea typeface="ヒラギノ角ゴ Pro W3"/>
                <a:cs typeface="ヒラギノ角ゴ Pro W3"/>
              </a:rPr>
              <a:t>競技プログラミングを始める前に</a:t>
            </a:r>
            <a:endParaRPr lang="en-US" altLang="ja-JP" sz="2800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384" y="1255241"/>
            <a:ext cx="8279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具体例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lvl="2" indent="-4572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検索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5" name="図形グループ 14"/>
          <p:cNvGrpSpPr/>
          <p:nvPr/>
        </p:nvGrpSpPr>
        <p:grpSpPr>
          <a:xfrm>
            <a:off x="863076" y="3378143"/>
            <a:ext cx="2261124" cy="1553453"/>
            <a:chOff x="863076" y="2798680"/>
            <a:chExt cx="2261124" cy="1553453"/>
          </a:xfrm>
        </p:grpSpPr>
        <p:grpSp>
          <p:nvGrpSpPr>
            <p:cNvPr id="11" name="図形グループ 10"/>
            <p:cNvGrpSpPr/>
            <p:nvPr/>
          </p:nvGrpSpPr>
          <p:grpSpPr>
            <a:xfrm>
              <a:off x="863076" y="2798680"/>
              <a:ext cx="826088" cy="1553453"/>
              <a:chOff x="863076" y="3069918"/>
              <a:chExt cx="826088" cy="1553453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912396" y="3069918"/>
                <a:ext cx="715122" cy="69042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台形 5"/>
              <p:cNvSpPr/>
              <p:nvPr/>
            </p:nvSpPr>
            <p:spPr>
              <a:xfrm>
                <a:off x="863076" y="3760341"/>
                <a:ext cx="826088" cy="863030"/>
              </a:xfrm>
              <a:prstGeom prst="trapezoid">
                <a:avLst/>
              </a:prstGeom>
              <a:solidFill>
                <a:srgbClr val="C0504D"/>
              </a:solidFill>
              <a:ln>
                <a:solidFill>
                  <a:srgbClr val="C0504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3" name="図 12" descr="mb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600" y="3131592"/>
              <a:ext cx="1426600" cy="998620"/>
            </a:xfrm>
            <a:prstGeom prst="rect">
              <a:avLst/>
            </a:prstGeom>
          </p:spPr>
        </p:pic>
      </p:grpSp>
      <p:sp>
        <p:nvSpPr>
          <p:cNvPr id="16" name="四角形吹き出し 15"/>
          <p:cNvSpPr/>
          <p:nvPr/>
        </p:nvSpPr>
        <p:spPr>
          <a:xfrm>
            <a:off x="2577652" y="2424792"/>
            <a:ext cx="4117365" cy="1023307"/>
          </a:xfrm>
          <a:prstGeom prst="wedgeRectCallout">
            <a:avLst>
              <a:gd name="adj1" fmla="val -46667"/>
              <a:gd name="adj2" fmla="val 745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10381" y="2778516"/>
            <a:ext cx="384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くおえうえーーー</a:t>
            </a:r>
            <a:r>
              <a:rPr lang="ja-JP" altLang="en-US" b="1" dirty="0" smtClean="0"/>
              <a:t>るえうおおお　可愛い </a:t>
            </a: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3316678" y="4068566"/>
            <a:ext cx="2946799" cy="313717"/>
          </a:xfrm>
          <a:prstGeom prst="rightArrow">
            <a:avLst>
              <a:gd name="adj1" fmla="val 50000"/>
              <a:gd name="adj2" fmla="val 132534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63477" y="3577829"/>
            <a:ext cx="2543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rgbClr val="3366FF"/>
                </a:solidFill>
              </a:rPr>
              <a:t>G</a:t>
            </a:r>
            <a:r>
              <a:rPr kumimoji="1" lang="en-US" altLang="ja-JP" sz="6600" dirty="0" smtClean="0">
                <a:solidFill>
                  <a:schemeClr val="accent2"/>
                </a:solidFill>
              </a:rPr>
              <a:t>a</a:t>
            </a:r>
            <a:r>
              <a:rPr kumimoji="1" lang="en-US" altLang="ja-JP" sz="6600" dirty="0" smtClean="0">
                <a:solidFill>
                  <a:srgbClr val="FFFF00"/>
                </a:solidFill>
              </a:rPr>
              <a:t>a</a:t>
            </a:r>
            <a:r>
              <a:rPr kumimoji="1" lang="en-US" altLang="ja-JP" sz="6600" dirty="0" smtClean="0">
                <a:solidFill>
                  <a:srgbClr val="3366FF"/>
                </a:solidFill>
              </a:rPr>
              <a:t>g</a:t>
            </a:r>
            <a:r>
              <a:rPr kumimoji="1" lang="en-US" altLang="ja-JP" sz="6600" dirty="0" smtClean="0">
                <a:solidFill>
                  <a:srgbClr val="008000"/>
                </a:solidFill>
              </a:rPr>
              <a:t>l</a:t>
            </a:r>
            <a:r>
              <a:rPr kumimoji="1" lang="en-US" altLang="ja-JP" sz="6600" dirty="0" smtClean="0">
                <a:solidFill>
                  <a:srgbClr val="C0504D"/>
                </a:solidFill>
              </a:rPr>
              <a:t>e</a:t>
            </a:r>
            <a:endParaRPr kumimoji="1" lang="ja-JP" altLang="en-US" sz="6600" dirty="0">
              <a:solidFill>
                <a:srgbClr val="C0504D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10575" y="3575217"/>
            <a:ext cx="1356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</a:rPr>
              <a:t>受け取る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90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どのマーブルを右に、どのマーブルを左に・・・と考えるのは非常に面倒！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最後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の状態だけ考えて、そこから、その状態にするのに必要な手数を考えたい。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1301" y="535167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416532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761763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104611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451821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97052" y="5351679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142283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2160544" y="5016914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162924" y="4702589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162923" y="4378739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162924" y="4056834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544146" y="535167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889377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234608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577456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924666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269897" y="5351679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615128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5633389" y="5016914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5290541" y="5016912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6326332" y="5016914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5980599" y="5016913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6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91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どのマーブルを右に、どのマーブルを左に・・・と考えるのは非常に面倒！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最後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の状態だけ考えて、そこから、その状態にするのに必要な手数を考えたい。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単純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に、移動距離を足し算してあげればＯＫ！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1301" y="535167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416532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761763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104611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451821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97052" y="5351679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142283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2160544" y="5016914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162924" y="4702589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162923" y="4378739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162924" y="4056834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544146" y="535167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889377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234608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577456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924666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269897" y="5351679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615128" y="5351680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5633389" y="5016914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5290541" y="5016912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6326332" y="5016914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5980599" y="5016913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326332" y="402073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１＋１＋２＝４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90541" y="457138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22687" y="459136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291822" y="458013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97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92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R,G,B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が大きくなると・・・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14751" y="5351675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59982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505213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48061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195271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540502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885733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6903994" y="5016911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6906374" y="4702586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6906373" y="4378736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6906374" y="4056831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24641" y="5351674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69872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115103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1457951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1805161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150392" y="5351675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495623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545040" y="5351675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890271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235502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578350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925560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6903993" y="3313061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6906374" y="2979686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1511504" y="5016911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1513884" y="4702586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1513883" y="4378736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1513884" y="4056831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1511503" y="3365449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513884" y="3032074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19657" y="53516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353282" y="53398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513884" y="363299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06374" y="3603574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92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93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R,G,B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が大きくなると・・・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同じ広げ方をすると、被ってしまうことがある！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単純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に右、左、右、左、と考えるだけではダメ。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14751" y="5351675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59982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505213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48061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195271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540502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885733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6903994" y="5016911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6215915" y="5006617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6561146" y="5006617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251204" y="5006614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24641" y="5351674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69872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115103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1457951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1805161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150392" y="5351675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495623" y="535167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545040" y="5351675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890271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235502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578350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925560" y="535167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7596435" y="5006615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941666" y="5006616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1511504" y="5016911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2206325" y="5009381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1861094" y="5009382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1171036" y="5016911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819288" y="5016909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480574" y="5016910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2563586" y="5009381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3600973" y="5009381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3946204" y="5016911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4291435" y="5009381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634283" y="5006617"/>
            <a:ext cx="233363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870684" y="5006613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4981493" y="5033812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4632754" y="4663717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4291073" y="4663717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019657" y="53516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62807" y="53398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57" name="円/楕円 56"/>
          <p:cNvSpPr/>
          <p:nvPr/>
        </p:nvSpPr>
        <p:spPr>
          <a:xfrm>
            <a:off x="3946204" y="4663717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94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解法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　広げ方の全探索！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図のように、途中で間が空くことはありえない。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よって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、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赤・緑・青のマーブル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の入っている、一番左の箱だけ決めれば、最終状態は確定する。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これだけだと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、それぞれ可能性のある場所が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1000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近くあるため、微妙に間に合わない。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1428750" lvl="3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高速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な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実装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をすればこれでもギリギリ間に合う。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7549" y="2825546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422780" y="28255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768011" y="28255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110859" y="28255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458069" y="28255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803300" y="2825547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148531" y="2825548"/>
            <a:ext cx="345231" cy="357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1478713" y="2490782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823944" y="2490780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859735" y="2490782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166792" y="2490781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204464" y="2490779"/>
            <a:ext cx="233363" cy="238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2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95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赤、緑、青に対して、それぞれ全て全探索をすると、計算量が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乗になってしまい間に合わない。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何か工夫が必要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緑から先に決めてあげることによって、赤と緑を別々に計算することが出来る！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0792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96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例えば図のような場合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1475" y="6048375"/>
            <a:ext cx="8354100" cy="85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454550" y="3114675"/>
            <a:ext cx="78750" cy="2933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917075" y="3905249"/>
            <a:ext cx="78750" cy="2143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112025" y="4114800"/>
            <a:ext cx="78750" cy="193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2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97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例えば図のような場合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まず緑の広げ方を決めてあげる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1475" y="6048375"/>
            <a:ext cx="8354100" cy="85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917075" y="3905249"/>
            <a:ext cx="78750" cy="2143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112025" y="4114800"/>
            <a:ext cx="78750" cy="193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678137" y="5955500"/>
            <a:ext cx="3114675" cy="61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9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98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例えば図のような場合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まず緑の広げ方を決めてあげる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すると、赤の広げ方、青の広げ方は、それぞれの広げ方に干渉しない。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よって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乗の計算量で計算することが可能になる！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1475" y="6048375"/>
            <a:ext cx="8354100" cy="85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678137" y="5955500"/>
            <a:ext cx="3114675" cy="61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71475" y="5781674"/>
            <a:ext cx="2078367" cy="10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569423" y="5781673"/>
            <a:ext cx="1967553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14375" y="5591174"/>
            <a:ext cx="2078367" cy="10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045833" y="5372099"/>
            <a:ext cx="2078367" cy="10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343025" y="5191124"/>
            <a:ext cx="2078367" cy="10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115686" y="5634035"/>
            <a:ext cx="1967553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572249" y="5476874"/>
            <a:ext cx="1967553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©AtCoder Inc. All rights reserved.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99</a:t>
            </a:fld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5900" y="927100"/>
            <a:ext cx="87249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40744" y="246390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ヒラギノ丸ゴ Pro W4"/>
                <a:ea typeface="ヒラギノ丸ゴ Pro W4"/>
                <a:cs typeface="ヒラギノ丸ゴ Pro W4"/>
              </a:rPr>
              <a:t>D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問題</a:t>
            </a:r>
            <a:r>
              <a:rPr kumimoji="1"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lang="ja-JP" altLang="en-US" sz="2800" dirty="0">
                <a:latin typeface="ヒラギノ丸ゴ Pro W4"/>
                <a:ea typeface="ヒラギノ丸ゴ Pro W4"/>
                <a:cs typeface="ヒラギノ丸ゴ Pro W4"/>
              </a:rPr>
              <a:t>処理（アルゴリズム</a:t>
            </a:r>
            <a:r>
              <a:rPr lang="ja-JP" altLang="en-US" sz="2800" dirty="0" smtClean="0">
                <a:latin typeface="ヒラギノ丸ゴ Pro W4"/>
                <a:ea typeface="ヒラギノ丸ゴ Pro W4"/>
                <a:cs typeface="ヒラギノ丸ゴ Pro W4"/>
              </a:rPr>
              <a:t>）</a:t>
            </a:r>
            <a:endParaRPr lang="ja-JP" altLang="en-US" sz="2800" dirty="0">
              <a:latin typeface="ヒラギノ丸ゴ Pro W4"/>
              <a:ea typeface="ヒラギノ丸ゴ Pro W4"/>
              <a:cs typeface="ヒラギノ丸ゴ Pro W4"/>
            </a:endParaRPr>
          </a:p>
        </p:txBody>
      </p:sp>
      <p:pic>
        <p:nvPicPr>
          <p:cNvPr id="19" name="図 18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387349"/>
            <a:ext cx="1284672" cy="2854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384" y="1163816"/>
            <a:ext cx="8279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広げる時のコストは、</a:t>
            </a: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O(1)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の計算量で計算することが可能。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971550" lvl="2" indent="-514350">
              <a:lnSpc>
                <a:spcPct val="150000"/>
              </a:lnSpc>
              <a:buFont typeface="Arial"/>
              <a:buChar char="•"/>
            </a:pP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それぞれのマーブルの移動距離は、中央で区切ると等差数列になるため、足し算が可能。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1428750" lvl="3" indent="-51435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3,2,1,0,1,2,3,4,5,6</a:t>
            </a: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みたいな配列になる。</a:t>
            </a: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1428750" lvl="3" indent="-514350">
              <a:lnSpc>
                <a:spcPct val="150000"/>
              </a:lnSpc>
              <a:buFont typeface="Arial"/>
              <a:buChar char="•"/>
            </a:pPr>
            <a:endParaRPr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1475" y="6048375"/>
            <a:ext cx="8354100" cy="85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23900" y="5800722"/>
            <a:ext cx="2400300" cy="10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917075" y="3905249"/>
            <a:ext cx="78750" cy="2143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8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9109</TotalTime>
  <Words>5515</Words>
  <Application>Microsoft Office PowerPoint</Application>
  <PresentationFormat>画面に合わせる (4:3)</PresentationFormat>
  <Paragraphs>1509</Paragraphs>
  <Slides>118</Slides>
  <Notes>116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118</vt:i4>
      </vt:variant>
    </vt:vector>
  </HeadingPairs>
  <TitlesOfParts>
    <vt:vector size="119" baseType="lpstr">
      <vt:lpstr>ホワイト</vt:lpstr>
      <vt:lpstr>AtCoder Beginner Contest #004 解説資料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AtCoder Beginner Contest #004 解説資料　続き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和歌山大学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AtCoder Beginner Contest #004 解説資料</dc:title>
  <dc:creator>青木 謙尚</dc:creator>
  <cp:lastModifiedBy>chokudai</cp:lastModifiedBy>
  <cp:revision>166</cp:revision>
  <dcterms:created xsi:type="dcterms:W3CDTF">2014-02-10T05:41:23Z</dcterms:created>
  <dcterms:modified xsi:type="dcterms:W3CDTF">2014-02-16T14:00:49Z</dcterms:modified>
</cp:coreProperties>
</file>