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432C8-4825-8940-9AD9-2253A99460C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409FD344-E1A5-7542-86F3-2836C5690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クリックしてマスター サブタイトルの書式設定</a:t>
            </a:r>
          </a:p>
        </p:txBody>
      </p:sp>
      <p:sp>
        <p:nvSpPr>
          <p:cNvPr id="4" name="日付プレースホルダー 3">
            <a:extLst>
              <a:ext uri="{FF2B5EF4-FFF2-40B4-BE49-F238E27FC236}">
                <a16:creationId xmlns:a16="http://schemas.microsoft.com/office/drawing/2014/main" id="{344E2351-EB34-474E-A09C-AC9392964DE1}"/>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5" name="フッター プレースホルダー 4">
            <a:extLst>
              <a:ext uri="{FF2B5EF4-FFF2-40B4-BE49-F238E27FC236}">
                <a16:creationId xmlns:a16="http://schemas.microsoft.com/office/drawing/2014/main" id="{A315097C-3674-D947-87C3-4B50DD3605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DABACB-887E-C748-A60A-0A35CE6D6C92}"/>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126992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86BCA-1548-A34C-8615-8381E00AB9B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E6FABE9-AC4F-1349-870D-CDA5143D9FE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D90434-34CD-534B-A934-6A4534AD269F}"/>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5" name="フッター プレースホルダー 4">
            <a:extLst>
              <a:ext uri="{FF2B5EF4-FFF2-40B4-BE49-F238E27FC236}">
                <a16:creationId xmlns:a16="http://schemas.microsoft.com/office/drawing/2014/main" id="{AC8B106D-86AD-1F47-A2F2-0C484E99D8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57EE57-7536-E349-950F-BBA30070104F}"/>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399986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685C43-1247-244C-9290-6EA4D8C66A1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539DB3-5408-F64D-8F89-6E980D7CD3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8AA4EB-DF56-8A4A-8352-E807B5FA0474}"/>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5" name="フッター プレースホルダー 4">
            <a:extLst>
              <a:ext uri="{FF2B5EF4-FFF2-40B4-BE49-F238E27FC236}">
                <a16:creationId xmlns:a16="http://schemas.microsoft.com/office/drawing/2014/main" id="{914E1F33-8FB7-3E4D-AB87-F27617AB8E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B5A9EA-B133-6C4C-825F-24B6461DD79F}"/>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80558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865AF-9EF3-7340-B228-A6B5619CAA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1ED438-BCEB-B84F-8668-06CFB55A371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07FDE9-D3AD-8544-975B-2DAFC2F964B8}"/>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5" name="フッター プレースホルダー 4">
            <a:extLst>
              <a:ext uri="{FF2B5EF4-FFF2-40B4-BE49-F238E27FC236}">
                <a16:creationId xmlns:a16="http://schemas.microsoft.com/office/drawing/2014/main" id="{D78D44D3-7829-5A4E-BBFA-E49126F3B3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0E5396-3303-0F4A-BDC5-DC583BA99667}"/>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76386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8D2EF-5383-AC4F-95F6-067A949D114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EED06C-82F4-A740-A390-2F61804579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F636429-5030-2740-A5DB-AB8E9B5B4A07}"/>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5" name="フッター プレースホルダー 4">
            <a:extLst>
              <a:ext uri="{FF2B5EF4-FFF2-40B4-BE49-F238E27FC236}">
                <a16:creationId xmlns:a16="http://schemas.microsoft.com/office/drawing/2014/main" id="{3AFF0D62-6254-CA4F-AAF1-21EAEE3A1E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F38154-E85A-5246-9815-780FE7A5AF75}"/>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94917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2D950-6193-8343-B9EF-B208C8DC38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3A4D5-B035-604D-B66F-29F8D1E44B6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8E687EB-9E41-464D-8A39-AC5930E3B1B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414FDE-BCD5-CF4F-996E-267580CF0DA3}"/>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6" name="フッター プレースホルダー 5">
            <a:extLst>
              <a:ext uri="{FF2B5EF4-FFF2-40B4-BE49-F238E27FC236}">
                <a16:creationId xmlns:a16="http://schemas.microsoft.com/office/drawing/2014/main" id="{CDE32121-7D38-A148-90EE-223755C441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9A7156-FF6D-8C42-BD5F-C0400229CEEA}"/>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218092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7CEF6D-D6D6-BC48-8C92-D3E1E201253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92E476-C559-5041-93DC-1010AD0CB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9434CBF-F146-A54D-B732-69E1A6C66DD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F209926-4EC5-6840-ABF5-EB295EAB5F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CC6C661-2316-D54E-9C94-36755A5B3D3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D74C34E-5FEE-5D4E-A747-7D397E8327EB}"/>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8" name="フッター プレースホルダー 7">
            <a:extLst>
              <a:ext uri="{FF2B5EF4-FFF2-40B4-BE49-F238E27FC236}">
                <a16:creationId xmlns:a16="http://schemas.microsoft.com/office/drawing/2014/main" id="{1080719B-EAEA-CD48-9FCA-822FD147C2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4FD6ABB-A7E4-794C-91AC-768D8E6DDB0B}"/>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130318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3F742E-7826-3C4D-85C7-F98F1100410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665786A-BF8E-1448-8133-CE8835C8F7ED}"/>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4" name="フッター プレースホルダー 3">
            <a:extLst>
              <a:ext uri="{FF2B5EF4-FFF2-40B4-BE49-F238E27FC236}">
                <a16:creationId xmlns:a16="http://schemas.microsoft.com/office/drawing/2014/main" id="{9735ADC1-2F8E-6A48-BFA7-6574FEC3E26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080C0E8-26CE-174F-80DF-BDAB65DD42E3}"/>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92935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D93294-4F12-B44E-B1B8-4ABB3F8A629A}"/>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3" name="フッター プレースホルダー 2">
            <a:extLst>
              <a:ext uri="{FF2B5EF4-FFF2-40B4-BE49-F238E27FC236}">
                <a16:creationId xmlns:a16="http://schemas.microsoft.com/office/drawing/2014/main" id="{DDC3D3B9-E789-D548-8CDF-2C35F2579B3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6EEFE96-DE6F-914D-A5B3-DD51ADCB8938}"/>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289978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D86B8D-E20B-B441-AE5F-E3F4E58DAE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48C012-B5C6-0842-AE6E-CD6D2FCEB4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177588-2547-7149-90E2-EB3F086CFD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2E44AF-AB2F-3148-8352-8911B191868A}"/>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6" name="フッター プレースホルダー 5">
            <a:extLst>
              <a:ext uri="{FF2B5EF4-FFF2-40B4-BE49-F238E27FC236}">
                <a16:creationId xmlns:a16="http://schemas.microsoft.com/office/drawing/2014/main" id="{DB4686F6-3693-2F4C-A408-9AC084633A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29F151-2411-B944-BC7F-70B80B56C048}"/>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50672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F6CC80-F6A3-5C47-A7AC-8419BC6F96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150DD9F-2CE8-CE46-9D0B-EC089E6DD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D6B9365-4402-9B45-9564-73E2A2FDF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EAC2D1-E51F-DC43-B4C5-DC6C7B7E93AF}"/>
              </a:ext>
            </a:extLst>
          </p:cNvPr>
          <p:cNvSpPr>
            <a:spLocks noGrp="1"/>
          </p:cNvSpPr>
          <p:nvPr>
            <p:ph type="dt" sz="half" idx="10"/>
          </p:nvPr>
        </p:nvSpPr>
        <p:spPr/>
        <p:txBody>
          <a:bodyPr/>
          <a:lstStyle/>
          <a:p>
            <a:fld id="{3BD4E51C-DC88-9B4D-8C19-EEE5776500C1}" type="datetimeFigureOut">
              <a:rPr kumimoji="1" lang="ja-JP" altLang="en-US" smtClean="0"/>
              <a:t>2018/2/7</a:t>
            </a:fld>
            <a:endParaRPr kumimoji="1" lang="ja-JP" altLang="en-US"/>
          </a:p>
        </p:txBody>
      </p:sp>
      <p:sp>
        <p:nvSpPr>
          <p:cNvPr id="6" name="フッター プレースホルダー 5">
            <a:extLst>
              <a:ext uri="{FF2B5EF4-FFF2-40B4-BE49-F238E27FC236}">
                <a16:creationId xmlns:a16="http://schemas.microsoft.com/office/drawing/2014/main" id="{85DC1CD9-D2B0-974E-B963-0D03EA8CCB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7425C0-14A8-4E48-9905-C15EB6410266}"/>
              </a:ext>
            </a:extLst>
          </p:cNvPr>
          <p:cNvSpPr>
            <a:spLocks noGrp="1"/>
          </p:cNvSpPr>
          <p:nvPr>
            <p:ph type="sldNum" sz="quarter" idx="12"/>
          </p:nvPr>
        </p:nvSpPr>
        <p:spPr/>
        <p:txBody>
          <a:body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147100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FF7971-1DD3-6B48-93E7-12391F829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26D6F2-743D-3946-9DA6-7983A75FFD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FD7D26-B664-C34B-A689-D7375C232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4E51C-DC88-9B4D-8C19-EEE5776500C1}" type="datetimeFigureOut">
              <a:rPr kumimoji="1" lang="ja-JP" altLang="en-US" smtClean="0"/>
              <a:t>2018/2/7</a:t>
            </a:fld>
            <a:endParaRPr kumimoji="1" lang="ja-JP" altLang="en-US"/>
          </a:p>
        </p:txBody>
      </p:sp>
      <p:sp>
        <p:nvSpPr>
          <p:cNvPr id="5" name="フッター プレースホルダー 4">
            <a:extLst>
              <a:ext uri="{FF2B5EF4-FFF2-40B4-BE49-F238E27FC236}">
                <a16:creationId xmlns:a16="http://schemas.microsoft.com/office/drawing/2014/main" id="{C91241F1-4D6E-D64F-BA57-99D0E9FC2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756444-2136-A749-A5F2-6F482A63DF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12AC1-0D06-9147-B991-B9B3071B05DC}" type="slidenum">
              <a:rPr kumimoji="1" lang="ja-JP" altLang="en-US" smtClean="0"/>
              <a:t>‹#›</a:t>
            </a:fld>
            <a:endParaRPr kumimoji="1" lang="ja-JP" altLang="en-US"/>
          </a:p>
        </p:txBody>
      </p:sp>
    </p:spTree>
    <p:extLst>
      <p:ext uri="{BB962C8B-B14F-4D97-AF65-F5344CB8AC3E}">
        <p14:creationId xmlns:p14="http://schemas.microsoft.com/office/powerpoint/2010/main" val="615645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3B680-A7FE-7640-9821-D52DF1FDDBC9}"/>
              </a:ext>
            </a:extLst>
          </p:cNvPr>
          <p:cNvSpPr>
            <a:spLocks noGrp="1"/>
          </p:cNvSpPr>
          <p:nvPr>
            <p:ph type="ctrTitle"/>
          </p:nvPr>
        </p:nvSpPr>
        <p:spPr/>
        <p:txBody>
          <a:bodyPr/>
          <a:lstStyle/>
          <a:p>
            <a:r>
              <a:rPr lang="ja-JP" altLang="en-US" dirty="0"/>
              <a:t>麻雀得点計算フロー</a:t>
            </a:r>
            <a:endParaRPr kumimoji="1" lang="ja-JP" altLang="en-US" dirty="0"/>
          </a:p>
        </p:txBody>
      </p:sp>
      <p:sp>
        <p:nvSpPr>
          <p:cNvPr id="3" name="サブタイトル 2">
            <a:extLst>
              <a:ext uri="{FF2B5EF4-FFF2-40B4-BE49-F238E27FC236}">
                <a16:creationId xmlns:a16="http://schemas.microsoft.com/office/drawing/2014/main" id="{DB828BBA-AD8E-E849-B085-6FAFB3E168EF}"/>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65857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6F41B-8A94-0141-A364-29867D5E92DA}"/>
              </a:ext>
            </a:extLst>
          </p:cNvPr>
          <p:cNvSpPr>
            <a:spLocks noGrp="1"/>
          </p:cNvSpPr>
          <p:nvPr>
            <p:ph type="title"/>
          </p:nvPr>
        </p:nvSpPr>
        <p:spPr/>
        <p:txBody>
          <a:bodyPr/>
          <a:lstStyle/>
          <a:p>
            <a:r>
              <a:rPr kumimoji="1" lang="en-US" altLang="ja-JP" dirty="0"/>
              <a:t>1. </a:t>
            </a:r>
            <a:r>
              <a:rPr kumimoji="1" lang="ja-JP" altLang="en-US" dirty="0"/>
              <a:t>写真を読み取る</a:t>
            </a:r>
          </a:p>
        </p:txBody>
      </p:sp>
      <p:pic>
        <p:nvPicPr>
          <p:cNvPr id="7" name="図 6">
            <a:extLst>
              <a:ext uri="{FF2B5EF4-FFF2-40B4-BE49-F238E27FC236}">
                <a16:creationId xmlns:a16="http://schemas.microsoft.com/office/drawing/2014/main" id="{DB1D56EB-50A4-0543-8457-7C743F2DA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7661"/>
            <a:ext cx="12192000" cy="3162677"/>
          </a:xfrm>
          <a:prstGeom prst="rect">
            <a:avLst/>
          </a:prstGeom>
        </p:spPr>
      </p:pic>
      <p:cxnSp>
        <p:nvCxnSpPr>
          <p:cNvPr id="9" name="直線コネクタ 8">
            <a:extLst>
              <a:ext uri="{FF2B5EF4-FFF2-40B4-BE49-F238E27FC236}">
                <a16:creationId xmlns:a16="http://schemas.microsoft.com/office/drawing/2014/main" id="{08EFFD0C-476F-554A-8926-092C3BF0670D}"/>
              </a:ext>
            </a:extLst>
          </p:cNvPr>
          <p:cNvCxnSpPr/>
          <p:nvPr/>
        </p:nvCxnSpPr>
        <p:spPr>
          <a:xfrm flipV="1">
            <a:off x="329609" y="3200400"/>
            <a:ext cx="10419907" cy="13822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CCD06269-7CA0-A248-8441-2E6DD52074E4}"/>
              </a:ext>
            </a:extLst>
          </p:cNvPr>
          <p:cNvCxnSpPr/>
          <p:nvPr/>
        </p:nvCxnSpPr>
        <p:spPr>
          <a:xfrm flipV="1">
            <a:off x="4210493" y="3338623"/>
            <a:ext cx="1137684" cy="2615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24AAB00-1E58-EB4E-BAD7-CD9962E43909}"/>
              </a:ext>
            </a:extLst>
          </p:cNvPr>
          <p:cNvSpPr txBox="1"/>
          <p:nvPr/>
        </p:nvSpPr>
        <p:spPr>
          <a:xfrm>
            <a:off x="1881962" y="5954233"/>
            <a:ext cx="8725466" cy="369332"/>
          </a:xfrm>
          <a:prstGeom prst="rect">
            <a:avLst/>
          </a:prstGeom>
          <a:noFill/>
        </p:spPr>
        <p:txBody>
          <a:bodyPr wrap="none" rtlCol="0">
            <a:spAutoFit/>
          </a:bodyPr>
          <a:lstStyle/>
          <a:p>
            <a:r>
              <a:rPr kumimoji="1" lang="ja-JP" altLang="en-US" dirty="0"/>
              <a:t>上がり牌と手配を区別するために境界線を設ける→位置関係から上がり牌を検知</a:t>
            </a:r>
          </a:p>
        </p:txBody>
      </p:sp>
    </p:spTree>
    <p:extLst>
      <p:ext uri="{BB962C8B-B14F-4D97-AF65-F5344CB8AC3E}">
        <p14:creationId xmlns:p14="http://schemas.microsoft.com/office/powerpoint/2010/main" val="368854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66C9CE-A294-3147-8C61-985470F22361}"/>
              </a:ext>
            </a:extLst>
          </p:cNvPr>
          <p:cNvSpPr>
            <a:spLocks noGrp="1"/>
          </p:cNvSpPr>
          <p:nvPr>
            <p:ph type="title"/>
          </p:nvPr>
        </p:nvSpPr>
        <p:spPr/>
        <p:txBody>
          <a:bodyPr/>
          <a:lstStyle/>
          <a:p>
            <a:r>
              <a:rPr kumimoji="1" lang="en-US" altLang="ja-JP" dirty="0"/>
              <a:t>2. </a:t>
            </a:r>
            <a:r>
              <a:rPr kumimoji="1" lang="ja-JP" altLang="en-US" dirty="0"/>
              <a:t>牌の検知</a:t>
            </a:r>
            <a:r>
              <a:rPr kumimoji="1" lang="en-US" altLang="ja-JP" dirty="0"/>
              <a:t> </a:t>
            </a:r>
            <a:endParaRPr kumimoji="1" lang="ja-JP" altLang="en-US" dirty="0"/>
          </a:p>
        </p:txBody>
      </p:sp>
      <p:pic>
        <p:nvPicPr>
          <p:cNvPr id="4" name="図 3">
            <a:extLst>
              <a:ext uri="{FF2B5EF4-FFF2-40B4-BE49-F238E27FC236}">
                <a16:creationId xmlns:a16="http://schemas.microsoft.com/office/drawing/2014/main" id="{08B411DD-4100-5E42-B223-D9F07A2F7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7661"/>
            <a:ext cx="12192000" cy="3162677"/>
          </a:xfrm>
          <a:prstGeom prst="rect">
            <a:avLst/>
          </a:prstGeom>
        </p:spPr>
      </p:pic>
      <p:sp>
        <p:nvSpPr>
          <p:cNvPr id="7" name="正方形/長方形 6">
            <a:extLst>
              <a:ext uri="{FF2B5EF4-FFF2-40B4-BE49-F238E27FC236}">
                <a16:creationId xmlns:a16="http://schemas.microsoft.com/office/drawing/2014/main" id="{E2289D3B-3824-5545-A52A-DB3F407002E0}"/>
              </a:ext>
            </a:extLst>
          </p:cNvPr>
          <p:cNvSpPr/>
          <p:nvPr/>
        </p:nvSpPr>
        <p:spPr>
          <a:xfrm>
            <a:off x="3062176" y="2254101"/>
            <a:ext cx="1488558" cy="10526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3AE8AD5-5693-8F4A-B027-107A6CFBDC94}"/>
              </a:ext>
            </a:extLst>
          </p:cNvPr>
          <p:cNvSpPr/>
          <p:nvPr/>
        </p:nvSpPr>
        <p:spPr>
          <a:xfrm>
            <a:off x="233916" y="3519377"/>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A52DC63-9360-CE44-BD6D-D3FD682FEC56}"/>
              </a:ext>
            </a:extLst>
          </p:cNvPr>
          <p:cNvSpPr/>
          <p:nvPr/>
        </p:nvSpPr>
        <p:spPr>
          <a:xfrm>
            <a:off x="1109330" y="3519377"/>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1C9560F-5977-8B45-BDA4-074F2E5943A7}"/>
              </a:ext>
            </a:extLst>
          </p:cNvPr>
          <p:cNvSpPr/>
          <p:nvPr/>
        </p:nvSpPr>
        <p:spPr>
          <a:xfrm>
            <a:off x="1984744" y="3519377"/>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A261708-816A-D94D-BD07-5E3CAC1823EA}"/>
              </a:ext>
            </a:extLst>
          </p:cNvPr>
          <p:cNvSpPr/>
          <p:nvPr/>
        </p:nvSpPr>
        <p:spPr>
          <a:xfrm>
            <a:off x="2941675" y="3362404"/>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0CEAE44-BFA8-4747-A0DD-DB12D71B638B}"/>
              </a:ext>
            </a:extLst>
          </p:cNvPr>
          <p:cNvSpPr/>
          <p:nvPr/>
        </p:nvSpPr>
        <p:spPr>
          <a:xfrm>
            <a:off x="3817089" y="3358176"/>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A481AAB-CDAB-4C4E-8247-CC46E84BB84C}"/>
              </a:ext>
            </a:extLst>
          </p:cNvPr>
          <p:cNvSpPr/>
          <p:nvPr/>
        </p:nvSpPr>
        <p:spPr>
          <a:xfrm>
            <a:off x="4774020" y="3353948"/>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01A2CFD-2F3D-3A46-A322-BCA2913ECED8}"/>
              </a:ext>
            </a:extLst>
          </p:cNvPr>
          <p:cNvSpPr/>
          <p:nvPr/>
        </p:nvSpPr>
        <p:spPr>
          <a:xfrm>
            <a:off x="5617534" y="3349720"/>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8CF3226-22C1-AC47-86A9-66DE33D03396}"/>
              </a:ext>
            </a:extLst>
          </p:cNvPr>
          <p:cNvSpPr/>
          <p:nvPr/>
        </p:nvSpPr>
        <p:spPr>
          <a:xfrm>
            <a:off x="6492948" y="3306725"/>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24D9DD7-38FE-DC43-9B37-DAC3A76CE1A9}"/>
              </a:ext>
            </a:extLst>
          </p:cNvPr>
          <p:cNvSpPr/>
          <p:nvPr/>
        </p:nvSpPr>
        <p:spPr>
          <a:xfrm>
            <a:off x="7414435" y="3263730"/>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6A30B4B-56C6-494E-BE9B-F674D21376E8}"/>
              </a:ext>
            </a:extLst>
          </p:cNvPr>
          <p:cNvSpPr/>
          <p:nvPr/>
        </p:nvSpPr>
        <p:spPr>
          <a:xfrm>
            <a:off x="8211876" y="3285228"/>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0B79FCD-778B-8445-A0AC-BD0C588C50D5}"/>
              </a:ext>
            </a:extLst>
          </p:cNvPr>
          <p:cNvSpPr/>
          <p:nvPr/>
        </p:nvSpPr>
        <p:spPr>
          <a:xfrm>
            <a:off x="10278136" y="3129516"/>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5E41BC4-DEF3-A745-B821-CE8F1641044E}"/>
              </a:ext>
            </a:extLst>
          </p:cNvPr>
          <p:cNvSpPr/>
          <p:nvPr/>
        </p:nvSpPr>
        <p:spPr>
          <a:xfrm>
            <a:off x="11114565" y="2982943"/>
            <a:ext cx="956931" cy="13397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8EF1DF3-2501-E646-9205-397FF770E8B3}"/>
              </a:ext>
            </a:extLst>
          </p:cNvPr>
          <p:cNvSpPr/>
          <p:nvPr/>
        </p:nvSpPr>
        <p:spPr>
          <a:xfrm>
            <a:off x="8902996" y="3407269"/>
            <a:ext cx="1488558" cy="10526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FFEE178D-43D7-3849-BD95-22BA6E5C3EA9}"/>
              </a:ext>
            </a:extLst>
          </p:cNvPr>
          <p:cNvCxnSpPr/>
          <p:nvPr/>
        </p:nvCxnSpPr>
        <p:spPr>
          <a:xfrm flipH="1">
            <a:off x="3898606" y="1520456"/>
            <a:ext cx="1449571" cy="125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E311D7B-6CBD-E248-AA36-17F500F4C369}"/>
              </a:ext>
            </a:extLst>
          </p:cNvPr>
          <p:cNvSpPr txBox="1"/>
          <p:nvPr/>
        </p:nvSpPr>
        <p:spPr>
          <a:xfrm>
            <a:off x="5252485" y="1215177"/>
            <a:ext cx="1518364" cy="369332"/>
          </a:xfrm>
          <a:prstGeom prst="rect">
            <a:avLst/>
          </a:prstGeom>
          <a:noFill/>
        </p:spPr>
        <p:txBody>
          <a:bodyPr wrap="none" rtlCol="0">
            <a:spAutoFit/>
          </a:bodyPr>
          <a:lstStyle/>
          <a:p>
            <a:r>
              <a:rPr kumimoji="1" lang="ja-JP" altLang="en-US" dirty="0"/>
              <a:t>上がり牌</a:t>
            </a:r>
            <a:r>
              <a:rPr kumimoji="1" lang="en-US" altLang="ja-JP" dirty="0"/>
              <a:t>(</a:t>
            </a:r>
            <a:r>
              <a:rPr kumimoji="1" lang="ja-JP" altLang="en-US" dirty="0"/>
              <a:t>白</a:t>
            </a:r>
            <a:r>
              <a:rPr kumimoji="1" lang="en-US" altLang="ja-JP" dirty="0"/>
              <a:t>)</a:t>
            </a:r>
            <a:endParaRPr kumimoji="1" lang="ja-JP" altLang="en-US" dirty="0"/>
          </a:p>
        </p:txBody>
      </p:sp>
      <p:cxnSp>
        <p:nvCxnSpPr>
          <p:cNvPr id="25" name="直線矢印コネクタ 24">
            <a:extLst>
              <a:ext uri="{FF2B5EF4-FFF2-40B4-BE49-F238E27FC236}">
                <a16:creationId xmlns:a16="http://schemas.microsoft.com/office/drawing/2014/main" id="{82837A6E-6990-B948-AB72-715B976A5918}"/>
              </a:ext>
            </a:extLst>
          </p:cNvPr>
          <p:cNvCxnSpPr/>
          <p:nvPr/>
        </p:nvCxnSpPr>
        <p:spPr>
          <a:xfrm flipH="1" flipV="1">
            <a:off x="1587795" y="4189228"/>
            <a:ext cx="1166038" cy="1743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AAFBE35-8DAB-6C45-AB20-6973DB3F1508}"/>
              </a:ext>
            </a:extLst>
          </p:cNvPr>
          <p:cNvSpPr txBox="1"/>
          <p:nvPr/>
        </p:nvSpPr>
        <p:spPr>
          <a:xfrm>
            <a:off x="2640005" y="5932967"/>
            <a:ext cx="415498" cy="369332"/>
          </a:xfrm>
          <a:prstGeom prst="rect">
            <a:avLst/>
          </a:prstGeom>
          <a:noFill/>
        </p:spPr>
        <p:txBody>
          <a:bodyPr wrap="none" rtlCol="0">
            <a:spAutoFit/>
          </a:bodyPr>
          <a:lstStyle/>
          <a:p>
            <a:r>
              <a:rPr kumimoji="1" lang="ja-JP" altLang="en-US" dirty="0"/>
              <a:t>中</a:t>
            </a:r>
          </a:p>
        </p:txBody>
      </p:sp>
      <p:cxnSp>
        <p:nvCxnSpPr>
          <p:cNvPr id="28" name="直線矢印コネクタ 27">
            <a:extLst>
              <a:ext uri="{FF2B5EF4-FFF2-40B4-BE49-F238E27FC236}">
                <a16:creationId xmlns:a16="http://schemas.microsoft.com/office/drawing/2014/main" id="{FD56E80A-7D16-B940-A3D8-B9052AE757B4}"/>
              </a:ext>
            </a:extLst>
          </p:cNvPr>
          <p:cNvCxnSpPr/>
          <p:nvPr/>
        </p:nvCxnSpPr>
        <p:spPr>
          <a:xfrm flipV="1">
            <a:off x="8211876" y="4028027"/>
            <a:ext cx="1435399" cy="190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41B380C2-871F-0442-9E8A-8B56DBB4BF71}"/>
              </a:ext>
            </a:extLst>
          </p:cNvPr>
          <p:cNvSpPr txBox="1"/>
          <p:nvPr/>
        </p:nvSpPr>
        <p:spPr>
          <a:xfrm>
            <a:off x="7701952" y="5932967"/>
            <a:ext cx="1338828" cy="369332"/>
          </a:xfrm>
          <a:prstGeom prst="rect">
            <a:avLst/>
          </a:prstGeom>
          <a:noFill/>
        </p:spPr>
        <p:txBody>
          <a:bodyPr wrap="none" rtlCol="0">
            <a:spAutoFit/>
          </a:bodyPr>
          <a:lstStyle/>
          <a:p>
            <a:r>
              <a:rPr kumimoji="1" lang="ja-JP" altLang="en-US" dirty="0"/>
              <a:t>横向きの發</a:t>
            </a:r>
          </a:p>
        </p:txBody>
      </p:sp>
    </p:spTree>
    <p:extLst>
      <p:ext uri="{BB962C8B-B14F-4D97-AF65-F5344CB8AC3E}">
        <p14:creationId xmlns:p14="http://schemas.microsoft.com/office/powerpoint/2010/main" val="194410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C0D34-5096-4C4D-8DBD-6D3AAB83EF42}"/>
              </a:ext>
            </a:extLst>
          </p:cNvPr>
          <p:cNvSpPr>
            <a:spLocks noGrp="1"/>
          </p:cNvSpPr>
          <p:nvPr>
            <p:ph type="title"/>
          </p:nvPr>
        </p:nvSpPr>
        <p:spPr/>
        <p:txBody>
          <a:bodyPr/>
          <a:lstStyle/>
          <a:p>
            <a:r>
              <a:rPr kumimoji="1" lang="ja-JP" altLang="en-US" dirty="0"/>
              <a:t>横向きを学習する時</a:t>
            </a:r>
          </a:p>
        </p:txBody>
      </p:sp>
      <p:sp>
        <p:nvSpPr>
          <p:cNvPr id="3" name="コンテンツ プレースホルダー 2">
            <a:extLst>
              <a:ext uri="{FF2B5EF4-FFF2-40B4-BE49-F238E27FC236}">
                <a16:creationId xmlns:a16="http://schemas.microsoft.com/office/drawing/2014/main" id="{0D3238FA-B830-1C4D-BA12-306379BEE44E}"/>
              </a:ext>
            </a:extLst>
          </p:cNvPr>
          <p:cNvSpPr>
            <a:spLocks noGrp="1"/>
          </p:cNvSpPr>
          <p:nvPr>
            <p:ph idx="1"/>
          </p:nvPr>
        </p:nvSpPr>
        <p:spPr/>
        <p:txBody>
          <a:bodyPr/>
          <a:lstStyle/>
          <a:p>
            <a:r>
              <a:rPr kumimoji="1" lang="ja-JP" altLang="en-US" dirty="0"/>
              <a:t>横向きも検知させるとクラス数が増えて学習がうまく行かない可能性もある</a:t>
            </a:r>
            <a:endParaRPr kumimoji="1" lang="en-US" altLang="ja-JP" dirty="0"/>
          </a:p>
          <a:p>
            <a:endParaRPr lang="en-US" altLang="ja-JP" dirty="0"/>
          </a:p>
          <a:p>
            <a:r>
              <a:rPr kumimoji="1" lang="ja-JP" altLang="en-US" dirty="0"/>
              <a:t>横向きを学習させない場合</a:t>
            </a:r>
            <a:endParaRPr kumimoji="1" lang="en-US" altLang="ja-JP" dirty="0"/>
          </a:p>
          <a:p>
            <a:pPr marL="0" indent="0">
              <a:buNone/>
            </a:pPr>
            <a:r>
              <a:rPr lang="ja-JP" altLang="en-US" dirty="0"/>
              <a:t>→手動で鳴いた牌</a:t>
            </a:r>
            <a:r>
              <a:rPr lang="en-US" altLang="ja-JP" dirty="0"/>
              <a:t>(</a:t>
            </a:r>
            <a:r>
              <a:rPr lang="ja-JP" altLang="en-US" dirty="0"/>
              <a:t>横向きに関する</a:t>
            </a:r>
            <a:r>
              <a:rPr lang="en-US" altLang="ja-JP" dirty="0"/>
              <a:t>)</a:t>
            </a:r>
            <a:r>
              <a:rPr lang="ja-JP" altLang="en-US" dirty="0"/>
              <a:t>を選ばせる</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947AB7E5-C13A-6349-8F25-7312CC205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033" y="4414283"/>
            <a:ext cx="5313326" cy="1897617"/>
          </a:xfrm>
          <a:prstGeom prst="rect">
            <a:avLst/>
          </a:prstGeom>
        </p:spPr>
      </p:pic>
      <p:sp>
        <p:nvSpPr>
          <p:cNvPr id="6" name="正方形/長方形 5">
            <a:extLst>
              <a:ext uri="{FF2B5EF4-FFF2-40B4-BE49-F238E27FC236}">
                <a16:creationId xmlns:a16="http://schemas.microsoft.com/office/drawing/2014/main" id="{A653272F-D372-E747-93B1-BDB5D2F32AD0}"/>
              </a:ext>
            </a:extLst>
          </p:cNvPr>
          <p:cNvSpPr/>
          <p:nvPr/>
        </p:nvSpPr>
        <p:spPr>
          <a:xfrm>
            <a:off x="5497033" y="5055614"/>
            <a:ext cx="1307804" cy="8825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CB9334DB-C2CD-D94D-8C8E-ADB51C9C8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985" y="5391308"/>
            <a:ext cx="2128136" cy="1126173"/>
          </a:xfrm>
          <a:prstGeom prst="rect">
            <a:avLst/>
          </a:prstGeom>
        </p:spPr>
      </p:pic>
      <p:cxnSp>
        <p:nvCxnSpPr>
          <p:cNvPr id="11" name="直線矢印コネクタ 10">
            <a:extLst>
              <a:ext uri="{FF2B5EF4-FFF2-40B4-BE49-F238E27FC236}">
                <a16:creationId xmlns:a16="http://schemas.microsoft.com/office/drawing/2014/main" id="{B50BB5D3-95C9-8244-A4F8-D99EC86102E2}"/>
              </a:ext>
            </a:extLst>
          </p:cNvPr>
          <p:cNvCxnSpPr>
            <a:cxnSpLocks/>
            <a:endCxn id="9" idx="3"/>
          </p:cNvCxnSpPr>
          <p:nvPr/>
        </p:nvCxnSpPr>
        <p:spPr>
          <a:xfrm flipH="1">
            <a:off x="2456121" y="5496865"/>
            <a:ext cx="3040912" cy="457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DE1F8FB-0D9F-444E-8421-8351E5F74CA5}"/>
              </a:ext>
            </a:extLst>
          </p:cNvPr>
          <p:cNvSpPr txBox="1"/>
          <p:nvPr/>
        </p:nvSpPr>
        <p:spPr>
          <a:xfrm>
            <a:off x="2456121" y="5212390"/>
            <a:ext cx="2954655" cy="369332"/>
          </a:xfrm>
          <a:prstGeom prst="rect">
            <a:avLst/>
          </a:prstGeom>
          <a:noFill/>
        </p:spPr>
        <p:txBody>
          <a:bodyPr wrap="none" rtlCol="0">
            <a:spAutoFit/>
          </a:bodyPr>
          <a:lstStyle/>
          <a:p>
            <a:r>
              <a:rPr kumimoji="1" lang="ja-JP" altLang="en-US" dirty="0"/>
              <a:t>この牌はこんな並びだった</a:t>
            </a:r>
          </a:p>
        </p:txBody>
      </p:sp>
    </p:spTree>
    <p:extLst>
      <p:ext uri="{BB962C8B-B14F-4D97-AF65-F5344CB8AC3E}">
        <p14:creationId xmlns:p14="http://schemas.microsoft.com/office/powerpoint/2010/main" val="422914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EC0D34-5096-4C4D-8DBD-6D3AAB83EF42}"/>
              </a:ext>
            </a:extLst>
          </p:cNvPr>
          <p:cNvSpPr>
            <a:spLocks noGrp="1"/>
          </p:cNvSpPr>
          <p:nvPr>
            <p:ph type="title"/>
          </p:nvPr>
        </p:nvSpPr>
        <p:spPr/>
        <p:txBody>
          <a:bodyPr/>
          <a:lstStyle/>
          <a:p>
            <a:r>
              <a:rPr kumimoji="1" lang="ja-JP" altLang="en-US" dirty="0"/>
              <a:t>横向きを学習する時</a:t>
            </a:r>
          </a:p>
        </p:txBody>
      </p:sp>
      <p:sp>
        <p:nvSpPr>
          <p:cNvPr id="3" name="コンテンツ プレースホルダー 2">
            <a:extLst>
              <a:ext uri="{FF2B5EF4-FFF2-40B4-BE49-F238E27FC236}">
                <a16:creationId xmlns:a16="http://schemas.microsoft.com/office/drawing/2014/main" id="{0D3238FA-B830-1C4D-BA12-306379BEE44E}"/>
              </a:ext>
            </a:extLst>
          </p:cNvPr>
          <p:cNvSpPr>
            <a:spLocks noGrp="1"/>
          </p:cNvSpPr>
          <p:nvPr>
            <p:ph idx="1"/>
          </p:nvPr>
        </p:nvSpPr>
        <p:spPr>
          <a:xfrm>
            <a:off x="838200" y="3476847"/>
            <a:ext cx="10515600" cy="2700116"/>
          </a:xfrm>
        </p:spPr>
        <p:txBody>
          <a:bodyPr>
            <a:normAutofit/>
          </a:bodyPr>
          <a:lstStyle/>
          <a:p>
            <a:pPr marL="0" indent="0" algn="ctr">
              <a:buNone/>
            </a:pPr>
            <a:r>
              <a:rPr kumimoji="1" lang="ja-JP" altLang="en-US" sz="3600" dirty="0"/>
              <a:t>おそらく、</a:t>
            </a:r>
            <a:endParaRPr kumimoji="1" lang="en-US" altLang="ja-JP" sz="3600" dirty="0"/>
          </a:p>
          <a:p>
            <a:pPr marL="0" indent="0" algn="ctr">
              <a:buNone/>
            </a:pPr>
            <a:r>
              <a:rPr kumimoji="1" lang="ja-JP" altLang="en-US" sz="3600" dirty="0"/>
              <a:t>横向きを学習させると俺らは大変になる</a:t>
            </a:r>
          </a:p>
        </p:txBody>
      </p:sp>
    </p:spTree>
    <p:extLst>
      <p:ext uri="{BB962C8B-B14F-4D97-AF65-F5344CB8AC3E}">
        <p14:creationId xmlns:p14="http://schemas.microsoft.com/office/powerpoint/2010/main" val="259566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07E07-AD64-AC4A-B4AC-C179E036D70D}"/>
              </a:ext>
            </a:extLst>
          </p:cNvPr>
          <p:cNvSpPr>
            <a:spLocks noGrp="1"/>
          </p:cNvSpPr>
          <p:nvPr>
            <p:ph type="title"/>
          </p:nvPr>
        </p:nvSpPr>
        <p:spPr/>
        <p:txBody>
          <a:bodyPr/>
          <a:lstStyle/>
          <a:p>
            <a:r>
              <a:rPr kumimoji="1" lang="en-US" altLang="ja-JP" dirty="0"/>
              <a:t>3.  </a:t>
            </a:r>
            <a:r>
              <a:rPr kumimoji="1" lang="ja-JP" altLang="en-US" dirty="0"/>
              <a:t>検知があっているか確認</a:t>
            </a:r>
            <a:r>
              <a:rPr lang="ja-JP" altLang="en-US" dirty="0"/>
              <a:t>と修正</a:t>
            </a:r>
            <a:endParaRPr kumimoji="1" lang="ja-JP" altLang="en-US" dirty="0"/>
          </a:p>
        </p:txBody>
      </p:sp>
      <p:sp>
        <p:nvSpPr>
          <p:cNvPr id="3" name="コンテンツ プレースホルダー 2">
            <a:extLst>
              <a:ext uri="{FF2B5EF4-FFF2-40B4-BE49-F238E27FC236}">
                <a16:creationId xmlns:a16="http://schemas.microsoft.com/office/drawing/2014/main" id="{F131C7D3-ACB9-9044-BDD2-F6E55478A42C}"/>
              </a:ext>
            </a:extLst>
          </p:cNvPr>
          <p:cNvSpPr>
            <a:spLocks noGrp="1"/>
          </p:cNvSpPr>
          <p:nvPr>
            <p:ph idx="1"/>
          </p:nvPr>
        </p:nvSpPr>
        <p:spPr/>
        <p:txBody>
          <a:bodyPr/>
          <a:lstStyle/>
          <a:p>
            <a:r>
              <a:rPr kumimoji="1" lang="ja-JP" altLang="en-US" dirty="0"/>
              <a:t>一応、確認</a:t>
            </a:r>
            <a:endParaRPr kumimoji="1" lang="en-US" altLang="ja-JP" dirty="0"/>
          </a:p>
          <a:p>
            <a:endParaRPr lang="en-US" altLang="ja-JP" dirty="0"/>
          </a:p>
          <a:p>
            <a:r>
              <a:rPr lang="ja-JP" altLang="en-US" dirty="0"/>
              <a:t>修正</a:t>
            </a:r>
            <a:r>
              <a:rPr kumimoji="1" lang="ja-JP" altLang="en-US" dirty="0"/>
              <a:t>できるならそのフェイズも入れたい</a:t>
            </a:r>
          </a:p>
        </p:txBody>
      </p:sp>
    </p:spTree>
    <p:extLst>
      <p:ext uri="{BB962C8B-B14F-4D97-AF65-F5344CB8AC3E}">
        <p14:creationId xmlns:p14="http://schemas.microsoft.com/office/powerpoint/2010/main" val="138825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BEB27-EAC0-9C4E-9077-6DABB059F4B9}"/>
              </a:ext>
            </a:extLst>
          </p:cNvPr>
          <p:cNvSpPr>
            <a:spLocks noGrp="1"/>
          </p:cNvSpPr>
          <p:nvPr>
            <p:ph type="title"/>
          </p:nvPr>
        </p:nvSpPr>
        <p:spPr/>
        <p:txBody>
          <a:bodyPr/>
          <a:lstStyle/>
          <a:p>
            <a:r>
              <a:rPr kumimoji="1" lang="en-US" altLang="ja-JP" dirty="0"/>
              <a:t>4. </a:t>
            </a:r>
            <a:r>
              <a:rPr kumimoji="1" lang="ja-JP" altLang="en-US" dirty="0"/>
              <a:t>点計算に必要な条件の入力</a:t>
            </a:r>
          </a:p>
        </p:txBody>
      </p:sp>
      <p:pic>
        <p:nvPicPr>
          <p:cNvPr id="5" name="コンテンツ プレースホルダー 4">
            <a:extLst>
              <a:ext uri="{FF2B5EF4-FFF2-40B4-BE49-F238E27FC236}">
                <a16:creationId xmlns:a16="http://schemas.microsoft.com/office/drawing/2014/main" id="{92AD1BA8-E8D0-D842-AA0F-C678818A4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8204" y="1453484"/>
            <a:ext cx="2959853" cy="5264593"/>
          </a:xfrm>
        </p:spPr>
      </p:pic>
      <p:sp>
        <p:nvSpPr>
          <p:cNvPr id="6" name="テキスト ボックス 5">
            <a:extLst>
              <a:ext uri="{FF2B5EF4-FFF2-40B4-BE49-F238E27FC236}">
                <a16:creationId xmlns:a16="http://schemas.microsoft.com/office/drawing/2014/main" id="{9A898A50-3129-4A4D-8914-84E4A5A23484}"/>
              </a:ext>
            </a:extLst>
          </p:cNvPr>
          <p:cNvSpPr txBox="1"/>
          <p:nvPr/>
        </p:nvSpPr>
        <p:spPr>
          <a:xfrm>
            <a:off x="914400" y="3147237"/>
            <a:ext cx="3185487" cy="369332"/>
          </a:xfrm>
          <a:prstGeom prst="rect">
            <a:avLst/>
          </a:prstGeom>
          <a:noFill/>
        </p:spPr>
        <p:txBody>
          <a:bodyPr wrap="none" rtlCol="0">
            <a:spAutoFit/>
          </a:bodyPr>
          <a:lstStyle/>
          <a:p>
            <a:r>
              <a:rPr kumimoji="1" lang="ja-JP" altLang="en-US" dirty="0"/>
              <a:t>これ参考にすればいいと思う</a:t>
            </a:r>
          </a:p>
        </p:txBody>
      </p:sp>
    </p:spTree>
    <p:extLst>
      <p:ext uri="{BB962C8B-B14F-4D97-AF65-F5344CB8AC3E}">
        <p14:creationId xmlns:p14="http://schemas.microsoft.com/office/powerpoint/2010/main" val="272180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3C3BDE-DA24-2844-A57A-86301B454344}"/>
              </a:ext>
            </a:extLst>
          </p:cNvPr>
          <p:cNvSpPr>
            <a:spLocks noGrp="1"/>
          </p:cNvSpPr>
          <p:nvPr>
            <p:ph type="title"/>
          </p:nvPr>
        </p:nvSpPr>
        <p:spPr/>
        <p:txBody>
          <a:bodyPr/>
          <a:lstStyle/>
          <a:p>
            <a:r>
              <a:rPr kumimoji="1" lang="en-US" altLang="ja-JP" dirty="0"/>
              <a:t>5. </a:t>
            </a:r>
            <a:r>
              <a:rPr kumimoji="1" lang="ja-JP" altLang="en-US" dirty="0"/>
              <a:t>点計算</a:t>
            </a:r>
          </a:p>
        </p:txBody>
      </p:sp>
      <p:sp>
        <p:nvSpPr>
          <p:cNvPr id="3" name="コンテンツ プレースホルダー 2">
            <a:extLst>
              <a:ext uri="{FF2B5EF4-FFF2-40B4-BE49-F238E27FC236}">
                <a16:creationId xmlns:a16="http://schemas.microsoft.com/office/drawing/2014/main" id="{E0B423B0-9FAA-E04D-BCA4-174E4AA7E27D}"/>
              </a:ext>
            </a:extLst>
          </p:cNvPr>
          <p:cNvSpPr>
            <a:spLocks noGrp="1"/>
          </p:cNvSpPr>
          <p:nvPr>
            <p:ph idx="1"/>
          </p:nvPr>
        </p:nvSpPr>
        <p:spPr/>
        <p:txBody>
          <a:bodyPr/>
          <a:lstStyle/>
          <a:p>
            <a:r>
              <a:rPr kumimoji="1" lang="ja-JP" altLang="en-US" dirty="0"/>
              <a:t>めっちゃ複雑そう</a:t>
            </a:r>
            <a:endParaRPr kumimoji="1" lang="en-US" altLang="ja-JP" dirty="0"/>
          </a:p>
          <a:p>
            <a:r>
              <a:rPr lang="ja-JP" altLang="en-US" dirty="0"/>
              <a:t>大変そう</a:t>
            </a:r>
            <a:endParaRPr lang="en-US" altLang="ja-JP" dirty="0"/>
          </a:p>
          <a:p>
            <a:r>
              <a:rPr kumimoji="1" lang="ja-JP" altLang="en-US" dirty="0"/>
              <a:t>点計算覚えてるやつ頭おかしい</a:t>
            </a:r>
            <a:endParaRPr kumimoji="1" lang="en-US" altLang="ja-JP" dirty="0"/>
          </a:p>
          <a:p>
            <a:endParaRPr kumimoji="1" lang="ja-JP" altLang="en-US" dirty="0"/>
          </a:p>
        </p:txBody>
      </p:sp>
    </p:spTree>
    <p:extLst>
      <p:ext uri="{BB962C8B-B14F-4D97-AF65-F5344CB8AC3E}">
        <p14:creationId xmlns:p14="http://schemas.microsoft.com/office/powerpoint/2010/main" val="21249181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158</Words>
  <Application>Microsoft Macintosh PowerPoint</Application>
  <PresentationFormat>ワイド画面</PresentationFormat>
  <Paragraphs>26</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麻雀得点計算フロー</vt:lpstr>
      <vt:lpstr>1. 写真を読み取る</vt:lpstr>
      <vt:lpstr>2. 牌の検知 </vt:lpstr>
      <vt:lpstr>横向きを学習する時</vt:lpstr>
      <vt:lpstr>横向きを学習する時</vt:lpstr>
      <vt:lpstr>3.  検知があっているか確認と修正</vt:lpstr>
      <vt:lpstr>4. 点計算に必要な条件の入力</vt:lpstr>
      <vt:lpstr>5. 点計算</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麻雀得点計算フロー</dc:title>
  <dc:creator>takashi kawashima</dc:creator>
  <cp:lastModifiedBy>takashi kawashima</cp:lastModifiedBy>
  <cp:revision>4</cp:revision>
  <dcterms:created xsi:type="dcterms:W3CDTF">2018-02-07T09:22:51Z</dcterms:created>
  <dcterms:modified xsi:type="dcterms:W3CDTF">2018-02-07T10:03:25Z</dcterms:modified>
</cp:coreProperties>
</file>