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3" r:id="rId4"/>
    <p:sldId id="272" r:id="rId5"/>
    <p:sldId id="258" r:id="rId6"/>
    <p:sldId id="274" r:id="rId7"/>
    <p:sldId id="276" r:id="rId8"/>
    <p:sldId id="277" r:id="rId9"/>
    <p:sldId id="279" r:id="rId10"/>
    <p:sldId id="278" r:id="rId11"/>
    <p:sldId id="282" r:id="rId12"/>
    <p:sldId id="281" r:id="rId13"/>
    <p:sldId id="280" r:id="rId14"/>
    <p:sldId id="283" r:id="rId15"/>
    <p:sldId id="284" r:id="rId16"/>
    <p:sldId id="287" r:id="rId17"/>
    <p:sldId id="28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4549BCC-945B-CE4F-B108-B205065436C1}">
          <p14:sldIdLst>
            <p14:sldId id="256"/>
          </p14:sldIdLst>
        </p14:section>
        <p14:section name="導入" id="{B9F9541A-15DC-7646-8892-BBCEBE4A7850}">
          <p14:sldIdLst>
            <p14:sldId id="269"/>
            <p14:sldId id="273"/>
            <p14:sldId id="272"/>
          </p14:sldIdLst>
        </p14:section>
        <p14:section name="分析" id="{E12BF439-FEFB-E94E-BF7C-19C7EB74BCE3}">
          <p14:sldIdLst>
            <p14:sldId id="258"/>
            <p14:sldId id="274"/>
            <p14:sldId id="276"/>
            <p14:sldId id="277"/>
            <p14:sldId id="279"/>
            <p14:sldId id="278"/>
            <p14:sldId id="282"/>
            <p14:sldId id="281"/>
            <p14:sldId id="280"/>
            <p14:sldId id="283"/>
          </p14:sldIdLst>
        </p14:section>
        <p14:section name="結論" id="{7DA6A730-B9D2-F54E-8D96-85D27E75AFC0}">
          <p14:sldIdLst>
            <p14:sldId id="28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88699" autoAdjust="0"/>
  </p:normalViewPr>
  <p:slideViewPr>
    <p:cSldViewPr snapToGrid="0">
      <p:cViewPr varScale="1">
        <p:scale>
          <a:sx n="127" d="100"/>
          <a:sy n="127" d="100"/>
        </p:scale>
        <p:origin x="216" y="28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6:45:0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fld id="{53F196D5-FB89-4CE7-8D6E-54CD282EF78B}" type="datetimeFigureOut">
              <a:rPr lang="ja-JP" altLang="en-US" smtClean="0"/>
              <a:pPr/>
              <a:t>2022/5/25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fld id="{5B1EFB8F-7A05-4B59-929B-E4BCE0C48D1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85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UD デジタル 教科書体 NK-R" panose="02020400000000000000" pitchFamily="18" charset="-128"/>
        <a:ea typeface="UD デジタル 教科書体 NK-R" panose="02020400000000000000" pitchFamily="18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UD デジタル 教科書体 NK-R" panose="02020400000000000000" pitchFamily="18" charset="-128"/>
        <a:ea typeface="UD デジタル 教科書体 NK-R" panose="02020400000000000000" pitchFamily="18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UD デジタル 教科書体 NK-R" panose="02020400000000000000" pitchFamily="18" charset="-128"/>
        <a:ea typeface="UD デジタル 教科書体 NK-R" panose="02020400000000000000" pitchFamily="18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UD デジタル 教科書体 NK-R" panose="02020400000000000000" pitchFamily="18" charset="-128"/>
        <a:ea typeface="UD デジタル 教科書体 NK-R" panose="02020400000000000000" pitchFamily="18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UD デジタル 教科書体 NK-R" panose="02020400000000000000" pitchFamily="18" charset="-128"/>
        <a:ea typeface="UD デジタル 教科書体 NK-R" panose="02020400000000000000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1〜4</a:t>
            </a:r>
            <a:r>
              <a:rPr kumimoji="1" lang="ja-JP" altLang="en-US"/>
              <a:t> タカ</a:t>
            </a:r>
            <a:endParaRPr kumimoji="1" lang="en-US" altLang="ja-JP" dirty="0"/>
          </a:p>
          <a:p>
            <a:r>
              <a:rPr kumimoji="1" lang="en-US" altLang="ja-JP" dirty="0"/>
              <a:t>5〜8</a:t>
            </a:r>
            <a:r>
              <a:rPr kumimoji="1" lang="ja-JP" altLang="en-US"/>
              <a:t> 大金</a:t>
            </a:r>
            <a:endParaRPr kumimoji="1" lang="en-US" altLang="ja-JP" dirty="0"/>
          </a:p>
          <a:p>
            <a:r>
              <a:rPr kumimoji="1" lang="en-US" altLang="ja-JP" dirty="0"/>
              <a:t>9〜12</a:t>
            </a:r>
            <a:r>
              <a:rPr kumimoji="1" lang="ja-JP" altLang="en-US"/>
              <a:t> アオイ</a:t>
            </a:r>
            <a:endParaRPr kumimoji="1" lang="en-US" altLang="ja-JP" dirty="0"/>
          </a:p>
          <a:p>
            <a:r>
              <a:rPr kumimoji="1" lang="en-US" altLang="ja-JP" dirty="0"/>
              <a:t>13〜16</a:t>
            </a:r>
            <a:r>
              <a:rPr kumimoji="1" lang="ja-JP" altLang="en-US"/>
              <a:t> ヒアキ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119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62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6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5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91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24.9</a:t>
            </a:r>
            <a:r>
              <a:rPr kumimoji="1" lang="ja-JP" altLang="en-US"/>
              <a:t>％という数字は分析していた上で、最も高い</a:t>
            </a:r>
            <a:r>
              <a:rPr kumimoji="1" lang="en-US" altLang="ja-JP" dirty="0"/>
              <a:t>conversion</a:t>
            </a:r>
            <a:r>
              <a:rPr kumimoji="1" lang="ja-JP" altLang="en-US"/>
              <a:t>率を示す数字だった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4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EFB8F-7A05-4B59-929B-E4BCE0C48D1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60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EA13A-822F-A16E-850F-AF06E1CA4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27B3ED-4D15-A271-0380-7D62E164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B032F-7B62-4D83-0142-6121D49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94C14-51DF-3520-3B64-851ADF1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E39B0-A841-4F33-4FCB-F22EFE69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0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AA8CE-D4D1-56BA-AEEB-F5A64581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2AA46-9C6F-7A4E-C39B-4D01E9A8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A9200-A399-FEEF-B2BD-7EC39060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E520B-7706-AC43-B4A9-31F4CD66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59E8D-F89C-3E00-7E4A-139D29E4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92CBF8-DD12-9D3C-5FAA-73F3F4928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DB06E5-EABD-5837-6E17-95D6B51C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C49DF-00E1-ABE0-E391-92378E68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341BA-8803-5712-ACC9-04CB386B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48EBF-3FAA-D882-C74C-4F61E3E4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C6571-297E-4B8F-0606-0F008897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D5E6D-3A44-329B-E5EC-E99C318F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1A302-51F0-7546-A87C-B17A08AC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0D4D9-3302-D31D-CDB7-7BCD3983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FB8950-DF69-92AC-E4A4-913280A6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D4773-2549-976E-E81B-718DF8C7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2549AA-AE37-BDB5-AE49-A4F40973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C368A-A628-E4E0-3B50-4DD4151E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9F0F98-FB33-2DA9-7AC1-867D061E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8DD10-FEF0-6D86-2F08-88EBF53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A07E-57A5-DFC5-B09C-66B400A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C9096-053C-A5B2-3134-1303D263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67BC4B-BCB5-6FFA-F0F9-145C87BE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CF1C5-5430-30D2-2CB5-AB4CAA1A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9F6936-7A08-45A9-6ED7-3BCFD1E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84702A-57DC-DCF5-D0C2-756F10FD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4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16876-45FE-7421-15F4-7C27059D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4D938C-E488-4448-4961-58D38A28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C9127-8F80-4393-5A78-FB116EC39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40B189-1AD2-990D-F416-68E63520F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992E99-A443-0695-6F07-7975F47DA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996FE8-5E51-22B3-E16C-60CEE819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3FC374-D910-ACF5-A03C-88F74E8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EC816A-16C7-1820-D9E1-0C7076A7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5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7B1D7-D56A-0570-87D2-83F8D55B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44FCE7-9573-613D-1695-2381193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7ED92B-5B4E-CCEB-1CD7-2575C39E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A1E9E7-3E04-CA60-3A67-558A07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2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F179D1-2CF0-D6B1-6688-358B7F6F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60A53B-D026-99D4-9FEB-2D2F8C2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FEBACB-66A4-8024-0250-0EF4EF71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1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DC26A-9EF3-5352-0D9A-925ACE3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20653-EBFB-A16B-30C1-D0DB88BD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9E1CAD-195F-38B9-C9A6-2C418F76D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21F9A-AFEB-7250-2035-3723FC04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F92CE-20AF-361A-2318-FB16F9BC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D0D7A-B245-0E6C-E5D1-49EDBFC4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20A1C-05BD-CD29-ABC2-94C42BA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14283C-DA13-1726-38AA-E6F9228C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2E66DA-EDFE-B219-040B-E071B56F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F1C88-C7E1-3FCB-C8F7-92C27277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46C-1468-4747-AEAC-3D8047EDB6D3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8DCDF0-7EFB-90D3-EE29-315DFFA4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F9A93-808A-159C-E729-F608B308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57BC-EE9F-4F83-86F6-90D832F06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6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479588-9067-204A-8FC9-77BD0D61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C7FAF0-C5CB-5E89-5AAA-331EA46D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92297-DAE1-6E49-56EF-B549F1977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fld id="{128AB46C-1468-4747-AEAC-3D8047EDB6D3}" type="datetimeFigureOut">
              <a:rPr lang="ja-JP" altLang="en-US" smtClean="0"/>
              <a:pPr/>
              <a:t>2022/5/25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8C567-6DB6-059D-AA24-65CB4DA6C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5805EB-1481-14EE-2412-9A7585B4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fld id="{414857BC-EE9F-4F83-86F6-90D832F062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1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520E3-31CF-CD0F-413A-FB65BF97C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中間発表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A82030-D731-DD50-7561-317CD94FE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38" y="4870246"/>
            <a:ext cx="4968793" cy="1384653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dirty="0">
                <a:solidFill>
                  <a:srgbClr val="FFFFFF"/>
                </a:solidFill>
              </a:rPr>
              <a:t>Group36</a:t>
            </a:r>
          </a:p>
          <a:p>
            <a:pPr algn="l"/>
            <a:r>
              <a:rPr kumimoji="1" lang="en-US" altLang="ja-JP" dirty="0">
                <a:solidFill>
                  <a:srgbClr val="FFFFFF"/>
                </a:solidFill>
              </a:rPr>
              <a:t>	</a:t>
            </a:r>
            <a:r>
              <a:rPr kumimoji="1" lang="ja-JP" altLang="en-US" sz="1800">
                <a:solidFill>
                  <a:srgbClr val="FFFFFF"/>
                </a:solidFill>
              </a:rPr>
              <a:t>・　</a:t>
            </a:r>
            <a:r>
              <a:rPr kumimoji="1" lang="ja-JP" altLang="en-US" sz="1700">
                <a:solidFill>
                  <a:srgbClr val="FFFFFF"/>
                </a:solidFill>
              </a:rPr>
              <a:t>安藤　陽明　　　・　</a:t>
            </a:r>
            <a:r>
              <a:rPr lang="ja-JP" altLang="en-US" sz="1700">
                <a:solidFill>
                  <a:srgbClr val="FFFFFF"/>
                </a:solidFill>
              </a:rPr>
              <a:t>大金　拓樹</a:t>
            </a:r>
            <a:endParaRPr lang="en-US" altLang="ja-JP" sz="1700" dirty="0">
              <a:solidFill>
                <a:srgbClr val="FFFFFF"/>
              </a:solidFill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</a:rPr>
              <a:t>	</a:t>
            </a:r>
            <a:r>
              <a:rPr kumimoji="1" lang="ja-JP" altLang="en-US" sz="1700">
                <a:solidFill>
                  <a:srgbClr val="FFFFFF"/>
                </a:solidFill>
              </a:rPr>
              <a:t>・　柴田　隆文</a:t>
            </a:r>
            <a:r>
              <a:rPr lang="ja-JP" altLang="en-US" sz="1700">
                <a:solidFill>
                  <a:srgbClr val="FFFFFF"/>
                </a:solidFill>
              </a:rPr>
              <a:t>　　　・　</a:t>
            </a:r>
            <a:r>
              <a:rPr kumimoji="1" lang="ja-JP" altLang="en-US" sz="1700">
                <a:solidFill>
                  <a:srgbClr val="FFFFFF"/>
                </a:solidFill>
              </a:rPr>
              <a:t>柳　蒼</a:t>
            </a:r>
            <a:r>
              <a:rPr lang="en-US" altLang="ja-JP" sz="1700" dirty="0">
                <a:solidFill>
                  <a:srgbClr val="FFFFFF"/>
                </a:solidFill>
              </a:rPr>
              <a:t>	</a:t>
            </a:r>
            <a:endParaRPr kumimoji="1" lang="ja-JP" altLang="en-US" sz="1700">
              <a:solidFill>
                <a:srgbClr val="FFFFFF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5B966-020C-3040-D9A0-E4046740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79060"/>
            <a:ext cx="3737164" cy="13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2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5F31A-603B-66EA-FA57-9244A50A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50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4000" dirty="0">
                <a:solidFill>
                  <a:schemeClr val="bg1"/>
                </a:solidFill>
              </a:rPr>
              <a:t>conversion</a:t>
            </a:r>
            <a:r>
              <a:rPr lang="ja-JP" altLang="en-US" sz="4000" dirty="0">
                <a:solidFill>
                  <a:schemeClr val="bg1"/>
                </a:solidFill>
              </a:rPr>
              <a:t>と関係する変数</a:t>
            </a:r>
            <a:endParaRPr kumimoji="1" lang="ja-JP" altLang="en-US" sz="4000" kern="12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C293297-3543-AEDF-C292-C10A0B13AC6C}"/>
              </a:ext>
            </a:extLst>
          </p:cNvPr>
          <p:cNvSpPr txBox="1"/>
          <p:nvPr/>
        </p:nvSpPr>
        <p:spPr>
          <a:xfrm>
            <a:off x="571570" y="2314759"/>
            <a:ext cx="593880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因果関係の強い順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is_referral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（ー）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used_bogo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（＋）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recency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（ー）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used_discount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（＋）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 Rural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（＋）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41782-8D1E-F293-E749-0100454487DA}"/>
              </a:ext>
            </a:extLst>
          </p:cNvPr>
          <p:cNvSpPr/>
          <p:nvPr/>
        </p:nvSpPr>
        <p:spPr>
          <a:xfrm>
            <a:off x="571570" y="3559352"/>
            <a:ext cx="4647840" cy="2040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F6645D-B0C2-9FC9-78D5-890A135D0242}"/>
              </a:ext>
            </a:extLst>
          </p:cNvPr>
          <p:cNvSpPr txBox="1"/>
          <p:nvPr/>
        </p:nvSpPr>
        <p:spPr>
          <a:xfrm>
            <a:off x="2015062" y="5980639"/>
            <a:ext cx="8161876" cy="6469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referral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以外の変数について検討を行う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0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C55CF5B8-8621-B4FD-7CD3-2C678464F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54" y="1903283"/>
            <a:ext cx="6552534" cy="371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82" y="278535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recency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18" name="Picture 16">
            <a:extLst>
              <a:ext uri="{FF2B5EF4-FFF2-40B4-BE49-F238E27FC236}">
                <a16:creationId xmlns:a16="http://schemas.microsoft.com/office/drawing/2014/main" id="{DD5640F3-5333-A962-AE86-D4CBF361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7" y="1891970"/>
            <a:ext cx="3884145" cy="408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A93A55C-1797-ADA2-CF66-2B549CFB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89" y="1891970"/>
            <a:ext cx="3884144" cy="40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D6952D7-3F1C-00A1-8AE6-C83F48E120B7}"/>
              </a:ext>
            </a:extLst>
          </p:cNvPr>
          <p:cNvSpPr txBox="1"/>
          <p:nvPr/>
        </p:nvSpPr>
        <p:spPr>
          <a:xfrm>
            <a:off x="953948" y="5835097"/>
            <a:ext cx="1114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-&gt; recency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&lt;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5.76</a:t>
            </a:r>
            <a:r>
              <a:rPr kumimoji="1"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の際、</a:t>
            </a:r>
            <a:r>
              <a:rPr kumimoji="1" lang="en-GB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kumimoji="1"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率が高い</a:t>
            </a:r>
          </a:p>
        </p:txBody>
      </p:sp>
      <p:sp>
        <p:nvSpPr>
          <p:cNvPr id="11" name="円/楕円 2">
            <a:extLst>
              <a:ext uri="{FF2B5EF4-FFF2-40B4-BE49-F238E27FC236}">
                <a16:creationId xmlns:a16="http://schemas.microsoft.com/office/drawing/2014/main" id="{632CFE51-40D6-CFB2-AD6F-81E4CF181E34}"/>
              </a:ext>
            </a:extLst>
          </p:cNvPr>
          <p:cNvSpPr/>
          <p:nvPr/>
        </p:nvSpPr>
        <p:spPr>
          <a:xfrm>
            <a:off x="3608566" y="4135208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12.3%</a:t>
            </a:r>
            <a:endParaRPr kumimoji="1"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3" name="円/楕円 2">
            <a:extLst>
              <a:ext uri="{FF2B5EF4-FFF2-40B4-BE49-F238E27FC236}">
                <a16:creationId xmlns:a16="http://schemas.microsoft.com/office/drawing/2014/main" id="{E3D9E0A6-97C0-EAA6-6A16-7E0ACE0863FC}"/>
              </a:ext>
            </a:extLst>
          </p:cNvPr>
          <p:cNvSpPr/>
          <p:nvPr/>
        </p:nvSpPr>
        <p:spPr>
          <a:xfrm>
            <a:off x="9685468" y="4154215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17.0%</a:t>
            </a:r>
            <a:endParaRPr kumimoji="1"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C8A130-4879-CC2C-F42B-839BA451F3E5}"/>
              </a:ext>
            </a:extLst>
          </p:cNvPr>
          <p:cNvSpPr txBox="1"/>
          <p:nvPr/>
        </p:nvSpPr>
        <p:spPr>
          <a:xfrm>
            <a:off x="1072367" y="1913174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ecency &gt;= 5.76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689CA0-68CD-B637-AF53-9D5C2DB6E79A}"/>
              </a:ext>
            </a:extLst>
          </p:cNvPr>
          <p:cNvSpPr txBox="1"/>
          <p:nvPr/>
        </p:nvSpPr>
        <p:spPr>
          <a:xfrm>
            <a:off x="7377360" y="1913174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ecency &lt; 5.76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43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3402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bg1"/>
                </a:solidFill>
              </a:rPr>
              <a:t>zip_code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43511A-C2B7-7087-CB6A-DD3A921F289D}"/>
              </a:ext>
            </a:extLst>
          </p:cNvPr>
          <p:cNvSpPr txBox="1"/>
          <p:nvPr/>
        </p:nvSpPr>
        <p:spPr>
          <a:xfrm>
            <a:off x="1710335" y="5896814"/>
            <a:ext cx="969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-&gt; Rural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の層は</a:t>
            </a:r>
            <a:r>
              <a:rPr lang="en-GB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率が高い</a:t>
            </a:r>
            <a:endParaRPr kumimoji="1"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0A68DF-6CDA-1089-6310-BDEBD751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0" y="1954033"/>
            <a:ext cx="3513072" cy="36382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414262-313D-DF35-B86A-ABBAA0C7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87" y="1887793"/>
            <a:ext cx="3670335" cy="380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BE77E9-65D7-D1EA-8C59-8C95646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909" y="1887793"/>
            <a:ext cx="3670335" cy="3801127"/>
          </a:xfrm>
          <a:prstGeom prst="rect">
            <a:avLst/>
          </a:prstGeom>
        </p:spPr>
      </p:pic>
      <p:sp>
        <p:nvSpPr>
          <p:cNvPr id="20" name="円/楕円 19">
            <a:extLst>
              <a:ext uri="{FF2B5EF4-FFF2-40B4-BE49-F238E27FC236}">
                <a16:creationId xmlns:a16="http://schemas.microsoft.com/office/drawing/2014/main" id="{0422F32B-B912-4667-A25E-37B9E4D83375}"/>
              </a:ext>
            </a:extLst>
          </p:cNvPr>
          <p:cNvSpPr/>
          <p:nvPr/>
        </p:nvSpPr>
        <p:spPr>
          <a:xfrm>
            <a:off x="10495175" y="3958063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18.8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E84543F7-8072-0B0D-DDB1-F6BD5A1C1FA6}"/>
              </a:ext>
            </a:extLst>
          </p:cNvPr>
          <p:cNvSpPr/>
          <p:nvPr/>
        </p:nvSpPr>
        <p:spPr>
          <a:xfrm>
            <a:off x="6648440" y="4000303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14.0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2862C4EF-A69A-9026-B610-FB7C35C0F6DE}"/>
              </a:ext>
            </a:extLst>
          </p:cNvPr>
          <p:cNvSpPr/>
          <p:nvPr/>
        </p:nvSpPr>
        <p:spPr>
          <a:xfrm>
            <a:off x="2394089" y="3932361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13.9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4E0E89-2988-C8BC-D9FC-8260CBACBEBA}"/>
              </a:ext>
            </a:extLst>
          </p:cNvPr>
          <p:cNvSpPr txBox="1"/>
          <p:nvPr/>
        </p:nvSpPr>
        <p:spPr>
          <a:xfrm>
            <a:off x="371016" y="1767136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Urban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94EF90-8FDF-64CB-DC08-2DD113DABE03}"/>
              </a:ext>
            </a:extLst>
          </p:cNvPr>
          <p:cNvSpPr txBox="1"/>
          <p:nvPr/>
        </p:nvSpPr>
        <p:spPr>
          <a:xfrm>
            <a:off x="4333962" y="1808034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Surb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urban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FA5022-F2D2-9CA8-C75E-AF92F4D5D27A}"/>
              </a:ext>
            </a:extLst>
          </p:cNvPr>
          <p:cNvSpPr txBox="1"/>
          <p:nvPr/>
        </p:nvSpPr>
        <p:spPr>
          <a:xfrm>
            <a:off x="8534398" y="1750483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Rural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4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83956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bg1"/>
                </a:solidFill>
              </a:rPr>
              <a:t>used_bogo</a:t>
            </a:r>
            <a:r>
              <a:rPr kumimoji="1" lang="en-US" altLang="ja-JP" sz="4000" dirty="0">
                <a:solidFill>
                  <a:schemeClr val="bg1"/>
                </a:solidFill>
              </a:rPr>
              <a:t>, </a:t>
            </a:r>
            <a:r>
              <a:rPr kumimoji="1" lang="en-US" altLang="ja-JP" sz="4000" dirty="0" err="1">
                <a:solidFill>
                  <a:schemeClr val="bg1"/>
                </a:solidFill>
              </a:rPr>
              <a:t>used_discount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1DF0A48-E1B1-B40B-092E-0B69AD02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5" y="1881388"/>
            <a:ext cx="3545849" cy="36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CA135035-AEB5-D46E-D0C3-EA78260E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95" y="1874697"/>
            <a:ext cx="3481370" cy="36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B3217972-14A6-E43F-52B4-E8814169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49" y="1800275"/>
            <a:ext cx="3750142" cy="38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F35737-CC93-D929-47B9-1C88D9542837}"/>
              </a:ext>
            </a:extLst>
          </p:cNvPr>
          <p:cNvSpPr txBox="1"/>
          <p:nvPr/>
        </p:nvSpPr>
        <p:spPr>
          <a:xfrm>
            <a:off x="941264" y="5625206"/>
            <a:ext cx="10429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-&gt; </a:t>
            </a:r>
            <a:r>
              <a:rPr lang="en-US" altLang="ja-JP" sz="3200" b="1" u="sng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</a:t>
            </a:r>
            <a:r>
              <a:rPr kumimoji="1" lang="en-US" altLang="ja-JP" sz="3200" b="1" u="sng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iscount</a:t>
            </a:r>
            <a:r>
              <a:rPr kumimoji="1" lang="ja-JP" altLang="en-US" sz="3200" b="1" u="sng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と</a:t>
            </a:r>
            <a:r>
              <a:rPr kumimoji="1" lang="en-US" altLang="ja-JP" sz="3200" b="1" u="sng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bogo</a:t>
            </a:r>
            <a:r>
              <a:rPr kumimoji="1" lang="ja-JP" altLang="en-US" sz="3200" b="1" u="sng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</a:t>
            </a:r>
            <a:r>
              <a:rPr lang="ja-JP" altLang="en-US" sz="3200" b="1" u="sng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両方の使用歴があるとき</a:t>
            </a:r>
            <a:endParaRPr lang="en-US" altLang="ja-JP" sz="3200" b="1" u="sng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3200" b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　　</a:t>
            </a:r>
            <a:r>
              <a:rPr kumimoji="1" lang="en-GB" altLang="ja-JP" sz="3200" b="1" u="sng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kumimoji="1" lang="ja-JP" altLang="en-US" sz="3200" b="1" u="sng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率が高い</a:t>
            </a:r>
            <a:endParaRPr kumimoji="1" lang="ja-JP" altLang="en-US" sz="3200" b="1" u="sng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22F470E-3582-E565-6E4C-85DC55577832}"/>
              </a:ext>
            </a:extLst>
          </p:cNvPr>
          <p:cNvSpPr/>
          <p:nvPr/>
        </p:nvSpPr>
        <p:spPr>
          <a:xfrm>
            <a:off x="2080708" y="4042610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24.9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07AA375-ED93-118A-BF8C-3F44F5D31756}"/>
              </a:ext>
            </a:extLst>
          </p:cNvPr>
          <p:cNvCxnSpPr/>
          <p:nvPr/>
        </p:nvCxnSpPr>
        <p:spPr>
          <a:xfrm>
            <a:off x="3950256" y="1800275"/>
            <a:ext cx="0" cy="375970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08F337-BBA1-50A7-4918-17CCC5582353}"/>
              </a:ext>
            </a:extLst>
          </p:cNvPr>
          <p:cNvSpPr txBox="1"/>
          <p:nvPr/>
        </p:nvSpPr>
        <p:spPr>
          <a:xfrm>
            <a:off x="276373" y="1790575"/>
            <a:ext cx="33999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iscount &amp; </a:t>
            </a:r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bogo</a:t>
            </a:r>
            <a:endParaRPr kumimoji="1"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（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6448</a:t>
            </a:r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人）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9CC95D-7DB2-1A54-4ED6-8518748391DC}"/>
              </a:ext>
            </a:extLst>
          </p:cNvPr>
          <p:cNvSpPr txBox="1"/>
          <p:nvPr/>
        </p:nvSpPr>
        <p:spPr>
          <a:xfrm>
            <a:off x="4373692" y="1755245"/>
            <a:ext cx="3564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discount</a:t>
            </a:r>
            <a:r>
              <a: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のみ</a:t>
            </a:r>
            <a:endParaRPr kumimoji="1"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（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28818</a:t>
            </a:r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人）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533AC-E26E-EDD8-A80A-F56A4611F4E8}"/>
              </a:ext>
            </a:extLst>
          </p:cNvPr>
          <p:cNvSpPr txBox="1"/>
          <p:nvPr/>
        </p:nvSpPr>
        <p:spPr>
          <a:xfrm>
            <a:off x="8156971" y="1692700"/>
            <a:ext cx="37501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</a:t>
            </a:r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ogo</a:t>
            </a:r>
            <a:r>
              <a: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のみ</a:t>
            </a:r>
            <a:endParaRPr kumimoji="1"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（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28734</a:t>
            </a:r>
            <a:r>
              <a:rPr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人）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2" name="円/楕円 2">
            <a:extLst>
              <a:ext uri="{FF2B5EF4-FFF2-40B4-BE49-F238E27FC236}">
                <a16:creationId xmlns:a16="http://schemas.microsoft.com/office/drawing/2014/main" id="{073D8833-117E-F8F5-6A3D-D67740A1E9BD}"/>
              </a:ext>
            </a:extLst>
          </p:cNvPr>
          <p:cNvSpPr/>
          <p:nvPr/>
        </p:nvSpPr>
        <p:spPr>
          <a:xfrm>
            <a:off x="10251550" y="4042609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14.4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23" name="円/楕円 2">
            <a:extLst>
              <a:ext uri="{FF2B5EF4-FFF2-40B4-BE49-F238E27FC236}">
                <a16:creationId xmlns:a16="http://schemas.microsoft.com/office/drawing/2014/main" id="{DBCB54FA-50CE-A424-6A5A-C655E2938D42}"/>
              </a:ext>
            </a:extLst>
          </p:cNvPr>
          <p:cNvSpPr/>
          <p:nvPr/>
        </p:nvSpPr>
        <p:spPr>
          <a:xfrm>
            <a:off x="6401936" y="3999355"/>
            <a:ext cx="1497679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12.6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41246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8535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bg1"/>
                </a:solidFill>
              </a:rPr>
              <a:t>クラスタリング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7A2E8B-6485-165F-485A-FA87F7D2D5EB}"/>
              </a:ext>
            </a:extLst>
          </p:cNvPr>
          <p:cNvSpPr txBox="1"/>
          <p:nvPr/>
        </p:nvSpPr>
        <p:spPr>
          <a:xfrm>
            <a:off x="7147464" y="2303785"/>
            <a:ext cx="4809183" cy="38478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クラスター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0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が最も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が高い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-&gt;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クラスター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・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に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施策を打つことで</a:t>
            </a:r>
            <a:endParaRPr kumimoji="1"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全体をクラスター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0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に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近づけることが可能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73032DD-0D80-F905-83F4-EFDF008E4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7" y="1737666"/>
            <a:ext cx="5748539" cy="49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8535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FFFFFF"/>
                </a:solidFill>
              </a:rPr>
              <a:t>分析を踏まえた結論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2EC0D7D1-753D-E882-2CD9-34702576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72" y="2065894"/>
            <a:ext cx="10858500" cy="4103413"/>
          </a:xfrm>
        </p:spPr>
        <p:txBody>
          <a:bodyPr>
            <a:noAutofit/>
          </a:bodyPr>
          <a:lstStyle/>
          <a:p>
            <a:r>
              <a:rPr lang="en-US" altLang="ja-JP" sz="4000" dirty="0" err="1"/>
              <a:t>used_bogo</a:t>
            </a:r>
            <a:r>
              <a:rPr lang="en-US" altLang="ja-JP" sz="4000" dirty="0"/>
              <a:t>=1, </a:t>
            </a:r>
            <a:r>
              <a:rPr lang="en-US" altLang="ja-JP" sz="4000" dirty="0" err="1"/>
              <a:t>used_discount</a:t>
            </a:r>
            <a:r>
              <a:rPr lang="en-US" altLang="ja-JP" sz="4000" dirty="0"/>
              <a:t>=0</a:t>
            </a:r>
            <a:r>
              <a:rPr kumimoji="1" lang="ja-JP" altLang="en-US" sz="4000"/>
              <a:t>の顧客</a:t>
            </a:r>
            <a:r>
              <a:rPr kumimoji="1" lang="en-US" altLang="ja-JP" sz="4000" dirty="0"/>
              <a:t> :</a:t>
            </a:r>
          </a:p>
          <a:p>
            <a:pPr marL="0" indent="0">
              <a:buNone/>
            </a:pPr>
            <a:r>
              <a:rPr kumimoji="1" lang="en-US" altLang="ja-JP" sz="4000" dirty="0"/>
              <a:t>		discount</a:t>
            </a:r>
            <a:r>
              <a:rPr kumimoji="1" lang="ja-JP" altLang="en-US" sz="4000" dirty="0"/>
              <a:t>のクーポンを</a:t>
            </a:r>
            <a:r>
              <a:rPr lang="ja-JP" altLang="en-US" sz="4000" dirty="0"/>
              <a:t>配布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r>
              <a:rPr lang="en-US" altLang="ja-JP" sz="4000" dirty="0" err="1"/>
              <a:t>used_bogo</a:t>
            </a:r>
            <a:r>
              <a:rPr lang="en-US" altLang="ja-JP" sz="4000" dirty="0"/>
              <a:t>=0, </a:t>
            </a:r>
            <a:r>
              <a:rPr lang="en-US" altLang="ja-JP" sz="4000" dirty="0" err="1"/>
              <a:t>used_discount</a:t>
            </a:r>
            <a:r>
              <a:rPr lang="en-US" altLang="ja-JP" sz="4000" dirty="0"/>
              <a:t>=1</a:t>
            </a:r>
            <a:r>
              <a:rPr kumimoji="1" lang="ja-JP" altLang="en-US" sz="4000"/>
              <a:t>の顧客</a:t>
            </a:r>
            <a:r>
              <a:rPr kumimoji="1" lang="en-US" altLang="ja-JP" sz="4000" dirty="0"/>
              <a:t> </a:t>
            </a:r>
            <a:r>
              <a:rPr lang="en-US" altLang="ja-JP" sz="4000" dirty="0"/>
              <a:t>:</a:t>
            </a:r>
          </a:p>
          <a:p>
            <a:pPr marL="0" indent="0">
              <a:buNone/>
            </a:pPr>
            <a:r>
              <a:rPr lang="en-US" altLang="ja-JP" sz="4000" dirty="0"/>
              <a:t>		buy one get one</a:t>
            </a:r>
            <a:r>
              <a:rPr lang="ja-JP" altLang="en-US" sz="4000" dirty="0"/>
              <a:t>のクーポンを配布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6270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8535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FFFFFF"/>
                </a:solidFill>
              </a:rPr>
              <a:t>効果の検討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810CCF3C-0483-EF0D-ECEC-CD79ABB08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6" y="1756861"/>
            <a:ext cx="3086783" cy="3232044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8C2CDE3-6BA3-E261-CFBA-27E0B00C821C}"/>
              </a:ext>
            </a:extLst>
          </p:cNvPr>
          <p:cNvSpPr/>
          <p:nvPr/>
        </p:nvSpPr>
        <p:spPr>
          <a:xfrm>
            <a:off x="3810437" y="3044661"/>
            <a:ext cx="2791458" cy="134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0E85BB8-74BF-BF1A-75CF-157C44E7EA16}"/>
                  </a:ext>
                </a:extLst>
              </p14:cNvPr>
              <p14:cNvContentPartPr/>
              <p14:nvPr/>
            </p14:nvContentPartPr>
            <p14:xfrm>
              <a:off x="-1830440" y="5106184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0E85BB8-74BF-BF1A-75CF-157C44E7EA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39080" y="509718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E483405F-8B04-75F0-DD0C-CBA399281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00"/>
          <a:stretch/>
        </p:blipFill>
        <p:spPr>
          <a:xfrm>
            <a:off x="6369311" y="1756861"/>
            <a:ext cx="5199831" cy="5462744"/>
          </a:xfrm>
          <a:prstGeom prst="rect">
            <a:avLst/>
          </a:prstGeom>
        </p:spPr>
      </p:pic>
      <p:sp>
        <p:nvSpPr>
          <p:cNvPr id="29" name="爆発 2 28">
            <a:extLst>
              <a:ext uri="{FF2B5EF4-FFF2-40B4-BE49-F238E27FC236}">
                <a16:creationId xmlns:a16="http://schemas.microsoft.com/office/drawing/2014/main" id="{50B1A6BD-1585-19BB-42E3-003FE3A7957D}"/>
              </a:ext>
            </a:extLst>
          </p:cNvPr>
          <p:cNvSpPr/>
          <p:nvPr/>
        </p:nvSpPr>
        <p:spPr>
          <a:xfrm>
            <a:off x="8672380" y="4639378"/>
            <a:ext cx="2733575" cy="162286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24.9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13" name="円/楕円 2">
            <a:extLst>
              <a:ext uri="{FF2B5EF4-FFF2-40B4-BE49-F238E27FC236}">
                <a16:creationId xmlns:a16="http://schemas.microsoft.com/office/drawing/2014/main" id="{C043E449-4284-0B34-F629-16EAB9142F5C}"/>
              </a:ext>
            </a:extLst>
          </p:cNvPr>
          <p:cNvSpPr/>
          <p:nvPr/>
        </p:nvSpPr>
        <p:spPr>
          <a:xfrm>
            <a:off x="2119383" y="3540423"/>
            <a:ext cx="1441802" cy="5801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14.7%</a:t>
            </a:r>
            <a:endParaRPr kumimoji="1"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85CB77-13B0-E643-AE97-33D88EF54C9F}"/>
              </a:ext>
            </a:extLst>
          </p:cNvPr>
          <p:cNvSpPr txBox="1"/>
          <p:nvPr/>
        </p:nvSpPr>
        <p:spPr>
          <a:xfrm>
            <a:off x="806979" y="5106184"/>
            <a:ext cx="6142545" cy="1532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より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顧客を絞る場合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recency </a:t>
            </a:r>
            <a:r>
              <a:rPr lang="ja-JP" altLang="en-US" sz="280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ja-JP" altLang="en-US" sz="280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より</a:t>
            </a:r>
            <a:r>
              <a:rPr lang="ja-JP" altLang="en-US" sz="28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小さい値の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顧客</a:t>
            </a:r>
            <a:endParaRPr lang="en-US" altLang="ja-JP" sz="2800" dirty="0">
              <a:solidFill>
                <a:prstClr val="black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zip_code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ja-JP" altLang="en-US" sz="280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Rural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の顧客</a:t>
            </a:r>
          </a:p>
        </p:txBody>
      </p:sp>
    </p:spTree>
    <p:extLst>
      <p:ext uri="{BB962C8B-B14F-4D97-AF65-F5344CB8AC3E}">
        <p14:creationId xmlns:p14="http://schemas.microsoft.com/office/powerpoint/2010/main" val="20616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>
            <a:extLst>
              <a:ext uri="{FF2B5EF4-FFF2-40B4-BE49-F238E27FC236}">
                <a16:creationId xmlns:a16="http://schemas.microsoft.com/office/drawing/2014/main" id="{449F3739-9A5A-CB1B-1AA4-34C5FF8D807D}"/>
              </a:ext>
            </a:extLst>
          </p:cNvPr>
          <p:cNvSpPr>
            <a:spLocks noChangeAspect="1"/>
          </p:cNvSpPr>
          <p:nvPr/>
        </p:nvSpPr>
        <p:spPr>
          <a:xfrm>
            <a:off x="4579662" y="416648"/>
            <a:ext cx="6024704" cy="6024704"/>
          </a:xfrm>
          <a:prstGeom prst="ellipse">
            <a:avLst/>
          </a:prstGeom>
          <a:solidFill>
            <a:srgbClr val="C5E0B4">
              <a:alpha val="50196"/>
            </a:srgbClr>
          </a:solidFill>
          <a:effectLst>
            <a:glow>
              <a:schemeClr val="accent1"/>
            </a:glo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DFCEA95-36F5-BE84-3203-614056E7E2EB}"/>
              </a:ext>
            </a:extLst>
          </p:cNvPr>
          <p:cNvSpPr>
            <a:spLocks noChangeAspect="1"/>
          </p:cNvSpPr>
          <p:nvPr/>
        </p:nvSpPr>
        <p:spPr>
          <a:xfrm>
            <a:off x="1431669" y="425612"/>
            <a:ext cx="6024704" cy="6024704"/>
          </a:xfrm>
          <a:prstGeom prst="ellipse">
            <a:avLst/>
          </a:pr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6F97D8-440E-4735-B211-E8424F813220}"/>
              </a:ext>
            </a:extLst>
          </p:cNvPr>
          <p:cNvSpPr txBox="1"/>
          <p:nvPr/>
        </p:nvSpPr>
        <p:spPr>
          <a:xfrm>
            <a:off x="1776527" y="2798107"/>
            <a:ext cx="180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d</a:t>
            </a:r>
            <a:r>
              <a:rPr kumimoji="1" lang="en-US" altLang="ja-JP" sz="3200" dirty="0"/>
              <a:t>iscount</a:t>
            </a:r>
          </a:p>
          <a:p>
            <a:pPr algn="ctr"/>
            <a:r>
              <a:rPr kumimoji="1" lang="en-US" altLang="ja-JP" sz="3200" dirty="0"/>
              <a:t>(28818</a:t>
            </a:r>
            <a:r>
              <a:rPr lang="en-US" altLang="ja-JP" sz="3200" dirty="0"/>
              <a:t>)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D5D729-A9EE-D51F-0F7D-155E10A4D2E3}"/>
              </a:ext>
            </a:extLst>
          </p:cNvPr>
          <p:cNvSpPr txBox="1"/>
          <p:nvPr/>
        </p:nvSpPr>
        <p:spPr>
          <a:xfrm>
            <a:off x="8465721" y="2920364"/>
            <a:ext cx="1640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err="1"/>
              <a:t>b</a:t>
            </a:r>
            <a:r>
              <a:rPr kumimoji="1" lang="en-US" altLang="ja-JP" sz="3200" dirty="0" err="1"/>
              <a:t>ogo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(28734)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99795C-894C-1790-4C41-534607405A23}"/>
              </a:ext>
            </a:extLst>
          </p:cNvPr>
          <p:cNvSpPr txBox="1"/>
          <p:nvPr/>
        </p:nvSpPr>
        <p:spPr>
          <a:xfrm>
            <a:off x="4438001" y="2359325"/>
            <a:ext cx="3256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/>
              <a:t>d</a:t>
            </a:r>
            <a:r>
              <a:rPr kumimoji="1" lang="en-US" altLang="ja-JP" sz="3200" dirty="0"/>
              <a:t>iscount &amp; </a:t>
            </a:r>
            <a:r>
              <a:rPr kumimoji="1" lang="en-US" altLang="ja-JP" sz="3200" dirty="0" err="1"/>
              <a:t>bogo</a:t>
            </a:r>
            <a:endParaRPr kumimoji="1" lang="en-US" altLang="ja-JP" sz="3200" dirty="0"/>
          </a:p>
          <a:p>
            <a:pPr algn="ctr"/>
            <a:r>
              <a:rPr lang="en-US" altLang="ja-JP" sz="3200" dirty="0"/>
              <a:t>(6448)</a:t>
            </a:r>
            <a:endParaRPr kumimoji="1" lang="ja-JP" altLang="en-US" sz="3200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CD9717E-0E4B-EC6F-81D5-E3F3BCECBD52}"/>
              </a:ext>
            </a:extLst>
          </p:cNvPr>
          <p:cNvSpPr/>
          <p:nvPr/>
        </p:nvSpPr>
        <p:spPr>
          <a:xfrm>
            <a:off x="1746380" y="2409564"/>
            <a:ext cx="1881073" cy="17303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C685989-A3F8-279C-C18E-57045F70BA88}"/>
              </a:ext>
            </a:extLst>
          </p:cNvPr>
          <p:cNvSpPr/>
          <p:nvPr/>
        </p:nvSpPr>
        <p:spPr>
          <a:xfrm>
            <a:off x="8359890" y="2531820"/>
            <a:ext cx="1881073" cy="17303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62E22-FA30-02A0-1C83-161549B2DC9F}"/>
              </a:ext>
            </a:extLst>
          </p:cNvPr>
          <p:cNvSpPr txBox="1"/>
          <p:nvPr/>
        </p:nvSpPr>
        <p:spPr>
          <a:xfrm>
            <a:off x="1148024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kern="1200" dirty="0">
                <a:solidFill>
                  <a:srgbClr val="FFFFFF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j-cs"/>
              </a:rPr>
              <a:t>本プレゼンの目的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952FD7C8-F8DC-6984-475E-E06FE6975649}"/>
              </a:ext>
            </a:extLst>
          </p:cNvPr>
          <p:cNvSpPr txBox="1">
            <a:spLocks/>
          </p:cNvSpPr>
          <p:nvPr/>
        </p:nvSpPr>
        <p:spPr>
          <a:xfrm>
            <a:off x="1600745" y="2016020"/>
            <a:ext cx="9892916" cy="4410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販売会社から、</a:t>
            </a:r>
            <a:endParaRPr lang="en-US" altLang="ja-JP" sz="36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altLang="ja-JP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確度の高い顧客に対して</a:t>
            </a:r>
            <a:endParaRPr lang="en-US" altLang="ja-JP" sz="36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プロモーションを行いたいと分析依頼</a:t>
            </a:r>
            <a:endParaRPr lang="en-US" altLang="ja-JP" sz="36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66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↓</a:t>
            </a:r>
            <a:endParaRPr lang="en-US" altLang="ja-JP" sz="66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率の高い顧客を見つけ出し、</a:t>
            </a:r>
            <a:endParaRPr lang="en-US" altLang="ja-JP" sz="4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プロモーション施策の提案</a:t>
            </a:r>
            <a:endParaRPr lang="en-US" altLang="ja-JP" sz="4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59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62E22-FA30-02A0-1C83-161549B2DC9F}"/>
              </a:ext>
            </a:extLst>
          </p:cNvPr>
          <p:cNvSpPr txBox="1"/>
          <p:nvPr/>
        </p:nvSpPr>
        <p:spPr>
          <a:xfrm>
            <a:off x="1148022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8000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使用データ：過去の顧客データ（</a:t>
            </a:r>
            <a:r>
              <a:rPr kumimoji="1" lang="en-US" altLang="ja-JP" sz="8000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64000</a:t>
            </a:r>
            <a:r>
              <a:rPr kumimoji="1" lang="ja-JP" altLang="en-US" sz="8000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人）</a:t>
            </a:r>
            <a:endParaRPr lang="ja-JP" altLang="en-US" sz="4000" kern="1200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j-cs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952FD7C8-F8DC-6984-475E-E06FE6975649}"/>
              </a:ext>
            </a:extLst>
          </p:cNvPr>
          <p:cNvSpPr txBox="1">
            <a:spLocks/>
          </p:cNvSpPr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5" name="コンテンツ プレースホルダー 3">
            <a:extLst>
              <a:ext uri="{FF2B5EF4-FFF2-40B4-BE49-F238E27FC236}">
                <a16:creationId xmlns:a16="http://schemas.microsoft.com/office/drawing/2014/main" id="{9097220C-7F3E-00CB-9626-6F19BD038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77282"/>
            <a:ext cx="10515600" cy="4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4079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FFFFFF"/>
                </a:solidFill>
              </a:rPr>
              <a:t>結論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DED26-BE1A-4C53-1E64-3C25E622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32" y="2008810"/>
            <a:ext cx="11458936" cy="4424429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US" altLang="ja-JP" sz="3600" dirty="0">
                <a:solidFill>
                  <a:prstClr val="black"/>
                </a:solidFill>
              </a:rPr>
              <a:t>【</a:t>
            </a:r>
            <a:r>
              <a:rPr lang="ja-JP" altLang="en-US" sz="3600" dirty="0">
                <a:solidFill>
                  <a:prstClr val="black"/>
                </a:solidFill>
              </a:rPr>
              <a:t>ターゲット</a:t>
            </a:r>
            <a:r>
              <a:rPr lang="en-US" altLang="ja-JP" sz="3600" dirty="0">
                <a:solidFill>
                  <a:prstClr val="black"/>
                </a:solidFill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ja-JP" sz="4400" dirty="0" err="1">
                <a:solidFill>
                  <a:prstClr val="black"/>
                </a:solidFill>
              </a:rPr>
              <a:t>used_discount</a:t>
            </a:r>
            <a:r>
              <a:rPr lang="en-US" altLang="ja-JP" sz="4400" dirty="0">
                <a:solidFill>
                  <a:prstClr val="black"/>
                </a:solidFill>
              </a:rPr>
              <a:t>, </a:t>
            </a:r>
            <a:r>
              <a:rPr lang="en-US" altLang="ja-JP" sz="4400" dirty="0" err="1">
                <a:solidFill>
                  <a:prstClr val="black"/>
                </a:solidFill>
              </a:rPr>
              <a:t>used_bogo</a:t>
            </a:r>
            <a:r>
              <a:rPr lang="ja-JP" altLang="en-US" sz="4400" dirty="0">
                <a:solidFill>
                  <a:prstClr val="black"/>
                </a:solidFill>
              </a:rPr>
              <a:t>のどちらかのみの使用歴がある顧客</a:t>
            </a:r>
            <a:endParaRPr lang="en-US" altLang="ja-JP" sz="44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ja-JP" sz="44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en-US" altLang="ja-JP" sz="3600" dirty="0">
                <a:solidFill>
                  <a:prstClr val="black"/>
                </a:solidFill>
              </a:rPr>
              <a:t>【</a:t>
            </a:r>
            <a:r>
              <a:rPr lang="ja-JP" altLang="en-US" sz="3600" dirty="0">
                <a:solidFill>
                  <a:prstClr val="black"/>
                </a:solidFill>
              </a:rPr>
              <a:t>施策</a:t>
            </a:r>
            <a:r>
              <a:rPr lang="en-US" altLang="ja-JP" sz="3600" dirty="0">
                <a:solidFill>
                  <a:prstClr val="black"/>
                </a:solidFill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ja-JP" altLang="en-US" sz="4400" dirty="0">
                <a:solidFill>
                  <a:prstClr val="black"/>
                </a:solidFill>
              </a:rPr>
              <a:t>使用歴のないクーポンの配布</a:t>
            </a:r>
            <a:endParaRPr lang="en-US" altLang="ja-JP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2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5F31A-603B-66EA-FA57-9244A50A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20758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000" kern="1200" dirty="0">
                <a:solidFill>
                  <a:srgbClr val="FFFFFF"/>
                </a:solidFill>
                <a:cs typeface="+mj-cs"/>
              </a:rPr>
              <a:t>データの全体図を確認する</a:t>
            </a:r>
          </a:p>
        </p:txBody>
      </p:sp>
      <p:pic>
        <p:nvPicPr>
          <p:cNvPr id="5" name="コンテンツ プレースホルダー 4" descr="グラフィカル ユーザー インターフェイス, テーブル&#10;&#10;自動的に生成された説明">
            <a:extLst>
              <a:ext uri="{FF2B5EF4-FFF2-40B4-BE49-F238E27FC236}">
                <a16:creationId xmlns:a16="http://schemas.microsoft.com/office/drawing/2014/main" id="{58180BA0-306B-CCD1-5376-4AE2CCBA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 r="1110"/>
          <a:stretch/>
        </p:blipFill>
        <p:spPr>
          <a:xfrm>
            <a:off x="432225" y="2270893"/>
            <a:ext cx="11327549" cy="38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5F31A-603B-66EA-FA57-9244A50A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85" y="396823"/>
            <a:ext cx="8128856" cy="7806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4000" kern="1200" dirty="0">
                <a:solidFill>
                  <a:srgbClr val="FFFFFF"/>
                </a:solidFill>
                <a:cs typeface="+mj-cs"/>
              </a:rPr>
              <a:t>全体の</a:t>
            </a:r>
            <a:r>
              <a:rPr kumimoji="1" lang="en-GB" altLang="ja-JP" sz="4000" kern="1200" dirty="0">
                <a:solidFill>
                  <a:srgbClr val="FFFFFF"/>
                </a:solidFill>
                <a:cs typeface="+mj-cs"/>
              </a:rPr>
              <a:t>conversion</a:t>
            </a:r>
            <a:r>
              <a:rPr kumimoji="1" lang="ja-JP" altLang="en-US" sz="4000" kern="1200" dirty="0">
                <a:solidFill>
                  <a:srgbClr val="FFFFFF"/>
                </a:solidFill>
                <a:cs typeface="+mj-cs"/>
              </a:rPr>
              <a:t>の割合</a:t>
            </a: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928E5525-558C-9F4C-034F-0A3414F85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454" y="1574310"/>
            <a:ext cx="4155772" cy="435133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9F945F-1E94-49B7-0E65-FDF6FDD71DB5}"/>
              </a:ext>
            </a:extLst>
          </p:cNvPr>
          <p:cNvSpPr txBox="1"/>
          <p:nvPr/>
        </p:nvSpPr>
        <p:spPr>
          <a:xfrm>
            <a:off x="1813521" y="5729442"/>
            <a:ext cx="464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= 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0 :</a:t>
            </a:r>
            <a:r>
              <a:rPr kumimoji="1" lang="ja-JP" altLang="en-US"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購入なし</a:t>
            </a:r>
            <a:endParaRPr kumimoji="1"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 = 1 :</a:t>
            </a:r>
            <a:r>
              <a:rPr kumimoji="1" lang="ja-JP" altLang="en-US"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購入あり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81517B5-80C6-DF2C-6DA8-0E24795C17BB}"/>
              </a:ext>
            </a:extLst>
          </p:cNvPr>
          <p:cNvSpPr/>
          <p:nvPr/>
        </p:nvSpPr>
        <p:spPr>
          <a:xfrm>
            <a:off x="4350735" y="4025360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14.7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11A358-98B6-4D12-37B4-F0FDF39F6A18}"/>
              </a:ext>
            </a:extLst>
          </p:cNvPr>
          <p:cNvSpPr txBox="1"/>
          <p:nvPr/>
        </p:nvSpPr>
        <p:spPr>
          <a:xfrm>
            <a:off x="5605045" y="3366064"/>
            <a:ext cx="6659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現在の</a:t>
            </a:r>
            <a:r>
              <a:rPr kumimoji="1" lang="en-US" altLang="ja-JP" sz="4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kumimoji="1" lang="ja-JP" altLang="en-US" sz="4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</a:t>
            </a:r>
            <a:endParaRPr kumimoji="1" lang="en-US" altLang="ja-JP" sz="4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kumimoji="1" lang="en-US" altLang="ja-JP" sz="4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14.7</a:t>
            </a:r>
            <a:r>
              <a:rPr kumimoji="1" lang="ja-JP" altLang="en-US" sz="4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14204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5F31A-603B-66EA-FA57-9244A50A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20" y="221727"/>
            <a:ext cx="8128856" cy="11308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相関関係の確認</a:t>
            </a:r>
            <a:endParaRPr kumimoji="1" lang="ja-JP" altLang="en-US" sz="4000" kern="12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B859B6-C5B2-1010-FE03-EC72352DC50F}"/>
              </a:ext>
            </a:extLst>
          </p:cNvPr>
          <p:cNvSpPr txBox="1"/>
          <p:nvPr/>
        </p:nvSpPr>
        <p:spPr>
          <a:xfrm>
            <a:off x="6095998" y="2759442"/>
            <a:ext cx="5868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32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と強い相関関係を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320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持つ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変数はない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used_discount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と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used_bogo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は互いに強い負の相関関係を持つ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0358C6-C5AC-BA40-2C01-F988D212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7" y="1609128"/>
            <a:ext cx="5363078" cy="50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5F31A-603B-66EA-FA57-9244A50A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307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4000" dirty="0">
                <a:solidFill>
                  <a:schemeClr val="bg1"/>
                </a:solidFill>
              </a:rPr>
              <a:t>conversion</a:t>
            </a:r>
            <a:r>
              <a:rPr kumimoji="1" lang="ja-JP" altLang="en-US" sz="4000" dirty="0">
                <a:solidFill>
                  <a:schemeClr val="bg1"/>
                </a:solidFill>
              </a:rPr>
              <a:t>との因果関係</a:t>
            </a:r>
            <a:endParaRPr kumimoji="1" lang="ja-JP" altLang="en-US" sz="4000" kern="1200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1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A7625B79-6E9B-1CD3-C3EF-E75E8FA6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29" y="2002420"/>
            <a:ext cx="7483535" cy="42476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0521A68-DB6F-EABF-C3E5-47FE9E83DF51}"/>
              </a:ext>
            </a:extLst>
          </p:cNvPr>
          <p:cNvSpPr txBox="1"/>
          <p:nvPr/>
        </p:nvSpPr>
        <p:spPr>
          <a:xfrm>
            <a:off x="371497" y="2307983"/>
            <a:ext cx="47028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ロジスティック回帰分析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・</a:t>
            </a:r>
            <a:r>
              <a:rPr lang="en-US" altLang="ja-JP" sz="32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値が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0.05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以下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	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・</a:t>
            </a:r>
            <a:r>
              <a:rPr lang="en-US" altLang="ja-JP" sz="3200" dirty="0">
                <a:solidFill>
                  <a:prstClr val="black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z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値が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10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+mn-cs"/>
              </a:rPr>
              <a:t>以上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28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D デジタル 教科書体 NK-R" panose="020204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985ACC-A419-19CE-B538-3F2B75C3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4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/>
                </a:solidFill>
              </a:rPr>
              <a:t>conversion</a:t>
            </a:r>
            <a:r>
              <a:rPr kumimoji="1" lang="ja-JP" altLang="en-US" sz="4000" dirty="0">
                <a:solidFill>
                  <a:schemeClr val="bg1"/>
                </a:solidFill>
              </a:rPr>
              <a:t>と</a:t>
            </a:r>
            <a:r>
              <a:rPr kumimoji="1" lang="en-US" altLang="ja-JP" sz="4000" dirty="0" err="1">
                <a:solidFill>
                  <a:schemeClr val="bg1"/>
                </a:solidFill>
              </a:rPr>
              <a:t>is_referral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043AD36-2006-6A0E-1C4B-CAA745A5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24183"/>
            <a:ext cx="3486150" cy="36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007A7DE-4EE9-F56F-6ACA-4183E968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41" y="1753058"/>
            <a:ext cx="3486151" cy="36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6968BA-CAFD-ACF0-00AB-67DFDA368AC7}"/>
              </a:ext>
            </a:extLst>
          </p:cNvPr>
          <p:cNvSpPr txBox="1"/>
          <p:nvPr/>
        </p:nvSpPr>
        <p:spPr>
          <a:xfrm>
            <a:off x="838201" y="5259515"/>
            <a:ext cx="1042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-&gt; </a:t>
            </a:r>
            <a:r>
              <a:rPr lang="en-US" altLang="ja-JP" sz="32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</a:t>
            </a:r>
            <a:r>
              <a:rPr kumimoji="1" lang="en-US" altLang="ja-JP" sz="32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s_referral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=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0</a:t>
            </a:r>
            <a:r>
              <a:rPr kumimoji="1"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</a:t>
            </a:r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とき、</a:t>
            </a:r>
            <a:r>
              <a:rPr lang="en-US" altLang="ja-JP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conversion</a:t>
            </a:r>
            <a:r>
              <a:rPr kumimoji="1"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率</a:t>
            </a:r>
            <a:r>
              <a:rPr kumimoji="1" lang="ja-JP" altLang="en-US" sz="3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</a:t>
            </a:r>
            <a:r>
              <a:rPr lang="ja-JP" altLang="en-US" sz="3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高い</a:t>
            </a:r>
            <a:endParaRPr lang="en-US" altLang="ja-JP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1" name="円/楕円 2">
            <a:extLst>
              <a:ext uri="{FF2B5EF4-FFF2-40B4-BE49-F238E27FC236}">
                <a16:creationId xmlns:a16="http://schemas.microsoft.com/office/drawing/2014/main" id="{3019F9DB-28FF-68F2-987B-286FE81A86A4}"/>
              </a:ext>
            </a:extLst>
          </p:cNvPr>
          <p:cNvSpPr/>
          <p:nvPr/>
        </p:nvSpPr>
        <p:spPr>
          <a:xfrm>
            <a:off x="3157157" y="3666289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12.1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18" name="円/楕円 2">
            <a:extLst>
              <a:ext uri="{FF2B5EF4-FFF2-40B4-BE49-F238E27FC236}">
                <a16:creationId xmlns:a16="http://schemas.microsoft.com/office/drawing/2014/main" id="{A1477214-EE71-D51F-4056-497EF9A456CC}"/>
              </a:ext>
            </a:extLst>
          </p:cNvPr>
          <p:cNvSpPr/>
          <p:nvPr/>
        </p:nvSpPr>
        <p:spPr>
          <a:xfrm>
            <a:off x="8789726" y="3836449"/>
            <a:ext cx="1434165" cy="66414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17.3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169BEF-C5A7-16CC-9B58-9A7203730AD2}"/>
              </a:ext>
            </a:extLst>
          </p:cNvPr>
          <p:cNvSpPr txBox="1"/>
          <p:nvPr/>
        </p:nvSpPr>
        <p:spPr>
          <a:xfrm>
            <a:off x="962026" y="1753058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</a:t>
            </a:r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s_referral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=1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D8C0A8-69D4-A130-7F2A-523F0FEA24C6}"/>
              </a:ext>
            </a:extLst>
          </p:cNvPr>
          <p:cNvSpPr txBox="1"/>
          <p:nvPr/>
        </p:nvSpPr>
        <p:spPr>
          <a:xfrm>
            <a:off x="6801286" y="1734051"/>
            <a:ext cx="323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i</a:t>
            </a:r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s_referral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=0</a:t>
            </a:r>
            <a:endParaRPr kumimoji="1"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0479675-2A71-C621-6121-9CA35C730C69}"/>
              </a:ext>
            </a:extLst>
          </p:cNvPr>
          <p:cNvSpPr txBox="1"/>
          <p:nvPr/>
        </p:nvSpPr>
        <p:spPr>
          <a:xfrm>
            <a:off x="1674087" y="6039515"/>
            <a:ext cx="8843822" cy="64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改善のため追加調査の必要あり</a:t>
            </a:r>
          </a:p>
        </p:txBody>
      </p:sp>
    </p:spTree>
    <p:extLst>
      <p:ext uri="{BB962C8B-B14F-4D97-AF65-F5344CB8AC3E}">
        <p14:creationId xmlns:p14="http://schemas.microsoft.com/office/powerpoint/2010/main" val="36035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519</Words>
  <Application>Microsoft Macintosh PowerPoint</Application>
  <PresentationFormat>ワイド画面</PresentationFormat>
  <Paragraphs>114</Paragraphs>
  <Slides>17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UD デジタル 教科書体 NK-R</vt:lpstr>
      <vt:lpstr>游ゴシック</vt:lpstr>
      <vt:lpstr>Arial</vt:lpstr>
      <vt:lpstr>Office テーマ</vt:lpstr>
      <vt:lpstr>中間発表</vt:lpstr>
      <vt:lpstr>PowerPoint プレゼンテーション</vt:lpstr>
      <vt:lpstr>PowerPoint プレゼンテーション</vt:lpstr>
      <vt:lpstr>結論</vt:lpstr>
      <vt:lpstr>データの全体図を確認する</vt:lpstr>
      <vt:lpstr>全体のconversionの割合</vt:lpstr>
      <vt:lpstr>相関関係の確認</vt:lpstr>
      <vt:lpstr>conversionとの因果関係</vt:lpstr>
      <vt:lpstr>conversionとis_referral</vt:lpstr>
      <vt:lpstr>conversionと関係する変数</vt:lpstr>
      <vt:lpstr>recency</vt:lpstr>
      <vt:lpstr>zip_code</vt:lpstr>
      <vt:lpstr>used_bogo, used_discount</vt:lpstr>
      <vt:lpstr>クラスタリング</vt:lpstr>
      <vt:lpstr>分析を踏まえた結論</vt:lpstr>
      <vt:lpstr>効果の検討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</dc:title>
  <dc:creator>隆文</dc:creator>
  <cp:lastModifiedBy>安藤陽明</cp:lastModifiedBy>
  <cp:revision>19</cp:revision>
  <dcterms:created xsi:type="dcterms:W3CDTF">2022-05-19T01:53:22Z</dcterms:created>
  <dcterms:modified xsi:type="dcterms:W3CDTF">2022-05-25T01:31:13Z</dcterms:modified>
</cp:coreProperties>
</file>