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1" r:id="rId4"/>
    <p:sldId id="286" r:id="rId5"/>
    <p:sldId id="262" r:id="rId6"/>
    <p:sldId id="258" r:id="rId7"/>
    <p:sldId id="264" r:id="rId8"/>
    <p:sldId id="281" r:id="rId9"/>
    <p:sldId id="267" r:id="rId10"/>
    <p:sldId id="263" r:id="rId11"/>
    <p:sldId id="282" r:id="rId12"/>
    <p:sldId id="272" r:id="rId13"/>
    <p:sldId id="273" r:id="rId14"/>
    <p:sldId id="274" r:id="rId15"/>
    <p:sldId id="276" r:id="rId16"/>
    <p:sldId id="280" r:id="rId17"/>
    <p:sldId id="283" r:id="rId18"/>
    <p:sldId id="285" r:id="rId19"/>
    <p:sldId id="27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  <a:srgbClr val="F169E7"/>
    <a:srgbClr val="F794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578" autoAdjust="0"/>
  </p:normalViewPr>
  <p:slideViewPr>
    <p:cSldViewPr>
      <p:cViewPr>
        <p:scale>
          <a:sx n="80" d="100"/>
          <a:sy n="80" d="100"/>
        </p:scale>
        <p:origin x="-22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906B7-0C77-43D8-93AA-33F0BD7D8F80}" type="datetimeFigureOut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65E8B-9B35-492D-9BF5-5E12B035A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FAB5C-568C-40C5-B301-2A81D816C81D}" type="datetimeFigureOut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1374-B370-4264-9E24-1E5A76F6D0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1374-B370-4264-9E24-1E5A76F6D0C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1374-B370-4264-9E24-1E5A76F6D0C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B9BF-FB9F-432D-ABC7-003473F00839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 descr="BandRich_logo_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3600000" cy="626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321-2C82-4699-B6DC-DB58E7FDAA02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E71C-A404-40A0-BACC-A9A50DB70DB0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5987008" cy="652934"/>
          </a:xfrm>
        </p:spPr>
        <p:txBody>
          <a:bodyPr>
            <a:normAutofit/>
          </a:bodyPr>
          <a:lstStyle>
            <a:lvl1pPr algn="l">
              <a:defRPr sz="3600" b="1">
                <a:latin typeface="Lucida Sans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168478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C58-AAF2-4D19-BFB0-495C655BC789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91880" y="6453336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1pPr>
          </a:lstStyle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圓角矩形 9"/>
          <p:cNvSpPr/>
          <p:nvPr userDrawn="1"/>
        </p:nvSpPr>
        <p:spPr>
          <a:xfrm>
            <a:off x="251520" y="188640"/>
            <a:ext cx="4320480" cy="36004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" dist="63500" dir="13200000" algn="br" rotWithShape="0">
              <a:schemeClr val="tx1">
                <a:lumMod val="50000"/>
                <a:lumOff val="50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altLang="zh-TW" sz="1800" b="1" i="1" dirty="0" smtClean="0">
                <a:solidFill>
                  <a:srgbClr val="9900CC"/>
                </a:solidFill>
                <a:effectLst/>
                <a:latin typeface="Calibri" pitchFamily="34" charset="0"/>
              </a:rPr>
              <a:t>BandRich R50X</a:t>
            </a:r>
            <a:r>
              <a:rPr lang="es-PA" altLang="zh-TW" sz="1800" b="1" i="1" baseline="0" dirty="0" smtClean="0">
                <a:solidFill>
                  <a:srgbClr val="9900CC"/>
                </a:solidFill>
                <a:effectLst/>
                <a:latin typeface="Calibri" pitchFamily="34" charset="0"/>
              </a:rPr>
              <a:t> </a:t>
            </a:r>
            <a:r>
              <a:rPr lang="es-PA" altLang="zh-TW" sz="1800" b="1" i="1" dirty="0" smtClean="0">
                <a:solidFill>
                  <a:srgbClr val="9900CC"/>
                </a:solidFill>
                <a:effectLst/>
                <a:latin typeface="Calibri" pitchFamily="34" charset="0"/>
              </a:rPr>
              <a:t>TROUBLESHOOTING Guide</a:t>
            </a:r>
            <a:endParaRPr lang="zh-TW" altLang="en-US" sz="1800" b="1" i="1" dirty="0" smtClean="0">
              <a:solidFill>
                <a:srgbClr val="9900CC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5D0-FB40-4777-8C47-B7BE38D2DCA9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1E3F-C3E6-497D-9AB0-DE8B43340CA5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1318-A6B9-4E29-BEC3-B14841F68ED8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8B2-1625-4832-833B-CCA11AB91CFA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1EFB-239A-444F-92A3-3020877B61E8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D273-3BCB-47CA-AD9A-FE98A2CF352D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513-E76C-4A30-AF6A-CBF2467C0395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7D5A6B-4C72-4B03-8FDA-F2CFDB1400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7F5D-9897-4B9B-93A5-39768609CD09}" type="datetime1">
              <a:rPr lang="zh-TW" altLang="en-US" smtClean="0"/>
              <a:pPr/>
              <a:t>2012/8/29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500.router/" TargetMode="External"/><Relationship Id="rId2" Type="http://schemas.openxmlformats.org/officeDocument/2006/relationships/hyperlink" Target="http://192.168.1.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4107904" y="1772817"/>
            <a:ext cx="4464496" cy="864096"/>
          </a:xfrm>
        </p:spPr>
        <p:txBody>
          <a:bodyPr>
            <a:normAutofit/>
          </a:bodyPr>
          <a:lstStyle/>
          <a:p>
            <a:r>
              <a:rPr lang="es-PA" altLang="zh-TW" sz="4000" b="1" dirty="0">
                <a:latin typeface="Lucida Sans" pitchFamily="34" charset="0"/>
              </a:rPr>
              <a:t>LTE </a:t>
            </a:r>
            <a:r>
              <a:rPr lang="es-PA" altLang="zh-TW" sz="4000" b="1" dirty="0" smtClean="0">
                <a:latin typeface="Lucida Sans" pitchFamily="34" charset="0"/>
              </a:rPr>
              <a:t>Router</a:t>
            </a:r>
            <a:endParaRPr lang="zh-TW" altLang="en-US" sz="4000" dirty="0">
              <a:latin typeface="Lucida Sans" pitchFamily="34" charset="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4107904" y="4221088"/>
            <a:ext cx="4640560" cy="1224136"/>
          </a:xfrm>
        </p:spPr>
        <p:txBody>
          <a:bodyPr/>
          <a:lstStyle/>
          <a:p>
            <a:r>
              <a:rPr lang="es-PA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</a:rPr>
              <a:t>TROUBLESHOOTING guide</a:t>
            </a:r>
          </a:p>
        </p:txBody>
      </p:sp>
      <p:sp>
        <p:nvSpPr>
          <p:cNvPr id="9" name="標題 5"/>
          <p:cNvSpPr txBox="1">
            <a:spLocks/>
          </p:cNvSpPr>
          <p:nvPr/>
        </p:nvSpPr>
        <p:spPr>
          <a:xfrm>
            <a:off x="4107904" y="2564904"/>
            <a:ext cx="44644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j-ea"/>
                <a:cs typeface="+mj-cs"/>
              </a:rPr>
              <a:t>BandLuxe</a:t>
            </a:r>
            <a:r>
              <a:rPr kumimoji="0" lang="es-PA" altLang="zh-TW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j-ea"/>
                <a:cs typeface="+mj-cs"/>
              </a:rPr>
              <a:t> R50X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ea typeface="+mj-ea"/>
              <a:cs typeface="+mj-cs"/>
            </a:endParaRPr>
          </a:p>
        </p:txBody>
      </p:sp>
      <p:pic>
        <p:nvPicPr>
          <p:cNvPr id="5" name="Picture 16" descr="poster01-0507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175373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altLang="zh-TW" dirty="0" smtClean="0"/>
              <a:t>BASIC SET-UP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Device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9" name="直線接點 8"/>
          <p:cNvCxnSpPr>
            <a:stCxn id="6" idx="6"/>
          </p:cNvCxnSpPr>
          <p:nvPr/>
        </p:nvCxnSpPr>
        <p:spPr>
          <a:xfrm>
            <a:off x="2843808" y="3429000"/>
            <a:ext cx="2880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851920" y="1772816"/>
            <a:ext cx="4824536" cy="3240360"/>
          </a:xfrm>
          <a:prstGeom prst="roundRect">
            <a:avLst>
              <a:gd name="adj" fmla="val 684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Check Access Point Name (APN):</a:t>
            </a: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600"/>
              </a:lnSpc>
              <a:spcBef>
                <a:spcPts val="3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spcBef>
                <a:spcPts val="3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spcBef>
                <a:spcPts val="3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3131840" y="3429000"/>
            <a:ext cx="72008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3" name="Picture 1" descr="Wizar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636912"/>
            <a:ext cx="453650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altLang="zh-TW" dirty="0" smtClean="0"/>
              <a:t>BASIC SET-UP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Device</a:t>
            </a:r>
          </a:p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-</a:t>
            </a:r>
            <a:r>
              <a:rPr lang="en-US" altLang="zh-TW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WiFi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9" name="直線接點 8"/>
          <p:cNvCxnSpPr>
            <a:stCxn id="6" idx="6"/>
          </p:cNvCxnSpPr>
          <p:nvPr/>
        </p:nvCxnSpPr>
        <p:spPr>
          <a:xfrm>
            <a:off x="2843808" y="3429000"/>
            <a:ext cx="2880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3851920" y="1484784"/>
            <a:ext cx="5112568" cy="3672408"/>
          </a:xfrm>
          <a:prstGeom prst="roundRect">
            <a:avLst>
              <a:gd name="adj" fmla="val 370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Ins="7200" rtlCol="0" anchor="ctr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Default Network Name(SSID)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is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LTE_ROUTER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network 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security key is last 8 digits of 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WLAN MAC</a:t>
            </a:r>
          </a:p>
          <a:p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600"/>
              </a:lnSpc>
              <a:spcBef>
                <a:spcPts val="200"/>
              </a:spcBef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3131840" y="2204864"/>
            <a:ext cx="0" cy="36004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131840" y="2276872"/>
            <a:ext cx="0" cy="23042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131840" y="2204864"/>
            <a:ext cx="72008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131840" y="5805264"/>
            <a:ext cx="72008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3851920" y="5301208"/>
            <a:ext cx="5112568" cy="720080"/>
          </a:xfrm>
          <a:prstGeom prst="roundRect">
            <a:avLst>
              <a:gd name="adj" fmla="val 182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>
              <a:spcBef>
                <a:spcPts val="300"/>
              </a:spcBef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If failed, log into the R500 to change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WiFi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setting</a:t>
            </a:r>
          </a:p>
          <a:p>
            <a:pPr>
              <a:spcBef>
                <a:spcPts val="300"/>
              </a:spcBef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or restore to factory default setting.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pic>
        <p:nvPicPr>
          <p:cNvPr id="3074" name="Picture 2" descr="2011"/>
          <p:cNvPicPr>
            <a:picLocks noChangeAspect="1" noChangeArrowheads="1"/>
          </p:cNvPicPr>
          <p:nvPr/>
        </p:nvPicPr>
        <p:blipFill>
          <a:blip r:embed="rId2" cstate="print"/>
          <a:srcRect t="4086" b="4487"/>
          <a:stretch>
            <a:fillRect/>
          </a:stretch>
        </p:blipFill>
        <p:spPr bwMode="auto">
          <a:xfrm>
            <a:off x="4572000" y="2088000"/>
            <a:ext cx="360000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2915816" y="3861048"/>
            <a:ext cx="2160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3131840" y="2204864"/>
            <a:ext cx="0" cy="331236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131840" y="5517232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95936" y="4941168"/>
            <a:ext cx="4824536" cy="1080120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3131840" y="2204864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3995936" y="1556792"/>
            <a:ext cx="4824536" cy="1368152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67544" y="2924944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 dirty="0">
              <a:solidFill>
                <a:schemeClr val="tx1"/>
              </a:solidFill>
              <a:latin typeface="Lucida Sans" pitchFamily="34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995936" y="2996952"/>
            <a:ext cx="4824536" cy="1872208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3131840" y="3861048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1560" y="3356992"/>
            <a:ext cx="2069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Lucida Sans" pitchFamily="34" charset="0"/>
              </a:rPr>
              <a:t>SIM Card can’t be detected /No Signal</a:t>
            </a:r>
            <a:endParaRPr lang="zh-TW" altLang="en-US" dirty="0">
              <a:latin typeface="Lucida Sans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7944" y="1556792"/>
            <a:ext cx="4695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Lucida Sans" pitchFamily="34" charset="0"/>
              </a:rPr>
              <a:t>Remove then re-insert SIM Card in the router.</a:t>
            </a:r>
            <a:endParaRPr lang="zh-TW" altLang="en-US" sz="1600" dirty="0">
              <a:latin typeface="Lucida Sans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9952" y="2996953"/>
            <a:ext cx="457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Lucida Sans" pitchFamily="34" charset="0"/>
              </a:rPr>
              <a:t>If No Signal, Change Radio Settings based on your internet activity:</a:t>
            </a:r>
          </a:p>
        </p:txBody>
      </p:sp>
      <p:sp>
        <p:nvSpPr>
          <p:cNvPr id="19" name="矩形 18"/>
          <p:cNvSpPr/>
          <p:nvPr/>
        </p:nvSpPr>
        <p:spPr>
          <a:xfrm>
            <a:off x="4067944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 smtClean="0">
                <a:latin typeface="Lucida Sans" pitchFamily="34" charset="0"/>
              </a:rPr>
              <a:t>If Poor Signal, change location of router to another area</a:t>
            </a:r>
            <a:endParaRPr lang="zh-TW" altLang="en-US" sz="1600" dirty="0">
              <a:latin typeface="Lucida Sans" pitchFamily="34" charset="0"/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6624736" cy="65293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NO INTERNET CONNECTION</a:t>
            </a:r>
            <a:endParaRPr lang="zh-TW" altLang="en-US" dirty="0"/>
          </a:p>
        </p:txBody>
      </p:sp>
      <p:pic>
        <p:nvPicPr>
          <p:cNvPr id="22" name="圖片 21" descr="Bandlux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916832"/>
            <a:ext cx="1800200" cy="797557"/>
          </a:xfrm>
          <a:prstGeom prst="rect">
            <a:avLst/>
          </a:prstGeom>
        </p:spPr>
      </p:pic>
      <p:pic>
        <p:nvPicPr>
          <p:cNvPr id="20" name="圖片 19" descr="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570469"/>
            <a:ext cx="4392000" cy="101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915816" y="3861048"/>
            <a:ext cx="2160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1475656" y="4365104"/>
            <a:ext cx="331236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6021288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995936" y="3861048"/>
            <a:ext cx="4824536" cy="1512168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3131840" y="2708920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995936" y="1340768"/>
            <a:ext cx="4824536" cy="2448272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67944" y="16288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 smtClean="0"/>
              <a:t>Ensure that correct Access Point Name (</a:t>
            </a:r>
            <a:r>
              <a:rPr lang="en-US" altLang="zh-TW" sz="1600" i="1" dirty="0" smtClean="0"/>
              <a:t>APN) supplied by the SIM card carrier. </a:t>
            </a:r>
          </a:p>
        </p:txBody>
      </p:sp>
      <p:sp>
        <p:nvSpPr>
          <p:cNvPr id="49" name="矩形 48"/>
          <p:cNvSpPr/>
          <p:nvPr/>
        </p:nvSpPr>
        <p:spPr>
          <a:xfrm>
            <a:off x="4211960" y="573325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 smtClean="0"/>
              <a:t>Make sure that your signal is stable</a:t>
            </a:r>
            <a:endParaRPr lang="zh-TW" altLang="en-US" sz="1600" dirty="0"/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6624736" cy="65293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NO INTERNET CONNECTION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9552" y="350100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Lucida Sans" pitchFamily="34" charset="0"/>
              </a:rPr>
              <a:t>Can not </a:t>
            </a:r>
          </a:p>
          <a:p>
            <a:pPr algn="ctr"/>
            <a:r>
              <a:rPr lang="en-US" altLang="zh-TW" dirty="0" smtClean="0">
                <a:latin typeface="Lucida Sans" pitchFamily="34" charset="0"/>
              </a:rPr>
              <a:t>connect to internet.</a:t>
            </a:r>
            <a:endParaRPr lang="zh-TW" altLang="en-US" dirty="0">
              <a:latin typeface="Lucida Sans" pitchFamily="34" charset="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67544" y="2924944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 dirty="0">
              <a:solidFill>
                <a:schemeClr val="tx1"/>
              </a:solidFill>
              <a:latin typeface="Lucida Sans" pitchFamily="34" charset="0"/>
            </a:endParaRPr>
          </a:p>
        </p:txBody>
      </p:sp>
      <p:pic>
        <p:nvPicPr>
          <p:cNvPr id="18" name="Picture 1" descr="Wizar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204864"/>
            <a:ext cx="4320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線接點 18"/>
          <p:cNvCxnSpPr/>
          <p:nvPr/>
        </p:nvCxnSpPr>
        <p:spPr>
          <a:xfrm>
            <a:off x="3131840" y="4365104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3995936" y="5517232"/>
            <a:ext cx="4824536" cy="728464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221088"/>
            <a:ext cx="4294436" cy="106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4139952" y="393305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 smtClean="0"/>
              <a:t>If it’s roaming, set “Roaming connection” as Enabled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843808" y="3429000"/>
            <a:ext cx="2880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131840" y="2276872"/>
            <a:ext cx="0" cy="23042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3429000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95936" y="1628800"/>
            <a:ext cx="4824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Lucida Sans" pitchFamily="34" charset="0"/>
              </a:rPr>
              <a:t>Temporarily turn off anti-virus and firewall. </a:t>
            </a:r>
          </a:p>
          <a:p>
            <a:r>
              <a:rPr lang="en-US" altLang="zh-TW" sz="1600" dirty="0" smtClean="0">
                <a:latin typeface="Lucida Sans" pitchFamily="34" charset="0"/>
              </a:rPr>
              <a:t>The anti-virus and firewall might be the possible cause.</a:t>
            </a:r>
            <a:endParaRPr lang="zh-TW" altLang="en-US" sz="1600" dirty="0">
              <a:latin typeface="Lucida Sans" pitchFamily="34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995936" y="3068960"/>
            <a:ext cx="4824536" cy="720080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131840" y="2276872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3995936" y="1628800"/>
            <a:ext cx="4824536" cy="1224136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67944" y="3212976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Lucida Sans" pitchFamily="34" charset="0"/>
              </a:rPr>
              <a:t>Check signal</a:t>
            </a:r>
            <a:endParaRPr lang="zh-TW" altLang="en-US" sz="1600" dirty="0">
              <a:latin typeface="Lucida Sans" pitchFamily="34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Lucida Sans" pitchFamily="34" charset="0"/>
              </a:rPr>
              <a:t>Slow</a:t>
            </a:r>
            <a:r>
              <a:rPr lang="en-US" altLang="zh-TW" b="1" dirty="0" smtClean="0">
                <a:solidFill>
                  <a:schemeClr val="tx1"/>
                </a:solidFill>
                <a:latin typeface="Lucida Sans" pitchFamily="34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Lucida Sans" pitchFamily="34" charset="0"/>
              </a:rPr>
              <a:t>internet connection</a:t>
            </a:r>
            <a:endParaRPr lang="zh-TW" altLang="en-US" dirty="0">
              <a:solidFill>
                <a:schemeClr val="tx1"/>
              </a:solidFill>
              <a:latin typeface="Lucida Sans" pitchFamily="34" charset="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3131840" y="4581128"/>
            <a:ext cx="86409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3995936" y="4149080"/>
            <a:ext cx="4824536" cy="1008112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39952" y="4365104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Lucida Sans" pitchFamily="34" charset="0"/>
              </a:rPr>
              <a:t>Check there’s only one user using the router</a:t>
            </a:r>
          </a:p>
          <a:p>
            <a:r>
              <a:rPr lang="en-US" altLang="zh-TW" sz="1600" dirty="0" smtClean="0">
                <a:latin typeface="Lucida Sans" pitchFamily="34" charset="0"/>
              </a:rPr>
              <a:t>(ex: Set Maximum number of users to “1”…)</a:t>
            </a:r>
            <a:endParaRPr lang="zh-TW" altLang="en-US" sz="16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Lucida Sans" pitchFamily="34" charset="0"/>
              </a:rPr>
              <a:t>Slow</a:t>
            </a:r>
            <a:r>
              <a:rPr lang="en-US" altLang="zh-TW" b="1" dirty="0" smtClean="0">
                <a:solidFill>
                  <a:schemeClr val="tx1"/>
                </a:solidFill>
                <a:latin typeface="Lucida Sans" pitchFamily="34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Lucida Sans" pitchFamily="34" charset="0"/>
              </a:rPr>
              <a:t>internet connection</a:t>
            </a:r>
            <a:endParaRPr lang="zh-TW" altLang="en-US" dirty="0">
              <a:solidFill>
                <a:schemeClr val="tx1"/>
              </a:solidFill>
              <a:latin typeface="Lucida Sans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851920" y="1484784"/>
            <a:ext cx="4824536" cy="4536504"/>
          </a:xfrm>
          <a:prstGeom prst="roundRect">
            <a:avLst>
              <a:gd name="adj" fmla="val 365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7" name="直線接點 6"/>
          <p:cNvCxnSpPr>
            <a:stCxn id="4" idx="6"/>
          </p:cNvCxnSpPr>
          <p:nvPr/>
        </p:nvCxnSpPr>
        <p:spPr>
          <a:xfrm>
            <a:off x="2843808" y="3429000"/>
            <a:ext cx="100811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923928" y="1556792"/>
            <a:ext cx="4464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Lucida Sans" pitchFamily="34" charset="0"/>
              </a:rPr>
              <a:t>Check computer specifications:</a:t>
            </a:r>
          </a:p>
          <a:p>
            <a:endParaRPr lang="en-US" altLang="zh-TW" sz="1600" dirty="0" smtClean="0">
              <a:latin typeface="Lucida Sans" pitchFamily="34" charset="0"/>
            </a:endParaRPr>
          </a:p>
          <a:p>
            <a:r>
              <a:rPr lang="en-US" altLang="zh-TW" sz="1600" dirty="0" smtClean="0">
                <a:latin typeface="Lucida Sans" pitchFamily="34" charset="0"/>
              </a:rPr>
              <a:t>Recommended specifications:</a:t>
            </a:r>
          </a:p>
          <a:p>
            <a:r>
              <a:rPr lang="en-US" altLang="zh-TW" sz="1600" dirty="0" smtClean="0">
                <a:latin typeface="Lucida Sans" pitchFamily="34" charset="0"/>
              </a:rPr>
              <a:t>Pentium </a:t>
            </a:r>
            <a:r>
              <a:rPr lang="en-US" altLang="zh-TW" sz="1600" dirty="0" smtClean="0"/>
              <a:t>IV</a:t>
            </a:r>
            <a:r>
              <a:rPr lang="en-US" altLang="zh-TW" sz="1600" dirty="0" smtClean="0">
                <a:latin typeface="Lucida Sans" pitchFamily="34" charset="0"/>
              </a:rPr>
              <a:t> or higher</a:t>
            </a:r>
          </a:p>
          <a:p>
            <a:r>
              <a:rPr lang="en-US" altLang="zh-TW" sz="1600" dirty="0" smtClean="0">
                <a:latin typeface="Lucida Sans" pitchFamily="34" charset="0"/>
              </a:rPr>
              <a:t>512 MB of RAM or higher</a:t>
            </a:r>
          </a:p>
          <a:p>
            <a:r>
              <a:rPr lang="en-US" altLang="zh-TW" sz="1600" dirty="0" smtClean="0">
                <a:latin typeface="Lucida Sans" pitchFamily="34" charset="0"/>
              </a:rPr>
              <a:t>USB 2.0 port</a:t>
            </a:r>
          </a:p>
          <a:p>
            <a:r>
              <a:rPr lang="en-US" altLang="zh-TW" sz="1600" dirty="0" smtClean="0">
                <a:latin typeface="Lucida Sans" pitchFamily="34" charset="0"/>
              </a:rPr>
              <a:t>50 MB free disk space</a:t>
            </a:r>
            <a:endParaRPr lang="zh-TW" altLang="en-US" sz="1600" dirty="0">
              <a:latin typeface="Lucida Sans" pitchFamily="34" charset="0"/>
            </a:endParaRPr>
          </a:p>
        </p:txBody>
      </p:sp>
      <p:pic>
        <p:nvPicPr>
          <p:cNvPr id="10" name="圖片 9" descr="st-3093430-s4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3501008"/>
            <a:ext cx="2304256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51520" y="1484784"/>
            <a:ext cx="8712968" cy="136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dirty="0" smtClean="0"/>
              <a:t>The default IP Address of </a:t>
            </a:r>
            <a:r>
              <a:rPr lang="en-US" altLang="zh-TW" dirty="0" err="1" smtClean="0"/>
              <a:t>BandLuxe</a:t>
            </a:r>
            <a:r>
              <a:rPr lang="en-US" altLang="zh-TW" dirty="0" smtClean="0"/>
              <a:t> R500 is 192.168.1.1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dirty="0" smtClean="0"/>
              <a:t>If the VPN fails, </a:t>
            </a:r>
            <a:r>
              <a:rPr lang="en-US" altLang="zh-TW" dirty="0" smtClean="0"/>
              <a:t>make </a:t>
            </a:r>
            <a:r>
              <a:rPr lang="en-US" altLang="zh-TW" dirty="0" smtClean="0"/>
              <a:t>sure that the segment of R500's IP is not overlap with the company’s.</a:t>
            </a:r>
          </a:p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en-US" altLang="zh-TW" dirty="0" smtClean="0"/>
              <a:t>i.e. If the IP address of the company Server is 192.168.1.1</a:t>
            </a:r>
          </a:p>
          <a:p>
            <a:r>
              <a:rPr lang="en-US" altLang="zh-TW" dirty="0" smtClean="0"/>
              <a:t>       then, configured the IP address of </a:t>
            </a:r>
            <a:r>
              <a:rPr lang="en-US" altLang="zh-TW" dirty="0" err="1" smtClean="0"/>
              <a:t>BandLuxe</a:t>
            </a:r>
            <a:r>
              <a:rPr lang="en-US" altLang="zh-TW" dirty="0" smtClean="0"/>
              <a:t> R500 to 192.168.x.x   </a:t>
            </a: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6624736" cy="65293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VPN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064896" cy="65293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Install and Configure problem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250825" y="1988840"/>
            <a:ext cx="32410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u="sng" dirty="0" smtClean="0">
                <a:latin typeface="Calibri" pitchFamily="34" charset="0"/>
              </a:rPr>
              <a:t>Hardware connection:</a:t>
            </a:r>
            <a:endParaRPr lang="en-US" sz="2200" u="sng" dirty="0">
              <a:latin typeface="Calibri" pitchFamily="34" charset="0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50824" y="2382366"/>
            <a:ext cx="8497640" cy="61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dirty="0">
                <a:latin typeface="Calibri" pitchFamily="34" charset="0"/>
              </a:rPr>
              <a:t>1. </a:t>
            </a:r>
            <a:r>
              <a:rPr lang="en-US" sz="1600" dirty="0" smtClean="0">
                <a:latin typeface="Calibri" pitchFamily="34" charset="0"/>
              </a:rPr>
              <a:t>Check </a:t>
            </a:r>
            <a:r>
              <a:rPr lang="en-US" sz="1600" dirty="0" smtClean="0">
                <a:latin typeface="Calibri" pitchFamily="34" charset="0"/>
              </a:rPr>
              <a:t>if the Ethernet cable </a:t>
            </a:r>
            <a:r>
              <a:rPr lang="en-US" sz="1600" dirty="0" smtClean="0">
                <a:latin typeface="Calibri" pitchFamily="34" charset="0"/>
              </a:rPr>
              <a:t>connecting between the PC-Ethernet and R500-LAN port </a:t>
            </a:r>
            <a:endParaRPr lang="en-US" sz="1600" dirty="0">
              <a:latin typeface="Calibri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latin typeface="Calibri" pitchFamily="34" charset="0"/>
              </a:rPr>
              <a:t>2. </a:t>
            </a:r>
            <a:r>
              <a:rPr lang="en-US" sz="1600" dirty="0" smtClean="0">
                <a:latin typeface="Calibri" pitchFamily="34" charset="0"/>
              </a:rPr>
              <a:t>Check if the Ethernet </a:t>
            </a:r>
            <a:r>
              <a:rPr lang="en-US" sz="1600" dirty="0" smtClean="0">
                <a:latin typeface="Calibri" pitchFamily="34" charset="0"/>
              </a:rPr>
              <a:t>cable is working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50825" y="1340768"/>
            <a:ext cx="8208963" cy="6524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FF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- </a:t>
            </a:r>
            <a:r>
              <a:rPr lang="en-US" sz="2800" b="1" dirty="0" smtClean="0">
                <a:solidFill>
                  <a:srgbClr val="0000FF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Why can't I link on the </a:t>
            </a:r>
            <a:r>
              <a:rPr lang="en-US" sz="2800" b="1" dirty="0" smtClean="0">
                <a:solidFill>
                  <a:srgbClr val="0000FF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R500 GUI</a:t>
            </a:r>
            <a:endParaRPr lang="zh-TW" altLang="en-US" sz="2800" b="1" dirty="0">
              <a:solidFill>
                <a:srgbClr val="0000FF"/>
              </a:solidFill>
              <a:latin typeface="DejaVu Sans" pitchFamily="34" charset="0"/>
              <a:ea typeface="+mj-ea"/>
              <a:cs typeface="DejaVu Sans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51521" y="3140968"/>
            <a:ext cx="32410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u="sng" dirty="0" smtClean="0">
                <a:latin typeface="Calibri" pitchFamily="34" charset="0"/>
              </a:rPr>
              <a:t>PC’s setting:</a:t>
            </a:r>
            <a:endParaRPr lang="en-US" sz="2200" u="sng" dirty="0">
              <a:latin typeface="Calibri" pitchFamily="34" charset="0"/>
            </a:endParaRPr>
          </a:p>
        </p:txBody>
      </p:sp>
      <p:pic>
        <p:nvPicPr>
          <p:cNvPr id="11" name="圖片 10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456" y="3140967"/>
            <a:ext cx="3240000" cy="3606940"/>
          </a:xfrm>
          <a:prstGeom prst="rect">
            <a:avLst/>
          </a:prstGeom>
        </p:spPr>
      </p:pic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51520" y="3534494"/>
            <a:ext cx="5760640" cy="207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1. Go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to Start &gt; Control Panel &gt;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Network and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Internet &gt; 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 Network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and Sharing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Center  &gt;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Change adapter settings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5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2.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Right click on the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Local Area Connection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Properties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5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3.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elect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Internet Protocol Version 4 (TCP/IPv4)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from the list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of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items and click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Properties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spcBef>
                <a:spcPts val="500"/>
              </a:spcBef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4.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Ensure the radio buttons beside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Obtain an IP address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automatically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is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selected. Click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OK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064896" cy="65293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Knowing the R500 version</a:t>
            </a:r>
            <a:endParaRPr lang="zh-TW" altLang="en-US" dirty="0"/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323528" y="1484784"/>
            <a:ext cx="8208912" cy="6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2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1.  Go to Status &gt; Router </a:t>
            </a:r>
          </a:p>
          <a:p>
            <a:pPr marL="342900" indent="-342900">
              <a:spcBef>
                <a:spcPts val="2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2.  In Firmware Information, the Firmware version and Modem Version displayed here.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圖片 9" descr="05.png"/>
          <p:cNvPicPr>
            <a:picLocks noChangeAspect="1"/>
          </p:cNvPicPr>
          <p:nvPr/>
        </p:nvPicPr>
        <p:blipFill>
          <a:blip r:embed="rId2" cstate="print"/>
          <a:srcRect t="5250" b="62969"/>
          <a:stretch>
            <a:fillRect/>
          </a:stretch>
        </p:blipFill>
        <p:spPr>
          <a:xfrm>
            <a:off x="395536" y="2132856"/>
            <a:ext cx="6480000" cy="1872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latin typeface="Lucida Sans" pitchFamily="34" charset="0"/>
              </a:rPr>
              <a:t>End</a:t>
            </a:r>
            <a:endParaRPr lang="zh-TW" altLang="en-US" sz="8000" dirty="0">
              <a:latin typeface="Lucida Sans" pitchFamily="34" charset="0"/>
            </a:endParaRPr>
          </a:p>
        </p:txBody>
      </p:sp>
      <p:pic>
        <p:nvPicPr>
          <p:cNvPr id="9" name="圖片 8" descr="br.png"/>
          <p:cNvPicPr>
            <a:picLocks noChangeAspect="1"/>
          </p:cNvPicPr>
          <p:nvPr/>
        </p:nvPicPr>
        <p:blipFill>
          <a:blip r:embed="rId2" cstate="print"/>
          <a:srcRect r="429"/>
          <a:stretch>
            <a:fillRect/>
          </a:stretch>
        </p:blipFill>
        <p:spPr>
          <a:xfrm>
            <a:off x="-36512" y="-8616"/>
            <a:ext cx="9180512" cy="6894000"/>
          </a:xfrm>
          <a:prstGeom prst="rect">
            <a:avLst/>
          </a:prstGeom>
        </p:spPr>
      </p:pic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3747864" y="6309320"/>
            <a:ext cx="4640560" cy="576064"/>
          </a:xfrm>
        </p:spPr>
        <p:txBody>
          <a:bodyPr>
            <a:normAutofit/>
          </a:bodyPr>
          <a:lstStyle/>
          <a:p>
            <a:r>
              <a:rPr lang="en-US" altLang="zh-TW" sz="2000" b="1" i="1" dirty="0" err="1" smtClean="0">
                <a:solidFill>
                  <a:schemeClr val="bg1">
                    <a:lumMod val="95000"/>
                  </a:schemeClr>
                </a:solidFill>
                <a:latin typeface="Lucida Sans" pitchFamily="34" charset="0"/>
              </a:rPr>
              <a:t>BandRich</a:t>
            </a:r>
            <a:r>
              <a:rPr lang="en-US" altLang="zh-TW" sz="2000" b="1" i="1" dirty="0" smtClean="0">
                <a:solidFill>
                  <a:schemeClr val="bg1">
                    <a:lumMod val="95000"/>
                  </a:schemeClr>
                </a:solidFill>
                <a:latin typeface="Lucida Sans" pitchFamily="34" charset="0"/>
              </a:rPr>
              <a:t> Inc.</a:t>
            </a:r>
            <a:endParaRPr lang="zh-TW" altLang="en-US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altLang="zh-TW" b="1" dirty="0" smtClean="0"/>
              <a:t>BASIC SET-UP</a:t>
            </a:r>
            <a:endParaRPr lang="zh-TW" altLang="en-US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1026" name="Picture 2" descr="QSG-image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62473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altLang="zh-TW" b="1" dirty="0" smtClean="0"/>
              <a:t>BASIC SET-UP</a:t>
            </a:r>
            <a:endParaRPr lang="zh-TW" altLang="en-US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3" name="Picture 2" descr="QSG-image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626469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0" y="1844824"/>
            <a:ext cx="8210550" cy="3952875"/>
          </a:xfrm>
          <a:prstGeom prst="rect">
            <a:avLst/>
          </a:prstGeom>
        </p:spPr>
      </p:pic>
      <p:sp>
        <p:nvSpPr>
          <p:cNvPr id="19459" name="標題 1"/>
          <p:cNvSpPr>
            <a:spLocks noGrp="1"/>
          </p:cNvSpPr>
          <p:nvPr>
            <p:ph type="title"/>
          </p:nvPr>
        </p:nvSpPr>
        <p:spPr>
          <a:xfrm>
            <a:off x="250825" y="620713"/>
            <a:ext cx="5988050" cy="652462"/>
          </a:xfrm>
        </p:spPr>
        <p:txBody>
          <a:bodyPr/>
          <a:lstStyle/>
          <a:p>
            <a:r>
              <a:rPr lang="es-PA" altLang="zh-TW" dirty="0" smtClean="0"/>
              <a:t>BASIC SET-UP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EA429-8571-4D5D-9488-6A2E65EFF24B}" type="slidenum">
              <a:rPr lang="zh-TW" altLang="en-US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23850" y="1263650"/>
            <a:ext cx="8280400" cy="6524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  <a:ea typeface="+mj-ea"/>
                <a:cs typeface="+mj-cs"/>
                <a:sym typeface="Wingdings"/>
              </a:rPr>
              <a:t> 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" pitchFamily="34" charset="0"/>
                <a:ea typeface="+mj-ea"/>
                <a:cs typeface="+mj-cs"/>
                <a:sym typeface="Wingdings"/>
              </a:rPr>
              <a:t>Connecting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" pitchFamily="34" charset="0"/>
                <a:ea typeface="+mj-ea"/>
                <a:cs typeface="+mj-cs"/>
                <a:sym typeface="Wingdings"/>
              </a:rPr>
              <a:t>the External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" pitchFamily="34" charset="0"/>
                <a:ea typeface="+mj-ea"/>
                <a:cs typeface="+mj-cs"/>
                <a:sym typeface="Wingdings"/>
              </a:rPr>
              <a:t>Antenna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Lucida Sans" pitchFamily="34" charset="0"/>
              <a:ea typeface="+mj-ea"/>
              <a:cs typeface="+mj-cs"/>
            </a:endParaRPr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900113" y="5507984"/>
            <a:ext cx="290195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kumimoji="1" lang="en-US" altLang="zh-TW" sz="1200" dirty="0">
                <a:solidFill>
                  <a:srgbClr val="595959"/>
                </a:solidFill>
                <a:latin typeface="Verdana" pitchFamily="34" charset="0"/>
              </a:rPr>
              <a:t>Connector: SMK TS9</a:t>
            </a:r>
            <a:endParaRPr kumimoji="1" lang="zh-TW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3930" t="25593" r="18082" b="63579"/>
          <a:stretch>
            <a:fillRect/>
          </a:stretch>
        </p:blipFill>
        <p:spPr bwMode="auto">
          <a:xfrm>
            <a:off x="3923928" y="4509120"/>
            <a:ext cx="468052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altLang="zh-TW" dirty="0" smtClean="0"/>
              <a:t>BASIC SET-UP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SIM Card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9" name="直線接點 8"/>
          <p:cNvCxnSpPr>
            <a:stCxn id="6" idx="6"/>
          </p:cNvCxnSpPr>
          <p:nvPr/>
        </p:nvCxnSpPr>
        <p:spPr>
          <a:xfrm>
            <a:off x="2843808" y="3429000"/>
            <a:ext cx="2880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標題 1"/>
          <p:cNvSpPr txBox="1">
            <a:spLocks/>
          </p:cNvSpPr>
          <p:nvPr/>
        </p:nvSpPr>
        <p:spPr>
          <a:xfrm>
            <a:off x="3995936" y="5229200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s-PA" altLang="zh-TW" sz="1500" dirty="0" smtClean="0">
                <a:latin typeface="Lucida Sans" pitchFamily="34" charset="0"/>
                <a:ea typeface="+mj-ea"/>
                <a:cs typeface="+mj-cs"/>
              </a:rPr>
              <a:t>SIM Card is detected</a:t>
            </a:r>
            <a:endParaRPr kumimoji="0" lang="es-PA" altLang="zh-TW" sz="15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ea typeface="+mj-ea"/>
              <a:cs typeface="+mj-cs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851920" y="1484784"/>
            <a:ext cx="4824536" cy="1224136"/>
          </a:xfrm>
          <a:prstGeom prst="roundRect">
            <a:avLst>
              <a:gd name="adj" fmla="val 1275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r>
              <a:rPr lang="en-US" altLang="zh-TW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Have to be active</a:t>
            </a: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851920" y="3212976"/>
            <a:ext cx="4824536" cy="2736304"/>
          </a:xfrm>
          <a:prstGeom prst="roundRect">
            <a:avLst>
              <a:gd name="adj" fmla="val 733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SIM card can be detected by </a:t>
            </a:r>
            <a:r>
              <a:rPr lang="en-US" altLang="zh-TW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BandLuxe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LTE router.</a:t>
            </a:r>
          </a:p>
          <a:p>
            <a:pPr>
              <a:lnSpc>
                <a:spcPts val="1920"/>
              </a:lnSpc>
              <a:spcBef>
                <a:spcPts val="200"/>
              </a:spcBef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(You can view this on the OLED Screen)</a:t>
            </a: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131840" y="2276872"/>
            <a:ext cx="0" cy="23042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131840" y="2276872"/>
            <a:ext cx="72008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16" idx="1"/>
          </p:cNvCxnSpPr>
          <p:nvPr/>
        </p:nvCxnSpPr>
        <p:spPr>
          <a:xfrm>
            <a:off x="3131840" y="4581128"/>
            <a:ext cx="72008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標題 1"/>
          <p:cNvSpPr txBox="1">
            <a:spLocks/>
          </p:cNvSpPr>
          <p:nvPr/>
        </p:nvSpPr>
        <p:spPr>
          <a:xfrm>
            <a:off x="6228184" y="5229200"/>
            <a:ext cx="252028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s-PA" altLang="zh-TW" sz="1500" dirty="0" smtClean="0">
                <a:latin typeface="Lucida Sans" pitchFamily="34" charset="0"/>
                <a:ea typeface="+mj-ea"/>
                <a:cs typeface="+mj-cs"/>
              </a:rPr>
              <a:t>SIM Card is not detected</a:t>
            </a:r>
            <a:endParaRPr kumimoji="0" lang="es-PA" altLang="zh-TW" sz="15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ea typeface="+mj-ea"/>
              <a:cs typeface="+mj-cs"/>
            </a:endParaRPr>
          </a:p>
        </p:txBody>
      </p:sp>
      <p:pic>
        <p:nvPicPr>
          <p:cNvPr id="49" name="圖片 48" descr="sim.png"/>
          <p:cNvPicPr>
            <a:picLocks noChangeAspect="1"/>
          </p:cNvPicPr>
          <p:nvPr/>
        </p:nvPicPr>
        <p:blipFill>
          <a:blip r:embed="rId3" cstate="print"/>
          <a:srcRect b="22711"/>
          <a:stretch>
            <a:fillRect/>
          </a:stretch>
        </p:blipFill>
        <p:spPr>
          <a:xfrm>
            <a:off x="3995936" y="1700808"/>
            <a:ext cx="828000" cy="86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altLang="zh-TW" dirty="0" smtClean="0"/>
              <a:t>BASIC SET-UP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SIM Card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851920" y="1484784"/>
            <a:ext cx="4824536" cy="4536504"/>
          </a:xfrm>
          <a:prstGeom prst="roundRect">
            <a:avLst>
              <a:gd name="adj" fmla="val 365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Check signal strength:</a:t>
            </a:r>
          </a:p>
          <a:p>
            <a:pPr>
              <a:lnSpc>
                <a:spcPts val="1920"/>
              </a:lnSpc>
              <a:spcBef>
                <a:spcPts val="200"/>
              </a:spcBef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(You can view this at the upper-left part</a:t>
            </a:r>
          </a:p>
          <a:p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Of OLED screen)</a:t>
            </a: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9" name="直線接點 8"/>
          <p:cNvCxnSpPr>
            <a:stCxn id="6" idx="6"/>
          </p:cNvCxnSpPr>
          <p:nvPr/>
        </p:nvCxnSpPr>
        <p:spPr>
          <a:xfrm>
            <a:off x="2843808" y="3429000"/>
            <a:ext cx="100811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 txBox="1">
            <a:spLocks/>
          </p:cNvSpPr>
          <p:nvPr/>
        </p:nvSpPr>
        <p:spPr>
          <a:xfrm>
            <a:off x="5436096" y="3645024"/>
            <a:ext cx="151216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altLang="zh-TW" b="1" dirty="0" smtClean="0">
                <a:latin typeface="Lucida Sans" pitchFamily="34" charset="0"/>
                <a:ea typeface="+mj-ea"/>
                <a:cs typeface="+mj-cs"/>
              </a:rPr>
              <a:t>No Signal</a:t>
            </a:r>
            <a:endParaRPr kumimoji="0" lang="es-PA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ea typeface="+mj-ea"/>
              <a:cs typeface="+mj-cs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5436096" y="5445224"/>
            <a:ext cx="151216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altLang="zh-TW" b="1" dirty="0" smtClean="0">
                <a:latin typeface="Lucida Sans" pitchFamily="34" charset="0"/>
                <a:ea typeface="+mj-ea"/>
                <a:cs typeface="+mj-cs"/>
              </a:rPr>
              <a:t>Good Signal</a:t>
            </a:r>
            <a:endParaRPr kumimoji="0" lang="es-PA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924944"/>
            <a:ext cx="1800200" cy="5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5" name="Picture 917" descr="新圖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725144"/>
            <a:ext cx="1800200" cy="537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altLang="zh-TW" smtClean="0"/>
              <a:t>BASIC SET-UP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Device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9" name="直線接點 8"/>
          <p:cNvCxnSpPr>
            <a:stCxn id="6" idx="6"/>
          </p:cNvCxnSpPr>
          <p:nvPr/>
        </p:nvCxnSpPr>
        <p:spPr>
          <a:xfrm>
            <a:off x="2843808" y="3429000"/>
            <a:ext cx="2880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3851920" y="1988840"/>
            <a:ext cx="5040560" cy="3384376"/>
          </a:xfrm>
          <a:prstGeom prst="roundRect">
            <a:avLst>
              <a:gd name="adj" fmla="val 733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Check device radio access network</a:t>
            </a:r>
          </a:p>
          <a:p>
            <a:pPr>
              <a:lnSpc>
                <a:spcPts val="1920"/>
              </a:lnSpc>
              <a:spcBef>
                <a:spcPts val="200"/>
              </a:spcBef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(You can view this on the left of the device)</a:t>
            </a:r>
          </a:p>
          <a:p>
            <a:pPr>
              <a:lnSpc>
                <a:spcPts val="60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600"/>
              </a:lnSpc>
              <a:spcBef>
                <a:spcPts val="200"/>
              </a:spcBef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</a:t>
            </a: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3131840" y="3429000"/>
            <a:ext cx="72008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149080"/>
            <a:ext cx="5143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標題 1"/>
          <p:cNvSpPr txBox="1">
            <a:spLocks/>
          </p:cNvSpPr>
          <p:nvPr/>
        </p:nvSpPr>
        <p:spPr>
          <a:xfrm>
            <a:off x="7308304" y="4149080"/>
            <a:ext cx="151216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altLang="zh-TW" b="1" noProof="0" dirty="0" smtClean="0">
                <a:latin typeface="Lucida Sans" pitchFamily="34" charset="0"/>
                <a:ea typeface="+mj-ea"/>
                <a:cs typeface="+mj-cs"/>
              </a:rPr>
              <a:t>GSM/GPRS</a:t>
            </a:r>
            <a:endParaRPr kumimoji="0" lang="es-PA" altLang="zh-TW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ea typeface="+mj-ea"/>
              <a:cs typeface="+mj-cs"/>
            </a:endParaRPr>
          </a:p>
        </p:txBody>
      </p:sp>
      <p:pic>
        <p:nvPicPr>
          <p:cNvPr id="16388" name="Picture 4" descr="Pictur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645024"/>
            <a:ext cx="50405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標題 1"/>
          <p:cNvSpPr txBox="1">
            <a:spLocks/>
          </p:cNvSpPr>
          <p:nvPr/>
        </p:nvSpPr>
        <p:spPr>
          <a:xfrm>
            <a:off x="5004048" y="3645024"/>
            <a:ext cx="151216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j-ea"/>
                <a:cs typeface="+mj-cs"/>
              </a:rPr>
              <a:t>LTE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4165772"/>
            <a:ext cx="504056" cy="36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標題 1"/>
          <p:cNvSpPr txBox="1">
            <a:spLocks/>
          </p:cNvSpPr>
          <p:nvPr/>
        </p:nvSpPr>
        <p:spPr>
          <a:xfrm>
            <a:off x="4932040" y="4149080"/>
            <a:ext cx="165618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j-ea"/>
                <a:cs typeface="+mj-cs"/>
              </a:rPr>
              <a:t>HSPA/HSPA+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4211960" y="4653136"/>
            <a:ext cx="504056" cy="32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標題 1"/>
          <p:cNvSpPr txBox="1">
            <a:spLocks/>
          </p:cNvSpPr>
          <p:nvPr/>
        </p:nvSpPr>
        <p:spPr>
          <a:xfrm>
            <a:off x="4932040" y="4653136"/>
            <a:ext cx="151216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j-ea"/>
                <a:cs typeface="+mj-cs"/>
              </a:rPr>
              <a:t>WCDMA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3645024"/>
            <a:ext cx="548258" cy="3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標題 1"/>
          <p:cNvSpPr txBox="1">
            <a:spLocks/>
          </p:cNvSpPr>
          <p:nvPr/>
        </p:nvSpPr>
        <p:spPr>
          <a:xfrm>
            <a:off x="7308304" y="3645024"/>
            <a:ext cx="151216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altLang="zh-TW" b="1" noProof="0" dirty="0" smtClean="0">
                <a:latin typeface="Lucida Sans" pitchFamily="34" charset="0"/>
                <a:ea typeface="+mj-ea"/>
                <a:cs typeface="+mj-cs"/>
              </a:rPr>
              <a:t>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altLang="zh-TW" dirty="0" smtClean="0"/>
              <a:t>BASIC SET-UP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Device</a:t>
            </a:r>
          </a:p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-Log In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9" name="直線接點 8"/>
          <p:cNvCxnSpPr>
            <a:stCxn id="6" idx="6"/>
          </p:cNvCxnSpPr>
          <p:nvPr/>
        </p:nvCxnSpPr>
        <p:spPr>
          <a:xfrm>
            <a:off x="2843808" y="3429000"/>
            <a:ext cx="2880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3851920" y="1484784"/>
            <a:ext cx="4896544" cy="1800200"/>
          </a:xfrm>
          <a:prstGeom prst="roundRect">
            <a:avLst>
              <a:gd name="adj" fmla="val 940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Default IP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address (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  <a:hlinkClick r:id="rId2"/>
              </a:rPr>
              <a:t>http://192.168.1.1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)</a:t>
            </a:r>
          </a:p>
          <a:p>
            <a:pPr>
              <a:spcBef>
                <a:spcPts val="500"/>
              </a:spcBef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  URL (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  <a:hlinkClick r:id="rId3"/>
              </a:rPr>
              <a:t>http://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  <a:hlinkClick r:id="rId3"/>
              </a:rPr>
              <a:t>R500.ROUTER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)</a:t>
            </a: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600"/>
              </a:lnSpc>
              <a:spcBef>
                <a:spcPts val="200"/>
              </a:spcBef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3131840" y="2204864"/>
            <a:ext cx="0" cy="331236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131840" y="2276872"/>
            <a:ext cx="0" cy="23042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131840" y="2204864"/>
            <a:ext cx="72008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131840" y="5517232"/>
            <a:ext cx="72008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001"/>
          <p:cNvPicPr>
            <a:picLocks noChangeAspect="1" noChangeArrowheads="1"/>
          </p:cNvPicPr>
          <p:nvPr/>
        </p:nvPicPr>
        <p:blipFill>
          <a:blip r:embed="rId4" cstate="print"/>
          <a:srcRect r="17720"/>
          <a:stretch>
            <a:fillRect/>
          </a:stretch>
        </p:blipFill>
        <p:spPr bwMode="auto">
          <a:xfrm>
            <a:off x="4139952" y="2204864"/>
            <a:ext cx="41772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圓角矩形 33"/>
          <p:cNvSpPr/>
          <p:nvPr/>
        </p:nvSpPr>
        <p:spPr>
          <a:xfrm>
            <a:off x="3851920" y="3501008"/>
            <a:ext cx="4896544" cy="2952328"/>
          </a:xfrm>
          <a:prstGeom prst="roundRect">
            <a:avLst>
              <a:gd name="adj" fmla="val 582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>
              <a:spcBef>
                <a:spcPts val="300"/>
              </a:spcBef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Default User Name and Password </a:t>
            </a:r>
          </a:p>
          <a:p>
            <a:pPr>
              <a:lnSpc>
                <a:spcPts val="1920"/>
              </a:lnSpc>
              <a:spcBef>
                <a:spcPts val="200"/>
              </a:spcBef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are   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user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 pitchFamily="34" charset="0"/>
              </a:rPr>
              <a:t>|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         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(leave the password as blank)</a:t>
            </a: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</a:t>
            </a: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1920"/>
              </a:lnSpc>
              <a:spcBef>
                <a:spcPts val="200"/>
              </a:spcBef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lnSpc>
                <a:spcPts val="600"/>
              </a:lnSpc>
              <a:spcBef>
                <a:spcPts val="200"/>
              </a:spcBef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pic>
        <p:nvPicPr>
          <p:cNvPr id="35" name="圖片 34" descr="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123903"/>
            <a:ext cx="316230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altLang="zh-TW" dirty="0" smtClean="0"/>
              <a:t>BASIC SET-UP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5A6B-4C72-4B03-8FDA-F2CFDB1400A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5536" y="2492896"/>
            <a:ext cx="2448272" cy="18722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Device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851920" y="1484784"/>
            <a:ext cx="4824536" cy="4824536"/>
          </a:xfrm>
          <a:prstGeom prst="roundRect">
            <a:avLst>
              <a:gd name="adj" fmla="val 365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Check Network Set-Up:</a:t>
            </a:r>
          </a:p>
          <a:p>
            <a:pPr>
              <a:lnSpc>
                <a:spcPts val="1200"/>
              </a:lnSpc>
            </a:pP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   </a:t>
            </a:r>
          </a:p>
          <a:p>
            <a:pPr>
              <a:spcBef>
                <a:spcPts val="50"/>
              </a:spcBef>
            </a:pP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pPr>
              <a:spcBef>
                <a:spcPts val="50"/>
              </a:spcBef>
            </a:pP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  <a:p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itchFamily="34" charset="0"/>
            </a:endParaRPr>
          </a:p>
        </p:txBody>
      </p:sp>
      <p:cxnSp>
        <p:nvCxnSpPr>
          <p:cNvPr id="9" name="直線接點 8"/>
          <p:cNvCxnSpPr>
            <a:stCxn id="6" idx="6"/>
          </p:cNvCxnSpPr>
          <p:nvPr/>
        </p:nvCxnSpPr>
        <p:spPr>
          <a:xfrm>
            <a:off x="2843808" y="3429000"/>
            <a:ext cx="100811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F:\TSpics\Image 007.png"/>
          <p:cNvPicPr>
            <a:picLocks noChangeAspect="1" noChangeArrowheads="1"/>
          </p:cNvPicPr>
          <p:nvPr/>
        </p:nvPicPr>
        <p:blipFill>
          <a:blip r:embed="rId2" cstate="print"/>
          <a:srcRect t="12140"/>
          <a:stretch>
            <a:fillRect/>
          </a:stretch>
        </p:blipFill>
        <p:spPr bwMode="auto">
          <a:xfrm>
            <a:off x="3995936" y="2095590"/>
            <a:ext cx="4536000" cy="3349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593</Words>
  <Application>Microsoft Office PowerPoint</Application>
  <PresentationFormat>如螢幕大小 (4:3)</PresentationFormat>
  <Paragraphs>220</Paragraphs>
  <Slides>19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LTE Router</vt:lpstr>
      <vt:lpstr>BASIC SET-UP</vt:lpstr>
      <vt:lpstr>BASIC SET-UP</vt:lpstr>
      <vt:lpstr>BASIC SET-UP</vt:lpstr>
      <vt:lpstr>BASIC SET-UP</vt:lpstr>
      <vt:lpstr>BASIC SET-UP</vt:lpstr>
      <vt:lpstr>BASIC SET-UP</vt:lpstr>
      <vt:lpstr>BASIC SET-UP</vt:lpstr>
      <vt:lpstr>BASIC SET-UP</vt:lpstr>
      <vt:lpstr>BASIC SET-UP</vt:lpstr>
      <vt:lpstr>BASIC SET-UP</vt:lpstr>
      <vt:lpstr>NO INTERNET CONNECTION</vt:lpstr>
      <vt:lpstr>NO INTERNET CONNECTION</vt:lpstr>
      <vt:lpstr>投影片 14</vt:lpstr>
      <vt:lpstr>投影片 15</vt:lpstr>
      <vt:lpstr>VPN </vt:lpstr>
      <vt:lpstr>Install and Configure problem </vt:lpstr>
      <vt:lpstr>Knowing the R500 version</vt:lpstr>
      <vt:lpstr>End</vt:lpstr>
    </vt:vector>
  </TitlesOfParts>
  <Company>BandRich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carol</cp:lastModifiedBy>
  <cp:revision>212</cp:revision>
  <dcterms:created xsi:type="dcterms:W3CDTF">2011-11-08T03:29:52Z</dcterms:created>
  <dcterms:modified xsi:type="dcterms:W3CDTF">2012-08-29T09:10:10Z</dcterms:modified>
</cp:coreProperties>
</file>