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57" r:id="rId3"/>
    <p:sldId id="258" r:id="rId4"/>
    <p:sldId id="259" r:id="rId5"/>
    <p:sldId id="265" r:id="rId6"/>
    <p:sldId id="373" r:id="rId7"/>
    <p:sldId id="375" r:id="rId8"/>
    <p:sldId id="261" r:id="rId9"/>
    <p:sldId id="374" r:id="rId10"/>
    <p:sldId id="378" r:id="rId11"/>
    <p:sldId id="377" r:id="rId12"/>
    <p:sldId id="267" r:id="rId13"/>
    <p:sldId id="327" r:id="rId14"/>
    <p:sldId id="260" r:id="rId15"/>
    <p:sldId id="262" r:id="rId16"/>
    <p:sldId id="264" r:id="rId17"/>
    <p:sldId id="26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13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F4FFC-5E4E-4953-92F5-BAE27EE51F61}" type="datetimeFigureOut">
              <a:rPr kumimoji="1" lang="ja-JP" altLang="en-US" smtClean="0"/>
              <a:t>2024/1/16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F49B8-42C8-4925-A3E7-84B69EC0D2E3}" type="slidenum">
              <a:rPr kumimoji="1" lang="ja-JP" altLang="en-US" smtClean="0"/>
              <a:t>‹#›</a:t>
            </a:fld>
            <a:endParaRPr kumimoji="1" lang="ja-JP" altLang="en-US"/>
          </a:p>
        </p:txBody>
      </p:sp>
    </p:spTree>
    <p:extLst>
      <p:ext uri="{BB962C8B-B14F-4D97-AF65-F5344CB8AC3E}">
        <p14:creationId xmlns:p14="http://schemas.microsoft.com/office/powerpoint/2010/main" val="20312143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0456D9A-0BA2-47E2-A18B-1B41E231DE11}" type="slidenum">
              <a:rPr kumimoji="1" lang="ja-JP" altLang="en-US" smtClean="0"/>
              <a:t>7</a:t>
            </a:fld>
            <a:endParaRPr kumimoji="1" lang="ja-JP" altLang="en-US"/>
          </a:p>
        </p:txBody>
      </p:sp>
    </p:spTree>
    <p:extLst>
      <p:ext uri="{BB962C8B-B14F-4D97-AF65-F5344CB8AC3E}">
        <p14:creationId xmlns:p14="http://schemas.microsoft.com/office/powerpoint/2010/main" val="487283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58AF7CD-064D-44EE-B760-40C41FA38FE6}"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46A9E3-DD08-4958-AD4C-02C3C65CCBCB}"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854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58AF7CD-064D-44EE-B760-40C41FA38FE6}"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46A9E3-DD08-4958-AD4C-02C3C65CCBCB}" type="slidenum">
              <a:rPr kumimoji="1" lang="ja-JP" altLang="en-US" smtClean="0"/>
              <a:t>‹#›</a:t>
            </a:fld>
            <a:endParaRPr kumimoji="1" lang="ja-JP" altLang="en-US"/>
          </a:p>
        </p:txBody>
      </p:sp>
    </p:spTree>
    <p:extLst>
      <p:ext uri="{BB962C8B-B14F-4D97-AF65-F5344CB8AC3E}">
        <p14:creationId xmlns:p14="http://schemas.microsoft.com/office/powerpoint/2010/main" val="317101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58AF7CD-064D-44EE-B760-40C41FA38FE6}"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46A9E3-DD08-4958-AD4C-02C3C65CCBCB}" type="slidenum">
              <a:rPr kumimoji="1" lang="ja-JP" altLang="en-US" smtClean="0"/>
              <a:t>‹#›</a:t>
            </a:fld>
            <a:endParaRPr kumimoji="1" lang="ja-JP" altLang="en-US"/>
          </a:p>
        </p:txBody>
      </p:sp>
    </p:spTree>
    <p:extLst>
      <p:ext uri="{BB962C8B-B14F-4D97-AF65-F5344CB8AC3E}">
        <p14:creationId xmlns:p14="http://schemas.microsoft.com/office/powerpoint/2010/main" val="1726561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58AF7CD-064D-44EE-B760-40C41FA38FE6}"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46A9E3-DD08-4958-AD4C-02C3C65CCBCB}" type="slidenum">
              <a:rPr kumimoji="1" lang="ja-JP" altLang="en-US" smtClean="0"/>
              <a:t>‹#›</a:t>
            </a:fld>
            <a:endParaRPr kumimoji="1" lang="ja-JP" altLang="en-US"/>
          </a:p>
        </p:txBody>
      </p:sp>
    </p:spTree>
    <p:extLst>
      <p:ext uri="{BB962C8B-B14F-4D97-AF65-F5344CB8AC3E}">
        <p14:creationId xmlns:p14="http://schemas.microsoft.com/office/powerpoint/2010/main" val="3927267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58AF7CD-064D-44EE-B760-40C41FA38FE6}"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46A9E3-DD08-4958-AD4C-02C3C65CCBCB}"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283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58AF7CD-064D-44EE-B760-40C41FA38FE6}" type="datetimeFigureOut">
              <a:rPr kumimoji="1" lang="ja-JP" altLang="en-US" smtClean="0"/>
              <a:t>2024/1/16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C46A9E3-DD08-4958-AD4C-02C3C65CCBCB}" type="slidenum">
              <a:rPr kumimoji="1" lang="ja-JP" altLang="en-US" smtClean="0"/>
              <a:t>‹#›</a:t>
            </a:fld>
            <a:endParaRPr kumimoji="1" lang="ja-JP" altLang="en-US"/>
          </a:p>
        </p:txBody>
      </p:sp>
    </p:spTree>
    <p:extLst>
      <p:ext uri="{BB962C8B-B14F-4D97-AF65-F5344CB8AC3E}">
        <p14:creationId xmlns:p14="http://schemas.microsoft.com/office/powerpoint/2010/main" val="1921270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58AF7CD-064D-44EE-B760-40C41FA38FE6}" type="datetimeFigureOut">
              <a:rPr kumimoji="1" lang="ja-JP" altLang="en-US" smtClean="0"/>
              <a:t>2024/1/16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C46A9E3-DD08-4958-AD4C-02C3C65CCBCB}" type="slidenum">
              <a:rPr kumimoji="1" lang="ja-JP" altLang="en-US" smtClean="0"/>
              <a:t>‹#›</a:t>
            </a:fld>
            <a:endParaRPr kumimoji="1" lang="ja-JP" altLang="en-US"/>
          </a:p>
        </p:txBody>
      </p:sp>
    </p:spTree>
    <p:extLst>
      <p:ext uri="{BB962C8B-B14F-4D97-AF65-F5344CB8AC3E}">
        <p14:creationId xmlns:p14="http://schemas.microsoft.com/office/powerpoint/2010/main" val="161380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58AF7CD-064D-44EE-B760-40C41FA38FE6}" type="datetimeFigureOut">
              <a:rPr kumimoji="1" lang="ja-JP" altLang="en-US" smtClean="0"/>
              <a:t>2024/1/16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C46A9E3-DD08-4958-AD4C-02C3C65CCBCB}" type="slidenum">
              <a:rPr kumimoji="1" lang="ja-JP" altLang="en-US" smtClean="0"/>
              <a:t>‹#›</a:t>
            </a:fld>
            <a:endParaRPr kumimoji="1" lang="ja-JP" altLang="en-US"/>
          </a:p>
        </p:txBody>
      </p:sp>
    </p:spTree>
    <p:extLst>
      <p:ext uri="{BB962C8B-B14F-4D97-AF65-F5344CB8AC3E}">
        <p14:creationId xmlns:p14="http://schemas.microsoft.com/office/powerpoint/2010/main" val="3224999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58AF7CD-064D-44EE-B760-40C41FA38FE6}" type="datetimeFigureOut">
              <a:rPr kumimoji="1" lang="ja-JP" altLang="en-US" smtClean="0"/>
              <a:t>2024/1/16</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BC46A9E3-DD08-4958-AD4C-02C3C65CCBCB}" type="slidenum">
              <a:rPr kumimoji="1" lang="ja-JP" altLang="en-US" smtClean="0"/>
              <a:t>‹#›</a:t>
            </a:fld>
            <a:endParaRPr kumimoji="1" lang="ja-JP" altLang="en-US"/>
          </a:p>
        </p:txBody>
      </p:sp>
    </p:spTree>
    <p:extLst>
      <p:ext uri="{BB962C8B-B14F-4D97-AF65-F5344CB8AC3E}">
        <p14:creationId xmlns:p14="http://schemas.microsoft.com/office/powerpoint/2010/main" val="4120450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58AF7CD-064D-44EE-B760-40C41FA38FE6}" type="datetimeFigureOut">
              <a:rPr kumimoji="1" lang="ja-JP" altLang="en-US" smtClean="0"/>
              <a:t>2024/1/16</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46A9E3-DD08-4958-AD4C-02C3C65CCBCB}" type="slidenum">
              <a:rPr kumimoji="1" lang="ja-JP" altLang="en-US" smtClean="0"/>
              <a:t>‹#›</a:t>
            </a:fld>
            <a:endParaRPr kumimoji="1" lang="ja-JP" altLang="en-US"/>
          </a:p>
        </p:txBody>
      </p:sp>
    </p:spTree>
    <p:extLst>
      <p:ext uri="{BB962C8B-B14F-4D97-AF65-F5344CB8AC3E}">
        <p14:creationId xmlns:p14="http://schemas.microsoft.com/office/powerpoint/2010/main" val="49184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58AF7CD-064D-44EE-B760-40C41FA38FE6}" type="datetimeFigureOut">
              <a:rPr kumimoji="1" lang="ja-JP" altLang="en-US" smtClean="0"/>
              <a:t>2024/1/16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C46A9E3-DD08-4958-AD4C-02C3C65CCBCB}" type="slidenum">
              <a:rPr kumimoji="1" lang="ja-JP" altLang="en-US" smtClean="0"/>
              <a:t>‹#›</a:t>
            </a:fld>
            <a:endParaRPr kumimoji="1" lang="ja-JP" altLang="en-US"/>
          </a:p>
        </p:txBody>
      </p:sp>
    </p:spTree>
    <p:extLst>
      <p:ext uri="{BB962C8B-B14F-4D97-AF65-F5344CB8AC3E}">
        <p14:creationId xmlns:p14="http://schemas.microsoft.com/office/powerpoint/2010/main" val="908809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E58AF7CD-064D-44EE-B760-40C41FA38FE6}" type="datetimeFigureOut">
              <a:rPr kumimoji="1" lang="ja-JP" altLang="en-US" smtClean="0"/>
              <a:t>2024/1/16</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C46A9E3-DD08-4958-AD4C-02C3C65CCBCB}"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91369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everybody-ikawadani.com/"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b-event.jpn.org/webdbw2023/progra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D7365F-5174-D4E1-AB69-3B1D373D47CC}"/>
              </a:ext>
            </a:extLst>
          </p:cNvPr>
          <p:cNvSpPr>
            <a:spLocks noGrp="1"/>
          </p:cNvSpPr>
          <p:nvPr>
            <p:ph type="ctrTitle"/>
          </p:nvPr>
        </p:nvSpPr>
        <p:spPr/>
        <p:txBody>
          <a:bodyPr/>
          <a:lstStyle/>
          <a:p>
            <a:r>
              <a:rPr kumimoji="1" lang="ja-JP" altLang="en-US" dirty="0"/>
              <a:t>自己紹介スライド</a:t>
            </a:r>
          </a:p>
        </p:txBody>
      </p:sp>
      <p:sp>
        <p:nvSpPr>
          <p:cNvPr id="3" name="字幕 2">
            <a:extLst>
              <a:ext uri="{FF2B5EF4-FFF2-40B4-BE49-F238E27FC236}">
                <a16:creationId xmlns:a16="http://schemas.microsoft.com/office/drawing/2014/main" id="{46BAC861-A6E6-8C1F-881F-67BA034398AD}"/>
              </a:ext>
            </a:extLst>
          </p:cNvPr>
          <p:cNvSpPr>
            <a:spLocks noGrp="1"/>
          </p:cNvSpPr>
          <p:nvPr>
            <p:ph type="subTitle" idx="1"/>
          </p:nvPr>
        </p:nvSpPr>
        <p:spPr/>
        <p:txBody>
          <a:bodyPr/>
          <a:lstStyle/>
          <a:p>
            <a:r>
              <a:rPr kumimoji="1" lang="ja-JP" altLang="en-US" dirty="0"/>
              <a:t>兵庫県立大学大学院　辻田隆善</a:t>
            </a:r>
          </a:p>
        </p:txBody>
      </p:sp>
    </p:spTree>
    <p:extLst>
      <p:ext uri="{BB962C8B-B14F-4D97-AF65-F5344CB8AC3E}">
        <p14:creationId xmlns:p14="http://schemas.microsoft.com/office/powerpoint/2010/main" val="1038808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4D52F6-5B4D-6DDC-D742-D7D6D98813A3}"/>
              </a:ext>
            </a:extLst>
          </p:cNvPr>
          <p:cNvSpPr>
            <a:spLocks noGrp="1"/>
          </p:cNvSpPr>
          <p:nvPr>
            <p:ph type="title"/>
          </p:nvPr>
        </p:nvSpPr>
        <p:spPr/>
        <p:txBody>
          <a:bodyPr>
            <a:normAutofit/>
          </a:bodyPr>
          <a:lstStyle/>
          <a:p>
            <a:r>
              <a:rPr kumimoji="1" lang="ja-JP" altLang="en-US" sz="4400" dirty="0"/>
              <a:t>外部情報を用いる理由</a:t>
            </a:r>
          </a:p>
        </p:txBody>
      </p:sp>
      <p:sp>
        <p:nvSpPr>
          <p:cNvPr id="3" name="コンテンツ プレースホルダー 2">
            <a:extLst>
              <a:ext uri="{FF2B5EF4-FFF2-40B4-BE49-F238E27FC236}">
                <a16:creationId xmlns:a16="http://schemas.microsoft.com/office/drawing/2014/main" id="{5DAB6E9D-B581-3A8C-DD63-62AA65EC82F9}"/>
              </a:ext>
            </a:extLst>
          </p:cNvPr>
          <p:cNvSpPr>
            <a:spLocks noGrp="1"/>
          </p:cNvSpPr>
          <p:nvPr>
            <p:ph idx="1"/>
          </p:nvPr>
        </p:nvSpPr>
        <p:spPr>
          <a:xfrm>
            <a:off x="822959" y="1845734"/>
            <a:ext cx="7810902" cy="4023360"/>
          </a:xfrm>
        </p:spPr>
        <p:txBody>
          <a:bodyPr>
            <a:normAutofit/>
          </a:bodyPr>
          <a:lstStyle/>
          <a:p>
            <a:pPr lvl="1">
              <a:buFont typeface="Wingdings" panose="05000000000000000000" pitchFamily="2" charset="2"/>
              <a:buChar char="l"/>
            </a:pPr>
            <a:endParaRPr lang="en-US" altLang="ja-JP" sz="2200" dirty="0"/>
          </a:p>
          <a:p>
            <a:pPr>
              <a:buFont typeface="Wingdings" panose="05000000000000000000" pitchFamily="2" charset="2"/>
              <a:buChar char="l"/>
            </a:pPr>
            <a:endParaRPr kumimoji="1" lang="en-US" altLang="ja-JP" sz="2400" dirty="0"/>
          </a:p>
          <a:p>
            <a:pPr lvl="2">
              <a:buFont typeface="Wingdings" panose="05000000000000000000" pitchFamily="2" charset="2"/>
              <a:buChar char="l"/>
            </a:pPr>
            <a:endParaRPr kumimoji="1" lang="ja-JP" altLang="en-US" sz="2200" dirty="0">
              <a:solidFill>
                <a:srgbClr val="FF0000"/>
              </a:solidFill>
            </a:endParaRPr>
          </a:p>
        </p:txBody>
      </p:sp>
      <p:sp>
        <p:nvSpPr>
          <p:cNvPr id="4" name="スライド番号プレースホルダー 3">
            <a:extLst>
              <a:ext uri="{FF2B5EF4-FFF2-40B4-BE49-F238E27FC236}">
                <a16:creationId xmlns:a16="http://schemas.microsoft.com/office/drawing/2014/main" id="{F6B40956-1E0B-9C26-7398-52B2BC3B23EE}"/>
              </a:ext>
            </a:extLst>
          </p:cNvPr>
          <p:cNvSpPr>
            <a:spLocks noGrp="1"/>
          </p:cNvSpPr>
          <p:nvPr>
            <p:ph type="sldNum" sz="quarter" idx="12"/>
          </p:nvPr>
        </p:nvSpPr>
        <p:spPr/>
        <p:txBody>
          <a:bodyPr/>
          <a:lstStyle/>
          <a:p>
            <a:fld id="{9FEBDA6B-CBE4-4856-B400-02DF5EEBA7AF}" type="slidenum">
              <a:rPr kumimoji="1" lang="ja-JP" altLang="en-US" smtClean="0"/>
              <a:pPr/>
              <a:t>10</a:t>
            </a:fld>
            <a:endParaRPr kumimoji="1" lang="ja-JP" altLang="en-US"/>
          </a:p>
        </p:txBody>
      </p:sp>
      <p:sp>
        <p:nvSpPr>
          <p:cNvPr id="9" name="フローチャート: 磁気ディスク 8">
            <a:extLst>
              <a:ext uri="{FF2B5EF4-FFF2-40B4-BE49-F238E27FC236}">
                <a16:creationId xmlns:a16="http://schemas.microsoft.com/office/drawing/2014/main" id="{D20DC56F-D855-B424-CF1F-C5DD258A0E85}"/>
              </a:ext>
            </a:extLst>
          </p:cNvPr>
          <p:cNvSpPr/>
          <p:nvPr/>
        </p:nvSpPr>
        <p:spPr>
          <a:xfrm>
            <a:off x="870411" y="2191337"/>
            <a:ext cx="2171172" cy="1461528"/>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dirty="0"/>
              <a:t>記事</a:t>
            </a:r>
            <a:endParaRPr kumimoji="1" lang="en-US" altLang="ja-JP" sz="2800" dirty="0"/>
          </a:p>
          <a:p>
            <a:pPr algn="ctr"/>
            <a:r>
              <a:rPr kumimoji="1" lang="ja-JP" altLang="en-US" sz="2800" dirty="0"/>
              <a:t>データベース</a:t>
            </a:r>
            <a:endParaRPr kumimoji="1" lang="en-US" altLang="ja-JP" sz="2800" dirty="0"/>
          </a:p>
        </p:txBody>
      </p:sp>
      <p:sp>
        <p:nvSpPr>
          <p:cNvPr id="16" name="テキスト ボックス 15">
            <a:extLst>
              <a:ext uri="{FF2B5EF4-FFF2-40B4-BE49-F238E27FC236}">
                <a16:creationId xmlns:a16="http://schemas.microsoft.com/office/drawing/2014/main" id="{344EBD13-B2FC-5FF3-5F56-E5AA3BB7318C}"/>
              </a:ext>
            </a:extLst>
          </p:cNvPr>
          <p:cNvSpPr txBox="1"/>
          <p:nvPr/>
        </p:nvSpPr>
        <p:spPr>
          <a:xfrm>
            <a:off x="3466255" y="1908654"/>
            <a:ext cx="4490878" cy="461665"/>
          </a:xfrm>
          <a:prstGeom prst="rect">
            <a:avLst/>
          </a:prstGeom>
          <a:noFill/>
        </p:spPr>
        <p:txBody>
          <a:bodyPr wrap="square" rtlCol="0">
            <a:spAutoFit/>
          </a:bodyPr>
          <a:lstStyle/>
          <a:p>
            <a:r>
              <a:rPr kumimoji="1" lang="ja-JP" altLang="en-US" sz="2400" b="1" dirty="0"/>
              <a:t>最新で、関連情報を幅広く抽出</a:t>
            </a:r>
          </a:p>
        </p:txBody>
      </p:sp>
      <p:sp>
        <p:nvSpPr>
          <p:cNvPr id="21" name="テキスト ボックス 20">
            <a:extLst>
              <a:ext uri="{FF2B5EF4-FFF2-40B4-BE49-F238E27FC236}">
                <a16:creationId xmlns:a16="http://schemas.microsoft.com/office/drawing/2014/main" id="{697AA437-72C2-D5A5-AF6B-28B191F52247}"/>
              </a:ext>
            </a:extLst>
          </p:cNvPr>
          <p:cNvSpPr txBox="1"/>
          <p:nvPr/>
        </p:nvSpPr>
        <p:spPr>
          <a:xfrm>
            <a:off x="3466255" y="4498089"/>
            <a:ext cx="4807334" cy="1200329"/>
          </a:xfrm>
          <a:prstGeom prst="rect">
            <a:avLst/>
          </a:prstGeom>
          <a:noFill/>
        </p:spPr>
        <p:txBody>
          <a:bodyPr wrap="square" rtlCol="0">
            <a:spAutoFit/>
          </a:bodyPr>
          <a:lstStyle/>
          <a:p>
            <a:r>
              <a:rPr kumimoji="1" lang="ja-JP" altLang="en-US" sz="2400" b="1" dirty="0"/>
              <a:t>影響がある企業の特定</a:t>
            </a:r>
            <a:endParaRPr kumimoji="1" lang="en-US" altLang="ja-JP" sz="2400" b="1" dirty="0"/>
          </a:p>
          <a:p>
            <a:r>
              <a:rPr kumimoji="1" lang="ja-JP" altLang="en-US" sz="2400" b="1" dirty="0"/>
              <a:t>詳細な関連度の特定</a:t>
            </a:r>
            <a:endParaRPr kumimoji="1" lang="en-US" altLang="ja-JP" sz="2400" b="1" dirty="0"/>
          </a:p>
          <a:p>
            <a:r>
              <a:rPr kumimoji="1" lang="ja-JP" altLang="en-US" sz="2400" dirty="0"/>
              <a:t>→事業のどの部分が関連かを特定</a:t>
            </a:r>
          </a:p>
        </p:txBody>
      </p:sp>
      <p:sp>
        <p:nvSpPr>
          <p:cNvPr id="24" name="テキスト ボックス 23">
            <a:extLst>
              <a:ext uri="{FF2B5EF4-FFF2-40B4-BE49-F238E27FC236}">
                <a16:creationId xmlns:a16="http://schemas.microsoft.com/office/drawing/2014/main" id="{5ECD9B29-8352-75D9-0DB7-877565CDEC78}"/>
              </a:ext>
            </a:extLst>
          </p:cNvPr>
          <p:cNvSpPr txBox="1"/>
          <p:nvPr/>
        </p:nvSpPr>
        <p:spPr>
          <a:xfrm>
            <a:off x="3188388" y="3032346"/>
            <a:ext cx="5492925" cy="1015663"/>
          </a:xfrm>
          <a:prstGeom prst="rect">
            <a:avLst/>
          </a:prstGeom>
          <a:noFill/>
        </p:spPr>
        <p:txBody>
          <a:bodyPr wrap="square">
            <a:spAutoFit/>
          </a:bodyPr>
          <a:lstStyle/>
          <a:p>
            <a:pPr marL="384048" lvl="2" indent="0">
              <a:buNone/>
            </a:pPr>
            <a:r>
              <a:rPr kumimoji="1" lang="ja-JP" altLang="en-US" sz="2000" dirty="0"/>
              <a:t>例</a:t>
            </a:r>
            <a:r>
              <a:rPr kumimoji="1" lang="en-US" altLang="ja-JP" sz="2000" dirty="0"/>
              <a:t>.</a:t>
            </a:r>
          </a:p>
          <a:p>
            <a:pPr marL="384048" lvl="2" indent="0">
              <a:buNone/>
            </a:pPr>
            <a:r>
              <a:rPr kumimoji="1" lang="ja-JP" altLang="en-US" sz="2000" dirty="0"/>
              <a:t>「コロナによって</a:t>
            </a:r>
            <a:r>
              <a:rPr kumimoji="1" lang="ja-JP" altLang="en-US" sz="2000" dirty="0">
                <a:solidFill>
                  <a:srgbClr val="FF0000"/>
                </a:solidFill>
              </a:rPr>
              <a:t>居酒屋</a:t>
            </a:r>
            <a:r>
              <a:rPr kumimoji="1" lang="ja-JP" altLang="en-US" sz="2000" dirty="0"/>
              <a:t>など被害が・・・」</a:t>
            </a:r>
            <a:endParaRPr kumimoji="1" lang="en-US" altLang="ja-JP" sz="2000" dirty="0"/>
          </a:p>
          <a:p>
            <a:pPr marL="384048" lvl="2" indent="0">
              <a:buNone/>
            </a:pPr>
            <a:r>
              <a:rPr kumimoji="1" lang="ja-JP" altLang="en-US" sz="2000" dirty="0"/>
              <a:t>「コロナにより</a:t>
            </a:r>
            <a:r>
              <a:rPr kumimoji="1" lang="ja-JP" altLang="en-US" sz="2000" dirty="0">
                <a:solidFill>
                  <a:srgbClr val="FF0000"/>
                </a:solidFill>
              </a:rPr>
              <a:t>キャンプ</a:t>
            </a:r>
            <a:r>
              <a:rPr kumimoji="1" lang="ja-JP" altLang="en-US" sz="2000" dirty="0"/>
              <a:t>の需要が・・・」</a:t>
            </a:r>
            <a:endParaRPr kumimoji="1" lang="en-US" altLang="ja-JP" sz="2000" dirty="0"/>
          </a:p>
        </p:txBody>
      </p:sp>
      <p:sp>
        <p:nvSpPr>
          <p:cNvPr id="25" name="テキスト ボックス 24">
            <a:extLst>
              <a:ext uri="{FF2B5EF4-FFF2-40B4-BE49-F238E27FC236}">
                <a16:creationId xmlns:a16="http://schemas.microsoft.com/office/drawing/2014/main" id="{9EF59F61-2B4F-5482-1EBF-956C2AD54807}"/>
              </a:ext>
            </a:extLst>
          </p:cNvPr>
          <p:cNvSpPr txBox="1"/>
          <p:nvPr/>
        </p:nvSpPr>
        <p:spPr>
          <a:xfrm>
            <a:off x="3479480" y="2297896"/>
            <a:ext cx="3476069" cy="830997"/>
          </a:xfrm>
          <a:prstGeom prst="rect">
            <a:avLst/>
          </a:prstGeom>
          <a:noFill/>
        </p:spPr>
        <p:txBody>
          <a:bodyPr wrap="square" rtlCol="0">
            <a:spAutoFit/>
          </a:bodyPr>
          <a:lstStyle/>
          <a:p>
            <a:r>
              <a:rPr kumimoji="1" lang="ja-JP" altLang="en-US" sz="2400" dirty="0"/>
              <a:t>・ニュース記事</a:t>
            </a:r>
            <a:endParaRPr kumimoji="1" lang="en-US" altLang="ja-JP" sz="2400" dirty="0"/>
          </a:p>
          <a:p>
            <a:r>
              <a:rPr kumimoji="1" lang="ja-JP" altLang="en-US" sz="2400" dirty="0"/>
              <a:t>・決算短信「経営の状況」</a:t>
            </a:r>
          </a:p>
        </p:txBody>
      </p:sp>
      <p:sp>
        <p:nvSpPr>
          <p:cNvPr id="18" name="フローチャート: 磁気ディスク 17">
            <a:extLst>
              <a:ext uri="{FF2B5EF4-FFF2-40B4-BE49-F238E27FC236}">
                <a16:creationId xmlns:a16="http://schemas.microsoft.com/office/drawing/2014/main" id="{2B8DE381-D665-47A9-6ACC-D6D60A29182C}"/>
              </a:ext>
            </a:extLst>
          </p:cNvPr>
          <p:cNvSpPr/>
          <p:nvPr/>
        </p:nvSpPr>
        <p:spPr>
          <a:xfrm>
            <a:off x="870411" y="4315320"/>
            <a:ext cx="2171172" cy="1461528"/>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dirty="0"/>
              <a:t>事業内容</a:t>
            </a:r>
            <a:endParaRPr kumimoji="1" lang="en-US" altLang="ja-JP" sz="2800" dirty="0"/>
          </a:p>
          <a:p>
            <a:pPr algn="ctr"/>
            <a:r>
              <a:rPr kumimoji="1" lang="ja-JP" altLang="en-US" sz="2800" dirty="0"/>
              <a:t>データベース</a:t>
            </a:r>
            <a:endParaRPr kumimoji="1" lang="en-US" altLang="ja-JP" sz="2800" dirty="0"/>
          </a:p>
        </p:txBody>
      </p:sp>
    </p:spTree>
    <p:extLst>
      <p:ext uri="{BB962C8B-B14F-4D97-AF65-F5344CB8AC3E}">
        <p14:creationId xmlns:p14="http://schemas.microsoft.com/office/powerpoint/2010/main" val="2939487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正方形/長方形 29">
            <a:extLst>
              <a:ext uri="{FF2B5EF4-FFF2-40B4-BE49-F238E27FC236}">
                <a16:creationId xmlns:a16="http://schemas.microsoft.com/office/drawing/2014/main" id="{1BB10A77-7061-EC7E-5E39-1A271B308604}"/>
              </a:ext>
            </a:extLst>
          </p:cNvPr>
          <p:cNvSpPr/>
          <p:nvPr/>
        </p:nvSpPr>
        <p:spPr>
          <a:xfrm>
            <a:off x="475973" y="2231991"/>
            <a:ext cx="8021310" cy="144946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943124F-EF6C-B4A0-1656-2566F16B0309}"/>
              </a:ext>
            </a:extLst>
          </p:cNvPr>
          <p:cNvSpPr/>
          <p:nvPr/>
        </p:nvSpPr>
        <p:spPr>
          <a:xfrm>
            <a:off x="6575777" y="2981114"/>
            <a:ext cx="1039529" cy="32063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A392E08-92B6-2AC5-9EE3-8877084B5E4F}"/>
              </a:ext>
            </a:extLst>
          </p:cNvPr>
          <p:cNvSpPr>
            <a:spLocks noGrp="1"/>
          </p:cNvSpPr>
          <p:nvPr>
            <p:ph type="title"/>
          </p:nvPr>
        </p:nvSpPr>
        <p:spPr/>
        <p:txBody>
          <a:bodyPr/>
          <a:lstStyle/>
          <a:p>
            <a:r>
              <a:rPr kumimoji="1" lang="ja-JP" altLang="en-US" dirty="0"/>
              <a:t>関連記事の取得方法</a:t>
            </a:r>
          </a:p>
        </p:txBody>
      </p:sp>
      <p:sp>
        <p:nvSpPr>
          <p:cNvPr id="3" name="コンテンツ プレースホルダー 2">
            <a:extLst>
              <a:ext uri="{FF2B5EF4-FFF2-40B4-BE49-F238E27FC236}">
                <a16:creationId xmlns:a16="http://schemas.microsoft.com/office/drawing/2014/main" id="{3F54C7EC-C6A9-7EB7-10E8-FE48CA6EAC3B}"/>
              </a:ext>
            </a:extLst>
          </p:cNvPr>
          <p:cNvSpPr>
            <a:spLocks noGrp="1"/>
          </p:cNvSpPr>
          <p:nvPr>
            <p:ph idx="1"/>
          </p:nvPr>
        </p:nvSpPr>
        <p:spPr/>
        <p:txBody>
          <a:bodyPr>
            <a:normAutofit/>
          </a:bodyPr>
          <a:lstStyle/>
          <a:p>
            <a:pPr marL="201168" lvl="1" indent="0">
              <a:buNone/>
            </a:pPr>
            <a:r>
              <a:rPr kumimoji="1" lang="ja-JP" altLang="en-US" sz="2400" b="1" dirty="0">
                <a:solidFill>
                  <a:schemeClr val="tx1"/>
                </a:solidFill>
              </a:rPr>
              <a:t>入力文との類似度</a:t>
            </a:r>
            <a:r>
              <a:rPr kumimoji="1" lang="ja-JP" altLang="en-US" sz="2400" dirty="0"/>
              <a:t>が高い情報を関連記事として取得</a:t>
            </a:r>
            <a:endParaRPr kumimoji="1" lang="en-US" altLang="ja-JP" sz="2400" dirty="0"/>
          </a:p>
          <a:p>
            <a:pPr marL="0" indent="0">
              <a:buNone/>
            </a:pPr>
            <a:endParaRPr kumimoji="1" lang="en-US" altLang="ja-JP" sz="2200" dirty="0"/>
          </a:p>
        </p:txBody>
      </p:sp>
      <p:sp>
        <p:nvSpPr>
          <p:cNvPr id="4" name="スライド番号プレースホルダー 3">
            <a:extLst>
              <a:ext uri="{FF2B5EF4-FFF2-40B4-BE49-F238E27FC236}">
                <a16:creationId xmlns:a16="http://schemas.microsoft.com/office/drawing/2014/main" id="{E08835D7-0018-EB25-057C-C318D0778E12}"/>
              </a:ext>
            </a:extLst>
          </p:cNvPr>
          <p:cNvSpPr>
            <a:spLocks noGrp="1"/>
          </p:cNvSpPr>
          <p:nvPr>
            <p:ph type="sldNum" sz="quarter" idx="12"/>
          </p:nvPr>
        </p:nvSpPr>
        <p:spPr/>
        <p:txBody>
          <a:bodyPr/>
          <a:lstStyle/>
          <a:p>
            <a:fld id="{9FEBDA6B-CBE4-4856-B400-02DF5EEBA7AF}" type="slidenum">
              <a:rPr kumimoji="1" lang="ja-JP" altLang="en-US" smtClean="0"/>
              <a:pPr/>
              <a:t>11</a:t>
            </a:fld>
            <a:endParaRPr kumimoji="1" lang="ja-JP" altLang="en-US"/>
          </a:p>
        </p:txBody>
      </p:sp>
      <p:sp>
        <p:nvSpPr>
          <p:cNvPr id="6" name="四角形: 角を丸くする 5">
            <a:extLst>
              <a:ext uri="{FF2B5EF4-FFF2-40B4-BE49-F238E27FC236}">
                <a16:creationId xmlns:a16="http://schemas.microsoft.com/office/drawing/2014/main" id="{2D521A7E-A73A-AAC2-A854-F4C6D455DDF1}"/>
              </a:ext>
            </a:extLst>
          </p:cNvPr>
          <p:cNvSpPr/>
          <p:nvPr/>
        </p:nvSpPr>
        <p:spPr>
          <a:xfrm>
            <a:off x="604060" y="2622854"/>
            <a:ext cx="2165685" cy="9104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000" dirty="0"/>
              <a:t>「コロナウイルスによって悪い影響を受ける企業」</a:t>
            </a:r>
          </a:p>
        </p:txBody>
      </p:sp>
      <p:sp>
        <p:nvSpPr>
          <p:cNvPr id="7" name="四角形: 角を丸くする 6">
            <a:extLst>
              <a:ext uri="{FF2B5EF4-FFF2-40B4-BE49-F238E27FC236}">
                <a16:creationId xmlns:a16="http://schemas.microsoft.com/office/drawing/2014/main" id="{F1AE9CA4-25BF-72A5-7345-B35B738DB651}"/>
              </a:ext>
            </a:extLst>
          </p:cNvPr>
          <p:cNvSpPr/>
          <p:nvPr/>
        </p:nvSpPr>
        <p:spPr>
          <a:xfrm>
            <a:off x="3020638" y="2630812"/>
            <a:ext cx="3072867" cy="3102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高速道路の有料化による、、、</a:t>
            </a:r>
          </a:p>
        </p:txBody>
      </p:sp>
      <p:sp>
        <p:nvSpPr>
          <p:cNvPr id="9" name="四角形: 角を丸くする 8">
            <a:extLst>
              <a:ext uri="{FF2B5EF4-FFF2-40B4-BE49-F238E27FC236}">
                <a16:creationId xmlns:a16="http://schemas.microsoft.com/office/drawing/2014/main" id="{7ED767C4-27CA-77BD-D775-674A58859F74}"/>
              </a:ext>
            </a:extLst>
          </p:cNvPr>
          <p:cNvSpPr/>
          <p:nvPr/>
        </p:nvSpPr>
        <p:spPr>
          <a:xfrm>
            <a:off x="3020638" y="2968768"/>
            <a:ext cx="3072866" cy="31024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t>コロナによって旅行者が、、、</a:t>
            </a:r>
          </a:p>
        </p:txBody>
      </p:sp>
      <p:sp>
        <p:nvSpPr>
          <p:cNvPr id="12" name="テキスト ボックス 11">
            <a:extLst>
              <a:ext uri="{FF2B5EF4-FFF2-40B4-BE49-F238E27FC236}">
                <a16:creationId xmlns:a16="http://schemas.microsoft.com/office/drawing/2014/main" id="{3C8E2851-9FF7-4DBA-941E-CE994C5464A6}"/>
              </a:ext>
            </a:extLst>
          </p:cNvPr>
          <p:cNvSpPr txBox="1"/>
          <p:nvPr/>
        </p:nvSpPr>
        <p:spPr>
          <a:xfrm>
            <a:off x="6123363" y="2270043"/>
            <a:ext cx="2286000" cy="400110"/>
          </a:xfrm>
          <a:prstGeom prst="rect">
            <a:avLst/>
          </a:prstGeom>
          <a:noFill/>
        </p:spPr>
        <p:txBody>
          <a:bodyPr wrap="square" rtlCol="0">
            <a:spAutoFit/>
          </a:bodyPr>
          <a:lstStyle/>
          <a:p>
            <a:r>
              <a:rPr kumimoji="1" lang="ja-JP" altLang="en-US" sz="2000" dirty="0"/>
              <a:t>入力文との類似度</a:t>
            </a:r>
          </a:p>
        </p:txBody>
      </p:sp>
      <p:sp>
        <p:nvSpPr>
          <p:cNvPr id="13" name="テキスト ボックス 12">
            <a:extLst>
              <a:ext uri="{FF2B5EF4-FFF2-40B4-BE49-F238E27FC236}">
                <a16:creationId xmlns:a16="http://schemas.microsoft.com/office/drawing/2014/main" id="{7585DA7E-A89E-F7C8-CFA5-1C18CDED6475}"/>
              </a:ext>
            </a:extLst>
          </p:cNvPr>
          <p:cNvSpPr txBox="1"/>
          <p:nvPr/>
        </p:nvSpPr>
        <p:spPr>
          <a:xfrm>
            <a:off x="6710367" y="2569171"/>
            <a:ext cx="1039529" cy="461665"/>
          </a:xfrm>
          <a:prstGeom prst="rect">
            <a:avLst/>
          </a:prstGeom>
          <a:noFill/>
        </p:spPr>
        <p:txBody>
          <a:bodyPr wrap="square" rtlCol="0">
            <a:spAutoFit/>
          </a:bodyPr>
          <a:lstStyle/>
          <a:p>
            <a:r>
              <a:rPr kumimoji="1" lang="en-US" altLang="ja-JP" sz="2400" dirty="0"/>
              <a:t>0.22</a:t>
            </a:r>
            <a:endParaRPr kumimoji="1" lang="ja-JP" altLang="en-US" sz="2400" dirty="0"/>
          </a:p>
        </p:txBody>
      </p:sp>
      <p:sp>
        <p:nvSpPr>
          <p:cNvPr id="14" name="テキスト ボックス 13">
            <a:extLst>
              <a:ext uri="{FF2B5EF4-FFF2-40B4-BE49-F238E27FC236}">
                <a16:creationId xmlns:a16="http://schemas.microsoft.com/office/drawing/2014/main" id="{9B176FC7-3DE5-E2D6-57E6-FC0EC172E55D}"/>
              </a:ext>
            </a:extLst>
          </p:cNvPr>
          <p:cNvSpPr txBox="1"/>
          <p:nvPr/>
        </p:nvSpPr>
        <p:spPr>
          <a:xfrm>
            <a:off x="6710367" y="2908376"/>
            <a:ext cx="1039529" cy="461665"/>
          </a:xfrm>
          <a:prstGeom prst="rect">
            <a:avLst/>
          </a:prstGeom>
          <a:noFill/>
        </p:spPr>
        <p:txBody>
          <a:bodyPr wrap="square" rtlCol="0">
            <a:spAutoFit/>
          </a:bodyPr>
          <a:lstStyle/>
          <a:p>
            <a:r>
              <a:rPr kumimoji="1" lang="en-US" altLang="ja-JP" sz="2400" dirty="0"/>
              <a:t>0.83</a:t>
            </a:r>
            <a:endParaRPr kumimoji="1" lang="ja-JP" altLang="en-US" sz="2400" dirty="0"/>
          </a:p>
        </p:txBody>
      </p:sp>
      <p:sp>
        <p:nvSpPr>
          <p:cNvPr id="18" name="テキスト ボックス 17">
            <a:extLst>
              <a:ext uri="{FF2B5EF4-FFF2-40B4-BE49-F238E27FC236}">
                <a16:creationId xmlns:a16="http://schemas.microsoft.com/office/drawing/2014/main" id="{D0A42A2C-F9BA-D06B-22AD-D27A423B0B68}"/>
              </a:ext>
            </a:extLst>
          </p:cNvPr>
          <p:cNvSpPr txBox="1"/>
          <p:nvPr/>
        </p:nvSpPr>
        <p:spPr>
          <a:xfrm>
            <a:off x="1353725" y="2222743"/>
            <a:ext cx="1160421" cy="400110"/>
          </a:xfrm>
          <a:prstGeom prst="rect">
            <a:avLst/>
          </a:prstGeom>
          <a:noFill/>
        </p:spPr>
        <p:txBody>
          <a:bodyPr wrap="square" rtlCol="0">
            <a:spAutoFit/>
          </a:bodyPr>
          <a:lstStyle/>
          <a:p>
            <a:r>
              <a:rPr kumimoji="1" lang="ja-JP" altLang="en-US" sz="2000" dirty="0"/>
              <a:t>入力</a:t>
            </a:r>
          </a:p>
        </p:txBody>
      </p:sp>
      <p:sp>
        <p:nvSpPr>
          <p:cNvPr id="19" name="テキスト ボックス 18">
            <a:extLst>
              <a:ext uri="{FF2B5EF4-FFF2-40B4-BE49-F238E27FC236}">
                <a16:creationId xmlns:a16="http://schemas.microsoft.com/office/drawing/2014/main" id="{ADB1411E-C815-B3D6-B89C-72A7185D7A0D}"/>
              </a:ext>
            </a:extLst>
          </p:cNvPr>
          <p:cNvSpPr txBox="1"/>
          <p:nvPr/>
        </p:nvSpPr>
        <p:spPr>
          <a:xfrm>
            <a:off x="3729147" y="2267159"/>
            <a:ext cx="2096977" cy="400110"/>
          </a:xfrm>
          <a:prstGeom prst="rect">
            <a:avLst/>
          </a:prstGeom>
          <a:noFill/>
        </p:spPr>
        <p:txBody>
          <a:bodyPr wrap="square" rtlCol="0">
            <a:spAutoFit/>
          </a:bodyPr>
          <a:lstStyle/>
          <a:p>
            <a:r>
              <a:rPr kumimoji="1" lang="ja-JP" altLang="en-US" sz="2000" dirty="0"/>
              <a:t>記事データベース</a:t>
            </a:r>
          </a:p>
        </p:txBody>
      </p:sp>
      <p:sp>
        <p:nvSpPr>
          <p:cNvPr id="21" name="テキスト ボックス 20">
            <a:extLst>
              <a:ext uri="{FF2B5EF4-FFF2-40B4-BE49-F238E27FC236}">
                <a16:creationId xmlns:a16="http://schemas.microsoft.com/office/drawing/2014/main" id="{D8D62456-F8BC-820B-1273-0E65AD72088D}"/>
              </a:ext>
            </a:extLst>
          </p:cNvPr>
          <p:cNvSpPr txBox="1"/>
          <p:nvPr/>
        </p:nvSpPr>
        <p:spPr>
          <a:xfrm>
            <a:off x="4384916" y="3192218"/>
            <a:ext cx="495701" cy="400110"/>
          </a:xfrm>
          <a:prstGeom prst="rect">
            <a:avLst/>
          </a:prstGeom>
          <a:noFill/>
        </p:spPr>
        <p:txBody>
          <a:bodyPr wrap="square">
            <a:spAutoFit/>
          </a:bodyPr>
          <a:lstStyle/>
          <a:p>
            <a:r>
              <a:rPr lang="ja-JP" altLang="en-US" sz="2000" b="0" dirty="0">
                <a:solidFill>
                  <a:srgbClr val="000000"/>
                </a:solidFill>
                <a:effectLst/>
                <a:latin typeface="Courier New" panose="02070309020205020404" pitchFamily="49" charset="0"/>
              </a:rPr>
              <a:t>：</a:t>
            </a:r>
            <a:endParaRPr lang="ja-JP" altLang="en-US" sz="2000" dirty="0"/>
          </a:p>
        </p:txBody>
      </p:sp>
      <p:sp>
        <p:nvSpPr>
          <p:cNvPr id="5" name="矢印: 右 4">
            <a:extLst>
              <a:ext uri="{FF2B5EF4-FFF2-40B4-BE49-F238E27FC236}">
                <a16:creationId xmlns:a16="http://schemas.microsoft.com/office/drawing/2014/main" id="{58F43F5F-898F-EE16-A25B-22461FDA285E}"/>
              </a:ext>
            </a:extLst>
          </p:cNvPr>
          <p:cNvSpPr/>
          <p:nvPr/>
        </p:nvSpPr>
        <p:spPr>
          <a:xfrm>
            <a:off x="3498848" y="4537651"/>
            <a:ext cx="1083505" cy="9484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t>LLM</a:t>
            </a:r>
            <a:endParaRPr kumimoji="1" lang="ja-JP" altLang="en-US" sz="2400" dirty="0"/>
          </a:p>
        </p:txBody>
      </p:sp>
      <p:sp>
        <p:nvSpPr>
          <p:cNvPr id="11" name="正方形/長方形 10">
            <a:extLst>
              <a:ext uri="{FF2B5EF4-FFF2-40B4-BE49-F238E27FC236}">
                <a16:creationId xmlns:a16="http://schemas.microsoft.com/office/drawing/2014/main" id="{93478ED7-871B-98AC-FB81-A2F5F7EBE6BA}"/>
              </a:ext>
            </a:extLst>
          </p:cNvPr>
          <p:cNvSpPr/>
          <p:nvPr/>
        </p:nvSpPr>
        <p:spPr>
          <a:xfrm>
            <a:off x="4777635" y="4272150"/>
            <a:ext cx="3339259" cy="8129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b="1" dirty="0">
                <a:solidFill>
                  <a:srgbClr val="FF0000"/>
                </a:solidFill>
              </a:rPr>
              <a:t>製薬業：製薬業は～</a:t>
            </a:r>
            <a:endParaRPr kumimoji="1" lang="en-US" altLang="ja-JP" sz="2400" b="1" dirty="0">
              <a:solidFill>
                <a:srgbClr val="FF0000"/>
              </a:solidFill>
            </a:endParaRPr>
          </a:p>
          <a:p>
            <a:pPr algn="ctr"/>
            <a:r>
              <a:rPr kumimoji="1" lang="ja-JP" altLang="en-US" sz="2400" b="1" dirty="0">
                <a:solidFill>
                  <a:srgbClr val="FF0000"/>
                </a:solidFill>
              </a:rPr>
              <a:t>旅行業：旅行業は～</a:t>
            </a:r>
            <a:endParaRPr kumimoji="1" lang="en-US" altLang="ja-JP" sz="2400" b="1" dirty="0">
              <a:solidFill>
                <a:srgbClr val="FF0000"/>
              </a:solidFill>
            </a:endParaRPr>
          </a:p>
        </p:txBody>
      </p:sp>
      <p:sp>
        <p:nvSpPr>
          <p:cNvPr id="16" name="テキスト ボックス 15">
            <a:extLst>
              <a:ext uri="{FF2B5EF4-FFF2-40B4-BE49-F238E27FC236}">
                <a16:creationId xmlns:a16="http://schemas.microsoft.com/office/drawing/2014/main" id="{51E3BD4B-ACEA-BDAE-8225-F731BBC559A5}"/>
              </a:ext>
            </a:extLst>
          </p:cNvPr>
          <p:cNvSpPr txBox="1"/>
          <p:nvPr/>
        </p:nvSpPr>
        <p:spPr>
          <a:xfrm>
            <a:off x="4679770" y="5169457"/>
            <a:ext cx="3817513" cy="1015663"/>
          </a:xfrm>
          <a:prstGeom prst="rect">
            <a:avLst/>
          </a:prstGeom>
          <a:noFill/>
        </p:spPr>
        <p:txBody>
          <a:bodyPr wrap="square" rtlCol="0">
            <a:spAutoFit/>
          </a:bodyPr>
          <a:lstStyle/>
          <a:p>
            <a:r>
              <a:rPr kumimoji="1" lang="ja-JP" altLang="en-US" sz="2000" dirty="0"/>
              <a:t>・関連情報の要約</a:t>
            </a:r>
            <a:endParaRPr kumimoji="1" lang="en-US" altLang="ja-JP" sz="2000" dirty="0"/>
          </a:p>
          <a:p>
            <a:r>
              <a:rPr kumimoji="1" lang="ja-JP" altLang="en-US" sz="2000" dirty="0"/>
              <a:t>・次の入力へのプロンプト形式化</a:t>
            </a:r>
            <a:endParaRPr kumimoji="1" lang="en-US" altLang="ja-JP" sz="2000" dirty="0"/>
          </a:p>
          <a:p>
            <a:r>
              <a:rPr kumimoji="1" lang="ja-JP" altLang="en-US" sz="2000" dirty="0"/>
              <a:t>・影響の違い（良い・悪い）</a:t>
            </a:r>
          </a:p>
        </p:txBody>
      </p:sp>
      <p:sp>
        <p:nvSpPr>
          <p:cNvPr id="20" name="正方形/長方形 19">
            <a:extLst>
              <a:ext uri="{FF2B5EF4-FFF2-40B4-BE49-F238E27FC236}">
                <a16:creationId xmlns:a16="http://schemas.microsoft.com/office/drawing/2014/main" id="{4BEECDF6-9671-7767-EF9D-168D5D120A63}"/>
              </a:ext>
            </a:extLst>
          </p:cNvPr>
          <p:cNvSpPr/>
          <p:nvPr/>
        </p:nvSpPr>
        <p:spPr>
          <a:xfrm>
            <a:off x="732621" y="3840406"/>
            <a:ext cx="2515653" cy="24275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a:solidFill>
                  <a:schemeClr val="tx1"/>
                </a:solidFill>
              </a:rPr>
              <a:t>以下の情報を参考にコロナウイルスによって悪い影響を受ける事業を出力してください。</a:t>
            </a:r>
            <a:endParaRPr kumimoji="1" lang="en-US" altLang="ja-JP" b="1" dirty="0">
              <a:solidFill>
                <a:schemeClr val="tx1"/>
              </a:solidFill>
            </a:endParaRPr>
          </a:p>
          <a:p>
            <a:pPr algn="ctr"/>
            <a:endParaRPr kumimoji="1" lang="en-US" altLang="ja-JP" b="1" dirty="0">
              <a:solidFill>
                <a:schemeClr val="tx1"/>
              </a:solidFill>
            </a:endParaRPr>
          </a:p>
          <a:p>
            <a:pPr algn="ctr"/>
            <a:endParaRPr kumimoji="1" lang="en-US" altLang="ja-JP" b="1" dirty="0">
              <a:solidFill>
                <a:schemeClr val="tx1"/>
              </a:solidFill>
            </a:endParaRPr>
          </a:p>
          <a:p>
            <a:pPr algn="ctr"/>
            <a:endParaRPr kumimoji="1" lang="en-US" altLang="ja-JP" b="1" dirty="0">
              <a:solidFill>
                <a:schemeClr val="tx1"/>
              </a:solidFill>
            </a:endParaRPr>
          </a:p>
          <a:p>
            <a:pPr algn="ctr"/>
            <a:endParaRPr kumimoji="1" lang="en-US" altLang="ja-JP" b="1" dirty="0">
              <a:solidFill>
                <a:schemeClr val="tx1"/>
              </a:solidFill>
            </a:endParaRPr>
          </a:p>
        </p:txBody>
      </p:sp>
      <p:sp>
        <p:nvSpPr>
          <p:cNvPr id="27" name="四角形: 角を丸くする 26">
            <a:extLst>
              <a:ext uri="{FF2B5EF4-FFF2-40B4-BE49-F238E27FC236}">
                <a16:creationId xmlns:a16="http://schemas.microsoft.com/office/drawing/2014/main" id="{1099A4D1-F9D2-8FF6-5948-710A4532C252}"/>
              </a:ext>
            </a:extLst>
          </p:cNvPr>
          <p:cNvSpPr/>
          <p:nvPr/>
        </p:nvSpPr>
        <p:spPr>
          <a:xfrm>
            <a:off x="902538" y="5085063"/>
            <a:ext cx="2117781" cy="114768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800" b="1" dirty="0">
                <a:solidFill>
                  <a:srgbClr val="FF0000"/>
                </a:solidFill>
              </a:rPr>
              <a:t>-------------------------</a:t>
            </a:r>
          </a:p>
          <a:p>
            <a:pPr algn="ctr"/>
            <a:r>
              <a:rPr kumimoji="1" lang="ja-JP" altLang="en-US" sz="2000" dirty="0"/>
              <a:t>・コロナによって旅行者が、、、</a:t>
            </a:r>
            <a:endParaRPr kumimoji="1" lang="en-US" altLang="ja-JP" sz="2000" dirty="0"/>
          </a:p>
          <a:p>
            <a:pPr algn="ctr"/>
            <a:r>
              <a:rPr kumimoji="1" lang="ja-JP" altLang="en-US" sz="1100" dirty="0"/>
              <a:t>：</a:t>
            </a:r>
            <a:endParaRPr kumimoji="1" lang="en-US" altLang="ja-JP" sz="1100" dirty="0"/>
          </a:p>
          <a:p>
            <a:pPr algn="ctr"/>
            <a:r>
              <a:rPr kumimoji="1" lang="en-US" altLang="ja-JP" sz="1800" b="1" dirty="0">
                <a:solidFill>
                  <a:srgbClr val="FF0000"/>
                </a:solidFill>
              </a:rPr>
              <a:t>-------------------------</a:t>
            </a:r>
          </a:p>
        </p:txBody>
      </p:sp>
      <p:cxnSp>
        <p:nvCxnSpPr>
          <p:cNvPr id="23" name="直線矢印コネクタ 22">
            <a:extLst>
              <a:ext uri="{FF2B5EF4-FFF2-40B4-BE49-F238E27FC236}">
                <a16:creationId xmlns:a16="http://schemas.microsoft.com/office/drawing/2014/main" id="{9EDA2B61-2943-BA75-D0BF-76A03B32C3A1}"/>
              </a:ext>
            </a:extLst>
          </p:cNvPr>
          <p:cNvCxnSpPr>
            <a:cxnSpLocks/>
          </p:cNvCxnSpPr>
          <p:nvPr/>
        </p:nvCxnSpPr>
        <p:spPr>
          <a:xfrm flipH="1">
            <a:off x="3020319" y="3275824"/>
            <a:ext cx="821388" cy="2236136"/>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362553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C6EBE7-4E3C-C2A0-CF61-BBB304027106}"/>
              </a:ext>
            </a:extLst>
          </p:cNvPr>
          <p:cNvSpPr>
            <a:spLocks noGrp="1"/>
          </p:cNvSpPr>
          <p:nvPr>
            <p:ph type="title"/>
          </p:nvPr>
        </p:nvSpPr>
        <p:spPr/>
        <p:txBody>
          <a:bodyPr/>
          <a:lstStyle/>
          <a:p>
            <a:r>
              <a:rPr kumimoji="1" lang="ja-JP" altLang="en-US" dirty="0"/>
              <a:t>関連事業内容の取得方法</a:t>
            </a:r>
          </a:p>
        </p:txBody>
      </p:sp>
      <p:sp>
        <p:nvSpPr>
          <p:cNvPr id="3" name="コンテンツ プレースホルダー 2">
            <a:extLst>
              <a:ext uri="{FF2B5EF4-FFF2-40B4-BE49-F238E27FC236}">
                <a16:creationId xmlns:a16="http://schemas.microsoft.com/office/drawing/2014/main" id="{71CC35C5-29E2-52EE-F5E2-D10A7D562A54}"/>
              </a:ext>
            </a:extLst>
          </p:cNvPr>
          <p:cNvSpPr>
            <a:spLocks noGrp="1"/>
          </p:cNvSpPr>
          <p:nvPr>
            <p:ph idx="1"/>
          </p:nvPr>
        </p:nvSpPr>
        <p:spPr>
          <a:xfrm>
            <a:off x="822959" y="1845734"/>
            <a:ext cx="8032283" cy="4023360"/>
          </a:xfrm>
        </p:spPr>
        <p:txBody>
          <a:bodyPr>
            <a:normAutofit/>
          </a:bodyPr>
          <a:lstStyle/>
          <a:p>
            <a:pPr marL="0" indent="0">
              <a:buNone/>
            </a:pPr>
            <a:r>
              <a:rPr lang="ja-JP" altLang="en-US" sz="2400" b="1" dirty="0">
                <a:solidFill>
                  <a:schemeClr val="tx1"/>
                </a:solidFill>
              </a:rPr>
              <a:t>入力文との類似度</a:t>
            </a:r>
            <a:r>
              <a:rPr lang="ja-JP" altLang="en-US" sz="2400" dirty="0"/>
              <a:t>が高い事業内容を取得</a:t>
            </a:r>
            <a:endParaRPr lang="en-US" altLang="ja-JP" sz="2400" dirty="0"/>
          </a:p>
          <a:p>
            <a:pPr lvl="1">
              <a:buFont typeface="Wingdings" panose="05000000000000000000" pitchFamily="2" charset="2"/>
              <a:buChar char="l"/>
            </a:pPr>
            <a:endParaRPr kumimoji="1" lang="en-US" altLang="ja-JP" sz="100" dirty="0"/>
          </a:p>
          <a:p>
            <a:pPr marL="201168" lvl="1" indent="0">
              <a:buNone/>
            </a:pPr>
            <a:endParaRPr kumimoji="1" lang="en-US" altLang="ja-JP" sz="2200" dirty="0"/>
          </a:p>
          <a:p>
            <a:pPr marL="201168" lvl="1" indent="0">
              <a:buNone/>
            </a:pPr>
            <a:endParaRPr lang="en-US" altLang="ja-JP" sz="2200" dirty="0"/>
          </a:p>
          <a:p>
            <a:pPr marL="201168" lvl="1" indent="0">
              <a:buNone/>
            </a:pPr>
            <a:endParaRPr kumimoji="1" lang="en-US" altLang="ja-JP" sz="2200" dirty="0"/>
          </a:p>
          <a:p>
            <a:pPr marL="201168" lvl="1" indent="0">
              <a:buNone/>
            </a:pPr>
            <a:endParaRPr lang="en-US" altLang="ja-JP" sz="2200" dirty="0"/>
          </a:p>
        </p:txBody>
      </p:sp>
      <p:sp>
        <p:nvSpPr>
          <p:cNvPr id="4" name="スライド番号プレースホルダー 3">
            <a:extLst>
              <a:ext uri="{FF2B5EF4-FFF2-40B4-BE49-F238E27FC236}">
                <a16:creationId xmlns:a16="http://schemas.microsoft.com/office/drawing/2014/main" id="{09C7847F-F54D-8598-080A-E5321241B3A4}"/>
              </a:ext>
            </a:extLst>
          </p:cNvPr>
          <p:cNvSpPr>
            <a:spLocks noGrp="1"/>
          </p:cNvSpPr>
          <p:nvPr>
            <p:ph type="sldNum" sz="quarter" idx="12"/>
          </p:nvPr>
        </p:nvSpPr>
        <p:spPr/>
        <p:txBody>
          <a:bodyPr/>
          <a:lstStyle/>
          <a:p>
            <a:fld id="{9FEBDA6B-CBE4-4856-B400-02DF5EEBA7AF}" type="slidenum">
              <a:rPr kumimoji="1" lang="ja-JP" altLang="en-US" smtClean="0"/>
              <a:pPr/>
              <a:t>12</a:t>
            </a:fld>
            <a:endParaRPr kumimoji="1" lang="ja-JP" altLang="en-US" dirty="0"/>
          </a:p>
        </p:txBody>
      </p:sp>
      <p:sp>
        <p:nvSpPr>
          <p:cNvPr id="5" name="四角形: 角を丸くする 4">
            <a:extLst>
              <a:ext uri="{FF2B5EF4-FFF2-40B4-BE49-F238E27FC236}">
                <a16:creationId xmlns:a16="http://schemas.microsoft.com/office/drawing/2014/main" id="{C97358D4-6CDA-470E-F1A5-9980348ADD2E}"/>
              </a:ext>
            </a:extLst>
          </p:cNvPr>
          <p:cNvSpPr/>
          <p:nvPr/>
        </p:nvSpPr>
        <p:spPr>
          <a:xfrm>
            <a:off x="514951" y="2313725"/>
            <a:ext cx="8091239" cy="7670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01168" lvl="1" indent="0">
              <a:buNone/>
            </a:pPr>
            <a:r>
              <a:rPr lang="ja-JP" altLang="en-US" sz="2000" dirty="0"/>
              <a:t>入力文「製薬業：ワクチンや、発熱による</a:t>
            </a:r>
            <a:r>
              <a:rPr lang="ja-JP" altLang="en-US" sz="2000" dirty="0">
                <a:solidFill>
                  <a:srgbClr val="FF0000"/>
                </a:solidFill>
              </a:rPr>
              <a:t>解熱剤の需要増加</a:t>
            </a:r>
            <a:r>
              <a:rPr lang="ja-JP" altLang="en-US" sz="2000" dirty="0"/>
              <a:t>による影響</a:t>
            </a:r>
            <a:endParaRPr lang="en-US" altLang="ja-JP" sz="2000" dirty="0"/>
          </a:p>
          <a:p>
            <a:pPr marL="384048" lvl="2" indent="0">
              <a:buNone/>
            </a:pPr>
            <a:r>
              <a:rPr lang="ja-JP" altLang="en-US" sz="2000" dirty="0"/>
              <a:t>　　旅行業：コロナによる</a:t>
            </a:r>
            <a:r>
              <a:rPr lang="ja-JP" altLang="en-US" sz="2000" dirty="0">
                <a:solidFill>
                  <a:srgbClr val="FF0000"/>
                </a:solidFill>
              </a:rPr>
              <a:t>人が多い場所</a:t>
            </a:r>
            <a:r>
              <a:rPr lang="ja-JP" altLang="en-US" sz="2000" dirty="0"/>
              <a:t>への旅行者の減少による影響」</a:t>
            </a:r>
            <a:endParaRPr lang="en-US" altLang="ja-JP" sz="2000" dirty="0"/>
          </a:p>
        </p:txBody>
      </p:sp>
      <p:sp>
        <p:nvSpPr>
          <p:cNvPr id="6" name="四角形: 角を丸くする 5">
            <a:extLst>
              <a:ext uri="{FF2B5EF4-FFF2-40B4-BE49-F238E27FC236}">
                <a16:creationId xmlns:a16="http://schemas.microsoft.com/office/drawing/2014/main" id="{949AB1E4-089C-D1E8-2E2A-671196004D73}"/>
              </a:ext>
            </a:extLst>
          </p:cNvPr>
          <p:cNvSpPr/>
          <p:nvPr/>
        </p:nvSpPr>
        <p:spPr>
          <a:xfrm>
            <a:off x="492092" y="3123014"/>
            <a:ext cx="8114098" cy="7078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01168" lvl="1" indent="0">
              <a:buNone/>
            </a:pPr>
            <a:r>
              <a:rPr lang="ja-JP" altLang="en-US" sz="2000" dirty="0"/>
              <a:t>事業内容文の例（事業内容データベース）</a:t>
            </a:r>
            <a:endParaRPr lang="en-US" altLang="ja-JP" sz="2000" dirty="0"/>
          </a:p>
          <a:p>
            <a:pPr marL="384048" lvl="2" indent="0">
              <a:buNone/>
            </a:pPr>
            <a:r>
              <a:rPr lang="ja-JP" altLang="en-US" sz="2000" dirty="0"/>
              <a:t>「本社は</a:t>
            </a:r>
            <a:r>
              <a:rPr lang="ja-JP" altLang="en-US" sz="2000" dirty="0">
                <a:solidFill>
                  <a:srgbClr val="FF0000"/>
                </a:solidFill>
              </a:rPr>
              <a:t>解熱剤である～～の製造業</a:t>
            </a:r>
            <a:r>
              <a:rPr lang="ja-JP" altLang="en-US" sz="2000" dirty="0"/>
              <a:t>と～で構成されています」</a:t>
            </a:r>
            <a:endParaRPr lang="en-US" altLang="ja-JP" sz="2000" dirty="0"/>
          </a:p>
        </p:txBody>
      </p:sp>
      <p:sp>
        <p:nvSpPr>
          <p:cNvPr id="12" name="テキスト ボックス 11">
            <a:extLst>
              <a:ext uri="{FF2B5EF4-FFF2-40B4-BE49-F238E27FC236}">
                <a16:creationId xmlns:a16="http://schemas.microsoft.com/office/drawing/2014/main" id="{3B400523-AB51-355C-9A5B-E90FBA6FE212}"/>
              </a:ext>
            </a:extLst>
          </p:cNvPr>
          <p:cNvSpPr txBox="1"/>
          <p:nvPr/>
        </p:nvSpPr>
        <p:spPr>
          <a:xfrm>
            <a:off x="4886760" y="5344375"/>
            <a:ext cx="4353183" cy="707886"/>
          </a:xfrm>
          <a:prstGeom prst="rect">
            <a:avLst/>
          </a:prstGeom>
          <a:noFill/>
        </p:spPr>
        <p:txBody>
          <a:bodyPr wrap="square" rtlCol="0">
            <a:spAutoFit/>
          </a:bodyPr>
          <a:lstStyle/>
          <a:p>
            <a:r>
              <a:rPr kumimoji="1" lang="en-US" altLang="ja-JP" sz="2000" b="1" dirty="0"/>
              <a:t>LLM</a:t>
            </a:r>
            <a:r>
              <a:rPr kumimoji="1" lang="ja-JP" altLang="en-US" sz="2000" b="1" dirty="0"/>
              <a:t>に入力</a:t>
            </a:r>
            <a:endParaRPr kumimoji="1" lang="en-US" altLang="ja-JP" sz="2000" b="1" dirty="0"/>
          </a:p>
          <a:p>
            <a:r>
              <a:rPr kumimoji="1" lang="ja-JP" altLang="en-US" sz="2000" b="1" dirty="0"/>
              <a:t>・どの部分が関連しているかを説明</a:t>
            </a:r>
            <a:endParaRPr kumimoji="1" lang="en-US" altLang="ja-JP" sz="2000" b="1" dirty="0"/>
          </a:p>
        </p:txBody>
      </p:sp>
      <p:sp>
        <p:nvSpPr>
          <p:cNvPr id="14" name="正方形/長方形 13">
            <a:extLst>
              <a:ext uri="{FF2B5EF4-FFF2-40B4-BE49-F238E27FC236}">
                <a16:creationId xmlns:a16="http://schemas.microsoft.com/office/drawing/2014/main" id="{4E437F8F-735D-40C1-2E56-D41C04AB757F}"/>
              </a:ext>
            </a:extLst>
          </p:cNvPr>
          <p:cNvSpPr/>
          <p:nvPr/>
        </p:nvSpPr>
        <p:spPr>
          <a:xfrm>
            <a:off x="5184526" y="4443541"/>
            <a:ext cx="3690383" cy="8129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000" b="1" dirty="0">
                <a:solidFill>
                  <a:srgbClr val="FF0000"/>
                </a:solidFill>
              </a:rPr>
              <a:t>○○株式会社</a:t>
            </a:r>
            <a:endParaRPr kumimoji="1" lang="en-US" altLang="ja-JP" sz="2000" b="1" dirty="0">
              <a:solidFill>
                <a:srgbClr val="FF0000"/>
              </a:solidFill>
            </a:endParaRPr>
          </a:p>
          <a:p>
            <a:pPr algn="ctr"/>
            <a:r>
              <a:rPr kumimoji="1" lang="ja-JP" altLang="en-US" sz="2000" b="1" dirty="0">
                <a:solidFill>
                  <a:srgbClr val="FF0000"/>
                </a:solidFill>
              </a:rPr>
              <a:t>関連理由：解熱剤の製造</a:t>
            </a:r>
            <a:endParaRPr kumimoji="1" lang="en-US" altLang="ja-JP" sz="2000" b="1" dirty="0">
              <a:solidFill>
                <a:srgbClr val="FF0000"/>
              </a:solidFill>
            </a:endParaRPr>
          </a:p>
        </p:txBody>
      </p:sp>
      <p:sp>
        <p:nvSpPr>
          <p:cNvPr id="16" name="正方形/長方形 15">
            <a:extLst>
              <a:ext uri="{FF2B5EF4-FFF2-40B4-BE49-F238E27FC236}">
                <a16:creationId xmlns:a16="http://schemas.microsoft.com/office/drawing/2014/main" id="{0B72EBD0-9C86-AE81-203D-A0F259222AE3}"/>
              </a:ext>
            </a:extLst>
          </p:cNvPr>
          <p:cNvSpPr/>
          <p:nvPr/>
        </p:nvSpPr>
        <p:spPr>
          <a:xfrm>
            <a:off x="1672498" y="3956273"/>
            <a:ext cx="2521633" cy="22862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000" dirty="0">
                <a:solidFill>
                  <a:schemeClr val="tx1"/>
                </a:solidFill>
              </a:rPr>
              <a:t>以下の情報を用いて「製薬業」と「旅行業」の関連企業と関連理由を出力してください。</a:t>
            </a:r>
            <a:endParaRPr kumimoji="1" lang="en-US" altLang="ja-JP" sz="2000" dirty="0">
              <a:solidFill>
                <a:schemeClr val="tx1"/>
              </a:solidFill>
            </a:endParaRPr>
          </a:p>
          <a:p>
            <a:pPr algn="ctr"/>
            <a:r>
              <a:rPr kumimoji="1" lang="en-US" altLang="ja-JP" sz="1600" dirty="0">
                <a:solidFill>
                  <a:srgbClr val="FF0000"/>
                </a:solidFill>
              </a:rPr>
              <a:t>---------------------------------</a:t>
            </a:r>
          </a:p>
          <a:p>
            <a:pPr algn="ctr"/>
            <a:r>
              <a:rPr kumimoji="1" lang="ja-JP" altLang="en-US" sz="2000" dirty="0">
                <a:solidFill>
                  <a:srgbClr val="FF0000"/>
                </a:solidFill>
              </a:rPr>
              <a:t>関連事業内容</a:t>
            </a:r>
            <a:endParaRPr kumimoji="1" lang="en-US" altLang="ja-JP" sz="2000" dirty="0">
              <a:solidFill>
                <a:srgbClr val="FF0000"/>
              </a:solidFill>
            </a:endParaRPr>
          </a:p>
          <a:p>
            <a:pPr algn="ctr"/>
            <a:r>
              <a:rPr kumimoji="1" lang="ja-JP" altLang="en-US" sz="2000" dirty="0">
                <a:solidFill>
                  <a:srgbClr val="FF0000"/>
                </a:solidFill>
              </a:rPr>
              <a:t>：</a:t>
            </a:r>
            <a:endParaRPr kumimoji="1" lang="en-US" altLang="ja-JP" sz="2000" dirty="0">
              <a:solidFill>
                <a:srgbClr val="FF0000"/>
              </a:solidFill>
            </a:endParaRPr>
          </a:p>
          <a:p>
            <a:pPr algn="ctr"/>
            <a:r>
              <a:rPr kumimoji="1" lang="en-US" altLang="ja-JP" sz="1600" dirty="0">
                <a:solidFill>
                  <a:srgbClr val="FF0000"/>
                </a:solidFill>
              </a:rPr>
              <a:t>---------------------------------</a:t>
            </a:r>
          </a:p>
        </p:txBody>
      </p:sp>
      <p:sp>
        <p:nvSpPr>
          <p:cNvPr id="17" name="四角形: 角を丸くする 16">
            <a:extLst>
              <a:ext uri="{FF2B5EF4-FFF2-40B4-BE49-F238E27FC236}">
                <a16:creationId xmlns:a16="http://schemas.microsoft.com/office/drawing/2014/main" id="{741F124C-5193-E75F-F8D9-B29B21B206BB}"/>
              </a:ext>
            </a:extLst>
          </p:cNvPr>
          <p:cNvSpPr/>
          <p:nvPr/>
        </p:nvSpPr>
        <p:spPr>
          <a:xfrm>
            <a:off x="1730885" y="5344375"/>
            <a:ext cx="2384393" cy="74708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19" name="矢印: 折線 18">
            <a:extLst>
              <a:ext uri="{FF2B5EF4-FFF2-40B4-BE49-F238E27FC236}">
                <a16:creationId xmlns:a16="http://schemas.microsoft.com/office/drawing/2014/main" id="{DFA3BFA1-FB0A-1429-A83E-3808AEAA7EB2}"/>
              </a:ext>
            </a:extLst>
          </p:cNvPr>
          <p:cNvSpPr/>
          <p:nvPr/>
        </p:nvSpPr>
        <p:spPr>
          <a:xfrm rot="10800000" flipH="1">
            <a:off x="663059" y="3797620"/>
            <a:ext cx="1110068" cy="2113733"/>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右 19">
            <a:extLst>
              <a:ext uri="{FF2B5EF4-FFF2-40B4-BE49-F238E27FC236}">
                <a16:creationId xmlns:a16="http://schemas.microsoft.com/office/drawing/2014/main" id="{B848A58E-9E92-CFF6-1D49-6E1119A00810}"/>
              </a:ext>
            </a:extLst>
          </p:cNvPr>
          <p:cNvSpPr/>
          <p:nvPr/>
        </p:nvSpPr>
        <p:spPr>
          <a:xfrm>
            <a:off x="4307087" y="4509296"/>
            <a:ext cx="805594" cy="68140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t>LLM</a:t>
            </a:r>
            <a:endParaRPr kumimoji="1" lang="ja-JP" altLang="en-US" sz="2000" dirty="0"/>
          </a:p>
        </p:txBody>
      </p:sp>
    </p:spTree>
    <p:extLst>
      <p:ext uri="{BB962C8B-B14F-4D97-AF65-F5344CB8AC3E}">
        <p14:creationId xmlns:p14="http://schemas.microsoft.com/office/powerpoint/2010/main" val="3174601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0C903D-1A6C-4E29-B1F0-4D7A387C2E5F}"/>
              </a:ext>
            </a:extLst>
          </p:cNvPr>
          <p:cNvSpPr>
            <a:spLocks noGrp="1"/>
          </p:cNvSpPr>
          <p:nvPr>
            <p:ph type="title"/>
          </p:nvPr>
        </p:nvSpPr>
        <p:spPr/>
        <p:txBody>
          <a:bodyPr/>
          <a:lstStyle/>
          <a:p>
            <a:r>
              <a:rPr kumimoji="1" lang="ja-JP" altLang="en-US" dirty="0"/>
              <a:t>関連企業の出力</a:t>
            </a:r>
          </a:p>
        </p:txBody>
      </p:sp>
      <p:sp>
        <p:nvSpPr>
          <p:cNvPr id="3" name="コンテンツ プレースホルダー 2">
            <a:extLst>
              <a:ext uri="{FF2B5EF4-FFF2-40B4-BE49-F238E27FC236}">
                <a16:creationId xmlns:a16="http://schemas.microsoft.com/office/drawing/2014/main" id="{538C44C1-D0AE-4A49-1D41-67F01E611A62}"/>
              </a:ext>
            </a:extLst>
          </p:cNvPr>
          <p:cNvSpPr>
            <a:spLocks noGrp="1"/>
          </p:cNvSpPr>
          <p:nvPr>
            <p:ph idx="1"/>
          </p:nvPr>
        </p:nvSpPr>
        <p:spPr/>
        <p:txBody>
          <a:bodyPr/>
          <a:lstStyle/>
          <a:p>
            <a:r>
              <a:rPr kumimoji="1" lang="ja-JP" altLang="en-US" dirty="0"/>
              <a:t>プロンプト</a:t>
            </a:r>
          </a:p>
        </p:txBody>
      </p:sp>
      <p:pic>
        <p:nvPicPr>
          <p:cNvPr id="5" name="図 4">
            <a:extLst>
              <a:ext uri="{FF2B5EF4-FFF2-40B4-BE49-F238E27FC236}">
                <a16:creationId xmlns:a16="http://schemas.microsoft.com/office/drawing/2014/main" id="{2ECAB53F-BA60-F465-7675-1CC5EF53776A}"/>
              </a:ext>
            </a:extLst>
          </p:cNvPr>
          <p:cNvPicPr>
            <a:picLocks noChangeAspect="1"/>
          </p:cNvPicPr>
          <p:nvPr/>
        </p:nvPicPr>
        <p:blipFill>
          <a:blip r:embed="rId2"/>
          <a:stretch>
            <a:fillRect/>
          </a:stretch>
        </p:blipFill>
        <p:spPr>
          <a:xfrm>
            <a:off x="1091553" y="2369443"/>
            <a:ext cx="6797287" cy="1943283"/>
          </a:xfrm>
          <a:prstGeom prst="rect">
            <a:avLst/>
          </a:prstGeom>
        </p:spPr>
      </p:pic>
      <p:sp>
        <p:nvSpPr>
          <p:cNvPr id="7" name="テキスト ボックス 6">
            <a:extLst>
              <a:ext uri="{FF2B5EF4-FFF2-40B4-BE49-F238E27FC236}">
                <a16:creationId xmlns:a16="http://schemas.microsoft.com/office/drawing/2014/main" id="{0DBB3CB4-EE04-32B7-D44E-38FCE257D066}"/>
              </a:ext>
            </a:extLst>
          </p:cNvPr>
          <p:cNvSpPr txBox="1"/>
          <p:nvPr/>
        </p:nvSpPr>
        <p:spPr>
          <a:xfrm>
            <a:off x="799349" y="4488557"/>
            <a:ext cx="7840798" cy="1477328"/>
          </a:xfrm>
          <a:prstGeom prst="rect">
            <a:avLst/>
          </a:prstGeom>
          <a:noFill/>
        </p:spPr>
        <p:txBody>
          <a:bodyPr wrap="square">
            <a:spAutoFit/>
          </a:bodyPr>
          <a:lstStyle/>
          <a:p>
            <a:r>
              <a:rPr lang="ja-JP" altLang="en-US" dirty="0">
                <a:solidFill>
                  <a:srgbClr val="212121"/>
                </a:solidFill>
                <a:latin typeface="Courier New" panose="02070309020205020404" pitchFamily="49" charset="0"/>
              </a:rPr>
              <a:t>㈱オリエンタルコンサルタンツ：オリエンタルコンサルタンツは、インフラ整備を中心としたマネジメントサービスの提供や工事施工、不動産管理などを行う企業集団であり、</a:t>
            </a:r>
            <a:r>
              <a:rPr lang="ja-JP" altLang="en-US" dirty="0">
                <a:solidFill>
                  <a:srgbClr val="FF0000"/>
                </a:solidFill>
                <a:latin typeface="Courier New" panose="02070309020205020404" pitchFamily="49" charset="0"/>
              </a:rPr>
              <a:t>建設業に関連があります。</a:t>
            </a:r>
            <a:endParaRPr lang="en-US" altLang="ja-JP" dirty="0">
              <a:solidFill>
                <a:srgbClr val="FF0000"/>
              </a:solidFill>
              <a:latin typeface="Courier New" panose="02070309020205020404" pitchFamily="49" charset="0"/>
            </a:endParaRPr>
          </a:p>
          <a:p>
            <a:r>
              <a:rPr lang="ja-JP" altLang="en-US" dirty="0">
                <a:solidFill>
                  <a:srgbClr val="212121"/>
                </a:solidFill>
                <a:latin typeface="Courier New" panose="02070309020205020404" pitchFamily="49" charset="0"/>
              </a:rPr>
              <a:t> ㈱ニューウェーブ：ニューウェーブは、教育関連事業を主とし、不動産賃貸事業、飲食事業に取り組んでおり、</a:t>
            </a:r>
            <a:r>
              <a:rPr lang="ja-JP" altLang="en-US" dirty="0">
                <a:solidFill>
                  <a:srgbClr val="FF0000"/>
                </a:solidFill>
                <a:latin typeface="Courier New" panose="02070309020205020404" pitchFamily="49" charset="0"/>
              </a:rPr>
              <a:t>建設業と飲食店業の両方に関連があります。</a:t>
            </a:r>
            <a:endParaRPr lang="ja-JP" altLang="en-US" dirty="0">
              <a:solidFill>
                <a:srgbClr val="FF0000"/>
              </a:solidFill>
            </a:endParaRPr>
          </a:p>
        </p:txBody>
      </p:sp>
    </p:spTree>
    <p:extLst>
      <p:ext uri="{BB962C8B-B14F-4D97-AF65-F5344CB8AC3E}">
        <p14:creationId xmlns:p14="http://schemas.microsoft.com/office/powerpoint/2010/main" val="2931276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F6FBFB-802D-52E8-E161-0468A23EF96C}"/>
              </a:ext>
            </a:extLst>
          </p:cNvPr>
          <p:cNvSpPr>
            <a:spLocks noGrp="1"/>
          </p:cNvSpPr>
          <p:nvPr>
            <p:ph type="title"/>
          </p:nvPr>
        </p:nvSpPr>
        <p:spPr/>
        <p:txBody>
          <a:bodyPr/>
          <a:lstStyle/>
          <a:p>
            <a:r>
              <a:rPr kumimoji="1" lang="ja-JP" altLang="en-US" dirty="0"/>
              <a:t>その他の成果物</a:t>
            </a:r>
          </a:p>
        </p:txBody>
      </p:sp>
      <p:sp>
        <p:nvSpPr>
          <p:cNvPr id="3" name="コンテンツ プレースホルダー 2">
            <a:extLst>
              <a:ext uri="{FF2B5EF4-FFF2-40B4-BE49-F238E27FC236}">
                <a16:creationId xmlns:a16="http://schemas.microsoft.com/office/drawing/2014/main" id="{DF9E834E-9038-781C-8777-D2ABB5E4FC5F}"/>
              </a:ext>
            </a:extLst>
          </p:cNvPr>
          <p:cNvSpPr>
            <a:spLocks noGrp="1"/>
          </p:cNvSpPr>
          <p:nvPr>
            <p:ph idx="1"/>
          </p:nvPr>
        </p:nvSpPr>
        <p:spPr/>
        <p:txBody>
          <a:bodyPr/>
          <a:lstStyle/>
          <a:p>
            <a:pPr marL="0" indent="0">
              <a:buNone/>
            </a:pPr>
            <a:r>
              <a:rPr kumimoji="1" lang="ja-JP" altLang="en-US" sz="2400" b="1" dirty="0"/>
              <a:t>エブリボディ伊川谷</a:t>
            </a:r>
            <a:r>
              <a:rPr kumimoji="1" lang="en-US" altLang="ja-JP" sz="2400" b="1" dirty="0"/>
              <a:t>HP</a:t>
            </a:r>
          </a:p>
          <a:p>
            <a:pPr lvl="1">
              <a:buFont typeface="Wingdings" panose="05000000000000000000" pitchFamily="2" charset="2"/>
              <a:buChar char="l"/>
            </a:pPr>
            <a:r>
              <a:rPr lang="en-US" altLang="ja-JP" sz="2000" dirty="0" err="1"/>
              <a:t>HTML,CSS,PHP,Javascript,botstrap</a:t>
            </a:r>
            <a:r>
              <a:rPr lang="ja-JP" altLang="en-US" sz="2000" dirty="0"/>
              <a:t>を使用</a:t>
            </a:r>
            <a:endParaRPr lang="en-US" altLang="ja-JP" sz="2000" dirty="0"/>
          </a:p>
          <a:p>
            <a:pPr lvl="1">
              <a:buFont typeface="Wingdings" panose="05000000000000000000" pitchFamily="2" charset="2"/>
              <a:buChar char="l"/>
            </a:pPr>
            <a:r>
              <a:rPr lang="en-US" altLang="ja-JP" sz="2000" dirty="0" err="1"/>
              <a:t>Wordpress</a:t>
            </a:r>
            <a:r>
              <a:rPr lang="ja-JP" altLang="en-US" sz="2000" dirty="0"/>
              <a:t>に最近移行</a:t>
            </a:r>
            <a:endParaRPr lang="en-US" altLang="ja-JP" sz="2000" dirty="0"/>
          </a:p>
          <a:p>
            <a:pPr marL="201168" lvl="1" indent="0">
              <a:buNone/>
            </a:pPr>
            <a:endParaRPr lang="en-US" altLang="ja-JP" dirty="0"/>
          </a:p>
          <a:p>
            <a:pPr marL="201168" lvl="1" indent="0">
              <a:buNone/>
            </a:pPr>
            <a:endParaRPr lang="en-US" altLang="ja-JP" dirty="0"/>
          </a:p>
          <a:p>
            <a:pPr lvl="1">
              <a:buFont typeface="Wingdings" panose="05000000000000000000" pitchFamily="2" charset="2"/>
              <a:buChar char="l"/>
            </a:pPr>
            <a:endParaRPr kumimoji="1" lang="ja-JP" altLang="en-US" dirty="0"/>
          </a:p>
        </p:txBody>
      </p:sp>
      <p:pic>
        <p:nvPicPr>
          <p:cNvPr id="5" name="図 4">
            <a:extLst>
              <a:ext uri="{FF2B5EF4-FFF2-40B4-BE49-F238E27FC236}">
                <a16:creationId xmlns:a16="http://schemas.microsoft.com/office/drawing/2014/main" id="{7BECEBB8-B68A-FD9F-D1E9-58580FD161F8}"/>
              </a:ext>
            </a:extLst>
          </p:cNvPr>
          <p:cNvPicPr>
            <a:picLocks noChangeAspect="1"/>
          </p:cNvPicPr>
          <p:nvPr/>
        </p:nvPicPr>
        <p:blipFill>
          <a:blip r:embed="rId2"/>
          <a:stretch>
            <a:fillRect/>
          </a:stretch>
        </p:blipFill>
        <p:spPr>
          <a:xfrm>
            <a:off x="693007" y="3158023"/>
            <a:ext cx="4957938" cy="2442092"/>
          </a:xfrm>
          <a:prstGeom prst="rect">
            <a:avLst/>
          </a:prstGeom>
        </p:spPr>
      </p:pic>
      <p:pic>
        <p:nvPicPr>
          <p:cNvPr id="7" name="図 6">
            <a:extLst>
              <a:ext uri="{FF2B5EF4-FFF2-40B4-BE49-F238E27FC236}">
                <a16:creationId xmlns:a16="http://schemas.microsoft.com/office/drawing/2014/main" id="{F468D101-9CE7-8331-A116-4B82A5DAA893}"/>
              </a:ext>
            </a:extLst>
          </p:cNvPr>
          <p:cNvPicPr>
            <a:picLocks noChangeAspect="1"/>
          </p:cNvPicPr>
          <p:nvPr/>
        </p:nvPicPr>
        <p:blipFill>
          <a:blip r:embed="rId3"/>
          <a:stretch>
            <a:fillRect/>
          </a:stretch>
        </p:blipFill>
        <p:spPr>
          <a:xfrm>
            <a:off x="5904336" y="2211486"/>
            <a:ext cx="3018284" cy="2909154"/>
          </a:xfrm>
          <a:prstGeom prst="rect">
            <a:avLst/>
          </a:prstGeom>
        </p:spPr>
      </p:pic>
      <p:sp>
        <p:nvSpPr>
          <p:cNvPr id="9" name="テキスト ボックス 8">
            <a:extLst>
              <a:ext uri="{FF2B5EF4-FFF2-40B4-BE49-F238E27FC236}">
                <a16:creationId xmlns:a16="http://schemas.microsoft.com/office/drawing/2014/main" id="{11650FDD-64FB-314A-E668-87310541ED5C}"/>
              </a:ext>
            </a:extLst>
          </p:cNvPr>
          <p:cNvSpPr txBox="1"/>
          <p:nvPr/>
        </p:nvSpPr>
        <p:spPr>
          <a:xfrm>
            <a:off x="822958" y="5654301"/>
            <a:ext cx="7358515" cy="369332"/>
          </a:xfrm>
          <a:prstGeom prst="rect">
            <a:avLst/>
          </a:prstGeom>
          <a:noFill/>
        </p:spPr>
        <p:txBody>
          <a:bodyPr wrap="square">
            <a:spAutoFit/>
          </a:bodyPr>
          <a:lstStyle/>
          <a:p>
            <a:r>
              <a:rPr lang="en-US" altLang="ja-JP" dirty="0">
                <a:hlinkClick r:id="rId4"/>
              </a:rPr>
              <a:t>EVERY BODY </a:t>
            </a:r>
            <a:r>
              <a:rPr lang="ja-JP" altLang="en-US" dirty="0">
                <a:hlinkClick r:id="rId4"/>
              </a:rPr>
              <a:t>伊川谷店 </a:t>
            </a:r>
            <a:r>
              <a:rPr lang="en-US" altLang="ja-JP" dirty="0">
                <a:hlinkClick r:id="rId4"/>
              </a:rPr>
              <a:t>|</a:t>
            </a:r>
            <a:r>
              <a:rPr lang="ja-JP" altLang="en-US" dirty="0">
                <a:hlinkClick r:id="rId4"/>
              </a:rPr>
              <a:t>公式ホームページ </a:t>
            </a:r>
            <a:r>
              <a:rPr lang="en-US" altLang="ja-JP" dirty="0">
                <a:hlinkClick r:id="rId4"/>
              </a:rPr>
              <a:t>(everybody-ikawadani.com)</a:t>
            </a:r>
            <a:endParaRPr lang="ja-JP" altLang="en-US" dirty="0"/>
          </a:p>
        </p:txBody>
      </p:sp>
    </p:spTree>
    <p:extLst>
      <p:ext uri="{BB962C8B-B14F-4D97-AF65-F5344CB8AC3E}">
        <p14:creationId xmlns:p14="http://schemas.microsoft.com/office/powerpoint/2010/main" val="106956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458880-E8BE-7CAD-CBB1-E7A3847456C0}"/>
              </a:ext>
            </a:extLst>
          </p:cNvPr>
          <p:cNvSpPr>
            <a:spLocks noGrp="1"/>
          </p:cNvSpPr>
          <p:nvPr>
            <p:ph type="title"/>
          </p:nvPr>
        </p:nvSpPr>
        <p:spPr/>
        <p:txBody>
          <a:bodyPr/>
          <a:lstStyle/>
          <a:p>
            <a:r>
              <a:rPr kumimoji="1" lang="ja-JP" altLang="en-US" dirty="0"/>
              <a:t>その他の制作物</a:t>
            </a:r>
          </a:p>
        </p:txBody>
      </p:sp>
      <p:sp>
        <p:nvSpPr>
          <p:cNvPr id="3" name="コンテンツ プレースホルダー 2">
            <a:extLst>
              <a:ext uri="{FF2B5EF4-FFF2-40B4-BE49-F238E27FC236}">
                <a16:creationId xmlns:a16="http://schemas.microsoft.com/office/drawing/2014/main" id="{8CD5C9B0-0150-7B44-DB00-B4BE267C4233}"/>
              </a:ext>
            </a:extLst>
          </p:cNvPr>
          <p:cNvSpPr>
            <a:spLocks noGrp="1"/>
          </p:cNvSpPr>
          <p:nvPr>
            <p:ph idx="1"/>
          </p:nvPr>
        </p:nvSpPr>
        <p:spPr/>
        <p:txBody>
          <a:bodyPr/>
          <a:lstStyle/>
          <a:p>
            <a:r>
              <a:rPr kumimoji="1" lang="ja-JP" altLang="en-US" sz="2800" b="1" dirty="0"/>
              <a:t>クレジオ（開発途中）</a:t>
            </a:r>
            <a:endParaRPr kumimoji="1" lang="en-US" altLang="ja-JP" sz="2800" b="1" dirty="0"/>
          </a:p>
          <a:p>
            <a:pPr>
              <a:buFont typeface="Wingdings" panose="05000000000000000000" pitchFamily="2" charset="2"/>
              <a:buChar char="l"/>
            </a:pPr>
            <a:r>
              <a:rPr kumimoji="1" lang="ja-JP" altLang="en-US" sz="2400" dirty="0"/>
              <a:t>動画プラットフォームサービス</a:t>
            </a:r>
            <a:endParaRPr kumimoji="1" lang="en-US" altLang="ja-JP" sz="2400" dirty="0"/>
          </a:p>
          <a:p>
            <a:pPr>
              <a:buFont typeface="Wingdings" panose="05000000000000000000" pitchFamily="2" charset="2"/>
              <a:buChar char="l"/>
            </a:pPr>
            <a:r>
              <a:rPr kumimoji="1" lang="en-US" altLang="ja-JP" sz="2400" dirty="0" err="1"/>
              <a:t>HTML,CSS,Javascript,PHP,bootstrap</a:t>
            </a:r>
            <a:r>
              <a:rPr kumimoji="1" lang="ja-JP" altLang="en-US" sz="2400" dirty="0"/>
              <a:t>を使用</a:t>
            </a:r>
            <a:endParaRPr kumimoji="1" lang="en-US" altLang="ja-JP" sz="2400" dirty="0"/>
          </a:p>
          <a:p>
            <a:pPr>
              <a:buFont typeface="Wingdings" panose="05000000000000000000" pitchFamily="2" charset="2"/>
              <a:buChar char="l"/>
            </a:pPr>
            <a:r>
              <a:rPr kumimoji="1" lang="en-US" altLang="ja-JP" sz="2400" dirty="0" err="1"/>
              <a:t>Wordpress</a:t>
            </a:r>
            <a:r>
              <a:rPr kumimoji="1" lang="ja-JP" altLang="en-US" sz="2400" dirty="0"/>
              <a:t>で作成</a:t>
            </a:r>
          </a:p>
        </p:txBody>
      </p:sp>
      <p:pic>
        <p:nvPicPr>
          <p:cNvPr id="5" name="図 4">
            <a:extLst>
              <a:ext uri="{FF2B5EF4-FFF2-40B4-BE49-F238E27FC236}">
                <a16:creationId xmlns:a16="http://schemas.microsoft.com/office/drawing/2014/main" id="{8CA17274-18BA-8F6F-43A7-5B0464C91CBA}"/>
              </a:ext>
            </a:extLst>
          </p:cNvPr>
          <p:cNvPicPr>
            <a:picLocks noChangeAspect="1"/>
          </p:cNvPicPr>
          <p:nvPr/>
        </p:nvPicPr>
        <p:blipFill>
          <a:blip r:embed="rId2"/>
          <a:stretch>
            <a:fillRect/>
          </a:stretch>
        </p:blipFill>
        <p:spPr>
          <a:xfrm>
            <a:off x="3017526" y="3724977"/>
            <a:ext cx="5489778" cy="2358368"/>
          </a:xfrm>
          <a:prstGeom prst="rect">
            <a:avLst/>
          </a:prstGeom>
        </p:spPr>
      </p:pic>
    </p:spTree>
    <p:extLst>
      <p:ext uri="{BB962C8B-B14F-4D97-AF65-F5344CB8AC3E}">
        <p14:creationId xmlns:p14="http://schemas.microsoft.com/office/powerpoint/2010/main" val="1954210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C7049B-2216-F0D5-2212-0529C99389C0}"/>
              </a:ext>
            </a:extLst>
          </p:cNvPr>
          <p:cNvSpPr>
            <a:spLocks noGrp="1"/>
          </p:cNvSpPr>
          <p:nvPr>
            <p:ph type="title"/>
          </p:nvPr>
        </p:nvSpPr>
        <p:spPr/>
        <p:txBody>
          <a:bodyPr/>
          <a:lstStyle/>
          <a:p>
            <a:r>
              <a:rPr kumimoji="1" lang="ja-JP" altLang="en-US" dirty="0"/>
              <a:t>画像キャプション生成</a:t>
            </a:r>
            <a:r>
              <a:rPr kumimoji="1" lang="en-US" altLang="ja-JP" dirty="0"/>
              <a:t>bot</a:t>
            </a:r>
            <a:endParaRPr kumimoji="1" lang="ja-JP" altLang="en-US" dirty="0"/>
          </a:p>
        </p:txBody>
      </p:sp>
      <p:sp>
        <p:nvSpPr>
          <p:cNvPr id="3" name="コンテンツ プレースホルダー 2">
            <a:extLst>
              <a:ext uri="{FF2B5EF4-FFF2-40B4-BE49-F238E27FC236}">
                <a16:creationId xmlns:a16="http://schemas.microsoft.com/office/drawing/2014/main" id="{B60E1A3B-971B-FE34-7F9A-F7E4C71FED18}"/>
              </a:ext>
            </a:extLst>
          </p:cNvPr>
          <p:cNvSpPr>
            <a:spLocks noGrp="1"/>
          </p:cNvSpPr>
          <p:nvPr>
            <p:ph idx="1"/>
          </p:nvPr>
        </p:nvSpPr>
        <p:spPr/>
        <p:txBody>
          <a:bodyPr>
            <a:normAutofit/>
          </a:bodyPr>
          <a:lstStyle/>
          <a:p>
            <a:pPr marL="0" indent="0">
              <a:buNone/>
            </a:pPr>
            <a:r>
              <a:rPr kumimoji="1" lang="ja-JP" altLang="en-US" sz="2400" b="1" dirty="0"/>
              <a:t>画像から画像の内容を説明する</a:t>
            </a:r>
            <a:r>
              <a:rPr kumimoji="1" lang="en-US" altLang="ja-JP" sz="2400" b="1" dirty="0" err="1"/>
              <a:t>LINEbot</a:t>
            </a:r>
            <a:r>
              <a:rPr kumimoji="1" lang="en-US" altLang="ja-JP" sz="2400" b="1" dirty="0"/>
              <a:t> </a:t>
            </a:r>
          </a:p>
          <a:p>
            <a:pPr lvl="1">
              <a:buFont typeface="Wingdings" panose="05000000000000000000" pitchFamily="2" charset="2"/>
              <a:buChar char="l"/>
            </a:pPr>
            <a:r>
              <a:rPr kumimoji="1" lang="ja-JP" altLang="en-US" sz="2000" dirty="0"/>
              <a:t>学習済みモデルを使用</a:t>
            </a:r>
            <a:endParaRPr kumimoji="1" lang="en-US" altLang="ja-JP" sz="2000" dirty="0"/>
          </a:p>
          <a:p>
            <a:pPr lvl="1">
              <a:buFont typeface="Wingdings" panose="05000000000000000000" pitchFamily="2" charset="2"/>
              <a:buChar char="l"/>
            </a:pPr>
            <a:r>
              <a:rPr kumimoji="1" lang="ja-JP" altLang="en-US" sz="2000" dirty="0"/>
              <a:t>画像の特徴量を</a:t>
            </a:r>
            <a:r>
              <a:rPr kumimoji="1" lang="en-US" altLang="ja-JP" sz="2000" dirty="0"/>
              <a:t>transformer</a:t>
            </a:r>
            <a:r>
              <a:rPr kumimoji="1" lang="ja-JP" altLang="en-US" sz="2000" dirty="0"/>
              <a:t>に入力</a:t>
            </a:r>
          </a:p>
        </p:txBody>
      </p:sp>
      <p:pic>
        <p:nvPicPr>
          <p:cNvPr id="5" name="図 4">
            <a:extLst>
              <a:ext uri="{FF2B5EF4-FFF2-40B4-BE49-F238E27FC236}">
                <a16:creationId xmlns:a16="http://schemas.microsoft.com/office/drawing/2014/main" id="{047C0AE6-3FD7-589E-FAAF-CB720B664155}"/>
              </a:ext>
            </a:extLst>
          </p:cNvPr>
          <p:cNvPicPr>
            <a:picLocks noChangeAspect="1"/>
          </p:cNvPicPr>
          <p:nvPr/>
        </p:nvPicPr>
        <p:blipFill>
          <a:blip r:embed="rId2"/>
          <a:stretch>
            <a:fillRect/>
          </a:stretch>
        </p:blipFill>
        <p:spPr>
          <a:xfrm>
            <a:off x="4404156" y="2947944"/>
            <a:ext cx="3962604" cy="2921150"/>
          </a:xfrm>
          <a:prstGeom prst="rect">
            <a:avLst/>
          </a:prstGeom>
        </p:spPr>
      </p:pic>
      <p:pic>
        <p:nvPicPr>
          <p:cNvPr id="7" name="図 6">
            <a:extLst>
              <a:ext uri="{FF2B5EF4-FFF2-40B4-BE49-F238E27FC236}">
                <a16:creationId xmlns:a16="http://schemas.microsoft.com/office/drawing/2014/main" id="{F26C440F-1123-EFE8-F1C4-1F8CD85E2337}"/>
              </a:ext>
            </a:extLst>
          </p:cNvPr>
          <p:cNvPicPr>
            <a:picLocks noChangeAspect="1"/>
          </p:cNvPicPr>
          <p:nvPr/>
        </p:nvPicPr>
        <p:blipFill>
          <a:blip r:embed="rId3"/>
          <a:stretch>
            <a:fillRect/>
          </a:stretch>
        </p:blipFill>
        <p:spPr>
          <a:xfrm>
            <a:off x="777240" y="2947944"/>
            <a:ext cx="4007056" cy="2991004"/>
          </a:xfrm>
          <a:prstGeom prst="rect">
            <a:avLst/>
          </a:prstGeom>
        </p:spPr>
      </p:pic>
    </p:spTree>
    <p:extLst>
      <p:ext uri="{BB962C8B-B14F-4D97-AF65-F5344CB8AC3E}">
        <p14:creationId xmlns:p14="http://schemas.microsoft.com/office/powerpoint/2010/main" val="3116340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7C2629-DA74-3406-7B16-060290C9F3FD}"/>
              </a:ext>
            </a:extLst>
          </p:cNvPr>
          <p:cNvSpPr>
            <a:spLocks noGrp="1"/>
          </p:cNvSpPr>
          <p:nvPr>
            <p:ph type="title"/>
          </p:nvPr>
        </p:nvSpPr>
        <p:spPr/>
        <p:txBody>
          <a:bodyPr/>
          <a:lstStyle/>
          <a:p>
            <a:r>
              <a:rPr kumimoji="1" lang="en-US" altLang="ja-JP" dirty="0"/>
              <a:t>img2music</a:t>
            </a:r>
            <a:endParaRPr kumimoji="1" lang="ja-JP" altLang="en-US" dirty="0"/>
          </a:p>
        </p:txBody>
      </p:sp>
      <p:sp>
        <p:nvSpPr>
          <p:cNvPr id="3" name="コンテンツ プレースホルダー 2">
            <a:extLst>
              <a:ext uri="{FF2B5EF4-FFF2-40B4-BE49-F238E27FC236}">
                <a16:creationId xmlns:a16="http://schemas.microsoft.com/office/drawing/2014/main" id="{7818D837-0491-5DCB-B5D3-1097122997CA}"/>
              </a:ext>
            </a:extLst>
          </p:cNvPr>
          <p:cNvSpPr>
            <a:spLocks noGrp="1"/>
          </p:cNvSpPr>
          <p:nvPr>
            <p:ph idx="1"/>
          </p:nvPr>
        </p:nvSpPr>
        <p:spPr/>
        <p:txBody>
          <a:bodyPr>
            <a:normAutofit/>
          </a:bodyPr>
          <a:lstStyle/>
          <a:p>
            <a:pPr marL="0" indent="0">
              <a:buNone/>
            </a:pPr>
            <a:r>
              <a:rPr kumimoji="1" lang="ja-JP" altLang="en-US" sz="2400" b="1" dirty="0"/>
              <a:t>画像から音楽を生成する</a:t>
            </a:r>
            <a:endParaRPr kumimoji="1" lang="en-US" altLang="ja-JP" sz="2400" b="1" dirty="0"/>
          </a:p>
          <a:p>
            <a:pPr lvl="1">
              <a:buFont typeface="Wingdings" panose="05000000000000000000" pitchFamily="2" charset="2"/>
              <a:buChar char="l"/>
            </a:pPr>
            <a:r>
              <a:rPr kumimoji="1" lang="ja-JP" altLang="en-US" sz="2000" dirty="0"/>
              <a:t>画像からテキストに変換（</a:t>
            </a:r>
            <a:r>
              <a:rPr kumimoji="1" lang="en-US" altLang="ja-JP" sz="2000" dirty="0"/>
              <a:t>BLIP</a:t>
            </a:r>
            <a:r>
              <a:rPr kumimoji="1" lang="ja-JP" altLang="en-US" sz="2000" dirty="0"/>
              <a:t>でテキスト変換）</a:t>
            </a:r>
            <a:endParaRPr lang="en-US" altLang="ja-JP" sz="2000" dirty="0"/>
          </a:p>
          <a:p>
            <a:pPr lvl="1">
              <a:buFont typeface="Wingdings" panose="05000000000000000000" pitchFamily="2" charset="2"/>
              <a:buChar char="l"/>
            </a:pPr>
            <a:r>
              <a:rPr kumimoji="1" lang="ja-JP" altLang="en-US" sz="2000" dirty="0"/>
              <a:t>テキストから音楽への変換（</a:t>
            </a:r>
            <a:r>
              <a:rPr kumimoji="1" lang="en-US" altLang="ja-JP" sz="2000" dirty="0" err="1"/>
              <a:t>Mubert</a:t>
            </a:r>
            <a:r>
              <a:rPr kumimoji="1" lang="ja-JP" altLang="en-US" sz="2000" dirty="0"/>
              <a:t>社の</a:t>
            </a:r>
            <a:r>
              <a:rPr kumimoji="1" lang="en-US" altLang="ja-JP" sz="2000" dirty="0"/>
              <a:t>API</a:t>
            </a:r>
            <a:r>
              <a:rPr kumimoji="1" lang="ja-JP" altLang="en-US" sz="2000" dirty="0"/>
              <a:t>で音楽に変換）</a:t>
            </a:r>
          </a:p>
        </p:txBody>
      </p:sp>
      <p:pic>
        <p:nvPicPr>
          <p:cNvPr id="5" name="図 4">
            <a:extLst>
              <a:ext uri="{FF2B5EF4-FFF2-40B4-BE49-F238E27FC236}">
                <a16:creationId xmlns:a16="http://schemas.microsoft.com/office/drawing/2014/main" id="{CF1E8785-1544-079C-BC14-3ADF087B67ED}"/>
              </a:ext>
            </a:extLst>
          </p:cNvPr>
          <p:cNvPicPr>
            <a:picLocks noChangeAspect="1"/>
          </p:cNvPicPr>
          <p:nvPr/>
        </p:nvPicPr>
        <p:blipFill>
          <a:blip r:embed="rId2"/>
          <a:stretch>
            <a:fillRect/>
          </a:stretch>
        </p:blipFill>
        <p:spPr>
          <a:xfrm>
            <a:off x="1482292" y="3072251"/>
            <a:ext cx="6242844" cy="3055009"/>
          </a:xfrm>
          <a:prstGeom prst="rect">
            <a:avLst/>
          </a:prstGeom>
        </p:spPr>
      </p:pic>
    </p:spTree>
    <p:extLst>
      <p:ext uri="{BB962C8B-B14F-4D97-AF65-F5344CB8AC3E}">
        <p14:creationId xmlns:p14="http://schemas.microsoft.com/office/powerpoint/2010/main" val="2516845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C49BD4-623A-C58F-8FC9-B88CE493498E}"/>
              </a:ext>
            </a:extLst>
          </p:cNvPr>
          <p:cNvSpPr>
            <a:spLocks noGrp="1"/>
          </p:cNvSpPr>
          <p:nvPr>
            <p:ph type="title"/>
          </p:nvPr>
        </p:nvSpPr>
        <p:spPr/>
        <p:txBody>
          <a:bodyPr/>
          <a:lstStyle/>
          <a:p>
            <a:r>
              <a:rPr kumimoji="1" lang="ja-JP" altLang="en-US" dirty="0"/>
              <a:t>自己紹介</a:t>
            </a:r>
          </a:p>
        </p:txBody>
      </p:sp>
      <p:sp>
        <p:nvSpPr>
          <p:cNvPr id="3" name="コンテンツ プレースホルダー 2">
            <a:extLst>
              <a:ext uri="{FF2B5EF4-FFF2-40B4-BE49-F238E27FC236}">
                <a16:creationId xmlns:a16="http://schemas.microsoft.com/office/drawing/2014/main" id="{9553B569-8593-FA85-D57A-9D46AE1E268B}"/>
              </a:ext>
            </a:extLst>
          </p:cNvPr>
          <p:cNvSpPr>
            <a:spLocks noGrp="1"/>
          </p:cNvSpPr>
          <p:nvPr>
            <p:ph idx="1"/>
          </p:nvPr>
        </p:nvSpPr>
        <p:spPr/>
        <p:txBody>
          <a:bodyPr/>
          <a:lstStyle/>
          <a:p>
            <a:pPr marL="0" indent="0">
              <a:buNone/>
            </a:pPr>
            <a:r>
              <a:rPr kumimoji="1" lang="ja-JP" altLang="en-US" sz="1600" dirty="0"/>
              <a:t>　つじた　　たかよし</a:t>
            </a:r>
            <a:endParaRPr kumimoji="1" lang="en-US" altLang="ja-JP" sz="1600" dirty="0"/>
          </a:p>
          <a:p>
            <a:pPr marL="0" indent="0">
              <a:buNone/>
            </a:pPr>
            <a:r>
              <a:rPr kumimoji="1" lang="ja-JP" altLang="en-US" sz="3200" dirty="0"/>
              <a:t>辻田 隆善</a:t>
            </a:r>
            <a:endParaRPr kumimoji="1" lang="en-US" altLang="ja-JP" sz="3200" dirty="0"/>
          </a:p>
          <a:p>
            <a:pPr marL="0" indent="0">
              <a:buNone/>
            </a:pPr>
            <a:r>
              <a:rPr kumimoji="1" lang="en-US" altLang="ja-JP" sz="1800" dirty="0"/>
              <a:t>2015</a:t>
            </a:r>
            <a:r>
              <a:rPr kumimoji="1" lang="ja-JP" altLang="en-US" sz="1800" dirty="0"/>
              <a:t>～</a:t>
            </a:r>
            <a:r>
              <a:rPr lang="en-US" altLang="ja-JP" sz="1800" dirty="0"/>
              <a:t>2018</a:t>
            </a:r>
            <a:r>
              <a:rPr kumimoji="1" lang="ja-JP" altLang="en-US" sz="1800" dirty="0"/>
              <a:t>：大阪府立河南高等学校 </a:t>
            </a:r>
            <a:endParaRPr kumimoji="1" lang="en-US" altLang="ja-JP" sz="1800" dirty="0"/>
          </a:p>
          <a:p>
            <a:pPr marL="0" indent="0">
              <a:buNone/>
            </a:pPr>
            <a:r>
              <a:rPr kumimoji="1" lang="en-US" altLang="ja-JP" sz="1800" dirty="0"/>
              <a:t>2019</a:t>
            </a:r>
            <a:r>
              <a:rPr kumimoji="1" lang="ja-JP" altLang="en-US" sz="1800" dirty="0"/>
              <a:t>～</a:t>
            </a:r>
            <a:r>
              <a:rPr kumimoji="1" lang="en-US" altLang="ja-JP" sz="1800" dirty="0"/>
              <a:t>2023</a:t>
            </a:r>
            <a:r>
              <a:rPr kumimoji="1" lang="ja-JP" altLang="en-US" sz="1800" dirty="0"/>
              <a:t>：兵庫県立大学 社会情報科学部 社会情報科学科</a:t>
            </a:r>
            <a:endParaRPr kumimoji="1" lang="en-US" altLang="ja-JP" sz="1800" dirty="0"/>
          </a:p>
          <a:p>
            <a:pPr marL="0" indent="0">
              <a:buNone/>
            </a:pPr>
            <a:r>
              <a:rPr kumimoji="1" lang="en-US" altLang="ja-JP" sz="1800" dirty="0"/>
              <a:t>2023</a:t>
            </a:r>
            <a:r>
              <a:rPr kumimoji="1" lang="ja-JP" altLang="en-US" sz="1800" dirty="0"/>
              <a:t>～：兵庫県立大学大学院 情報科学研究科データ計算科学専攻</a:t>
            </a:r>
          </a:p>
        </p:txBody>
      </p:sp>
      <p:pic>
        <p:nvPicPr>
          <p:cNvPr id="4" name="図 3">
            <a:extLst>
              <a:ext uri="{FF2B5EF4-FFF2-40B4-BE49-F238E27FC236}">
                <a16:creationId xmlns:a16="http://schemas.microsoft.com/office/drawing/2014/main" id="{F06D8401-CDBA-96AF-8C67-AB2F618A0661}"/>
              </a:ext>
            </a:extLst>
          </p:cNvPr>
          <p:cNvPicPr>
            <a:picLocks noChangeAspect="1"/>
          </p:cNvPicPr>
          <p:nvPr/>
        </p:nvPicPr>
        <p:blipFill>
          <a:blip r:embed="rId2"/>
          <a:stretch>
            <a:fillRect/>
          </a:stretch>
        </p:blipFill>
        <p:spPr>
          <a:xfrm>
            <a:off x="6930712" y="2026744"/>
            <a:ext cx="1214667" cy="1207027"/>
          </a:xfrm>
          <a:prstGeom prst="rect">
            <a:avLst/>
          </a:prstGeom>
        </p:spPr>
      </p:pic>
      <p:pic>
        <p:nvPicPr>
          <p:cNvPr id="1028" name="Picture 4">
            <a:extLst>
              <a:ext uri="{FF2B5EF4-FFF2-40B4-BE49-F238E27FC236}">
                <a16:creationId xmlns:a16="http://schemas.microsoft.com/office/drawing/2014/main" id="{49E2EFF7-6DC5-3F94-FCF1-A64780862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 y="4295298"/>
            <a:ext cx="2382624" cy="17861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1E3093D-B21C-5DD8-B00C-4BD0B646186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489" t="14290" r="34189" b="14144"/>
          <a:stretch/>
        </p:blipFill>
        <p:spPr bwMode="auto">
          <a:xfrm>
            <a:off x="6355150" y="4179045"/>
            <a:ext cx="1404276" cy="20186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DEA4A30-ACD7-C129-113A-35CC173E6C0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9052" t="6155" r="18737" b="18161"/>
          <a:stretch/>
        </p:blipFill>
        <p:spPr bwMode="auto">
          <a:xfrm>
            <a:off x="4335776" y="4182659"/>
            <a:ext cx="1146022" cy="2018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491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119081-4D42-D6C6-0BB4-75BA3A2E890A}"/>
              </a:ext>
            </a:extLst>
          </p:cNvPr>
          <p:cNvSpPr>
            <a:spLocks noGrp="1"/>
          </p:cNvSpPr>
          <p:nvPr>
            <p:ph type="title"/>
          </p:nvPr>
        </p:nvSpPr>
        <p:spPr/>
        <p:txBody>
          <a:bodyPr>
            <a:normAutofit/>
          </a:bodyPr>
          <a:lstStyle/>
          <a:p>
            <a:r>
              <a:rPr kumimoji="1" lang="ja-JP" altLang="en-US" sz="4400" dirty="0"/>
              <a:t>アルバイト・インターンシップ</a:t>
            </a:r>
          </a:p>
        </p:txBody>
      </p:sp>
      <p:sp>
        <p:nvSpPr>
          <p:cNvPr id="3" name="コンテンツ プレースホルダー 2">
            <a:extLst>
              <a:ext uri="{FF2B5EF4-FFF2-40B4-BE49-F238E27FC236}">
                <a16:creationId xmlns:a16="http://schemas.microsoft.com/office/drawing/2014/main" id="{D30CD33C-FE6B-62AE-45BD-BC81C550B024}"/>
              </a:ext>
            </a:extLst>
          </p:cNvPr>
          <p:cNvSpPr>
            <a:spLocks noGrp="1"/>
          </p:cNvSpPr>
          <p:nvPr>
            <p:ph idx="1"/>
          </p:nvPr>
        </p:nvSpPr>
        <p:spPr>
          <a:xfrm>
            <a:off x="822959" y="1845733"/>
            <a:ext cx="7543801" cy="4603193"/>
          </a:xfrm>
        </p:spPr>
        <p:txBody>
          <a:bodyPr>
            <a:normAutofit fontScale="92500" lnSpcReduction="20000"/>
          </a:bodyPr>
          <a:lstStyle/>
          <a:p>
            <a:pPr marL="0" indent="0">
              <a:buNone/>
            </a:pPr>
            <a:r>
              <a:rPr kumimoji="1" lang="ja-JP" altLang="en-US" sz="2400" dirty="0"/>
              <a:t>現在</a:t>
            </a:r>
            <a:endParaRPr kumimoji="1" lang="en-US" altLang="ja-JP" sz="2400" dirty="0"/>
          </a:p>
          <a:p>
            <a:pPr lvl="1">
              <a:buFont typeface="Wingdings" panose="05000000000000000000" pitchFamily="2" charset="2"/>
              <a:buChar char="l"/>
            </a:pPr>
            <a:r>
              <a:rPr kumimoji="1" lang="ja-JP" altLang="en-US" sz="2200" b="1" dirty="0"/>
              <a:t>レイスシステムソリューションズ</a:t>
            </a:r>
            <a:endParaRPr kumimoji="1" lang="en-US" altLang="ja-JP" sz="2200" b="1" dirty="0"/>
          </a:p>
          <a:p>
            <a:pPr marL="384048" lvl="2" indent="0">
              <a:buNone/>
            </a:pPr>
            <a:r>
              <a:rPr kumimoji="1" lang="ja-JP" altLang="en-US" sz="1700" dirty="0"/>
              <a:t>データエンジニア（在宅ワーク）</a:t>
            </a:r>
            <a:endParaRPr kumimoji="1" lang="en-US" altLang="ja-JP" sz="1700" dirty="0"/>
          </a:p>
          <a:p>
            <a:pPr lvl="1">
              <a:buFont typeface="Wingdings" panose="05000000000000000000" pitchFamily="2" charset="2"/>
              <a:buChar char="l"/>
            </a:pPr>
            <a:r>
              <a:rPr kumimoji="1" lang="ja-JP" altLang="en-US" sz="2200" b="1" dirty="0"/>
              <a:t>スキルアップ</a:t>
            </a:r>
            <a:r>
              <a:rPr kumimoji="1" lang="en-US" altLang="ja-JP" sz="2200" b="1" dirty="0" err="1"/>
              <a:t>NeXt</a:t>
            </a:r>
            <a:r>
              <a:rPr kumimoji="1" lang="en-US" altLang="ja-JP" sz="2200" b="1" dirty="0"/>
              <a:t>(</a:t>
            </a:r>
            <a:r>
              <a:rPr kumimoji="1" lang="ja-JP" altLang="en-US" sz="2200" b="1" dirty="0"/>
              <a:t>旧：スキルアップ</a:t>
            </a:r>
            <a:r>
              <a:rPr kumimoji="1" lang="en-US" altLang="ja-JP" sz="2200" b="1" dirty="0"/>
              <a:t>AI)</a:t>
            </a:r>
          </a:p>
          <a:p>
            <a:pPr marL="384048" lvl="2" indent="0">
              <a:buNone/>
            </a:pPr>
            <a:r>
              <a:rPr kumimoji="1" lang="ja-JP" altLang="en-US" sz="1700" dirty="0"/>
              <a:t>データサイエンティスト（業務委託）</a:t>
            </a:r>
            <a:endParaRPr kumimoji="1" lang="en-US" altLang="ja-JP" sz="1700" dirty="0"/>
          </a:p>
          <a:p>
            <a:pPr lvl="1">
              <a:buFont typeface="Wingdings" panose="05000000000000000000" pitchFamily="2" charset="2"/>
              <a:buChar char="l"/>
            </a:pPr>
            <a:r>
              <a:rPr kumimoji="1" lang="ja-JP" altLang="en-US" sz="2200" b="1" dirty="0"/>
              <a:t>ジムスタッフ</a:t>
            </a:r>
            <a:endParaRPr kumimoji="1" lang="en-US" altLang="ja-JP" sz="2200" b="1" dirty="0"/>
          </a:p>
          <a:p>
            <a:pPr marL="384048" lvl="2" indent="0">
              <a:buNone/>
            </a:pPr>
            <a:r>
              <a:rPr kumimoji="1" lang="en-US" altLang="ja-JP" sz="1700" dirty="0"/>
              <a:t>HP</a:t>
            </a:r>
            <a:r>
              <a:rPr kumimoji="1" lang="ja-JP" altLang="en-US" sz="1700" dirty="0"/>
              <a:t>作成、</a:t>
            </a:r>
            <a:r>
              <a:rPr kumimoji="1" lang="en-US" altLang="ja-JP" sz="1700" dirty="0"/>
              <a:t>PC</a:t>
            </a:r>
            <a:r>
              <a:rPr kumimoji="1" lang="ja-JP" altLang="en-US" sz="1700" dirty="0"/>
              <a:t>業務、ジムスタッフ</a:t>
            </a:r>
            <a:endParaRPr kumimoji="1" lang="en-US" altLang="ja-JP" sz="1700" dirty="0"/>
          </a:p>
          <a:p>
            <a:pPr lvl="1">
              <a:buFont typeface="Wingdings" panose="05000000000000000000" pitchFamily="2" charset="2"/>
              <a:buChar char="l"/>
            </a:pPr>
            <a:r>
              <a:rPr kumimoji="1" lang="ja-JP" altLang="en-US" sz="2200" b="1" dirty="0"/>
              <a:t>大学</a:t>
            </a:r>
            <a:r>
              <a:rPr kumimoji="1" lang="en-US" altLang="ja-JP" sz="2200" b="1" dirty="0"/>
              <a:t>TA</a:t>
            </a:r>
          </a:p>
          <a:p>
            <a:pPr marL="384048" lvl="2" indent="0">
              <a:buNone/>
            </a:pPr>
            <a:r>
              <a:rPr kumimoji="1" lang="ja-JP" altLang="en-US" sz="1700" dirty="0"/>
              <a:t>スシローデータを用いた分析</a:t>
            </a:r>
          </a:p>
          <a:p>
            <a:pPr marL="0" indent="0">
              <a:buNone/>
            </a:pPr>
            <a:r>
              <a:rPr kumimoji="1" lang="ja-JP" altLang="en-US" sz="2400" dirty="0"/>
              <a:t>過去</a:t>
            </a:r>
            <a:endParaRPr kumimoji="1" lang="en-US" altLang="ja-JP" sz="2400" dirty="0"/>
          </a:p>
          <a:p>
            <a:pPr lvl="1">
              <a:buFont typeface="Wingdings" panose="05000000000000000000" pitchFamily="2" charset="2"/>
              <a:buChar char="l"/>
            </a:pPr>
            <a:r>
              <a:rPr kumimoji="1" lang="ja-JP" altLang="en-US" sz="2200" b="1" dirty="0"/>
              <a:t>矢崎総業工業</a:t>
            </a:r>
            <a:endParaRPr kumimoji="1" lang="en-US" altLang="ja-JP" sz="2200" b="1" dirty="0"/>
          </a:p>
          <a:p>
            <a:pPr marL="384048" lvl="2" indent="0">
              <a:buNone/>
            </a:pPr>
            <a:r>
              <a:rPr kumimoji="1" lang="en-US" altLang="ja-JP" sz="1700" dirty="0"/>
              <a:t>5days</a:t>
            </a:r>
            <a:r>
              <a:rPr kumimoji="1" lang="ja-JP" altLang="en-US" sz="1700" dirty="0"/>
              <a:t>インターン 最優秀賞「プローブデータを​用いた安全マップのシステム提案」</a:t>
            </a:r>
            <a:endParaRPr kumimoji="1" lang="en-US" altLang="ja-JP" sz="1700" dirty="0"/>
          </a:p>
          <a:p>
            <a:pPr lvl="1">
              <a:buFont typeface="Wingdings" panose="05000000000000000000" pitchFamily="2" charset="2"/>
              <a:buChar char="l"/>
            </a:pPr>
            <a:r>
              <a:rPr kumimoji="1" lang="ja-JP" altLang="en-US" sz="2200" b="1" dirty="0"/>
              <a:t>ダイコクドラッグ</a:t>
            </a:r>
            <a:endParaRPr kumimoji="1" lang="en-US" altLang="ja-JP" sz="1700" b="1" dirty="0"/>
          </a:p>
          <a:p>
            <a:pPr lvl="1">
              <a:buFont typeface="Wingdings" panose="05000000000000000000" pitchFamily="2" charset="2"/>
              <a:buChar char="l"/>
            </a:pPr>
            <a:r>
              <a:rPr kumimoji="1" lang="en-US" altLang="ja-JP" sz="2200" b="1" dirty="0"/>
              <a:t>CRLEA</a:t>
            </a:r>
            <a:r>
              <a:rPr kumimoji="1" lang="ja-JP" altLang="en-US" sz="2200" b="1" dirty="0"/>
              <a:t>（学力評価研究機構） </a:t>
            </a:r>
            <a:endParaRPr kumimoji="1" lang="en-US" altLang="ja-JP" sz="2200" b="1" dirty="0"/>
          </a:p>
          <a:p>
            <a:pPr lvl="1">
              <a:buFont typeface="Wingdings" panose="05000000000000000000" pitchFamily="2" charset="2"/>
              <a:buChar char="l"/>
            </a:pPr>
            <a:r>
              <a:rPr kumimoji="1" lang="ja-JP" altLang="en-US" sz="2200" b="1" dirty="0"/>
              <a:t>コストコ</a:t>
            </a:r>
          </a:p>
        </p:txBody>
      </p:sp>
      <p:sp>
        <p:nvSpPr>
          <p:cNvPr id="4" name="テキスト ボックス 3">
            <a:extLst>
              <a:ext uri="{FF2B5EF4-FFF2-40B4-BE49-F238E27FC236}">
                <a16:creationId xmlns:a16="http://schemas.microsoft.com/office/drawing/2014/main" id="{65CBCCD8-573A-D8F7-D332-B81BC12497B1}"/>
              </a:ext>
            </a:extLst>
          </p:cNvPr>
          <p:cNvSpPr txBox="1"/>
          <p:nvPr/>
        </p:nvSpPr>
        <p:spPr>
          <a:xfrm>
            <a:off x="3975234" y="3580598"/>
            <a:ext cx="6025414" cy="2425566"/>
          </a:xfrm>
          <a:prstGeom prst="rect">
            <a:avLst/>
          </a:prstGeom>
          <a:noFill/>
        </p:spPr>
        <p:txBody>
          <a:bodyPr wrap="square" rtlCol="0">
            <a:spAutoFit/>
          </a:bodyPr>
          <a:lstStyle/>
          <a:p>
            <a:endParaRPr kumimoji="1" lang="ja-JP" altLang="en-US" dirty="0"/>
          </a:p>
        </p:txBody>
      </p:sp>
    </p:spTree>
    <p:extLst>
      <p:ext uri="{BB962C8B-B14F-4D97-AF65-F5344CB8AC3E}">
        <p14:creationId xmlns:p14="http://schemas.microsoft.com/office/powerpoint/2010/main" val="2100715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4ABA25B5-C2BF-696D-9673-AA6A7786E1AE}"/>
              </a:ext>
            </a:extLst>
          </p:cNvPr>
          <p:cNvSpPr/>
          <p:nvPr/>
        </p:nvSpPr>
        <p:spPr>
          <a:xfrm>
            <a:off x="1001028" y="3128209"/>
            <a:ext cx="5909911" cy="157854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7461C19-E3EC-38D4-F3E6-B6224FD0B091}"/>
              </a:ext>
            </a:extLst>
          </p:cNvPr>
          <p:cNvSpPr>
            <a:spLocks noGrp="1"/>
          </p:cNvSpPr>
          <p:nvPr>
            <p:ph type="title"/>
          </p:nvPr>
        </p:nvSpPr>
        <p:spPr/>
        <p:txBody>
          <a:bodyPr/>
          <a:lstStyle/>
          <a:p>
            <a:r>
              <a:rPr kumimoji="1" lang="ja-JP" altLang="en-US" dirty="0"/>
              <a:t>研究</a:t>
            </a:r>
          </a:p>
        </p:txBody>
      </p:sp>
      <p:sp>
        <p:nvSpPr>
          <p:cNvPr id="3" name="コンテンツ プレースホルダー 2">
            <a:extLst>
              <a:ext uri="{FF2B5EF4-FFF2-40B4-BE49-F238E27FC236}">
                <a16:creationId xmlns:a16="http://schemas.microsoft.com/office/drawing/2014/main" id="{26B6D5A8-8CE6-F923-FDF2-8673CA9CC060}"/>
              </a:ext>
            </a:extLst>
          </p:cNvPr>
          <p:cNvSpPr>
            <a:spLocks noGrp="1"/>
          </p:cNvSpPr>
          <p:nvPr>
            <p:ph idx="1"/>
          </p:nvPr>
        </p:nvSpPr>
        <p:spPr>
          <a:xfrm>
            <a:off x="822960" y="1855359"/>
            <a:ext cx="7543800" cy="4023360"/>
          </a:xfrm>
        </p:spPr>
        <p:txBody>
          <a:bodyPr>
            <a:normAutofit/>
          </a:bodyPr>
          <a:lstStyle/>
          <a:p>
            <a:pPr>
              <a:buFont typeface="Wingdings" panose="05000000000000000000" pitchFamily="2" charset="2"/>
              <a:buChar char="l"/>
            </a:pPr>
            <a:r>
              <a:rPr kumimoji="1" lang="ja-JP" altLang="en-US" sz="3200" dirty="0"/>
              <a:t>背景</a:t>
            </a:r>
            <a:endParaRPr kumimoji="1" lang="en-US" altLang="ja-JP" sz="3200" dirty="0"/>
          </a:p>
          <a:p>
            <a:pPr marL="201168" lvl="1" indent="0">
              <a:buNone/>
            </a:pPr>
            <a:r>
              <a:rPr kumimoji="1" lang="ja-JP" altLang="en-US" sz="2400" dirty="0"/>
              <a:t>キーワードに影響を受ける企業を調べる </a:t>
            </a:r>
            <a:endParaRPr kumimoji="1" lang="en-US" altLang="ja-JP" sz="2400" dirty="0"/>
          </a:p>
          <a:p>
            <a:pPr marL="201168" lvl="1" indent="0">
              <a:buNone/>
            </a:pPr>
            <a:r>
              <a:rPr kumimoji="1" lang="ja-JP" altLang="en-US" sz="2400" dirty="0"/>
              <a:t>例</a:t>
            </a:r>
            <a:r>
              <a:rPr kumimoji="1" lang="en-US" altLang="ja-JP" sz="2400" dirty="0"/>
              <a:t>.</a:t>
            </a:r>
            <a:r>
              <a:rPr kumimoji="1" lang="ja-JP" altLang="en-US" sz="2400" dirty="0"/>
              <a:t>「半導体不足」</a:t>
            </a:r>
            <a:endParaRPr kumimoji="1" lang="en-US" altLang="ja-JP" sz="2400" dirty="0"/>
          </a:p>
          <a:p>
            <a:pPr marL="384048" lvl="2" indent="0">
              <a:buNone/>
            </a:pPr>
            <a:r>
              <a:rPr kumimoji="1" lang="ja-JP" altLang="en-US" sz="2400" dirty="0"/>
              <a:t>「半導体製造」</a:t>
            </a:r>
            <a:endParaRPr kumimoji="1" lang="en-US" altLang="ja-JP" sz="2400" dirty="0"/>
          </a:p>
          <a:p>
            <a:pPr marL="384048" lvl="2" indent="0">
              <a:buNone/>
            </a:pPr>
            <a:r>
              <a:rPr kumimoji="1" lang="ja-JP" altLang="en-US" sz="2400" dirty="0"/>
              <a:t>「自動車、ゲーム製造」</a:t>
            </a:r>
            <a:endParaRPr kumimoji="1" lang="en-US" altLang="ja-JP" sz="2400" dirty="0"/>
          </a:p>
          <a:p>
            <a:pPr marL="384048" lvl="2" indent="0">
              <a:buNone/>
            </a:pPr>
            <a:r>
              <a:rPr lang="ja-JP" altLang="en-US" sz="2000" dirty="0"/>
              <a:t>→従来の検索結果では表示されない</a:t>
            </a:r>
            <a:endParaRPr lang="en-US" altLang="ja-JP" sz="2000" dirty="0"/>
          </a:p>
          <a:p>
            <a:pPr marL="384048" lvl="2" indent="0">
              <a:buNone/>
            </a:pPr>
            <a:r>
              <a:rPr kumimoji="1" lang="ja-JP" altLang="en-US" sz="2000" dirty="0"/>
              <a:t>→人手でニュース記事や決算短信を確認する必要</a:t>
            </a:r>
            <a:endParaRPr kumimoji="1" lang="en-US" altLang="ja-JP" sz="2000" dirty="0"/>
          </a:p>
          <a:p>
            <a:pPr>
              <a:buFont typeface="Wingdings" panose="05000000000000000000" pitchFamily="2" charset="2"/>
              <a:buChar char="l"/>
            </a:pPr>
            <a:r>
              <a:rPr kumimoji="1" lang="ja-JP" altLang="en-US" sz="3200" dirty="0"/>
              <a:t>目的</a:t>
            </a:r>
            <a:endParaRPr kumimoji="1" lang="en-US" altLang="ja-JP" sz="3200" dirty="0"/>
          </a:p>
          <a:p>
            <a:pPr marL="201168" lvl="1" indent="0">
              <a:buNone/>
            </a:pPr>
            <a:r>
              <a:rPr kumimoji="1" lang="ja-JP" altLang="en-US" sz="2400" dirty="0"/>
              <a:t>少しでも関連のある企業も検索結果に表示できるように</a:t>
            </a:r>
          </a:p>
        </p:txBody>
      </p:sp>
    </p:spTree>
    <p:extLst>
      <p:ext uri="{BB962C8B-B14F-4D97-AF65-F5344CB8AC3E}">
        <p14:creationId xmlns:p14="http://schemas.microsoft.com/office/powerpoint/2010/main" val="3541760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922BCC-1239-A2D5-D7E4-F6B45D0259F3}"/>
              </a:ext>
            </a:extLst>
          </p:cNvPr>
          <p:cNvSpPr>
            <a:spLocks noGrp="1"/>
          </p:cNvSpPr>
          <p:nvPr>
            <p:ph type="title"/>
          </p:nvPr>
        </p:nvSpPr>
        <p:spPr/>
        <p:txBody>
          <a:bodyPr/>
          <a:lstStyle/>
          <a:p>
            <a:r>
              <a:rPr kumimoji="1" lang="ja-JP" altLang="en-US" dirty="0"/>
              <a:t>学部時代の研究</a:t>
            </a:r>
          </a:p>
        </p:txBody>
      </p:sp>
      <p:sp>
        <p:nvSpPr>
          <p:cNvPr id="3" name="コンテンツ プレースホルダー 2">
            <a:extLst>
              <a:ext uri="{FF2B5EF4-FFF2-40B4-BE49-F238E27FC236}">
                <a16:creationId xmlns:a16="http://schemas.microsoft.com/office/drawing/2014/main" id="{1AF3BE9D-ACB8-969A-652A-DAAB93969E68}"/>
              </a:ext>
            </a:extLst>
          </p:cNvPr>
          <p:cNvSpPr>
            <a:spLocks noGrp="1"/>
          </p:cNvSpPr>
          <p:nvPr>
            <p:ph idx="1"/>
          </p:nvPr>
        </p:nvSpPr>
        <p:spPr/>
        <p:txBody>
          <a:bodyPr/>
          <a:lstStyle/>
          <a:p>
            <a:pPr marL="0" indent="0">
              <a:buNone/>
            </a:pPr>
            <a:r>
              <a:rPr lang="ja-JP" altLang="en-US" sz="2400" b="1" dirty="0"/>
              <a:t>語の共起行列に対する</a:t>
            </a:r>
            <a:r>
              <a:rPr lang="en-US" altLang="ja-JP" sz="2400" b="1" dirty="0"/>
              <a:t>NMF</a:t>
            </a:r>
            <a:r>
              <a:rPr lang="ja-JP" altLang="en-US" sz="2400" b="1" dirty="0"/>
              <a:t>を用いたトピック別企業検索</a:t>
            </a:r>
            <a:r>
              <a:rPr lang="en-US" altLang="ja-JP" sz="2000" dirty="0">
                <a:hlinkClick r:id="rId2"/>
              </a:rPr>
              <a:t> </a:t>
            </a:r>
            <a:r>
              <a:rPr lang="ja-JP" altLang="en-US" sz="2000" dirty="0">
                <a:hlinkClick r:id="rId2"/>
              </a:rPr>
              <a:t>　　　</a:t>
            </a:r>
            <a:endParaRPr kumimoji="1" lang="ja-JP" altLang="en-US" sz="2000" b="1" dirty="0">
              <a:solidFill>
                <a:schemeClr val="accent1"/>
              </a:solidFill>
            </a:endParaRPr>
          </a:p>
        </p:txBody>
      </p:sp>
      <p:sp>
        <p:nvSpPr>
          <p:cNvPr id="4" name="スライド番号プレースホルダー 3">
            <a:extLst>
              <a:ext uri="{FF2B5EF4-FFF2-40B4-BE49-F238E27FC236}">
                <a16:creationId xmlns:a16="http://schemas.microsoft.com/office/drawing/2014/main" id="{D713AD98-A54E-6E71-4706-4A13E6D83FF7}"/>
              </a:ext>
            </a:extLst>
          </p:cNvPr>
          <p:cNvSpPr>
            <a:spLocks noGrp="1"/>
          </p:cNvSpPr>
          <p:nvPr>
            <p:ph type="sldNum" sz="quarter" idx="12"/>
          </p:nvPr>
        </p:nvSpPr>
        <p:spPr/>
        <p:txBody>
          <a:bodyPr/>
          <a:lstStyle/>
          <a:p>
            <a:fld id="{CD61E8AF-792F-4FFB-A51A-72705DC2F55E}" type="slidenum">
              <a:rPr kumimoji="1" lang="ja-JP" altLang="en-US" smtClean="0"/>
              <a:t>5</a:t>
            </a:fld>
            <a:endParaRPr kumimoji="1" lang="ja-JP" altLang="en-US"/>
          </a:p>
        </p:txBody>
      </p:sp>
      <p:sp>
        <p:nvSpPr>
          <p:cNvPr id="5" name="矢印: 右 4">
            <a:extLst>
              <a:ext uri="{FF2B5EF4-FFF2-40B4-BE49-F238E27FC236}">
                <a16:creationId xmlns:a16="http://schemas.microsoft.com/office/drawing/2014/main" id="{A16B8BD4-C5A9-EA23-12A4-EC3F0CF18187}"/>
              </a:ext>
            </a:extLst>
          </p:cNvPr>
          <p:cNvSpPr/>
          <p:nvPr/>
        </p:nvSpPr>
        <p:spPr>
          <a:xfrm>
            <a:off x="2065659" y="3962230"/>
            <a:ext cx="940952" cy="102740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検索</a:t>
            </a:r>
          </a:p>
        </p:txBody>
      </p:sp>
      <p:grpSp>
        <p:nvGrpSpPr>
          <p:cNvPr id="26" name="グループ化 25">
            <a:extLst>
              <a:ext uri="{FF2B5EF4-FFF2-40B4-BE49-F238E27FC236}">
                <a16:creationId xmlns:a16="http://schemas.microsoft.com/office/drawing/2014/main" id="{046EC435-A93C-1B4A-0787-5A8336461EF0}"/>
              </a:ext>
            </a:extLst>
          </p:cNvPr>
          <p:cNvGrpSpPr/>
          <p:nvPr/>
        </p:nvGrpSpPr>
        <p:grpSpPr>
          <a:xfrm>
            <a:off x="3083696" y="2865841"/>
            <a:ext cx="2904823" cy="3130876"/>
            <a:chOff x="3786337" y="2966189"/>
            <a:chExt cx="2904823" cy="3130876"/>
          </a:xfrm>
        </p:grpSpPr>
        <p:sp>
          <p:nvSpPr>
            <p:cNvPr id="8" name="四角形: 角を丸くする 7">
              <a:extLst>
                <a:ext uri="{FF2B5EF4-FFF2-40B4-BE49-F238E27FC236}">
                  <a16:creationId xmlns:a16="http://schemas.microsoft.com/office/drawing/2014/main" id="{9D3BE87B-E5B2-3A58-17FD-DBA6D9CD0FED}"/>
                </a:ext>
              </a:extLst>
            </p:cNvPr>
            <p:cNvSpPr/>
            <p:nvPr/>
          </p:nvSpPr>
          <p:spPr>
            <a:xfrm>
              <a:off x="3786337" y="2966189"/>
              <a:ext cx="2851486" cy="5983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自動車製造トピック</a:t>
              </a:r>
            </a:p>
          </p:txBody>
        </p:sp>
        <p:sp>
          <p:nvSpPr>
            <p:cNvPr id="9" name="四角形: 角を丸くする 8">
              <a:extLst>
                <a:ext uri="{FF2B5EF4-FFF2-40B4-BE49-F238E27FC236}">
                  <a16:creationId xmlns:a16="http://schemas.microsoft.com/office/drawing/2014/main" id="{4CCBB232-5A2E-63C5-9A61-C25D8B794698}"/>
                </a:ext>
              </a:extLst>
            </p:cNvPr>
            <p:cNvSpPr/>
            <p:nvPr/>
          </p:nvSpPr>
          <p:spPr>
            <a:xfrm>
              <a:off x="3799574" y="3722926"/>
              <a:ext cx="2851486" cy="5983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電気自動車部品トピック</a:t>
              </a:r>
            </a:p>
          </p:txBody>
        </p:sp>
        <p:sp>
          <p:nvSpPr>
            <p:cNvPr id="11" name="四角形: 角を丸くする 10">
              <a:extLst>
                <a:ext uri="{FF2B5EF4-FFF2-40B4-BE49-F238E27FC236}">
                  <a16:creationId xmlns:a16="http://schemas.microsoft.com/office/drawing/2014/main" id="{402EE41B-E068-6159-7021-D31930782F98}"/>
                </a:ext>
              </a:extLst>
            </p:cNvPr>
            <p:cNvSpPr/>
            <p:nvPr/>
          </p:nvSpPr>
          <p:spPr>
            <a:xfrm>
              <a:off x="3818824" y="4479663"/>
              <a:ext cx="2851484" cy="5983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自動車部品トピック</a:t>
              </a:r>
            </a:p>
          </p:txBody>
        </p:sp>
        <p:sp>
          <p:nvSpPr>
            <p:cNvPr id="12" name="四角形: 角を丸くする 11">
              <a:extLst>
                <a:ext uri="{FF2B5EF4-FFF2-40B4-BE49-F238E27FC236}">
                  <a16:creationId xmlns:a16="http://schemas.microsoft.com/office/drawing/2014/main" id="{AF941813-03EC-43F5-C5CF-6C52553670B8}"/>
                </a:ext>
              </a:extLst>
            </p:cNvPr>
            <p:cNvSpPr/>
            <p:nvPr/>
          </p:nvSpPr>
          <p:spPr>
            <a:xfrm>
              <a:off x="3839676" y="5498694"/>
              <a:ext cx="2851484" cy="5983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自動車保険</a:t>
              </a:r>
            </a:p>
          </p:txBody>
        </p:sp>
        <p:sp>
          <p:nvSpPr>
            <p:cNvPr id="13" name="テキスト ボックス 12">
              <a:extLst>
                <a:ext uri="{FF2B5EF4-FFF2-40B4-BE49-F238E27FC236}">
                  <a16:creationId xmlns:a16="http://schemas.microsoft.com/office/drawing/2014/main" id="{CCDF11C9-68B7-5D66-B0FE-954A3F6D085A}"/>
                </a:ext>
              </a:extLst>
            </p:cNvPr>
            <p:cNvSpPr txBox="1"/>
            <p:nvPr/>
          </p:nvSpPr>
          <p:spPr>
            <a:xfrm rot="5400000">
              <a:off x="5204504" y="4894019"/>
              <a:ext cx="294117" cy="584775"/>
            </a:xfrm>
            <a:prstGeom prst="rect">
              <a:avLst/>
            </a:prstGeom>
            <a:noFill/>
          </p:spPr>
          <p:txBody>
            <a:bodyPr wrap="square" rtlCol="0">
              <a:spAutoFit/>
            </a:bodyPr>
            <a:lstStyle/>
            <a:p>
              <a:r>
                <a:rPr kumimoji="1" lang="en-US" altLang="ja-JP" sz="3200" dirty="0"/>
                <a:t>…</a:t>
              </a:r>
              <a:endParaRPr kumimoji="1" lang="ja-JP" altLang="en-US" sz="3200" dirty="0"/>
            </a:p>
          </p:txBody>
        </p:sp>
      </p:grpSp>
      <p:sp>
        <p:nvSpPr>
          <p:cNvPr id="14" name="テキスト ボックス 13">
            <a:extLst>
              <a:ext uri="{FF2B5EF4-FFF2-40B4-BE49-F238E27FC236}">
                <a16:creationId xmlns:a16="http://schemas.microsoft.com/office/drawing/2014/main" id="{0DB7D9EC-49AB-6498-AB0C-686539CF3E31}"/>
              </a:ext>
            </a:extLst>
          </p:cNvPr>
          <p:cNvSpPr txBox="1"/>
          <p:nvPr/>
        </p:nvSpPr>
        <p:spPr>
          <a:xfrm>
            <a:off x="125215" y="4047006"/>
            <a:ext cx="2167925" cy="830997"/>
          </a:xfrm>
          <a:prstGeom prst="rect">
            <a:avLst/>
          </a:prstGeom>
          <a:noFill/>
        </p:spPr>
        <p:txBody>
          <a:bodyPr wrap="square" rtlCol="0">
            <a:spAutoFit/>
          </a:bodyPr>
          <a:lstStyle/>
          <a:p>
            <a:pPr algn="ctr"/>
            <a:r>
              <a:rPr kumimoji="1" lang="ja-JP" altLang="en-US" sz="2400" dirty="0"/>
              <a:t>キーワード</a:t>
            </a:r>
            <a:endParaRPr kumimoji="1" lang="en-US" altLang="ja-JP" sz="2400" dirty="0"/>
          </a:p>
          <a:p>
            <a:pPr algn="ctr"/>
            <a:r>
              <a:rPr kumimoji="1" lang="ja-JP" altLang="en-US" sz="2400" dirty="0"/>
              <a:t>「自動車」</a:t>
            </a:r>
            <a:endParaRPr kumimoji="1" lang="en-US" altLang="ja-JP" sz="2400" dirty="0"/>
          </a:p>
        </p:txBody>
      </p:sp>
      <p:sp>
        <p:nvSpPr>
          <p:cNvPr id="27" name="右中かっこ 26">
            <a:extLst>
              <a:ext uri="{FF2B5EF4-FFF2-40B4-BE49-F238E27FC236}">
                <a16:creationId xmlns:a16="http://schemas.microsoft.com/office/drawing/2014/main" id="{6C9460FE-EF3F-188D-6D2C-F536A42572D9}"/>
              </a:ext>
            </a:extLst>
          </p:cNvPr>
          <p:cNvSpPr/>
          <p:nvPr/>
        </p:nvSpPr>
        <p:spPr>
          <a:xfrm>
            <a:off x="5963399" y="2865841"/>
            <a:ext cx="366333" cy="3150126"/>
          </a:xfrm>
          <a:prstGeom prst="rightBrace">
            <a:avLst>
              <a:gd name="adj1" fmla="val 8333"/>
              <a:gd name="adj2" fmla="val 5030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419DCAFB-1005-124D-A621-850CCED3A52E}"/>
              </a:ext>
            </a:extLst>
          </p:cNvPr>
          <p:cNvSpPr txBox="1"/>
          <p:nvPr/>
        </p:nvSpPr>
        <p:spPr>
          <a:xfrm>
            <a:off x="6357949" y="4064251"/>
            <a:ext cx="2420882" cy="830997"/>
          </a:xfrm>
          <a:prstGeom prst="rect">
            <a:avLst/>
          </a:prstGeom>
          <a:noFill/>
        </p:spPr>
        <p:txBody>
          <a:bodyPr wrap="square" rtlCol="0">
            <a:spAutoFit/>
          </a:bodyPr>
          <a:lstStyle/>
          <a:p>
            <a:r>
              <a:rPr kumimoji="1" lang="ja-JP" altLang="en-US" sz="2400" dirty="0"/>
              <a:t>トピックごとに</a:t>
            </a:r>
            <a:endParaRPr kumimoji="1" lang="en-US" altLang="ja-JP" sz="2400" dirty="0"/>
          </a:p>
          <a:p>
            <a:r>
              <a:rPr kumimoji="1" lang="ja-JP" altLang="en-US" sz="2400" dirty="0"/>
              <a:t>関連企業が表示</a:t>
            </a:r>
          </a:p>
        </p:txBody>
      </p:sp>
      <p:sp>
        <p:nvSpPr>
          <p:cNvPr id="7" name="テキスト ボックス 6">
            <a:extLst>
              <a:ext uri="{FF2B5EF4-FFF2-40B4-BE49-F238E27FC236}">
                <a16:creationId xmlns:a16="http://schemas.microsoft.com/office/drawing/2014/main" id="{1E898C97-0810-5BD9-7386-9A853BB5FC54}"/>
              </a:ext>
            </a:extLst>
          </p:cNvPr>
          <p:cNvSpPr txBox="1"/>
          <p:nvPr/>
        </p:nvSpPr>
        <p:spPr>
          <a:xfrm>
            <a:off x="3606160" y="2272805"/>
            <a:ext cx="4966636" cy="646331"/>
          </a:xfrm>
          <a:prstGeom prst="rect">
            <a:avLst/>
          </a:prstGeom>
          <a:noFill/>
        </p:spPr>
        <p:txBody>
          <a:bodyPr wrap="square" rtlCol="0">
            <a:spAutoFit/>
          </a:bodyPr>
          <a:lstStyle/>
          <a:p>
            <a:r>
              <a:rPr lang="en-US" altLang="ja-JP" sz="1800" dirty="0" err="1">
                <a:hlinkClick r:id="rId2"/>
              </a:rPr>
              <a:t>WebDB</a:t>
            </a:r>
            <a:r>
              <a:rPr lang="ja-JP" altLang="en-US" sz="1800" dirty="0">
                <a:hlinkClick r:id="rId2"/>
              </a:rPr>
              <a:t>夏のワークショップ</a:t>
            </a:r>
            <a:r>
              <a:rPr lang="en-US" altLang="ja-JP" sz="1800" dirty="0">
                <a:hlinkClick r:id="rId2"/>
              </a:rPr>
              <a:t>2023 (db-event.jpn.org)</a:t>
            </a:r>
            <a:endParaRPr kumimoji="1" lang="en-US" altLang="ja-JP" b="1" dirty="0"/>
          </a:p>
          <a:p>
            <a:endParaRPr kumimoji="1" lang="ja-JP" altLang="en-US" dirty="0"/>
          </a:p>
        </p:txBody>
      </p:sp>
    </p:spTree>
    <p:extLst>
      <p:ext uri="{BB962C8B-B14F-4D97-AF65-F5344CB8AC3E}">
        <p14:creationId xmlns:p14="http://schemas.microsoft.com/office/powerpoint/2010/main" val="407398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1CCE38A-CF16-7745-404A-37F60D19BA87}"/>
              </a:ext>
            </a:extLst>
          </p:cNvPr>
          <p:cNvSpPr>
            <a:spLocks noGrp="1"/>
          </p:cNvSpPr>
          <p:nvPr>
            <p:ph type="sldNum" sz="quarter" idx="12"/>
          </p:nvPr>
        </p:nvSpPr>
        <p:spPr/>
        <p:txBody>
          <a:bodyPr/>
          <a:lstStyle/>
          <a:p>
            <a:fld id="{CD61E8AF-792F-4FFB-A51A-72705DC2F55E}" type="slidenum">
              <a:rPr kumimoji="1" lang="ja-JP" altLang="en-US" smtClean="0"/>
              <a:t>6</a:t>
            </a:fld>
            <a:endParaRPr kumimoji="1" lang="ja-JP" altLang="en-US"/>
          </a:p>
        </p:txBody>
      </p:sp>
      <p:sp>
        <p:nvSpPr>
          <p:cNvPr id="3" name="四角形: 角を丸くする 2">
            <a:extLst>
              <a:ext uri="{FF2B5EF4-FFF2-40B4-BE49-F238E27FC236}">
                <a16:creationId xmlns:a16="http://schemas.microsoft.com/office/drawing/2014/main" id="{6C0D228D-3DA2-7215-42E7-FDA58C939C46}"/>
              </a:ext>
            </a:extLst>
          </p:cNvPr>
          <p:cNvSpPr/>
          <p:nvPr/>
        </p:nvSpPr>
        <p:spPr>
          <a:xfrm>
            <a:off x="105878" y="1601697"/>
            <a:ext cx="8932244" cy="35490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3FCD77DB-1D38-6ADE-03E7-766D744F6117}"/>
              </a:ext>
            </a:extLst>
          </p:cNvPr>
          <p:cNvSpPr/>
          <p:nvPr/>
        </p:nvSpPr>
        <p:spPr>
          <a:xfrm>
            <a:off x="176036" y="751840"/>
            <a:ext cx="1530417" cy="4427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キーワード</a:t>
            </a:r>
            <a:endParaRPr kumimoji="1" lang="ja-JP" altLang="en-US" dirty="0"/>
          </a:p>
        </p:txBody>
      </p:sp>
      <p:sp>
        <p:nvSpPr>
          <p:cNvPr id="5" name="四角形: 角を丸くする 4">
            <a:extLst>
              <a:ext uri="{FF2B5EF4-FFF2-40B4-BE49-F238E27FC236}">
                <a16:creationId xmlns:a16="http://schemas.microsoft.com/office/drawing/2014/main" id="{11CFD4AC-BACB-34CD-CCF9-06B8D08BC04B}"/>
              </a:ext>
            </a:extLst>
          </p:cNvPr>
          <p:cNvSpPr/>
          <p:nvPr/>
        </p:nvSpPr>
        <p:spPr>
          <a:xfrm>
            <a:off x="257055" y="2243127"/>
            <a:ext cx="1594749" cy="8301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①共起行列作成</a:t>
            </a:r>
          </a:p>
        </p:txBody>
      </p:sp>
      <p:sp>
        <p:nvSpPr>
          <p:cNvPr id="6" name="四角形: 角を丸くする 5">
            <a:extLst>
              <a:ext uri="{FF2B5EF4-FFF2-40B4-BE49-F238E27FC236}">
                <a16:creationId xmlns:a16="http://schemas.microsoft.com/office/drawing/2014/main" id="{648F5389-FC60-3CB7-3D36-1ABA04F19A71}"/>
              </a:ext>
            </a:extLst>
          </p:cNvPr>
          <p:cNvSpPr/>
          <p:nvPr/>
        </p:nvSpPr>
        <p:spPr>
          <a:xfrm>
            <a:off x="2615394" y="2141069"/>
            <a:ext cx="1739068" cy="9227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②</a:t>
            </a:r>
            <a:r>
              <a:rPr kumimoji="1" lang="en-US" altLang="ja-JP" sz="2000" dirty="0"/>
              <a:t>NMF</a:t>
            </a:r>
            <a:r>
              <a:rPr kumimoji="1" lang="ja-JP" altLang="en-US" sz="2000" dirty="0"/>
              <a:t>による</a:t>
            </a:r>
            <a:endParaRPr kumimoji="1" lang="en-US" altLang="ja-JP" sz="2000" dirty="0"/>
          </a:p>
          <a:p>
            <a:pPr algn="ctr"/>
            <a:r>
              <a:rPr kumimoji="1" lang="ja-JP" altLang="en-US" sz="2000" dirty="0"/>
              <a:t>共起行列の分解</a:t>
            </a:r>
          </a:p>
        </p:txBody>
      </p:sp>
      <p:sp>
        <p:nvSpPr>
          <p:cNvPr id="7" name="四角形: 角を丸くする 6">
            <a:extLst>
              <a:ext uri="{FF2B5EF4-FFF2-40B4-BE49-F238E27FC236}">
                <a16:creationId xmlns:a16="http://schemas.microsoft.com/office/drawing/2014/main" id="{EDE86EF2-4066-7080-937C-BDAA8A545A98}"/>
              </a:ext>
            </a:extLst>
          </p:cNvPr>
          <p:cNvSpPr/>
          <p:nvPr/>
        </p:nvSpPr>
        <p:spPr>
          <a:xfrm>
            <a:off x="2155976" y="3875839"/>
            <a:ext cx="2086293" cy="8301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③トピックごとの重要語抽出</a:t>
            </a:r>
          </a:p>
        </p:txBody>
      </p:sp>
      <p:sp>
        <p:nvSpPr>
          <p:cNvPr id="8" name="四角形: 角を丸くする 7">
            <a:extLst>
              <a:ext uri="{FF2B5EF4-FFF2-40B4-BE49-F238E27FC236}">
                <a16:creationId xmlns:a16="http://schemas.microsoft.com/office/drawing/2014/main" id="{39F668C3-4DF6-CF13-1346-D9B025FC1BC0}"/>
              </a:ext>
            </a:extLst>
          </p:cNvPr>
          <p:cNvSpPr/>
          <p:nvPr/>
        </p:nvSpPr>
        <p:spPr>
          <a:xfrm>
            <a:off x="4914867" y="2961132"/>
            <a:ext cx="1949111" cy="8301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④トピックベクトル構築</a:t>
            </a:r>
          </a:p>
        </p:txBody>
      </p:sp>
      <p:sp>
        <p:nvSpPr>
          <p:cNvPr id="9" name="四角形: 角を丸くする 8">
            <a:extLst>
              <a:ext uri="{FF2B5EF4-FFF2-40B4-BE49-F238E27FC236}">
                <a16:creationId xmlns:a16="http://schemas.microsoft.com/office/drawing/2014/main" id="{583BCD11-4C9E-D6F4-9526-F88AD0A60F7C}"/>
              </a:ext>
            </a:extLst>
          </p:cNvPr>
          <p:cNvSpPr/>
          <p:nvPr/>
        </p:nvSpPr>
        <p:spPr>
          <a:xfrm>
            <a:off x="6907507" y="1934782"/>
            <a:ext cx="1949111" cy="8301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⑤企業ベクトル</a:t>
            </a:r>
            <a:endParaRPr kumimoji="1" lang="en-US" altLang="ja-JP" sz="2000" dirty="0"/>
          </a:p>
          <a:p>
            <a:pPr algn="ctr"/>
            <a:r>
              <a:rPr kumimoji="1" lang="ja-JP" altLang="en-US" sz="2000" dirty="0"/>
              <a:t>構築</a:t>
            </a:r>
          </a:p>
        </p:txBody>
      </p:sp>
      <p:sp>
        <p:nvSpPr>
          <p:cNvPr id="10" name="四角形: 角を丸くする 9">
            <a:extLst>
              <a:ext uri="{FF2B5EF4-FFF2-40B4-BE49-F238E27FC236}">
                <a16:creationId xmlns:a16="http://schemas.microsoft.com/office/drawing/2014/main" id="{521B6A7E-0596-902F-D233-CF4531DF02FD}"/>
              </a:ext>
            </a:extLst>
          </p:cNvPr>
          <p:cNvSpPr/>
          <p:nvPr/>
        </p:nvSpPr>
        <p:spPr>
          <a:xfrm>
            <a:off x="6851206" y="3830741"/>
            <a:ext cx="1949111" cy="8301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⑥類似度計算</a:t>
            </a:r>
          </a:p>
        </p:txBody>
      </p:sp>
      <p:sp>
        <p:nvSpPr>
          <p:cNvPr id="11" name="スクロール: 横 10">
            <a:extLst>
              <a:ext uri="{FF2B5EF4-FFF2-40B4-BE49-F238E27FC236}">
                <a16:creationId xmlns:a16="http://schemas.microsoft.com/office/drawing/2014/main" id="{5D077B27-2C47-F34F-EEE0-4C34E714C5F6}"/>
              </a:ext>
            </a:extLst>
          </p:cNvPr>
          <p:cNvSpPr/>
          <p:nvPr/>
        </p:nvSpPr>
        <p:spPr>
          <a:xfrm>
            <a:off x="441670" y="3669544"/>
            <a:ext cx="1520947" cy="991376"/>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dirty="0"/>
              <a:t>ニュース記事</a:t>
            </a:r>
          </a:p>
        </p:txBody>
      </p:sp>
      <p:sp>
        <p:nvSpPr>
          <p:cNvPr id="12" name="矢印: 右 11">
            <a:extLst>
              <a:ext uri="{FF2B5EF4-FFF2-40B4-BE49-F238E27FC236}">
                <a16:creationId xmlns:a16="http://schemas.microsoft.com/office/drawing/2014/main" id="{66BBE48A-0D9A-A25D-3391-2EEFE68AB7A7}"/>
              </a:ext>
            </a:extLst>
          </p:cNvPr>
          <p:cNvSpPr/>
          <p:nvPr/>
        </p:nvSpPr>
        <p:spPr>
          <a:xfrm rot="5400000">
            <a:off x="624968" y="1486346"/>
            <a:ext cx="666605" cy="3459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122568E6-DF36-9938-E140-CA20145F19AB}"/>
              </a:ext>
            </a:extLst>
          </p:cNvPr>
          <p:cNvSpPr/>
          <p:nvPr/>
        </p:nvSpPr>
        <p:spPr>
          <a:xfrm rot="16200000">
            <a:off x="829087" y="3296097"/>
            <a:ext cx="471638" cy="21751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4" name="吹き出し: 角を丸めた四角形 13">
            <a:extLst>
              <a:ext uri="{FF2B5EF4-FFF2-40B4-BE49-F238E27FC236}">
                <a16:creationId xmlns:a16="http://schemas.microsoft.com/office/drawing/2014/main" id="{B98C4037-D2D4-94F0-7A3D-F98203EFA6A9}"/>
              </a:ext>
            </a:extLst>
          </p:cNvPr>
          <p:cNvSpPr/>
          <p:nvPr/>
        </p:nvSpPr>
        <p:spPr>
          <a:xfrm>
            <a:off x="2155976" y="850287"/>
            <a:ext cx="6700642" cy="650960"/>
          </a:xfrm>
          <a:prstGeom prst="wedgeRoundRectCallout">
            <a:avLst>
              <a:gd name="adj1" fmla="val -31643"/>
              <a:gd name="adj2" fmla="val 118485"/>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400" dirty="0"/>
              <a:t>X</a:t>
            </a:r>
            <a:r>
              <a:rPr kumimoji="1" lang="ja-JP" altLang="en-US" sz="2400" dirty="0"/>
              <a:t>≈</a:t>
            </a:r>
            <a:r>
              <a:rPr kumimoji="1" lang="en-US" altLang="ja-JP" sz="2400" dirty="0">
                <a:solidFill>
                  <a:srgbClr val="00B050"/>
                </a:solidFill>
              </a:rPr>
              <a:t>W</a:t>
            </a:r>
            <a:r>
              <a:rPr kumimoji="1" lang="en-US" altLang="ja-JP" sz="2400" dirty="0"/>
              <a:t>H</a:t>
            </a:r>
            <a:r>
              <a:rPr kumimoji="1" lang="ja-JP" altLang="en-US" sz="2400" dirty="0"/>
              <a:t>　（</a:t>
            </a:r>
            <a:r>
              <a:rPr kumimoji="1" lang="ja-JP" altLang="en-US" sz="2200" dirty="0">
                <a:solidFill>
                  <a:srgbClr val="00B050"/>
                </a:solidFill>
              </a:rPr>
              <a:t>Ｗ</a:t>
            </a:r>
            <a:r>
              <a:rPr kumimoji="1" lang="ja-JP" altLang="en-US" sz="2200" dirty="0"/>
              <a:t>・・・語とトピックの関係の強さを表す行列）</a:t>
            </a:r>
            <a:endParaRPr kumimoji="1" lang="en-US" altLang="ja-JP" sz="2200" dirty="0"/>
          </a:p>
        </p:txBody>
      </p:sp>
      <p:sp>
        <p:nvSpPr>
          <p:cNvPr id="15" name="スクロール: 横 14">
            <a:extLst>
              <a:ext uri="{FF2B5EF4-FFF2-40B4-BE49-F238E27FC236}">
                <a16:creationId xmlns:a16="http://schemas.microsoft.com/office/drawing/2014/main" id="{9157F19E-870F-A9BF-24D1-FBDE43DDBB9E}"/>
              </a:ext>
            </a:extLst>
          </p:cNvPr>
          <p:cNvSpPr/>
          <p:nvPr/>
        </p:nvSpPr>
        <p:spPr>
          <a:xfrm>
            <a:off x="4653632" y="1852436"/>
            <a:ext cx="1600028" cy="994869"/>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dirty="0"/>
              <a:t>事業</a:t>
            </a:r>
            <a:endParaRPr kumimoji="1" lang="en-US" altLang="ja-JP" sz="2400" dirty="0"/>
          </a:p>
          <a:p>
            <a:pPr algn="ctr"/>
            <a:r>
              <a:rPr kumimoji="1" lang="ja-JP" altLang="en-US" sz="2400" dirty="0"/>
              <a:t>内容</a:t>
            </a:r>
          </a:p>
        </p:txBody>
      </p:sp>
      <p:sp>
        <p:nvSpPr>
          <p:cNvPr id="16" name="矢印: 右 15">
            <a:extLst>
              <a:ext uri="{FF2B5EF4-FFF2-40B4-BE49-F238E27FC236}">
                <a16:creationId xmlns:a16="http://schemas.microsoft.com/office/drawing/2014/main" id="{1D4CDB4A-207C-84C6-465E-CC48F70FD722}"/>
              </a:ext>
            </a:extLst>
          </p:cNvPr>
          <p:cNvSpPr/>
          <p:nvPr/>
        </p:nvSpPr>
        <p:spPr>
          <a:xfrm rot="5400000">
            <a:off x="3202923" y="3316111"/>
            <a:ext cx="471638" cy="3459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7FB82C39-3818-43E7-DE44-00427C71F44F}"/>
              </a:ext>
            </a:extLst>
          </p:cNvPr>
          <p:cNvSpPr txBox="1"/>
          <p:nvPr/>
        </p:nvSpPr>
        <p:spPr>
          <a:xfrm>
            <a:off x="0" y="13326"/>
            <a:ext cx="4572000" cy="707886"/>
          </a:xfrm>
          <a:prstGeom prst="rect">
            <a:avLst/>
          </a:prstGeom>
          <a:noFill/>
        </p:spPr>
        <p:txBody>
          <a:bodyPr wrap="square">
            <a:spAutoFit/>
          </a:bodyPr>
          <a:lstStyle/>
          <a:p>
            <a:r>
              <a:rPr kumimoji="1" lang="ja-JP" altLang="en-US" sz="4000" b="1" dirty="0"/>
              <a:t>処理の流れ</a:t>
            </a:r>
            <a:endParaRPr lang="ja-JP" altLang="en-US" sz="4000" b="1" dirty="0"/>
          </a:p>
        </p:txBody>
      </p:sp>
      <p:sp>
        <p:nvSpPr>
          <p:cNvPr id="22" name="正方形/長方形 21">
            <a:extLst>
              <a:ext uri="{FF2B5EF4-FFF2-40B4-BE49-F238E27FC236}">
                <a16:creationId xmlns:a16="http://schemas.microsoft.com/office/drawing/2014/main" id="{88F09990-7D05-6321-EF4D-7412ECB3803C}"/>
              </a:ext>
            </a:extLst>
          </p:cNvPr>
          <p:cNvSpPr/>
          <p:nvPr/>
        </p:nvSpPr>
        <p:spPr>
          <a:xfrm>
            <a:off x="6884469" y="5428707"/>
            <a:ext cx="1949111" cy="8301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関連企業検索</a:t>
            </a:r>
            <a:endParaRPr kumimoji="1" lang="en-US" altLang="ja-JP" sz="2000" dirty="0"/>
          </a:p>
          <a:p>
            <a:pPr algn="ctr"/>
            <a:r>
              <a:rPr kumimoji="1" lang="ja-JP" altLang="en-US" sz="2000" dirty="0"/>
              <a:t>結果表示</a:t>
            </a:r>
          </a:p>
        </p:txBody>
      </p:sp>
      <p:sp>
        <p:nvSpPr>
          <p:cNvPr id="23" name="矢印: 右 22">
            <a:extLst>
              <a:ext uri="{FF2B5EF4-FFF2-40B4-BE49-F238E27FC236}">
                <a16:creationId xmlns:a16="http://schemas.microsoft.com/office/drawing/2014/main" id="{732B34A6-1908-3D07-7284-116F774F1416}"/>
              </a:ext>
            </a:extLst>
          </p:cNvPr>
          <p:cNvSpPr/>
          <p:nvPr/>
        </p:nvSpPr>
        <p:spPr>
          <a:xfrm>
            <a:off x="1952854" y="2464106"/>
            <a:ext cx="471638" cy="3459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右 23">
            <a:extLst>
              <a:ext uri="{FF2B5EF4-FFF2-40B4-BE49-F238E27FC236}">
                <a16:creationId xmlns:a16="http://schemas.microsoft.com/office/drawing/2014/main" id="{71FC8094-3F3D-EC21-4D5D-FD4BB33ADBAB}"/>
              </a:ext>
            </a:extLst>
          </p:cNvPr>
          <p:cNvSpPr/>
          <p:nvPr/>
        </p:nvSpPr>
        <p:spPr>
          <a:xfrm rot="19223640">
            <a:off x="4417813" y="3913154"/>
            <a:ext cx="471638" cy="3459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D39D6659-0063-6ACD-1226-F0B17300F0F0}"/>
              </a:ext>
            </a:extLst>
          </p:cNvPr>
          <p:cNvSpPr/>
          <p:nvPr/>
        </p:nvSpPr>
        <p:spPr>
          <a:xfrm rot="5400000">
            <a:off x="7650458" y="3145510"/>
            <a:ext cx="732693" cy="3155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53892AF7-2940-1B94-FC27-B919CDCCFC7E}"/>
              </a:ext>
            </a:extLst>
          </p:cNvPr>
          <p:cNvSpPr/>
          <p:nvPr/>
        </p:nvSpPr>
        <p:spPr>
          <a:xfrm rot="2675373">
            <a:off x="7008703" y="3338882"/>
            <a:ext cx="471638" cy="3459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右 27">
            <a:extLst>
              <a:ext uri="{FF2B5EF4-FFF2-40B4-BE49-F238E27FC236}">
                <a16:creationId xmlns:a16="http://schemas.microsoft.com/office/drawing/2014/main" id="{B2C1930A-8A73-AAA3-57D4-257D12609027}"/>
              </a:ext>
            </a:extLst>
          </p:cNvPr>
          <p:cNvSpPr/>
          <p:nvPr/>
        </p:nvSpPr>
        <p:spPr>
          <a:xfrm rot="5400000">
            <a:off x="7504321" y="4874001"/>
            <a:ext cx="642877" cy="3459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矢印: 右 28">
            <a:extLst>
              <a:ext uri="{FF2B5EF4-FFF2-40B4-BE49-F238E27FC236}">
                <a16:creationId xmlns:a16="http://schemas.microsoft.com/office/drawing/2014/main" id="{051E59A6-E4D3-B9DD-B99F-63A7AAF6DCDA}"/>
              </a:ext>
            </a:extLst>
          </p:cNvPr>
          <p:cNvSpPr/>
          <p:nvPr/>
        </p:nvSpPr>
        <p:spPr>
          <a:xfrm>
            <a:off x="6353467" y="2159130"/>
            <a:ext cx="471638" cy="24457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5657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FD6C03D9-F4FF-3D60-8491-406A9D4C4DF9}"/>
              </a:ext>
            </a:extLst>
          </p:cNvPr>
          <p:cNvSpPr>
            <a:spLocks noGrp="1"/>
          </p:cNvSpPr>
          <p:nvPr>
            <p:ph type="sldNum" sz="quarter" idx="12"/>
          </p:nvPr>
        </p:nvSpPr>
        <p:spPr/>
        <p:txBody>
          <a:bodyPr/>
          <a:lstStyle/>
          <a:p>
            <a:fld id="{CD61E8AF-792F-4FFB-A51A-72705DC2F55E}" type="slidenum">
              <a:rPr kumimoji="1" lang="ja-JP" altLang="en-US" smtClean="0"/>
              <a:t>7</a:t>
            </a:fld>
            <a:endParaRPr kumimoji="1" lang="ja-JP" altLang="en-US"/>
          </a:p>
        </p:txBody>
      </p:sp>
      <p:graphicFrame>
        <p:nvGraphicFramePr>
          <p:cNvPr id="5" name="表 5">
            <a:extLst>
              <a:ext uri="{FF2B5EF4-FFF2-40B4-BE49-F238E27FC236}">
                <a16:creationId xmlns:a16="http://schemas.microsoft.com/office/drawing/2014/main" id="{A446EB61-8DCB-CC85-91DD-A732DFEE1527}"/>
              </a:ext>
            </a:extLst>
          </p:cNvPr>
          <p:cNvGraphicFramePr>
            <a:graphicFrameLocks noGrp="1"/>
          </p:cNvGraphicFramePr>
          <p:nvPr/>
        </p:nvGraphicFramePr>
        <p:xfrm>
          <a:off x="430652" y="1134095"/>
          <a:ext cx="8282694" cy="4589809"/>
        </p:xfrm>
        <a:graphic>
          <a:graphicData uri="http://schemas.openxmlformats.org/drawingml/2006/table">
            <a:tbl>
              <a:tblPr firstRow="1" bandRow="1">
                <a:tableStyleId>{5C22544A-7EE6-4342-B048-85BDC9FD1C3A}</a:tableStyleId>
              </a:tblPr>
              <a:tblGrid>
                <a:gridCol w="2308744">
                  <a:extLst>
                    <a:ext uri="{9D8B030D-6E8A-4147-A177-3AD203B41FA5}">
                      <a16:colId xmlns:a16="http://schemas.microsoft.com/office/drawing/2014/main" val="1730498823"/>
                    </a:ext>
                  </a:extLst>
                </a:gridCol>
                <a:gridCol w="5973950">
                  <a:extLst>
                    <a:ext uri="{9D8B030D-6E8A-4147-A177-3AD203B41FA5}">
                      <a16:colId xmlns:a16="http://schemas.microsoft.com/office/drawing/2014/main" val="602100338"/>
                    </a:ext>
                  </a:extLst>
                </a:gridCol>
              </a:tblGrid>
              <a:tr h="547593">
                <a:tc>
                  <a:txBody>
                    <a:bodyPr/>
                    <a:lstStyle/>
                    <a:p>
                      <a:pPr algn="ctr"/>
                      <a:r>
                        <a:rPr kumimoji="1" lang="ja-JP" altLang="en-US" sz="2400" dirty="0"/>
                        <a:t>キーワード</a:t>
                      </a:r>
                    </a:p>
                  </a:txBody>
                  <a:tcPr/>
                </a:tc>
                <a:tc>
                  <a:txBody>
                    <a:bodyPr/>
                    <a:lstStyle/>
                    <a:p>
                      <a:pPr algn="ctr"/>
                      <a:r>
                        <a:rPr kumimoji="1" lang="ja-JP" altLang="en-US" sz="2400" dirty="0"/>
                        <a:t>関連企業の例</a:t>
                      </a:r>
                    </a:p>
                  </a:txBody>
                  <a:tcPr/>
                </a:tc>
                <a:extLst>
                  <a:ext uri="{0D108BD9-81ED-4DB2-BD59-A6C34878D82A}">
                    <a16:rowId xmlns:a16="http://schemas.microsoft.com/office/drawing/2014/main" val="1579595541"/>
                  </a:ext>
                </a:extLst>
              </a:tr>
              <a:tr h="537016">
                <a:tc>
                  <a:txBody>
                    <a:bodyPr/>
                    <a:lstStyle/>
                    <a:p>
                      <a:pPr algn="ctr"/>
                      <a:r>
                        <a:rPr kumimoji="1" lang="ja-JP" altLang="en-US" sz="2800" dirty="0"/>
                        <a:t>自動車</a:t>
                      </a:r>
                      <a:endParaRPr kumimoji="1" lang="en-US" altLang="ja-JP" sz="2800" dirty="0"/>
                    </a:p>
                  </a:txBody>
                  <a:tcPr/>
                </a:tc>
                <a:tc>
                  <a:txBody>
                    <a:bodyPr/>
                    <a:lstStyle/>
                    <a:p>
                      <a:pPr algn="ctr"/>
                      <a:r>
                        <a:rPr kumimoji="1" lang="ja-JP" altLang="en-US" sz="2000" dirty="0"/>
                        <a:t>自動車製造</a:t>
                      </a:r>
                      <a:r>
                        <a:rPr kumimoji="1" lang="en-US" altLang="ja-JP" sz="2000" dirty="0"/>
                        <a:t>,</a:t>
                      </a:r>
                      <a:r>
                        <a:rPr kumimoji="1" lang="ja-JP" altLang="en-US" sz="2000" dirty="0"/>
                        <a:t>タイヤ製造</a:t>
                      </a:r>
                      <a:r>
                        <a:rPr kumimoji="1" lang="en-US" altLang="ja-JP" sz="2000" dirty="0"/>
                        <a:t>,</a:t>
                      </a:r>
                      <a:r>
                        <a:rPr kumimoji="1" lang="ja-JP" altLang="en-US" sz="2000" dirty="0">
                          <a:solidFill>
                            <a:schemeClr val="accent1"/>
                          </a:solidFill>
                        </a:rPr>
                        <a:t>リチウムイオン電池製造</a:t>
                      </a:r>
                      <a:r>
                        <a:rPr kumimoji="1" lang="en-US" altLang="ja-JP" sz="2000" dirty="0"/>
                        <a:t>,</a:t>
                      </a:r>
                    </a:p>
                    <a:p>
                      <a:pPr algn="ctr"/>
                      <a:r>
                        <a:rPr kumimoji="1" lang="ja-JP" altLang="en-US" sz="2000" dirty="0"/>
                        <a:t>モビリティ事業</a:t>
                      </a:r>
                      <a:r>
                        <a:rPr kumimoji="1" lang="en-US" altLang="ja-JP" sz="2000" dirty="0"/>
                        <a:t>,</a:t>
                      </a:r>
                      <a:r>
                        <a:rPr kumimoji="1" lang="ja-JP" altLang="en-US" sz="2000" dirty="0"/>
                        <a:t>交通管理システム</a:t>
                      </a:r>
                    </a:p>
                  </a:txBody>
                  <a:tcPr/>
                </a:tc>
                <a:extLst>
                  <a:ext uri="{0D108BD9-81ED-4DB2-BD59-A6C34878D82A}">
                    <a16:rowId xmlns:a16="http://schemas.microsoft.com/office/drawing/2014/main" val="2046047254"/>
                  </a:ext>
                </a:extLst>
              </a:tr>
              <a:tr h="449485">
                <a:tc>
                  <a:txBody>
                    <a:bodyPr/>
                    <a:lstStyle/>
                    <a:p>
                      <a:pPr algn="ctr"/>
                      <a:r>
                        <a:rPr kumimoji="1" lang="ja-JP" altLang="en-US" sz="2800" dirty="0"/>
                        <a:t>半導体</a:t>
                      </a:r>
                    </a:p>
                  </a:txBody>
                  <a:tcPr/>
                </a:tc>
                <a:tc>
                  <a:txBody>
                    <a:bodyPr/>
                    <a:lstStyle/>
                    <a:p>
                      <a:pPr algn="ctr"/>
                      <a:r>
                        <a:rPr kumimoji="1" lang="ja-JP" altLang="en-US" sz="2000" dirty="0"/>
                        <a:t>半導体・電子部品製造</a:t>
                      </a:r>
                      <a:r>
                        <a:rPr kumimoji="1" lang="en-US" altLang="ja-JP" sz="2000" dirty="0"/>
                        <a:t>,</a:t>
                      </a:r>
                      <a:r>
                        <a:rPr kumimoji="1" lang="ja-JP" altLang="en-US" sz="2000" dirty="0"/>
                        <a:t>半導体製造用装置</a:t>
                      </a:r>
                      <a:r>
                        <a:rPr kumimoji="1" lang="en-US" altLang="ja-JP" sz="2000" dirty="0"/>
                        <a:t>,</a:t>
                      </a:r>
                    </a:p>
                    <a:p>
                      <a:pPr algn="ctr"/>
                      <a:r>
                        <a:rPr kumimoji="1" lang="ja-JP" altLang="en-US" sz="2000" dirty="0"/>
                        <a:t>化学物質開発</a:t>
                      </a:r>
                      <a:r>
                        <a:rPr kumimoji="1" lang="en-US" altLang="ja-JP" sz="2000" dirty="0"/>
                        <a:t>,</a:t>
                      </a:r>
                      <a:r>
                        <a:rPr kumimoji="1" lang="ja-JP" altLang="en-US" sz="2000" dirty="0"/>
                        <a:t>交通管理システム開発</a:t>
                      </a:r>
                      <a:r>
                        <a:rPr kumimoji="1" lang="en-US" altLang="ja-JP" sz="2000" dirty="0"/>
                        <a:t>,</a:t>
                      </a:r>
                      <a:r>
                        <a:rPr kumimoji="1" lang="ja-JP" altLang="en-US" sz="2000" dirty="0"/>
                        <a:t>電池製造</a:t>
                      </a:r>
                    </a:p>
                  </a:txBody>
                  <a:tcPr/>
                </a:tc>
                <a:extLst>
                  <a:ext uri="{0D108BD9-81ED-4DB2-BD59-A6C34878D82A}">
                    <a16:rowId xmlns:a16="http://schemas.microsoft.com/office/drawing/2014/main" val="2531260576"/>
                  </a:ext>
                </a:extLst>
              </a:tr>
              <a:tr h="537016">
                <a:tc>
                  <a:txBody>
                    <a:bodyPr/>
                    <a:lstStyle/>
                    <a:p>
                      <a:pPr algn="ctr"/>
                      <a:r>
                        <a:rPr kumimoji="1" lang="ja-JP" altLang="en-US" sz="2800" dirty="0"/>
                        <a:t>ゴム</a:t>
                      </a:r>
                    </a:p>
                  </a:txBody>
                  <a:tcPr/>
                </a:tc>
                <a:tc>
                  <a:txBody>
                    <a:bodyPr/>
                    <a:lstStyle/>
                    <a:p>
                      <a:pPr algn="ctr"/>
                      <a:r>
                        <a:rPr kumimoji="1" lang="ja-JP" altLang="en-US" sz="2000" dirty="0"/>
                        <a:t>タイヤ製造</a:t>
                      </a:r>
                      <a:r>
                        <a:rPr kumimoji="1" lang="en-US" altLang="ja-JP" sz="2000" dirty="0"/>
                        <a:t>,</a:t>
                      </a:r>
                      <a:r>
                        <a:rPr kumimoji="1" lang="ja-JP" altLang="en-US" sz="2000" dirty="0"/>
                        <a:t>バス事業</a:t>
                      </a:r>
                      <a:r>
                        <a:rPr kumimoji="1" lang="en-US" altLang="ja-JP" sz="2000" dirty="0"/>
                        <a:t>,</a:t>
                      </a:r>
                      <a:r>
                        <a:rPr kumimoji="1" lang="ja-JP" altLang="en-US" sz="2000" dirty="0">
                          <a:solidFill>
                            <a:schemeClr val="accent1"/>
                          </a:solidFill>
                        </a:rPr>
                        <a:t>ゴルフ事業</a:t>
                      </a:r>
                      <a:r>
                        <a:rPr kumimoji="1" lang="en-US" altLang="ja-JP" sz="2000" dirty="0"/>
                        <a:t>,</a:t>
                      </a:r>
                      <a:r>
                        <a:rPr kumimoji="1" lang="ja-JP" altLang="en-US" sz="2000" dirty="0"/>
                        <a:t>ゴム製品</a:t>
                      </a:r>
                    </a:p>
                  </a:txBody>
                  <a:tcPr/>
                </a:tc>
                <a:extLst>
                  <a:ext uri="{0D108BD9-81ED-4DB2-BD59-A6C34878D82A}">
                    <a16:rowId xmlns:a16="http://schemas.microsoft.com/office/drawing/2014/main" val="4253406568"/>
                  </a:ext>
                </a:extLst>
              </a:tr>
              <a:tr h="537016">
                <a:tc>
                  <a:txBody>
                    <a:bodyPr/>
                    <a:lstStyle/>
                    <a:p>
                      <a:pPr algn="ctr"/>
                      <a:r>
                        <a:rPr kumimoji="1" lang="ja-JP" altLang="en-US" sz="2800" dirty="0"/>
                        <a:t>木材</a:t>
                      </a:r>
                    </a:p>
                  </a:txBody>
                  <a:tcPr/>
                </a:tc>
                <a:tc>
                  <a:txBody>
                    <a:bodyPr/>
                    <a:lstStyle/>
                    <a:p>
                      <a:pPr algn="ctr"/>
                      <a:r>
                        <a:rPr kumimoji="1" lang="ja-JP" altLang="en-US" sz="2000" dirty="0"/>
                        <a:t>木質バイオマス</a:t>
                      </a:r>
                      <a:r>
                        <a:rPr kumimoji="1" lang="en-US" altLang="ja-JP" sz="2000" dirty="0"/>
                        <a:t>,</a:t>
                      </a:r>
                      <a:r>
                        <a:rPr kumimoji="1" lang="ja-JP" altLang="en-US" sz="2000" dirty="0"/>
                        <a:t>木質内装建材製造</a:t>
                      </a:r>
                      <a:r>
                        <a:rPr kumimoji="1" lang="en-US" altLang="ja-JP" sz="2000" dirty="0"/>
                        <a:t>,</a:t>
                      </a:r>
                    </a:p>
                    <a:p>
                      <a:pPr algn="ctr"/>
                      <a:r>
                        <a:rPr kumimoji="1" lang="ja-JP" altLang="en-US" sz="2000" dirty="0"/>
                        <a:t>木質構造物設計</a:t>
                      </a:r>
                      <a:r>
                        <a:rPr kumimoji="1" lang="en-US" altLang="ja-JP" sz="2000" dirty="0"/>
                        <a:t>,</a:t>
                      </a:r>
                      <a:r>
                        <a:rPr kumimoji="1" lang="ja-JP" altLang="en-US" sz="2000" dirty="0"/>
                        <a:t>紙・パルプ</a:t>
                      </a:r>
                      <a:r>
                        <a:rPr kumimoji="1" lang="en-US" altLang="ja-JP" sz="2000" dirty="0"/>
                        <a:t>,</a:t>
                      </a:r>
                      <a:r>
                        <a:rPr kumimoji="1" lang="ja-JP" altLang="en-US" sz="2000" dirty="0">
                          <a:solidFill>
                            <a:schemeClr val="accent1"/>
                          </a:solidFill>
                        </a:rPr>
                        <a:t>楽器製造</a:t>
                      </a:r>
                    </a:p>
                  </a:txBody>
                  <a:tcPr/>
                </a:tc>
                <a:extLst>
                  <a:ext uri="{0D108BD9-81ED-4DB2-BD59-A6C34878D82A}">
                    <a16:rowId xmlns:a16="http://schemas.microsoft.com/office/drawing/2014/main" val="392071568"/>
                  </a:ext>
                </a:extLst>
              </a:tr>
              <a:tr h="537016">
                <a:tc>
                  <a:txBody>
                    <a:bodyPr/>
                    <a:lstStyle/>
                    <a:p>
                      <a:pPr algn="ctr"/>
                      <a:r>
                        <a:rPr kumimoji="1" lang="ja-JP" altLang="en-US" sz="2800" dirty="0"/>
                        <a:t>音楽</a:t>
                      </a:r>
                    </a:p>
                  </a:txBody>
                  <a:tcPr/>
                </a:tc>
                <a:tc>
                  <a:txBody>
                    <a:bodyPr/>
                    <a:lstStyle/>
                    <a:p>
                      <a:pPr algn="ctr"/>
                      <a:r>
                        <a:rPr kumimoji="1" lang="ja-JP" altLang="en-US" sz="2000" dirty="0"/>
                        <a:t>コンテンツ・配信</a:t>
                      </a:r>
                      <a:r>
                        <a:rPr kumimoji="1" lang="en-US" altLang="ja-JP" sz="2000" dirty="0"/>
                        <a:t>,</a:t>
                      </a:r>
                      <a:r>
                        <a:rPr kumimoji="1" lang="ja-JP" altLang="en-US" sz="2000" dirty="0"/>
                        <a:t>アプリ・ゲーム開発</a:t>
                      </a:r>
                      <a:r>
                        <a:rPr kumimoji="1" lang="en-US" altLang="ja-JP" sz="2000" dirty="0"/>
                        <a:t>,</a:t>
                      </a:r>
                    </a:p>
                    <a:p>
                      <a:pPr algn="ctr"/>
                      <a:r>
                        <a:rPr kumimoji="1" lang="ja-JP" altLang="en-US" sz="2000" dirty="0"/>
                        <a:t>デジタルオーディオ製造</a:t>
                      </a:r>
                    </a:p>
                  </a:txBody>
                  <a:tcPr/>
                </a:tc>
                <a:extLst>
                  <a:ext uri="{0D108BD9-81ED-4DB2-BD59-A6C34878D82A}">
                    <a16:rowId xmlns:a16="http://schemas.microsoft.com/office/drawing/2014/main" val="641888383"/>
                  </a:ext>
                </a:extLst>
              </a:tr>
              <a:tr h="537016">
                <a:tc>
                  <a:txBody>
                    <a:bodyPr/>
                    <a:lstStyle/>
                    <a:p>
                      <a:pPr algn="ctr"/>
                      <a:r>
                        <a:rPr kumimoji="1" lang="ja-JP" altLang="en-US" sz="2800" dirty="0"/>
                        <a:t>金属</a:t>
                      </a:r>
                      <a:endParaRPr kumimoji="1" lang="en-US" altLang="ja-JP" sz="2800" dirty="0"/>
                    </a:p>
                  </a:txBody>
                  <a:tcPr/>
                </a:tc>
                <a:tc>
                  <a:txBody>
                    <a:bodyPr/>
                    <a:lstStyle/>
                    <a:p>
                      <a:pPr algn="ctr"/>
                      <a:r>
                        <a:rPr kumimoji="1" lang="ja-JP" altLang="en-US" sz="2000" dirty="0"/>
                        <a:t>金属表面処理剤・機器</a:t>
                      </a:r>
                      <a:r>
                        <a:rPr kumimoji="1" lang="en-US" altLang="ja-JP" sz="2000" dirty="0"/>
                        <a:t>,</a:t>
                      </a:r>
                      <a:r>
                        <a:rPr kumimoji="1" lang="ja-JP" altLang="en-US" sz="2000" dirty="0"/>
                        <a:t>金属製品・材料</a:t>
                      </a:r>
                      <a:r>
                        <a:rPr kumimoji="1" lang="en-US" altLang="ja-JP" sz="2000" dirty="0"/>
                        <a:t>,</a:t>
                      </a:r>
                    </a:p>
                    <a:p>
                      <a:pPr algn="ctr"/>
                      <a:r>
                        <a:rPr kumimoji="1" lang="ja-JP" altLang="en-US" sz="2000" dirty="0"/>
                        <a:t>工業用貴金属製品</a:t>
                      </a:r>
                      <a:r>
                        <a:rPr kumimoji="1" lang="en-US" altLang="ja-JP" sz="2000" dirty="0"/>
                        <a:t>,</a:t>
                      </a:r>
                      <a:r>
                        <a:rPr kumimoji="1" lang="ja-JP" altLang="en-US" sz="2000" dirty="0"/>
                        <a:t>電子部品</a:t>
                      </a:r>
                    </a:p>
                  </a:txBody>
                  <a:tcPr/>
                </a:tc>
                <a:extLst>
                  <a:ext uri="{0D108BD9-81ED-4DB2-BD59-A6C34878D82A}">
                    <a16:rowId xmlns:a16="http://schemas.microsoft.com/office/drawing/2014/main" val="1805771275"/>
                  </a:ext>
                </a:extLst>
              </a:tr>
            </a:tbl>
          </a:graphicData>
        </a:graphic>
      </p:graphicFrame>
      <p:pic>
        <p:nvPicPr>
          <p:cNvPr id="8" name="図 7">
            <a:extLst>
              <a:ext uri="{FF2B5EF4-FFF2-40B4-BE49-F238E27FC236}">
                <a16:creationId xmlns:a16="http://schemas.microsoft.com/office/drawing/2014/main" id="{86E9E82B-BBB0-DFB4-FADB-01FBCE4DD26B}"/>
              </a:ext>
            </a:extLst>
          </p:cNvPr>
          <p:cNvPicPr>
            <a:picLocks noChangeAspect="1"/>
          </p:cNvPicPr>
          <p:nvPr/>
        </p:nvPicPr>
        <p:blipFill>
          <a:blip r:embed="rId3"/>
          <a:stretch>
            <a:fillRect/>
          </a:stretch>
        </p:blipFill>
        <p:spPr>
          <a:xfrm>
            <a:off x="584869" y="177839"/>
            <a:ext cx="7974259" cy="1176630"/>
          </a:xfrm>
          <a:prstGeom prst="rect">
            <a:avLst/>
          </a:prstGeom>
        </p:spPr>
      </p:pic>
      <p:sp>
        <p:nvSpPr>
          <p:cNvPr id="9" name="テキスト ボックス 8">
            <a:extLst>
              <a:ext uri="{FF2B5EF4-FFF2-40B4-BE49-F238E27FC236}">
                <a16:creationId xmlns:a16="http://schemas.microsoft.com/office/drawing/2014/main" id="{3C2BBD4A-76D3-F2C7-BBB6-B33B2BEEA3E5}"/>
              </a:ext>
            </a:extLst>
          </p:cNvPr>
          <p:cNvSpPr txBox="1"/>
          <p:nvPr/>
        </p:nvSpPr>
        <p:spPr>
          <a:xfrm>
            <a:off x="2270588" y="5778865"/>
            <a:ext cx="6739848" cy="523220"/>
          </a:xfrm>
          <a:prstGeom prst="rect">
            <a:avLst/>
          </a:prstGeom>
          <a:noFill/>
        </p:spPr>
        <p:txBody>
          <a:bodyPr wrap="square" rtlCol="0">
            <a:spAutoFit/>
          </a:bodyPr>
          <a:lstStyle/>
          <a:p>
            <a:r>
              <a:rPr kumimoji="1" lang="ja-JP" altLang="en-US" sz="2800" b="1" dirty="0">
                <a:solidFill>
                  <a:srgbClr val="00B0F0"/>
                </a:solidFill>
              </a:rPr>
              <a:t>→幅広い事業を取得することができた</a:t>
            </a:r>
          </a:p>
        </p:txBody>
      </p:sp>
    </p:spTree>
    <p:extLst>
      <p:ext uri="{BB962C8B-B14F-4D97-AF65-F5344CB8AC3E}">
        <p14:creationId xmlns:p14="http://schemas.microsoft.com/office/powerpoint/2010/main" val="614923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461C19-E3EC-38D4-F3E6-B6224FD0B091}"/>
              </a:ext>
            </a:extLst>
          </p:cNvPr>
          <p:cNvSpPr>
            <a:spLocks noGrp="1"/>
          </p:cNvSpPr>
          <p:nvPr>
            <p:ph type="title"/>
          </p:nvPr>
        </p:nvSpPr>
        <p:spPr/>
        <p:txBody>
          <a:bodyPr/>
          <a:lstStyle/>
          <a:p>
            <a:r>
              <a:rPr kumimoji="1" lang="ja-JP" altLang="en-US" dirty="0"/>
              <a:t>現在の研究</a:t>
            </a:r>
          </a:p>
        </p:txBody>
      </p:sp>
      <p:sp>
        <p:nvSpPr>
          <p:cNvPr id="3" name="コンテンツ プレースホルダー 2">
            <a:extLst>
              <a:ext uri="{FF2B5EF4-FFF2-40B4-BE49-F238E27FC236}">
                <a16:creationId xmlns:a16="http://schemas.microsoft.com/office/drawing/2014/main" id="{26B6D5A8-8CE6-F923-FDF2-8673CA9CC060}"/>
              </a:ext>
            </a:extLst>
          </p:cNvPr>
          <p:cNvSpPr>
            <a:spLocks noGrp="1"/>
          </p:cNvSpPr>
          <p:nvPr>
            <p:ph idx="1"/>
          </p:nvPr>
        </p:nvSpPr>
        <p:spPr/>
        <p:txBody>
          <a:bodyPr/>
          <a:lstStyle/>
          <a:p>
            <a:pPr marL="0" indent="0">
              <a:buNone/>
            </a:pPr>
            <a:r>
              <a:rPr kumimoji="1" lang="en-US" altLang="ja-JP" sz="2400" dirty="0"/>
              <a:t>LLM</a:t>
            </a:r>
            <a:r>
              <a:rPr kumimoji="1" lang="ja-JP" altLang="en-US" sz="2400" dirty="0"/>
              <a:t>と</a:t>
            </a:r>
            <a:r>
              <a:rPr kumimoji="1" lang="ja-JP" altLang="en-US" sz="2400" dirty="0">
                <a:solidFill>
                  <a:srgbClr val="FF0000"/>
                </a:solidFill>
              </a:rPr>
              <a:t>複数の外部知識</a:t>
            </a:r>
            <a:r>
              <a:rPr kumimoji="1" lang="ja-JP" altLang="en-US" sz="2400" dirty="0"/>
              <a:t>を用いた関連企業検索手法の提案</a:t>
            </a:r>
            <a:endParaRPr kumimoji="1" lang="en-US" altLang="ja-JP" sz="2400" dirty="0"/>
          </a:p>
          <a:p>
            <a:pPr marL="0" indent="0">
              <a:buNone/>
            </a:pPr>
            <a:endParaRPr lang="en-US" altLang="ja-JP" dirty="0"/>
          </a:p>
          <a:p>
            <a:pPr marL="0" indent="0">
              <a:buNone/>
            </a:pPr>
            <a:endParaRPr kumimoji="1" lang="en-US" altLang="ja-JP" sz="2000" dirty="0"/>
          </a:p>
          <a:p>
            <a:pPr marL="0" indent="0">
              <a:buNone/>
            </a:pPr>
            <a:endParaRPr lang="en-US" altLang="ja-JP" dirty="0"/>
          </a:p>
          <a:p>
            <a:pPr marL="0" indent="0">
              <a:buNone/>
            </a:pPr>
            <a:endParaRPr kumimoji="1" lang="en-US" altLang="ja-JP" sz="2000" dirty="0"/>
          </a:p>
        </p:txBody>
      </p:sp>
      <p:sp>
        <p:nvSpPr>
          <p:cNvPr id="5" name="矢印: 右 4">
            <a:extLst>
              <a:ext uri="{FF2B5EF4-FFF2-40B4-BE49-F238E27FC236}">
                <a16:creationId xmlns:a16="http://schemas.microsoft.com/office/drawing/2014/main" id="{3C89973B-F109-C1BF-C4D6-7DC79A48CB5C}"/>
              </a:ext>
            </a:extLst>
          </p:cNvPr>
          <p:cNvSpPr/>
          <p:nvPr/>
        </p:nvSpPr>
        <p:spPr>
          <a:xfrm>
            <a:off x="2625467" y="2851484"/>
            <a:ext cx="4449901" cy="5775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D78AD3C7-98D5-70ED-01CE-CFEDB22A9DBC}"/>
              </a:ext>
            </a:extLst>
          </p:cNvPr>
          <p:cNvSpPr txBox="1"/>
          <p:nvPr/>
        </p:nvSpPr>
        <p:spPr>
          <a:xfrm>
            <a:off x="197889" y="2651182"/>
            <a:ext cx="2304680" cy="1015663"/>
          </a:xfrm>
          <a:prstGeom prst="rect">
            <a:avLst/>
          </a:prstGeom>
          <a:noFill/>
        </p:spPr>
        <p:txBody>
          <a:bodyPr wrap="square" rtlCol="0">
            <a:spAutoFit/>
          </a:bodyPr>
          <a:lstStyle/>
          <a:p>
            <a:r>
              <a:rPr kumimoji="1" lang="en-US" altLang="ja-JP" sz="2000" b="1" dirty="0"/>
              <a:t>LLM</a:t>
            </a:r>
            <a:r>
              <a:rPr kumimoji="1" lang="ja-JP" altLang="en-US" sz="2000" b="1" dirty="0"/>
              <a:t>のみ</a:t>
            </a:r>
            <a:endParaRPr kumimoji="1" lang="en-US" altLang="ja-JP" sz="2000" b="1" dirty="0"/>
          </a:p>
          <a:p>
            <a:r>
              <a:rPr kumimoji="1" lang="ja-JP" altLang="en-US" sz="2000" dirty="0"/>
              <a:t>「半導体不足の</a:t>
            </a:r>
            <a:endParaRPr kumimoji="1" lang="en-US" altLang="ja-JP" sz="2000" dirty="0"/>
          </a:p>
          <a:p>
            <a:r>
              <a:rPr kumimoji="1" lang="ja-JP" altLang="en-US" sz="2000" dirty="0"/>
              <a:t>影響を受ける企業」</a:t>
            </a:r>
          </a:p>
        </p:txBody>
      </p:sp>
      <p:sp>
        <p:nvSpPr>
          <p:cNvPr id="7" name="テキスト ボックス 6">
            <a:extLst>
              <a:ext uri="{FF2B5EF4-FFF2-40B4-BE49-F238E27FC236}">
                <a16:creationId xmlns:a16="http://schemas.microsoft.com/office/drawing/2014/main" id="{6A90EE16-9A93-6037-3A8E-DAA7BE53C7DF}"/>
              </a:ext>
            </a:extLst>
          </p:cNvPr>
          <p:cNvSpPr txBox="1"/>
          <p:nvPr/>
        </p:nvSpPr>
        <p:spPr>
          <a:xfrm>
            <a:off x="224897" y="4830923"/>
            <a:ext cx="2304681" cy="1015663"/>
          </a:xfrm>
          <a:prstGeom prst="rect">
            <a:avLst/>
          </a:prstGeom>
          <a:noFill/>
        </p:spPr>
        <p:txBody>
          <a:bodyPr wrap="square" rtlCol="0">
            <a:spAutoFit/>
          </a:bodyPr>
          <a:lstStyle/>
          <a:p>
            <a:r>
              <a:rPr kumimoji="1" lang="ja-JP" altLang="en-US" sz="2000" b="1" dirty="0"/>
              <a:t>外部知識</a:t>
            </a:r>
            <a:r>
              <a:rPr kumimoji="1" lang="en-US" altLang="ja-JP" sz="2000" b="1" dirty="0"/>
              <a:t>+LLM</a:t>
            </a:r>
          </a:p>
          <a:p>
            <a:r>
              <a:rPr kumimoji="1" lang="ja-JP" altLang="en-US" sz="2000" dirty="0"/>
              <a:t>「半導体不足の</a:t>
            </a:r>
            <a:endParaRPr kumimoji="1" lang="en-US" altLang="ja-JP" sz="2000" dirty="0"/>
          </a:p>
          <a:p>
            <a:r>
              <a:rPr kumimoji="1" lang="ja-JP" altLang="en-US" sz="2000" dirty="0"/>
              <a:t>影響を受ける企業」</a:t>
            </a:r>
          </a:p>
        </p:txBody>
      </p:sp>
      <p:sp>
        <p:nvSpPr>
          <p:cNvPr id="8" name="矢印: 右 7">
            <a:extLst>
              <a:ext uri="{FF2B5EF4-FFF2-40B4-BE49-F238E27FC236}">
                <a16:creationId xmlns:a16="http://schemas.microsoft.com/office/drawing/2014/main" id="{0F4BE66E-394A-F4FD-9F9F-8A5A055F04F4}"/>
              </a:ext>
            </a:extLst>
          </p:cNvPr>
          <p:cNvSpPr/>
          <p:nvPr/>
        </p:nvSpPr>
        <p:spPr>
          <a:xfrm>
            <a:off x="2621507" y="5166331"/>
            <a:ext cx="962215" cy="5775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CB1B8802-2996-1497-467B-E0B0BE2EC536}"/>
              </a:ext>
            </a:extLst>
          </p:cNvPr>
          <p:cNvSpPr/>
          <p:nvPr/>
        </p:nvSpPr>
        <p:spPr>
          <a:xfrm>
            <a:off x="7805453" y="5096132"/>
            <a:ext cx="450169" cy="5775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218B48AB-460D-269E-890F-30392DBC8AAC}"/>
              </a:ext>
            </a:extLst>
          </p:cNvPr>
          <p:cNvSpPr/>
          <p:nvPr/>
        </p:nvSpPr>
        <p:spPr>
          <a:xfrm>
            <a:off x="7800683" y="2851484"/>
            <a:ext cx="450169" cy="5775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磁気ディスク 10">
            <a:extLst>
              <a:ext uri="{FF2B5EF4-FFF2-40B4-BE49-F238E27FC236}">
                <a16:creationId xmlns:a16="http://schemas.microsoft.com/office/drawing/2014/main" id="{EACC0E2E-5AC5-B157-9014-D8ED9DB6EAD1}"/>
              </a:ext>
            </a:extLst>
          </p:cNvPr>
          <p:cNvSpPr/>
          <p:nvPr/>
        </p:nvSpPr>
        <p:spPr>
          <a:xfrm>
            <a:off x="2565380" y="4201986"/>
            <a:ext cx="1209268" cy="846288"/>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外部知識</a:t>
            </a:r>
            <a:endParaRPr kumimoji="1" lang="en-US" altLang="ja-JP" sz="2000" dirty="0"/>
          </a:p>
        </p:txBody>
      </p:sp>
      <p:sp>
        <p:nvSpPr>
          <p:cNvPr id="12" name="矢印: 右 11">
            <a:extLst>
              <a:ext uri="{FF2B5EF4-FFF2-40B4-BE49-F238E27FC236}">
                <a16:creationId xmlns:a16="http://schemas.microsoft.com/office/drawing/2014/main" id="{0B3A58C0-0957-FE04-9C88-EB6897C3027D}"/>
              </a:ext>
            </a:extLst>
          </p:cNvPr>
          <p:cNvSpPr/>
          <p:nvPr/>
        </p:nvSpPr>
        <p:spPr>
          <a:xfrm rot="2681222">
            <a:off x="3911177" y="4776439"/>
            <a:ext cx="509705" cy="5775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F51F52DB-200D-99B2-7C5D-B0BDB4D446C7}"/>
              </a:ext>
            </a:extLst>
          </p:cNvPr>
          <p:cNvSpPr txBox="1"/>
          <p:nvPr/>
        </p:nvSpPr>
        <p:spPr>
          <a:xfrm>
            <a:off x="3583722" y="5273538"/>
            <a:ext cx="2304681" cy="400110"/>
          </a:xfrm>
          <a:prstGeom prst="rect">
            <a:avLst/>
          </a:prstGeom>
          <a:noFill/>
        </p:spPr>
        <p:txBody>
          <a:bodyPr wrap="square" rtlCol="0">
            <a:spAutoFit/>
          </a:bodyPr>
          <a:lstStyle/>
          <a:p>
            <a:r>
              <a:rPr kumimoji="1" lang="ja-JP" altLang="en-US" sz="2000" dirty="0">
                <a:solidFill>
                  <a:srgbClr val="FF0000"/>
                </a:solidFill>
              </a:rPr>
              <a:t>入力文＋関連情報</a:t>
            </a:r>
            <a:endParaRPr kumimoji="1" lang="en-US" altLang="ja-JP" sz="2000" dirty="0">
              <a:solidFill>
                <a:srgbClr val="FF0000"/>
              </a:solidFill>
            </a:endParaRPr>
          </a:p>
        </p:txBody>
      </p:sp>
      <p:sp>
        <p:nvSpPr>
          <p:cNvPr id="14" name="矢印: 右 13">
            <a:extLst>
              <a:ext uri="{FF2B5EF4-FFF2-40B4-BE49-F238E27FC236}">
                <a16:creationId xmlns:a16="http://schemas.microsoft.com/office/drawing/2014/main" id="{BCDD69F3-1DC4-DD6C-3CE0-A2E427466986}"/>
              </a:ext>
            </a:extLst>
          </p:cNvPr>
          <p:cNvSpPr/>
          <p:nvPr/>
        </p:nvSpPr>
        <p:spPr>
          <a:xfrm>
            <a:off x="5993883" y="5096132"/>
            <a:ext cx="962215" cy="5775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9023F435-2F45-3337-FA1C-A75CF4BE1C5B}"/>
              </a:ext>
            </a:extLst>
          </p:cNvPr>
          <p:cNvSpPr txBox="1"/>
          <p:nvPr/>
        </p:nvSpPr>
        <p:spPr>
          <a:xfrm>
            <a:off x="8321041" y="2944221"/>
            <a:ext cx="893148" cy="369332"/>
          </a:xfrm>
          <a:prstGeom prst="rect">
            <a:avLst/>
          </a:prstGeom>
          <a:noFill/>
        </p:spPr>
        <p:txBody>
          <a:bodyPr wrap="square" rtlCol="0">
            <a:spAutoFit/>
          </a:bodyPr>
          <a:lstStyle/>
          <a:p>
            <a:r>
              <a:rPr kumimoji="1" lang="ja-JP" altLang="en-US" dirty="0"/>
              <a:t>出力</a:t>
            </a:r>
          </a:p>
        </p:txBody>
      </p:sp>
      <p:sp>
        <p:nvSpPr>
          <p:cNvPr id="16" name="テキスト ボックス 15">
            <a:extLst>
              <a:ext uri="{FF2B5EF4-FFF2-40B4-BE49-F238E27FC236}">
                <a16:creationId xmlns:a16="http://schemas.microsoft.com/office/drawing/2014/main" id="{BBE5028B-CBD1-D9D6-60CD-A6244EFE038B}"/>
              </a:ext>
            </a:extLst>
          </p:cNvPr>
          <p:cNvSpPr txBox="1"/>
          <p:nvPr/>
        </p:nvSpPr>
        <p:spPr>
          <a:xfrm>
            <a:off x="8307126" y="5154088"/>
            <a:ext cx="893148" cy="369332"/>
          </a:xfrm>
          <a:prstGeom prst="rect">
            <a:avLst/>
          </a:prstGeom>
          <a:noFill/>
        </p:spPr>
        <p:txBody>
          <a:bodyPr wrap="square" rtlCol="0">
            <a:spAutoFit/>
          </a:bodyPr>
          <a:lstStyle/>
          <a:p>
            <a:r>
              <a:rPr kumimoji="1" lang="ja-JP" altLang="en-US" dirty="0"/>
              <a:t>出力</a:t>
            </a:r>
          </a:p>
        </p:txBody>
      </p:sp>
      <p:cxnSp>
        <p:nvCxnSpPr>
          <p:cNvPr id="18" name="直線コネクタ 17">
            <a:extLst>
              <a:ext uri="{FF2B5EF4-FFF2-40B4-BE49-F238E27FC236}">
                <a16:creationId xmlns:a16="http://schemas.microsoft.com/office/drawing/2014/main" id="{D08B2BA0-1713-71A8-A75B-D2FB98B71727}"/>
              </a:ext>
            </a:extLst>
          </p:cNvPr>
          <p:cNvCxnSpPr/>
          <p:nvPr/>
        </p:nvCxnSpPr>
        <p:spPr>
          <a:xfrm>
            <a:off x="167147" y="4021857"/>
            <a:ext cx="8766933"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195FBAD8-B05C-2903-5EFE-E60BABCDA426}"/>
              </a:ext>
            </a:extLst>
          </p:cNvPr>
          <p:cNvSpPr/>
          <p:nvPr/>
        </p:nvSpPr>
        <p:spPr>
          <a:xfrm>
            <a:off x="7239430" y="2631179"/>
            <a:ext cx="390199" cy="11200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t>L</a:t>
            </a:r>
          </a:p>
          <a:p>
            <a:pPr algn="ctr"/>
            <a:r>
              <a:rPr kumimoji="1" lang="en-US" altLang="ja-JP" sz="2400" dirty="0"/>
              <a:t>L</a:t>
            </a:r>
          </a:p>
          <a:p>
            <a:pPr algn="ctr"/>
            <a:r>
              <a:rPr kumimoji="1" lang="en-US" altLang="ja-JP" sz="2400" dirty="0"/>
              <a:t>M</a:t>
            </a:r>
            <a:endParaRPr kumimoji="1" lang="ja-JP" altLang="en-US" sz="2400" dirty="0"/>
          </a:p>
        </p:txBody>
      </p:sp>
      <p:sp>
        <p:nvSpPr>
          <p:cNvPr id="20" name="正方形/長方形 19">
            <a:extLst>
              <a:ext uri="{FF2B5EF4-FFF2-40B4-BE49-F238E27FC236}">
                <a16:creationId xmlns:a16="http://schemas.microsoft.com/office/drawing/2014/main" id="{0EAD4274-FD9E-DE79-8B43-0DB40C239DDE}"/>
              </a:ext>
            </a:extLst>
          </p:cNvPr>
          <p:cNvSpPr/>
          <p:nvPr/>
        </p:nvSpPr>
        <p:spPr>
          <a:xfrm>
            <a:off x="7239431" y="4830923"/>
            <a:ext cx="390199" cy="10381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t>L</a:t>
            </a:r>
          </a:p>
          <a:p>
            <a:pPr algn="ctr"/>
            <a:r>
              <a:rPr kumimoji="1" lang="en-US" altLang="ja-JP" sz="2400" dirty="0"/>
              <a:t>L</a:t>
            </a:r>
          </a:p>
          <a:p>
            <a:pPr algn="ctr"/>
            <a:r>
              <a:rPr kumimoji="1" lang="en-US" altLang="ja-JP" sz="2400" dirty="0"/>
              <a:t>M</a:t>
            </a:r>
            <a:endParaRPr kumimoji="1" lang="ja-JP" altLang="en-US" sz="2400" dirty="0"/>
          </a:p>
        </p:txBody>
      </p:sp>
    </p:spTree>
    <p:extLst>
      <p:ext uri="{BB962C8B-B14F-4D97-AF65-F5344CB8AC3E}">
        <p14:creationId xmlns:p14="http://schemas.microsoft.com/office/powerpoint/2010/main" val="1142337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四角形: 角を丸くする 43">
            <a:extLst>
              <a:ext uri="{FF2B5EF4-FFF2-40B4-BE49-F238E27FC236}">
                <a16:creationId xmlns:a16="http://schemas.microsoft.com/office/drawing/2014/main" id="{A8155B9B-E31F-958F-4267-1F2DF55BC94A}"/>
              </a:ext>
            </a:extLst>
          </p:cNvPr>
          <p:cNvSpPr/>
          <p:nvPr/>
        </p:nvSpPr>
        <p:spPr>
          <a:xfrm>
            <a:off x="360286" y="3453187"/>
            <a:ext cx="8502977" cy="28026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DCCA2AD3-B962-EFD8-B432-9654E3DC15F1}"/>
              </a:ext>
            </a:extLst>
          </p:cNvPr>
          <p:cNvSpPr/>
          <p:nvPr/>
        </p:nvSpPr>
        <p:spPr>
          <a:xfrm>
            <a:off x="360286" y="745400"/>
            <a:ext cx="8502977" cy="270778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71CCE38A-CF16-7745-404A-37F60D19BA87}"/>
              </a:ext>
            </a:extLst>
          </p:cNvPr>
          <p:cNvSpPr>
            <a:spLocks noGrp="1"/>
          </p:cNvSpPr>
          <p:nvPr>
            <p:ph type="sldNum" sz="quarter" idx="12"/>
          </p:nvPr>
        </p:nvSpPr>
        <p:spPr/>
        <p:txBody>
          <a:bodyPr/>
          <a:lstStyle/>
          <a:p>
            <a:fld id="{CD61E8AF-792F-4FFB-A51A-72705DC2F55E}" type="slidenum">
              <a:rPr kumimoji="1" lang="ja-JP" altLang="en-US" smtClean="0"/>
              <a:t>9</a:t>
            </a:fld>
            <a:endParaRPr kumimoji="1" lang="ja-JP" altLang="en-US"/>
          </a:p>
        </p:txBody>
      </p:sp>
      <p:sp>
        <p:nvSpPr>
          <p:cNvPr id="19" name="テキスト ボックス 18">
            <a:extLst>
              <a:ext uri="{FF2B5EF4-FFF2-40B4-BE49-F238E27FC236}">
                <a16:creationId xmlns:a16="http://schemas.microsoft.com/office/drawing/2014/main" id="{7FB82C39-3818-43E7-DE44-00427C71F44F}"/>
              </a:ext>
            </a:extLst>
          </p:cNvPr>
          <p:cNvSpPr txBox="1"/>
          <p:nvPr/>
        </p:nvSpPr>
        <p:spPr>
          <a:xfrm>
            <a:off x="-1" y="13326"/>
            <a:ext cx="7613583" cy="707886"/>
          </a:xfrm>
          <a:prstGeom prst="rect">
            <a:avLst/>
          </a:prstGeom>
          <a:noFill/>
        </p:spPr>
        <p:txBody>
          <a:bodyPr wrap="square">
            <a:spAutoFit/>
          </a:bodyPr>
          <a:lstStyle/>
          <a:p>
            <a:r>
              <a:rPr kumimoji="1" lang="ja-JP" altLang="en-US" sz="4000" b="1" dirty="0"/>
              <a:t>処理の流れ（コロナウイルスの例）</a:t>
            </a:r>
            <a:endParaRPr lang="ja-JP" altLang="en-US" sz="4000" b="1" dirty="0"/>
          </a:p>
        </p:txBody>
      </p:sp>
      <p:sp>
        <p:nvSpPr>
          <p:cNvPr id="17" name="テキスト ボックス 16">
            <a:extLst>
              <a:ext uri="{FF2B5EF4-FFF2-40B4-BE49-F238E27FC236}">
                <a16:creationId xmlns:a16="http://schemas.microsoft.com/office/drawing/2014/main" id="{E80A1666-2ADA-629E-8794-BF2C4E0EA2FB}"/>
              </a:ext>
            </a:extLst>
          </p:cNvPr>
          <p:cNvSpPr txBox="1"/>
          <p:nvPr/>
        </p:nvSpPr>
        <p:spPr>
          <a:xfrm>
            <a:off x="361890" y="726352"/>
            <a:ext cx="4575869" cy="46166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kumimoji="1" lang="en-US" altLang="ja-JP" sz="2400" b="1" dirty="0">
                <a:solidFill>
                  <a:schemeClr val="tx1"/>
                </a:solidFill>
              </a:rPr>
              <a:t>1.</a:t>
            </a:r>
            <a:r>
              <a:rPr kumimoji="1" lang="ja-JP" altLang="en-US" sz="2400" b="1" dirty="0">
                <a:solidFill>
                  <a:schemeClr val="tx1"/>
                </a:solidFill>
              </a:rPr>
              <a:t>「入力：クエリ　出力：関連事業」</a:t>
            </a:r>
          </a:p>
        </p:txBody>
      </p:sp>
      <p:sp>
        <p:nvSpPr>
          <p:cNvPr id="20" name="テキスト ボックス 19">
            <a:extLst>
              <a:ext uri="{FF2B5EF4-FFF2-40B4-BE49-F238E27FC236}">
                <a16:creationId xmlns:a16="http://schemas.microsoft.com/office/drawing/2014/main" id="{D35B9E30-CD65-45C9-BD2C-FD8A1EDBED70}"/>
              </a:ext>
            </a:extLst>
          </p:cNvPr>
          <p:cNvSpPr txBox="1"/>
          <p:nvPr/>
        </p:nvSpPr>
        <p:spPr>
          <a:xfrm>
            <a:off x="361890" y="3458321"/>
            <a:ext cx="4941630" cy="4616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kumimoji="1" lang="en-US" altLang="ja-JP" sz="2400" b="1" dirty="0">
                <a:solidFill>
                  <a:schemeClr val="tx1"/>
                </a:solidFill>
              </a:rPr>
              <a:t>2.</a:t>
            </a:r>
            <a:r>
              <a:rPr kumimoji="1" lang="ja-JP" altLang="en-US" sz="2400" b="1" dirty="0">
                <a:solidFill>
                  <a:schemeClr val="tx1"/>
                </a:solidFill>
              </a:rPr>
              <a:t>「入力：関連事業　出力：関連企業」</a:t>
            </a:r>
          </a:p>
        </p:txBody>
      </p:sp>
      <p:sp>
        <p:nvSpPr>
          <p:cNvPr id="21" name="テキスト ボックス 20">
            <a:extLst>
              <a:ext uri="{FF2B5EF4-FFF2-40B4-BE49-F238E27FC236}">
                <a16:creationId xmlns:a16="http://schemas.microsoft.com/office/drawing/2014/main" id="{EC692FF4-24BC-2B84-BA99-5C75F720B96B}"/>
              </a:ext>
            </a:extLst>
          </p:cNvPr>
          <p:cNvSpPr txBox="1"/>
          <p:nvPr/>
        </p:nvSpPr>
        <p:spPr>
          <a:xfrm>
            <a:off x="361890" y="1411005"/>
            <a:ext cx="250406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2400" b="1" dirty="0">
                <a:solidFill>
                  <a:schemeClr val="tx1"/>
                </a:solidFill>
              </a:rPr>
              <a:t>「コロナウイルス」</a:t>
            </a:r>
          </a:p>
        </p:txBody>
      </p:sp>
      <p:sp>
        <p:nvSpPr>
          <p:cNvPr id="25" name="フローチャート: 磁気ディスク 24">
            <a:extLst>
              <a:ext uri="{FF2B5EF4-FFF2-40B4-BE49-F238E27FC236}">
                <a16:creationId xmlns:a16="http://schemas.microsoft.com/office/drawing/2014/main" id="{41FD72EB-E82C-74E9-AB2E-0CFD39EDB548}"/>
              </a:ext>
            </a:extLst>
          </p:cNvPr>
          <p:cNvSpPr/>
          <p:nvPr/>
        </p:nvSpPr>
        <p:spPr>
          <a:xfrm>
            <a:off x="485774" y="2218752"/>
            <a:ext cx="1813529" cy="1001939"/>
          </a:xfrm>
          <a:prstGeom prst="flowChartMagneticDisk">
            <a:avLst/>
          </a:prstGeom>
          <a:ln>
            <a:headEnd type="none" w="med" len="med"/>
            <a:tailEnd type="none" w="med" len="me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kumimoji="1" lang="ja-JP" altLang="en-US" sz="2200" dirty="0">
                <a:solidFill>
                  <a:schemeClr val="tx1"/>
                </a:solidFill>
              </a:rPr>
              <a:t>記事</a:t>
            </a:r>
            <a:endParaRPr kumimoji="1" lang="en-US" altLang="ja-JP" sz="2200" dirty="0">
              <a:solidFill>
                <a:schemeClr val="tx1"/>
              </a:solidFill>
            </a:endParaRPr>
          </a:p>
          <a:p>
            <a:pPr algn="ctr"/>
            <a:r>
              <a:rPr kumimoji="1" lang="ja-JP" altLang="en-US" sz="2200" dirty="0">
                <a:solidFill>
                  <a:schemeClr val="tx1"/>
                </a:solidFill>
              </a:rPr>
              <a:t>データベース</a:t>
            </a:r>
            <a:endParaRPr kumimoji="1" lang="en-US" altLang="ja-JP" sz="2200" dirty="0">
              <a:solidFill>
                <a:schemeClr val="tx1"/>
              </a:solidFill>
            </a:endParaRPr>
          </a:p>
        </p:txBody>
      </p:sp>
      <p:sp>
        <p:nvSpPr>
          <p:cNvPr id="30" name="フローチャート: 磁気ディスク 29">
            <a:extLst>
              <a:ext uri="{FF2B5EF4-FFF2-40B4-BE49-F238E27FC236}">
                <a16:creationId xmlns:a16="http://schemas.microsoft.com/office/drawing/2014/main" id="{F932EED8-EB78-8192-DCE1-4B758BFAA735}"/>
              </a:ext>
            </a:extLst>
          </p:cNvPr>
          <p:cNvSpPr/>
          <p:nvPr/>
        </p:nvSpPr>
        <p:spPr>
          <a:xfrm>
            <a:off x="521003" y="5341467"/>
            <a:ext cx="1892140" cy="866284"/>
          </a:xfrm>
          <a:prstGeom prst="flowChartMagneticDisk">
            <a:avLst/>
          </a:prstGeom>
          <a:ln>
            <a:headEnd type="none" w="med" len="med"/>
            <a:tailEnd type="none" w="med" len="me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kumimoji="1" lang="ja-JP" altLang="en-US" sz="2200" dirty="0">
                <a:solidFill>
                  <a:schemeClr val="tx1"/>
                </a:solidFill>
              </a:rPr>
              <a:t>事業内容</a:t>
            </a:r>
            <a:endParaRPr kumimoji="1" lang="en-US" altLang="ja-JP" sz="2200" dirty="0">
              <a:solidFill>
                <a:schemeClr val="tx1"/>
              </a:solidFill>
            </a:endParaRPr>
          </a:p>
          <a:p>
            <a:pPr algn="ctr"/>
            <a:r>
              <a:rPr kumimoji="1" lang="ja-JP" altLang="en-US" sz="2200" dirty="0">
                <a:solidFill>
                  <a:schemeClr val="tx1"/>
                </a:solidFill>
              </a:rPr>
              <a:t>データベース</a:t>
            </a:r>
            <a:endParaRPr kumimoji="1" lang="en-US" altLang="ja-JP" sz="2200" dirty="0">
              <a:solidFill>
                <a:schemeClr val="tx1"/>
              </a:solidFill>
            </a:endParaRPr>
          </a:p>
        </p:txBody>
      </p:sp>
      <p:sp>
        <p:nvSpPr>
          <p:cNvPr id="31" name="正方形/長方形 30">
            <a:extLst>
              <a:ext uri="{FF2B5EF4-FFF2-40B4-BE49-F238E27FC236}">
                <a16:creationId xmlns:a16="http://schemas.microsoft.com/office/drawing/2014/main" id="{61F1BA17-A764-D2B3-8E1C-9C30C0F8E974}"/>
              </a:ext>
            </a:extLst>
          </p:cNvPr>
          <p:cNvSpPr/>
          <p:nvPr/>
        </p:nvSpPr>
        <p:spPr>
          <a:xfrm>
            <a:off x="3994485" y="1561981"/>
            <a:ext cx="1280157" cy="166044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000" b="1" dirty="0">
                <a:solidFill>
                  <a:schemeClr val="tx1"/>
                </a:solidFill>
              </a:rPr>
              <a:t>クエリ</a:t>
            </a:r>
            <a:endParaRPr kumimoji="1" lang="en-US" altLang="ja-JP" sz="2000" b="1" dirty="0">
              <a:solidFill>
                <a:schemeClr val="tx1"/>
              </a:solidFill>
            </a:endParaRPr>
          </a:p>
          <a:p>
            <a:pPr algn="ctr"/>
            <a:r>
              <a:rPr kumimoji="1" lang="ja-JP" altLang="en-US" sz="2000" b="1" dirty="0">
                <a:solidFill>
                  <a:schemeClr val="tx1"/>
                </a:solidFill>
              </a:rPr>
              <a:t>＋</a:t>
            </a:r>
            <a:endParaRPr kumimoji="1" lang="en-US" altLang="ja-JP" sz="2000" b="1" dirty="0">
              <a:solidFill>
                <a:schemeClr val="tx1"/>
              </a:solidFill>
            </a:endParaRPr>
          </a:p>
          <a:p>
            <a:pPr algn="ctr"/>
            <a:r>
              <a:rPr kumimoji="1" lang="ja-JP" altLang="en-US" sz="2000" b="1" dirty="0">
                <a:solidFill>
                  <a:schemeClr val="tx1"/>
                </a:solidFill>
              </a:rPr>
              <a:t>関連記事</a:t>
            </a:r>
            <a:endParaRPr kumimoji="1" lang="en-US" altLang="ja-JP" sz="2000" b="1" dirty="0">
              <a:solidFill>
                <a:schemeClr val="tx1"/>
              </a:solidFill>
            </a:endParaRPr>
          </a:p>
        </p:txBody>
      </p:sp>
      <p:sp>
        <p:nvSpPr>
          <p:cNvPr id="32" name="矢印: 右 31">
            <a:extLst>
              <a:ext uri="{FF2B5EF4-FFF2-40B4-BE49-F238E27FC236}">
                <a16:creationId xmlns:a16="http://schemas.microsoft.com/office/drawing/2014/main" id="{6F10538E-961F-1AB8-05B7-201B5C94A433}"/>
              </a:ext>
            </a:extLst>
          </p:cNvPr>
          <p:cNvSpPr/>
          <p:nvPr/>
        </p:nvSpPr>
        <p:spPr>
          <a:xfrm>
            <a:off x="3009111" y="1439533"/>
            <a:ext cx="654518" cy="3711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右 32">
            <a:extLst>
              <a:ext uri="{FF2B5EF4-FFF2-40B4-BE49-F238E27FC236}">
                <a16:creationId xmlns:a16="http://schemas.microsoft.com/office/drawing/2014/main" id="{200C2041-1564-F544-6B03-A22AA7022B50}"/>
              </a:ext>
            </a:extLst>
          </p:cNvPr>
          <p:cNvSpPr/>
          <p:nvPr/>
        </p:nvSpPr>
        <p:spPr>
          <a:xfrm>
            <a:off x="2681851" y="2612024"/>
            <a:ext cx="981777" cy="3711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右 33">
            <a:extLst>
              <a:ext uri="{FF2B5EF4-FFF2-40B4-BE49-F238E27FC236}">
                <a16:creationId xmlns:a16="http://schemas.microsoft.com/office/drawing/2014/main" id="{01C3C5C1-A644-BBB1-61A4-4A1DFE40BD1A}"/>
              </a:ext>
            </a:extLst>
          </p:cNvPr>
          <p:cNvSpPr/>
          <p:nvPr/>
        </p:nvSpPr>
        <p:spPr>
          <a:xfrm>
            <a:off x="5610306" y="2045495"/>
            <a:ext cx="1214006" cy="7078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t>LLM</a:t>
            </a:r>
          </a:p>
        </p:txBody>
      </p:sp>
      <p:sp>
        <p:nvSpPr>
          <p:cNvPr id="36" name="正方形/長方形 35">
            <a:extLst>
              <a:ext uri="{FF2B5EF4-FFF2-40B4-BE49-F238E27FC236}">
                <a16:creationId xmlns:a16="http://schemas.microsoft.com/office/drawing/2014/main" id="{201626BC-8645-4CD5-747C-33BD6EF347D4}"/>
              </a:ext>
            </a:extLst>
          </p:cNvPr>
          <p:cNvSpPr/>
          <p:nvPr/>
        </p:nvSpPr>
        <p:spPr>
          <a:xfrm>
            <a:off x="6996347" y="1569217"/>
            <a:ext cx="1602607" cy="166044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000" b="1" dirty="0">
                <a:solidFill>
                  <a:schemeClr val="tx1"/>
                </a:solidFill>
              </a:rPr>
              <a:t>製薬業：</a:t>
            </a:r>
            <a:endParaRPr kumimoji="1" lang="en-US" altLang="ja-JP" sz="2000" b="1" dirty="0">
              <a:solidFill>
                <a:schemeClr val="tx1"/>
              </a:solidFill>
            </a:endParaRPr>
          </a:p>
          <a:p>
            <a:pPr algn="ctr"/>
            <a:r>
              <a:rPr kumimoji="1" lang="ja-JP" altLang="en-US" sz="2000" b="1" dirty="0">
                <a:solidFill>
                  <a:schemeClr val="tx1"/>
                </a:solidFill>
              </a:rPr>
              <a:t>製薬業は～</a:t>
            </a:r>
            <a:endParaRPr kumimoji="1" lang="en-US" altLang="ja-JP" sz="2000" b="1" dirty="0">
              <a:solidFill>
                <a:schemeClr val="tx1"/>
              </a:solidFill>
            </a:endParaRPr>
          </a:p>
          <a:p>
            <a:pPr algn="ctr"/>
            <a:r>
              <a:rPr kumimoji="1" lang="ja-JP" altLang="en-US" sz="2000" b="1" dirty="0">
                <a:solidFill>
                  <a:schemeClr val="tx1"/>
                </a:solidFill>
              </a:rPr>
              <a:t>旅行業：</a:t>
            </a:r>
            <a:endParaRPr kumimoji="1" lang="en-US" altLang="ja-JP" sz="2000" b="1" dirty="0">
              <a:solidFill>
                <a:schemeClr val="tx1"/>
              </a:solidFill>
            </a:endParaRPr>
          </a:p>
          <a:p>
            <a:pPr algn="ctr"/>
            <a:r>
              <a:rPr kumimoji="1" lang="ja-JP" altLang="en-US" sz="2000" b="1" dirty="0">
                <a:solidFill>
                  <a:schemeClr val="tx1"/>
                </a:solidFill>
              </a:rPr>
              <a:t>旅行業は～</a:t>
            </a:r>
            <a:endParaRPr kumimoji="1" lang="en-US" altLang="ja-JP" sz="2000" b="1" dirty="0">
              <a:solidFill>
                <a:schemeClr val="tx1"/>
              </a:solidFill>
            </a:endParaRPr>
          </a:p>
        </p:txBody>
      </p:sp>
      <p:sp>
        <p:nvSpPr>
          <p:cNvPr id="37" name="正方形/長方形 36">
            <a:extLst>
              <a:ext uri="{FF2B5EF4-FFF2-40B4-BE49-F238E27FC236}">
                <a16:creationId xmlns:a16="http://schemas.microsoft.com/office/drawing/2014/main" id="{57DD4217-44FE-44EE-3110-337F4DB9B897}"/>
              </a:ext>
            </a:extLst>
          </p:cNvPr>
          <p:cNvSpPr/>
          <p:nvPr/>
        </p:nvSpPr>
        <p:spPr>
          <a:xfrm>
            <a:off x="555056" y="4004298"/>
            <a:ext cx="1602607" cy="125757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000" b="1" dirty="0">
                <a:solidFill>
                  <a:schemeClr val="tx1"/>
                </a:solidFill>
              </a:rPr>
              <a:t>製薬業：</a:t>
            </a:r>
            <a:endParaRPr kumimoji="1" lang="en-US" altLang="ja-JP" sz="2000" b="1" dirty="0">
              <a:solidFill>
                <a:schemeClr val="tx1"/>
              </a:solidFill>
            </a:endParaRPr>
          </a:p>
          <a:p>
            <a:pPr algn="ctr"/>
            <a:r>
              <a:rPr kumimoji="1" lang="ja-JP" altLang="en-US" sz="2000" b="1" dirty="0">
                <a:solidFill>
                  <a:schemeClr val="tx1"/>
                </a:solidFill>
              </a:rPr>
              <a:t>製薬業は～</a:t>
            </a:r>
            <a:endParaRPr kumimoji="1" lang="en-US" altLang="ja-JP" sz="2000" b="1" dirty="0">
              <a:solidFill>
                <a:schemeClr val="tx1"/>
              </a:solidFill>
            </a:endParaRPr>
          </a:p>
          <a:p>
            <a:pPr algn="ctr"/>
            <a:r>
              <a:rPr kumimoji="1" lang="ja-JP" altLang="en-US" sz="2000" b="1" dirty="0">
                <a:solidFill>
                  <a:schemeClr val="tx1"/>
                </a:solidFill>
              </a:rPr>
              <a:t>旅行業：</a:t>
            </a:r>
            <a:endParaRPr kumimoji="1" lang="en-US" altLang="ja-JP" sz="2000" b="1" dirty="0">
              <a:solidFill>
                <a:schemeClr val="tx1"/>
              </a:solidFill>
            </a:endParaRPr>
          </a:p>
          <a:p>
            <a:pPr algn="ctr"/>
            <a:r>
              <a:rPr kumimoji="1" lang="ja-JP" altLang="en-US" sz="2000" b="1" dirty="0">
                <a:solidFill>
                  <a:schemeClr val="tx1"/>
                </a:solidFill>
              </a:rPr>
              <a:t>旅行業は～</a:t>
            </a:r>
            <a:endParaRPr kumimoji="1" lang="en-US" altLang="ja-JP" sz="2000" b="1" dirty="0">
              <a:solidFill>
                <a:schemeClr val="tx1"/>
              </a:solidFill>
            </a:endParaRPr>
          </a:p>
        </p:txBody>
      </p:sp>
      <p:sp>
        <p:nvSpPr>
          <p:cNvPr id="38" name="正方形/長方形 37">
            <a:extLst>
              <a:ext uri="{FF2B5EF4-FFF2-40B4-BE49-F238E27FC236}">
                <a16:creationId xmlns:a16="http://schemas.microsoft.com/office/drawing/2014/main" id="{0F9293B7-FFA9-6558-6B8E-28A051BD7451}"/>
              </a:ext>
            </a:extLst>
          </p:cNvPr>
          <p:cNvSpPr/>
          <p:nvPr/>
        </p:nvSpPr>
        <p:spPr>
          <a:xfrm>
            <a:off x="4052236" y="4433511"/>
            <a:ext cx="1214006" cy="166044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000" b="1" dirty="0">
                <a:solidFill>
                  <a:schemeClr val="tx1"/>
                </a:solidFill>
              </a:rPr>
              <a:t>クエリ</a:t>
            </a:r>
            <a:endParaRPr kumimoji="1" lang="en-US" altLang="ja-JP" sz="2000" b="1" dirty="0">
              <a:solidFill>
                <a:schemeClr val="tx1"/>
              </a:solidFill>
            </a:endParaRPr>
          </a:p>
          <a:p>
            <a:pPr algn="ctr"/>
            <a:r>
              <a:rPr kumimoji="1" lang="ja-JP" altLang="en-US" sz="2000" b="1" dirty="0">
                <a:solidFill>
                  <a:schemeClr val="tx1"/>
                </a:solidFill>
              </a:rPr>
              <a:t>＋</a:t>
            </a:r>
            <a:endParaRPr kumimoji="1" lang="en-US" altLang="ja-JP" sz="2000" b="1" dirty="0">
              <a:solidFill>
                <a:schemeClr val="tx1"/>
              </a:solidFill>
            </a:endParaRPr>
          </a:p>
          <a:p>
            <a:pPr algn="ctr"/>
            <a:r>
              <a:rPr kumimoji="1" lang="ja-JP" altLang="en-US" sz="2000" b="1" dirty="0">
                <a:solidFill>
                  <a:schemeClr val="tx1"/>
                </a:solidFill>
              </a:rPr>
              <a:t>関連</a:t>
            </a:r>
            <a:endParaRPr kumimoji="1" lang="en-US" altLang="ja-JP" sz="2000" b="1" dirty="0">
              <a:solidFill>
                <a:schemeClr val="tx1"/>
              </a:solidFill>
            </a:endParaRPr>
          </a:p>
          <a:p>
            <a:pPr algn="ctr"/>
            <a:r>
              <a:rPr kumimoji="1" lang="ja-JP" altLang="en-US" sz="2000" b="1" dirty="0">
                <a:solidFill>
                  <a:schemeClr val="tx1"/>
                </a:solidFill>
              </a:rPr>
              <a:t>事業内容</a:t>
            </a:r>
            <a:endParaRPr kumimoji="1" lang="en-US" altLang="ja-JP" sz="2000" b="1" dirty="0">
              <a:solidFill>
                <a:schemeClr val="tx1"/>
              </a:solidFill>
            </a:endParaRPr>
          </a:p>
        </p:txBody>
      </p:sp>
      <p:sp>
        <p:nvSpPr>
          <p:cNvPr id="39" name="矢印: 右 38">
            <a:extLst>
              <a:ext uri="{FF2B5EF4-FFF2-40B4-BE49-F238E27FC236}">
                <a16:creationId xmlns:a16="http://schemas.microsoft.com/office/drawing/2014/main" id="{6550A28D-1539-6BBA-0848-893EB606C238}"/>
              </a:ext>
            </a:extLst>
          </p:cNvPr>
          <p:cNvSpPr/>
          <p:nvPr/>
        </p:nvSpPr>
        <p:spPr>
          <a:xfrm>
            <a:off x="5654850" y="4872095"/>
            <a:ext cx="1214006" cy="7078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t>LLM</a:t>
            </a:r>
          </a:p>
        </p:txBody>
      </p:sp>
      <p:sp>
        <p:nvSpPr>
          <p:cNvPr id="40" name="正方形/長方形 39">
            <a:extLst>
              <a:ext uri="{FF2B5EF4-FFF2-40B4-BE49-F238E27FC236}">
                <a16:creationId xmlns:a16="http://schemas.microsoft.com/office/drawing/2014/main" id="{8565F9B9-1C00-DD5C-177C-046CCE04A742}"/>
              </a:ext>
            </a:extLst>
          </p:cNvPr>
          <p:cNvSpPr/>
          <p:nvPr/>
        </p:nvSpPr>
        <p:spPr>
          <a:xfrm>
            <a:off x="7121171" y="4757600"/>
            <a:ext cx="1602607" cy="106236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000" b="1" dirty="0">
                <a:solidFill>
                  <a:schemeClr val="tx1"/>
                </a:solidFill>
              </a:rPr>
              <a:t>関連企業</a:t>
            </a:r>
            <a:endParaRPr kumimoji="1" lang="en-US" altLang="ja-JP" sz="2000" b="1" dirty="0">
              <a:solidFill>
                <a:schemeClr val="tx1"/>
              </a:solidFill>
            </a:endParaRPr>
          </a:p>
          <a:p>
            <a:pPr algn="ctr"/>
            <a:r>
              <a:rPr kumimoji="1" lang="ja-JP" altLang="en-US" sz="2000" b="1" dirty="0">
                <a:solidFill>
                  <a:schemeClr val="tx1"/>
                </a:solidFill>
              </a:rPr>
              <a:t>関連理由</a:t>
            </a:r>
            <a:endParaRPr kumimoji="1" lang="en-US" altLang="ja-JP" sz="2000" b="1" dirty="0">
              <a:solidFill>
                <a:schemeClr val="tx1"/>
              </a:solidFill>
            </a:endParaRPr>
          </a:p>
        </p:txBody>
      </p:sp>
      <p:sp>
        <p:nvSpPr>
          <p:cNvPr id="41" name="矢印: 右 40">
            <a:extLst>
              <a:ext uri="{FF2B5EF4-FFF2-40B4-BE49-F238E27FC236}">
                <a16:creationId xmlns:a16="http://schemas.microsoft.com/office/drawing/2014/main" id="{2BC6E9C8-F87A-81E2-67DB-001C9D775922}"/>
              </a:ext>
            </a:extLst>
          </p:cNvPr>
          <p:cNvSpPr/>
          <p:nvPr/>
        </p:nvSpPr>
        <p:spPr>
          <a:xfrm>
            <a:off x="2681851" y="5634401"/>
            <a:ext cx="981777" cy="3711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475CFF6F-6488-9CC5-2380-305C3B1C95C2}"/>
              </a:ext>
            </a:extLst>
          </p:cNvPr>
          <p:cNvSpPr/>
          <p:nvPr/>
        </p:nvSpPr>
        <p:spPr>
          <a:xfrm>
            <a:off x="2341311" y="4452761"/>
            <a:ext cx="1322317" cy="3048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19751606"/>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291</TotalTime>
  <Words>1063</Words>
  <Application>Microsoft Office PowerPoint</Application>
  <PresentationFormat>画面に合わせる (4:3)</PresentationFormat>
  <Paragraphs>219</Paragraphs>
  <Slides>17</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游ゴシック</vt:lpstr>
      <vt:lpstr>Calibri</vt:lpstr>
      <vt:lpstr>Calibri Light</vt:lpstr>
      <vt:lpstr>Courier New</vt:lpstr>
      <vt:lpstr>Wingdings</vt:lpstr>
      <vt:lpstr>レトロスペクト</vt:lpstr>
      <vt:lpstr>自己紹介スライド</vt:lpstr>
      <vt:lpstr>自己紹介</vt:lpstr>
      <vt:lpstr>アルバイト・インターンシップ</vt:lpstr>
      <vt:lpstr>研究</vt:lpstr>
      <vt:lpstr>学部時代の研究</vt:lpstr>
      <vt:lpstr>PowerPoint プレゼンテーション</vt:lpstr>
      <vt:lpstr>PowerPoint プレゼンテーション</vt:lpstr>
      <vt:lpstr>現在の研究</vt:lpstr>
      <vt:lpstr>PowerPoint プレゼンテーション</vt:lpstr>
      <vt:lpstr>外部情報を用いる理由</vt:lpstr>
      <vt:lpstr>関連記事の取得方法</vt:lpstr>
      <vt:lpstr>関連事業内容の取得方法</vt:lpstr>
      <vt:lpstr>関連企業の出力</vt:lpstr>
      <vt:lpstr>その他の成果物</vt:lpstr>
      <vt:lpstr>その他の制作物</vt:lpstr>
      <vt:lpstr>画像キャプション生成bot</vt:lpstr>
      <vt:lpstr>img2music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自己紹介スライド</dc:title>
  <dc:creator>隆義 辻田</dc:creator>
  <cp:lastModifiedBy>隆義 辻田</cp:lastModifiedBy>
  <cp:revision>2</cp:revision>
  <dcterms:created xsi:type="dcterms:W3CDTF">2024-01-16T01:03:17Z</dcterms:created>
  <dcterms:modified xsi:type="dcterms:W3CDTF">2024-01-16T06:09:22Z</dcterms:modified>
</cp:coreProperties>
</file>