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9" r:id="rId2"/>
    <p:sldId id="258" r:id="rId3"/>
    <p:sldId id="260" r:id="rId4"/>
    <p:sldId id="373" r:id="rId5"/>
    <p:sldId id="262" r:id="rId6"/>
    <p:sldId id="273" r:id="rId7"/>
    <p:sldId id="274" r:id="rId8"/>
    <p:sldId id="381" r:id="rId9"/>
    <p:sldId id="367" r:id="rId10"/>
    <p:sldId id="382" r:id="rId11"/>
    <p:sldId id="384" r:id="rId12"/>
    <p:sldId id="263" r:id="rId13"/>
    <p:sldId id="264" r:id="rId14"/>
    <p:sldId id="265" r:id="rId15"/>
    <p:sldId id="386" r:id="rId16"/>
    <p:sldId id="266" r:id="rId17"/>
    <p:sldId id="267" r:id="rId18"/>
    <p:sldId id="268" r:id="rId19"/>
    <p:sldId id="368" r:id="rId20"/>
    <p:sldId id="375" r:id="rId21"/>
    <p:sldId id="376" r:id="rId22"/>
    <p:sldId id="385" r:id="rId23"/>
    <p:sldId id="377" r:id="rId24"/>
    <p:sldId id="269" r:id="rId25"/>
    <p:sldId id="378" r:id="rId26"/>
    <p:sldId id="370" r:id="rId27"/>
    <p:sldId id="372" r:id="rId28"/>
    <p:sldId id="270" r:id="rId29"/>
    <p:sldId id="271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60"/>
  </p:normalViewPr>
  <p:slideViewPr>
    <p:cSldViewPr snapToGrid="0">
      <p:cViewPr varScale="1">
        <p:scale>
          <a:sx n="62" d="100"/>
          <a:sy n="62" d="100"/>
        </p:scale>
        <p:origin x="129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8365A-FAFD-4C3B-BAFA-0D84372E70EA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56D9A-0BA2-47E2-A18B-1B41E231D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663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56D9A-0BA2-47E2-A18B-1B41E231DE1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005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56D9A-0BA2-47E2-A18B-1B41E231DE1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21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56D9A-0BA2-47E2-A18B-1B41E231DE1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244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56D9A-0BA2-47E2-A18B-1B41E231DE1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519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56D9A-0BA2-47E2-A18B-1B41E231DE1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182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１０分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56D9A-0BA2-47E2-A18B-1B41E231DE11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26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56D9A-0BA2-47E2-A18B-1B41E231DE11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283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56D9A-0BA2-47E2-A18B-1B41E231DE11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619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56D9A-0BA2-47E2-A18B-1B41E231DE11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20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7119-4DC6-48E6-84C8-590B6B633789}" type="datetime1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CD61E8AF-792F-4FFB-A51A-72705DC2F55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30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BDD7-CBC3-49F3-8B1D-A29DA95E50AB}" type="datetime1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E8AF-792F-4FFB-A51A-72705DC2F5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40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BB2F-C053-4B51-9F20-B99E90E1D1CE}" type="datetime1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E8AF-792F-4FFB-A51A-72705DC2F5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969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9CA3-8888-415A-A1FC-E851173CB8CE}" type="datetime1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CD61E8AF-792F-4FFB-A51A-72705DC2F55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18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A96F-40B5-4658-8959-E78A04D850A8}" type="datetime1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670906" cy="365125"/>
          </a:xfrm>
        </p:spPr>
        <p:txBody>
          <a:bodyPr/>
          <a:lstStyle>
            <a:lvl1pPr>
              <a:defRPr sz="2400"/>
            </a:lvl1pPr>
          </a:lstStyle>
          <a:p>
            <a:fld id="{CD61E8AF-792F-4FFB-A51A-72705DC2F55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92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E433-7993-4299-B9D3-06FCD2C89B6B}" type="datetime1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E8AF-792F-4FFB-A51A-72705DC2F5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0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0707-7726-425D-851B-8B0C0619442D}" type="datetime1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E8AF-792F-4FFB-A51A-72705DC2F5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057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5FB4-D440-4A42-9B54-1E5B47E6C8AA}" type="datetime1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E8AF-792F-4FFB-A51A-72705DC2F5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057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3459-89F5-41F6-A46D-40FD10571567}" type="datetime1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E8AF-792F-4FFB-A51A-72705DC2F5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51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8BB4FBA-E721-4BFC-BC3E-528A6986C3E3}" type="datetime1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61E8AF-792F-4FFB-A51A-72705DC2F5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90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B034-B2E6-4DD4-9C57-3040CE23CE2B}" type="datetime1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E8AF-792F-4FFB-A51A-72705DC2F5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87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15E506-8C92-4AFA-ADD1-4BF024307DD6}" type="datetime1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61E8AF-792F-4FFB-A51A-72705DC2F55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55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2D7CA2-27DB-4F00-0523-A0E127A13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50" dirty="0">
                <a:solidFill>
                  <a:srgbClr val="222222"/>
                </a:solidFill>
                <a:latin typeface="Arial" panose="020B0604020202020204" pitchFamily="34" charset="0"/>
              </a:rPr>
              <a:t>語の共起行列に対する</a:t>
            </a:r>
            <a:br>
              <a:rPr lang="en-US" altLang="ja-JP" sz="4050" dirty="0">
                <a:solidFill>
                  <a:srgbClr val="222222"/>
                </a:solidFill>
                <a:latin typeface="Arial" panose="020B0604020202020204" pitchFamily="34" charset="0"/>
              </a:rPr>
            </a:br>
            <a:r>
              <a:rPr lang="en-US" altLang="ja-JP" sz="4050" dirty="0">
                <a:solidFill>
                  <a:srgbClr val="222222"/>
                </a:solidFill>
                <a:latin typeface="Arial" panose="020B0604020202020204" pitchFamily="34" charset="0"/>
              </a:rPr>
              <a:t>NMF</a:t>
            </a:r>
            <a:r>
              <a:rPr lang="ja-JP" altLang="en-US" sz="4050" dirty="0">
                <a:solidFill>
                  <a:srgbClr val="222222"/>
                </a:solidFill>
                <a:latin typeface="Arial" panose="020B0604020202020204" pitchFamily="34" charset="0"/>
              </a:rPr>
              <a:t>を用いたトピック別企業検索</a:t>
            </a:r>
            <a:endParaRPr lang="ja-JP" altLang="en-US" sz="2580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50D8B4-94F8-C04B-DFB0-51A8CB617A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pPr algn="r"/>
            <a:r>
              <a:rPr kumimoji="1" lang="ja-JP" altLang="en-US" sz="8600" dirty="0"/>
              <a:t>辻田隆善　湯本高行</a:t>
            </a:r>
            <a:endParaRPr kumimoji="1" lang="en-US" altLang="ja-JP" sz="8600" dirty="0"/>
          </a:p>
          <a:p>
            <a:pPr algn="r"/>
            <a:r>
              <a:rPr kumimoji="1" lang="ja-JP" altLang="en-US" sz="8600" dirty="0"/>
              <a:t>兵庫県立大学大学院 情報科学研究科</a:t>
            </a:r>
            <a:endParaRPr kumimoji="1" lang="en-US" altLang="ja-JP" sz="8600" dirty="0"/>
          </a:p>
          <a:p>
            <a:pPr algn="r"/>
            <a:r>
              <a:rPr kumimoji="1" lang="ja-JP" altLang="en-US" dirty="0"/>
              <a:t>　　　　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593928-FEF8-FE1D-8D16-D060A3BCE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E8AF-792F-4FFB-A51A-72705DC2F55E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F316A232-458C-DB13-DAF9-BE86DF0CC36C}"/>
              </a:ext>
            </a:extLst>
          </p:cNvPr>
          <p:cNvSpPr txBox="1">
            <a:spLocks/>
          </p:cNvSpPr>
          <p:nvPr/>
        </p:nvSpPr>
        <p:spPr>
          <a:xfrm>
            <a:off x="128373" y="-310429"/>
            <a:ext cx="4033787" cy="106938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kumimoji="1"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800" dirty="0"/>
          </a:p>
          <a:p>
            <a:r>
              <a:rPr lang="en-US" altLang="ja-JP" sz="1800" cap="none" dirty="0"/>
              <a:t>2023/9/22</a:t>
            </a:r>
          </a:p>
          <a:p>
            <a:r>
              <a:rPr lang="en-US" altLang="ja-JP" sz="1800" cap="none" dirty="0" err="1"/>
              <a:t>WebDB</a:t>
            </a:r>
            <a:r>
              <a:rPr lang="en-US" altLang="ja-JP" sz="1800" cap="none" dirty="0"/>
              <a:t> </a:t>
            </a:r>
            <a:r>
              <a:rPr lang="ja-JP" altLang="en-US" sz="1800" cap="none" dirty="0"/>
              <a:t>夏のワークショップ </a:t>
            </a:r>
            <a:r>
              <a:rPr lang="en-US" altLang="ja-JP" sz="1800" cap="none" dirty="0"/>
              <a:t>2023</a:t>
            </a:r>
          </a:p>
          <a:p>
            <a:r>
              <a:rPr lang="en-US" altLang="ja-JP" sz="1800" cap="none" dirty="0"/>
              <a:t>B3-3</a:t>
            </a:r>
          </a:p>
          <a:p>
            <a:r>
              <a:rPr lang="en-US" altLang="ja-JP" sz="1800" dirty="0"/>
              <a:t>	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E6A47C18-9FB1-03E4-83D3-F0649A479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375" y="204383"/>
            <a:ext cx="849124" cy="84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4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大かっこ 4">
            <a:extLst>
              <a:ext uri="{FF2B5EF4-FFF2-40B4-BE49-F238E27FC236}">
                <a16:creationId xmlns:a16="http://schemas.microsoft.com/office/drawing/2014/main" id="{BE6F48AB-C38F-CBD3-FB19-DAA5C135A1C2}"/>
              </a:ext>
            </a:extLst>
          </p:cNvPr>
          <p:cNvSpPr/>
          <p:nvPr/>
        </p:nvSpPr>
        <p:spPr>
          <a:xfrm>
            <a:off x="3482938" y="3384479"/>
            <a:ext cx="5083254" cy="2636169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15D0B56-1E42-4BC7-6F0A-68F424F40FF7}"/>
              </a:ext>
            </a:extLst>
          </p:cNvPr>
          <p:cNvSpPr/>
          <p:nvPr/>
        </p:nvSpPr>
        <p:spPr>
          <a:xfrm>
            <a:off x="224174" y="888031"/>
            <a:ext cx="2972518" cy="573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キーワード「自動車」</a:t>
            </a:r>
            <a:endParaRPr kumimoji="1" lang="en-US" altLang="ja-JP" sz="2400" b="1" dirty="0"/>
          </a:p>
        </p:txBody>
      </p:sp>
      <p:sp>
        <p:nvSpPr>
          <p:cNvPr id="21" name="矢印: 折線 20">
            <a:extLst>
              <a:ext uri="{FF2B5EF4-FFF2-40B4-BE49-F238E27FC236}">
                <a16:creationId xmlns:a16="http://schemas.microsoft.com/office/drawing/2014/main" id="{166AD042-0046-48DF-2E4F-0DD92A193969}"/>
              </a:ext>
            </a:extLst>
          </p:cNvPr>
          <p:cNvSpPr/>
          <p:nvPr/>
        </p:nvSpPr>
        <p:spPr>
          <a:xfrm rot="10800000" flipH="1">
            <a:off x="871480" y="3978090"/>
            <a:ext cx="1279403" cy="734998"/>
          </a:xfrm>
          <a:prstGeom prst="bentArrow">
            <a:avLst>
              <a:gd name="adj1" fmla="val 25000"/>
              <a:gd name="adj2" fmla="val 2013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solidFill>
                <a:schemeClr val="tx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232E92A-C3A5-1E56-A225-C1411847081B}"/>
              </a:ext>
            </a:extLst>
          </p:cNvPr>
          <p:cNvSpPr txBox="1"/>
          <p:nvPr/>
        </p:nvSpPr>
        <p:spPr>
          <a:xfrm>
            <a:off x="9297" y="4974922"/>
            <a:ext cx="2409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NMF</a:t>
            </a:r>
            <a:r>
              <a:rPr kumimoji="1" lang="ja-JP" altLang="en-US" sz="2000" dirty="0"/>
              <a:t>による次元削減</a:t>
            </a:r>
            <a:endParaRPr kumimoji="1" lang="en-US" altLang="ja-JP" sz="2000" dirty="0"/>
          </a:p>
          <a:p>
            <a:pPr algn="ctr"/>
            <a:r>
              <a:rPr kumimoji="1" lang="ja-JP" altLang="en-US" sz="2000" dirty="0"/>
              <a:t>（次元数</a:t>
            </a:r>
            <a:r>
              <a:rPr kumimoji="1" lang="en-US" altLang="ja-JP" sz="2000" dirty="0"/>
              <a:t>5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6B76785-7505-ADB4-9AB8-DBDA9264E7F7}"/>
              </a:ext>
            </a:extLst>
          </p:cNvPr>
          <p:cNvSpPr txBox="1"/>
          <p:nvPr/>
        </p:nvSpPr>
        <p:spPr>
          <a:xfrm rot="16200000">
            <a:off x="596353" y="3402880"/>
            <a:ext cx="615553" cy="3732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2800" dirty="0"/>
              <a:t>X</a:t>
            </a:r>
            <a:endParaRPr kumimoji="1" lang="ja-JP" altLang="en-US" sz="2800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BFE98069-2632-FCA7-C75A-7B4BCE48C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833967"/>
              </p:ext>
            </p:extLst>
          </p:nvPr>
        </p:nvGraphicFramePr>
        <p:xfrm>
          <a:off x="2364191" y="3002904"/>
          <a:ext cx="5957871" cy="3011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9892">
                  <a:extLst>
                    <a:ext uri="{9D8B030D-6E8A-4147-A177-3AD203B41FA5}">
                      <a16:colId xmlns:a16="http://schemas.microsoft.com/office/drawing/2014/main" val="187360153"/>
                    </a:ext>
                  </a:extLst>
                </a:gridCol>
                <a:gridCol w="1272649">
                  <a:extLst>
                    <a:ext uri="{9D8B030D-6E8A-4147-A177-3AD203B41FA5}">
                      <a16:colId xmlns:a16="http://schemas.microsoft.com/office/drawing/2014/main" val="32474806"/>
                    </a:ext>
                  </a:extLst>
                </a:gridCol>
                <a:gridCol w="1290631">
                  <a:extLst>
                    <a:ext uri="{9D8B030D-6E8A-4147-A177-3AD203B41FA5}">
                      <a16:colId xmlns:a16="http://schemas.microsoft.com/office/drawing/2014/main" val="2864330409"/>
                    </a:ext>
                  </a:extLst>
                </a:gridCol>
                <a:gridCol w="451199">
                  <a:extLst>
                    <a:ext uri="{9D8B030D-6E8A-4147-A177-3AD203B41FA5}">
                      <a16:colId xmlns:a16="http://schemas.microsoft.com/office/drawing/2014/main" val="768602385"/>
                    </a:ext>
                  </a:extLst>
                </a:gridCol>
                <a:gridCol w="412869">
                  <a:extLst>
                    <a:ext uri="{9D8B030D-6E8A-4147-A177-3AD203B41FA5}">
                      <a16:colId xmlns:a16="http://schemas.microsoft.com/office/drawing/2014/main" val="3834250128"/>
                    </a:ext>
                  </a:extLst>
                </a:gridCol>
                <a:gridCol w="1290631">
                  <a:extLst>
                    <a:ext uri="{9D8B030D-6E8A-4147-A177-3AD203B41FA5}">
                      <a16:colId xmlns:a16="http://schemas.microsoft.com/office/drawing/2014/main" val="2009572343"/>
                    </a:ext>
                  </a:extLst>
                </a:gridCol>
              </a:tblGrid>
              <a:tr h="470240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</a:t>
                      </a:r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03531960"/>
                  </a:ext>
                </a:extLst>
              </a:tr>
              <a:tr h="5082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半導体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dirty="0"/>
                        <a:t>0.00045</a:t>
                      </a:r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dirty="0">
                          <a:solidFill>
                            <a:srgbClr val="0070C0"/>
                          </a:solidFill>
                        </a:rPr>
                        <a:t>0.168</a:t>
                      </a:r>
                      <a:endParaRPr kumimoji="1" lang="ja-JP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dirty="0"/>
                        <a:t>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dirty="0"/>
                        <a:t>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dirty="0"/>
                        <a:t>0.004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27911088"/>
                  </a:ext>
                </a:extLst>
              </a:tr>
              <a:tr h="5082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回路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dirty="0"/>
                        <a:t>0.00004</a:t>
                      </a:r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dirty="0">
                          <a:solidFill>
                            <a:srgbClr val="0070C0"/>
                          </a:solidFill>
                        </a:rPr>
                        <a:t>0.038</a:t>
                      </a:r>
                      <a:endParaRPr kumimoji="1" lang="ja-JP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dirty="0"/>
                        <a:t>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dirty="0"/>
                        <a:t>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dirty="0"/>
                        <a:t>0.0037</a:t>
                      </a:r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8587359"/>
                  </a:ext>
                </a:extLst>
              </a:tr>
              <a:tr h="5082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自動車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0.00002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0.016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dirty="0"/>
                        <a:t>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dirty="0"/>
                        <a:t>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dirty="0">
                          <a:solidFill>
                            <a:srgbClr val="0070C0"/>
                          </a:solidFill>
                        </a:rPr>
                        <a:t>0.037</a:t>
                      </a:r>
                      <a:endParaRPr kumimoji="1" lang="ja-JP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82294833"/>
                  </a:ext>
                </a:extLst>
              </a:tr>
              <a:tr h="5082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木材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dirty="0"/>
                        <a:t>0.122</a:t>
                      </a:r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dirty="0">
                          <a:solidFill>
                            <a:srgbClr val="FF0000"/>
                          </a:solidFill>
                        </a:rPr>
                        <a:t>0.00003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dirty="0"/>
                        <a:t>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dirty="0"/>
                        <a:t>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dirty="0"/>
                        <a:t>0.00001</a:t>
                      </a:r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36457174"/>
                  </a:ext>
                </a:extLst>
              </a:tr>
              <a:tr h="5082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・・</a:t>
                      </a:r>
                      <a:endParaRPr kumimoji="1" lang="en-US" altLang="ja-JP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・</a:t>
                      </a:r>
                      <a:endParaRPr kumimoji="1" lang="en-US" altLang="ja-JP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・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19842084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7E821D-AAD8-E359-B74A-4942A3169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CD61E8AF-792F-4FFB-A51A-72705DC2F55E}" type="slidenum">
              <a:rPr kumimoji="1" lang="ja-JP" altLang="en-US" sz="2800" smtClean="0"/>
              <a:pPr/>
              <a:t>10</a:t>
            </a:fld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EC06E01-79B4-7C00-4F68-3B088E211FB7}"/>
              </a:ext>
            </a:extLst>
          </p:cNvPr>
          <p:cNvSpPr txBox="1"/>
          <p:nvPr/>
        </p:nvSpPr>
        <p:spPr>
          <a:xfrm>
            <a:off x="224174" y="184095"/>
            <a:ext cx="5274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関連トピックの重要語抽出例</a:t>
            </a:r>
          </a:p>
        </p:txBody>
      </p:sp>
      <p:sp>
        <p:nvSpPr>
          <p:cNvPr id="2" name="乗算記号 1">
            <a:extLst>
              <a:ext uri="{FF2B5EF4-FFF2-40B4-BE49-F238E27FC236}">
                <a16:creationId xmlns:a16="http://schemas.microsoft.com/office/drawing/2014/main" id="{A5D1FDB5-2B58-91EA-CA97-A5A4CA42070E}"/>
              </a:ext>
            </a:extLst>
          </p:cNvPr>
          <p:cNvSpPr/>
          <p:nvPr/>
        </p:nvSpPr>
        <p:spPr>
          <a:xfrm>
            <a:off x="3717543" y="2760020"/>
            <a:ext cx="936000" cy="3744000"/>
          </a:xfrm>
          <a:prstGeom prst="mathMultiply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乗算記号 2">
            <a:extLst>
              <a:ext uri="{FF2B5EF4-FFF2-40B4-BE49-F238E27FC236}">
                <a16:creationId xmlns:a16="http://schemas.microsoft.com/office/drawing/2014/main" id="{3D7C3BB8-A7A0-B152-9FE9-4402B6B32EC7}"/>
              </a:ext>
            </a:extLst>
          </p:cNvPr>
          <p:cNvSpPr/>
          <p:nvPr/>
        </p:nvSpPr>
        <p:spPr>
          <a:xfrm>
            <a:off x="6019802" y="2760020"/>
            <a:ext cx="936000" cy="3744000"/>
          </a:xfrm>
          <a:prstGeom prst="mathMultiply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398F2952-8114-0684-E4DD-8BD75A1D80F9}"/>
              </a:ext>
            </a:extLst>
          </p:cNvPr>
          <p:cNvSpPr/>
          <p:nvPr/>
        </p:nvSpPr>
        <p:spPr>
          <a:xfrm>
            <a:off x="3615008" y="1011141"/>
            <a:ext cx="4436315" cy="1171370"/>
          </a:xfrm>
          <a:prstGeom prst="wedgeRoundRectCallout">
            <a:avLst>
              <a:gd name="adj1" fmla="val -13615"/>
              <a:gd name="adj2" fmla="val 16065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重要度が大きい（上位に入る）</a:t>
            </a:r>
            <a:endParaRPr kumimoji="1" lang="en-US" altLang="ja-JP" sz="2400" b="1" dirty="0"/>
          </a:p>
          <a:p>
            <a:pPr algn="ctr"/>
            <a:r>
              <a:rPr kumimoji="1" lang="ja-JP" altLang="en-US" sz="2400" b="1" dirty="0"/>
              <a:t>→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トピックの重要語として抽出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1F79442-00FD-D76B-1E4E-C106AF67EF94}"/>
              </a:ext>
            </a:extLst>
          </p:cNvPr>
          <p:cNvSpPr txBox="1"/>
          <p:nvPr/>
        </p:nvSpPr>
        <p:spPr>
          <a:xfrm rot="16200000">
            <a:off x="5681248" y="2573384"/>
            <a:ext cx="677108" cy="3732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3200" dirty="0"/>
              <a:t>W</a:t>
            </a:r>
            <a:endParaRPr kumimoji="1" lang="ja-JP" altLang="en-US" sz="3200" dirty="0"/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5938C19D-1D33-7160-B075-C524F5E3B449}"/>
              </a:ext>
            </a:extLst>
          </p:cNvPr>
          <p:cNvSpPr/>
          <p:nvPr/>
        </p:nvSpPr>
        <p:spPr>
          <a:xfrm>
            <a:off x="604353" y="2259770"/>
            <a:ext cx="2972518" cy="904830"/>
          </a:xfrm>
          <a:prstGeom prst="wedgeRoundRectCallout">
            <a:avLst>
              <a:gd name="adj1" fmla="val 90652"/>
              <a:gd name="adj2" fmla="val 27294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重要度が小さい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→重要語ではない</a:t>
            </a:r>
          </a:p>
        </p:txBody>
      </p:sp>
    </p:spTree>
    <p:extLst>
      <p:ext uri="{BB962C8B-B14F-4D97-AF65-F5344CB8AC3E}">
        <p14:creationId xmlns:p14="http://schemas.microsoft.com/office/powerpoint/2010/main" val="35604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1CCE38A-CF16-7745-404A-37F60D19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E8AF-792F-4FFB-A51A-72705DC2F55E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C0D228D-3DA2-7215-42E7-FDA58C939C46}"/>
              </a:ext>
            </a:extLst>
          </p:cNvPr>
          <p:cNvSpPr/>
          <p:nvPr/>
        </p:nvSpPr>
        <p:spPr>
          <a:xfrm>
            <a:off x="105878" y="1601697"/>
            <a:ext cx="8932244" cy="35490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B41063D-B77A-9BA9-A1E4-C93BB2746E86}"/>
              </a:ext>
            </a:extLst>
          </p:cNvPr>
          <p:cNvSpPr/>
          <p:nvPr/>
        </p:nvSpPr>
        <p:spPr>
          <a:xfrm>
            <a:off x="4554949" y="1736333"/>
            <a:ext cx="4414391" cy="32158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FCD77DB-1D38-6ADE-03E7-766D744F6117}"/>
              </a:ext>
            </a:extLst>
          </p:cNvPr>
          <p:cNvSpPr/>
          <p:nvPr/>
        </p:nvSpPr>
        <p:spPr>
          <a:xfrm>
            <a:off x="176036" y="751840"/>
            <a:ext cx="1530417" cy="4427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キーワード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11CFD4AC-BACB-34CD-CCF9-06B8D08BC04B}"/>
              </a:ext>
            </a:extLst>
          </p:cNvPr>
          <p:cNvSpPr/>
          <p:nvPr/>
        </p:nvSpPr>
        <p:spPr>
          <a:xfrm>
            <a:off x="257055" y="2243127"/>
            <a:ext cx="1594749" cy="8301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①共起行列作成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48F5389-FC60-3CB7-3D36-1ABA04F19A71}"/>
              </a:ext>
            </a:extLst>
          </p:cNvPr>
          <p:cNvSpPr/>
          <p:nvPr/>
        </p:nvSpPr>
        <p:spPr>
          <a:xfrm>
            <a:off x="2615394" y="2141069"/>
            <a:ext cx="1739068" cy="9227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②</a:t>
            </a:r>
            <a:r>
              <a:rPr kumimoji="1" lang="en-US" altLang="ja-JP" sz="2000" dirty="0"/>
              <a:t>NMF</a:t>
            </a:r>
            <a:r>
              <a:rPr kumimoji="1" lang="ja-JP" altLang="en-US" sz="2000" dirty="0"/>
              <a:t>による</a:t>
            </a:r>
            <a:endParaRPr kumimoji="1" lang="en-US" altLang="ja-JP" sz="2000" dirty="0"/>
          </a:p>
          <a:p>
            <a:pPr algn="ctr"/>
            <a:r>
              <a:rPr kumimoji="1" lang="ja-JP" altLang="en-US" sz="2000" dirty="0"/>
              <a:t>共起行列の分解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DE86EF2-4066-7080-937C-BDAA8A545A98}"/>
              </a:ext>
            </a:extLst>
          </p:cNvPr>
          <p:cNvSpPr/>
          <p:nvPr/>
        </p:nvSpPr>
        <p:spPr>
          <a:xfrm>
            <a:off x="2155976" y="3875839"/>
            <a:ext cx="2086293" cy="8301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③トピックごとの重要語抽出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9F668C3-4DF6-CF13-1346-D9B025FC1BC0}"/>
              </a:ext>
            </a:extLst>
          </p:cNvPr>
          <p:cNvSpPr/>
          <p:nvPr/>
        </p:nvSpPr>
        <p:spPr>
          <a:xfrm>
            <a:off x="4914867" y="2961132"/>
            <a:ext cx="1949111" cy="8301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④トピックベクトル構築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83BCD11-4C9E-D6F4-9526-F88AD0A60F7C}"/>
              </a:ext>
            </a:extLst>
          </p:cNvPr>
          <p:cNvSpPr/>
          <p:nvPr/>
        </p:nvSpPr>
        <p:spPr>
          <a:xfrm>
            <a:off x="6907507" y="1934782"/>
            <a:ext cx="1949111" cy="8301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⑤企業ベクトル</a:t>
            </a:r>
            <a:endParaRPr kumimoji="1" lang="en-US" altLang="ja-JP" sz="2000" dirty="0"/>
          </a:p>
          <a:p>
            <a:pPr algn="ctr"/>
            <a:r>
              <a:rPr kumimoji="1" lang="ja-JP" altLang="en-US" sz="2000" dirty="0"/>
              <a:t>構築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21B6A7E-0596-902F-D233-CF4531DF02FD}"/>
              </a:ext>
            </a:extLst>
          </p:cNvPr>
          <p:cNvSpPr/>
          <p:nvPr/>
        </p:nvSpPr>
        <p:spPr>
          <a:xfrm>
            <a:off x="6851206" y="3830741"/>
            <a:ext cx="1949111" cy="8301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⑥類似度計算</a:t>
            </a:r>
          </a:p>
        </p:txBody>
      </p:sp>
      <p:sp>
        <p:nvSpPr>
          <p:cNvPr id="11" name="スクロール: 横 10">
            <a:extLst>
              <a:ext uri="{FF2B5EF4-FFF2-40B4-BE49-F238E27FC236}">
                <a16:creationId xmlns:a16="http://schemas.microsoft.com/office/drawing/2014/main" id="{5D077B27-2C47-F34F-EEE0-4C34E714C5F6}"/>
              </a:ext>
            </a:extLst>
          </p:cNvPr>
          <p:cNvSpPr/>
          <p:nvPr/>
        </p:nvSpPr>
        <p:spPr>
          <a:xfrm>
            <a:off x="441670" y="3669544"/>
            <a:ext cx="1520947" cy="991376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ニュース記事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66BBE48A-0D9A-A25D-3391-2EEFE68AB7A7}"/>
              </a:ext>
            </a:extLst>
          </p:cNvPr>
          <p:cNvSpPr/>
          <p:nvPr/>
        </p:nvSpPr>
        <p:spPr>
          <a:xfrm rot="5400000">
            <a:off x="624968" y="1486346"/>
            <a:ext cx="666605" cy="3459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122568E6-DF36-9938-E140-CA20145F19AB}"/>
              </a:ext>
            </a:extLst>
          </p:cNvPr>
          <p:cNvSpPr/>
          <p:nvPr/>
        </p:nvSpPr>
        <p:spPr>
          <a:xfrm rot="16200000">
            <a:off x="829087" y="3296097"/>
            <a:ext cx="471638" cy="21751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スクロール: 横 14">
            <a:extLst>
              <a:ext uri="{FF2B5EF4-FFF2-40B4-BE49-F238E27FC236}">
                <a16:creationId xmlns:a16="http://schemas.microsoft.com/office/drawing/2014/main" id="{9157F19E-870F-A9BF-24D1-FBDE43DDBB9E}"/>
              </a:ext>
            </a:extLst>
          </p:cNvPr>
          <p:cNvSpPr/>
          <p:nvPr/>
        </p:nvSpPr>
        <p:spPr>
          <a:xfrm>
            <a:off x="4654194" y="1926833"/>
            <a:ext cx="1600028" cy="994869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事業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内容</a:t>
            </a: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1D4CDB4A-207C-84C6-465E-CC48F70FD722}"/>
              </a:ext>
            </a:extLst>
          </p:cNvPr>
          <p:cNvSpPr/>
          <p:nvPr/>
        </p:nvSpPr>
        <p:spPr>
          <a:xfrm rot="5400000">
            <a:off x="3202923" y="3316111"/>
            <a:ext cx="471638" cy="3459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FB82C39-3818-43E7-DE44-00427C71F44F}"/>
              </a:ext>
            </a:extLst>
          </p:cNvPr>
          <p:cNvSpPr txBox="1"/>
          <p:nvPr/>
        </p:nvSpPr>
        <p:spPr>
          <a:xfrm>
            <a:off x="0" y="13326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4000" b="1" dirty="0"/>
              <a:t>処理の流れ</a:t>
            </a:r>
            <a:r>
              <a:rPr kumimoji="1" lang="en-US" altLang="ja-JP" sz="4000" b="1" dirty="0"/>
              <a:t>(</a:t>
            </a:r>
            <a:r>
              <a:rPr kumimoji="1" lang="ja-JP" altLang="en-US" sz="4000" b="1" dirty="0"/>
              <a:t>再掲</a:t>
            </a:r>
            <a:r>
              <a:rPr kumimoji="1" lang="en-US" altLang="ja-JP" sz="4000" b="1" dirty="0"/>
              <a:t>)</a:t>
            </a:r>
            <a:endParaRPr lang="ja-JP" altLang="en-US" sz="4000" b="1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8F09990-7D05-6321-EF4D-7412ECB3803C}"/>
              </a:ext>
            </a:extLst>
          </p:cNvPr>
          <p:cNvSpPr/>
          <p:nvPr/>
        </p:nvSpPr>
        <p:spPr>
          <a:xfrm>
            <a:off x="6884469" y="5428707"/>
            <a:ext cx="1949111" cy="8301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関連企業検索</a:t>
            </a:r>
            <a:endParaRPr kumimoji="1" lang="en-US" altLang="ja-JP" sz="2000" dirty="0"/>
          </a:p>
          <a:p>
            <a:pPr algn="ctr"/>
            <a:r>
              <a:rPr kumimoji="1" lang="ja-JP" altLang="en-US" sz="2000" dirty="0"/>
              <a:t>結果表示</a:t>
            </a:r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732B34A6-1908-3D07-7284-116F774F1416}"/>
              </a:ext>
            </a:extLst>
          </p:cNvPr>
          <p:cNvSpPr/>
          <p:nvPr/>
        </p:nvSpPr>
        <p:spPr>
          <a:xfrm>
            <a:off x="1952854" y="2464106"/>
            <a:ext cx="471638" cy="3459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71FC8094-3F3D-EC21-4D5D-FD4BB33ADBAB}"/>
              </a:ext>
            </a:extLst>
          </p:cNvPr>
          <p:cNvSpPr/>
          <p:nvPr/>
        </p:nvSpPr>
        <p:spPr>
          <a:xfrm rot="19223640">
            <a:off x="4417813" y="3913154"/>
            <a:ext cx="471638" cy="3459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D39D6659-0063-6ACD-1226-F0B17300F0F0}"/>
              </a:ext>
            </a:extLst>
          </p:cNvPr>
          <p:cNvSpPr/>
          <p:nvPr/>
        </p:nvSpPr>
        <p:spPr>
          <a:xfrm rot="5400000">
            <a:off x="7650458" y="3145510"/>
            <a:ext cx="732693" cy="3155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53892AF7-2940-1B94-FC27-B919CDCCFC7E}"/>
              </a:ext>
            </a:extLst>
          </p:cNvPr>
          <p:cNvSpPr/>
          <p:nvPr/>
        </p:nvSpPr>
        <p:spPr>
          <a:xfrm rot="2675373">
            <a:off x="7008703" y="3338882"/>
            <a:ext cx="471638" cy="3459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B2C1930A-8A73-AAA3-57D4-257D12609027}"/>
              </a:ext>
            </a:extLst>
          </p:cNvPr>
          <p:cNvSpPr/>
          <p:nvPr/>
        </p:nvSpPr>
        <p:spPr>
          <a:xfrm rot="5400000">
            <a:off x="7504321" y="4874001"/>
            <a:ext cx="642877" cy="3459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051E59A6-E4D3-B9DD-B99F-63A7AAF6DCDA}"/>
              </a:ext>
            </a:extLst>
          </p:cNvPr>
          <p:cNvSpPr/>
          <p:nvPr/>
        </p:nvSpPr>
        <p:spPr>
          <a:xfrm>
            <a:off x="6353467" y="2159130"/>
            <a:ext cx="471638" cy="2445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186E497-9324-3418-BAFD-D39327762D2C}"/>
              </a:ext>
            </a:extLst>
          </p:cNvPr>
          <p:cNvSpPr txBox="1"/>
          <p:nvPr/>
        </p:nvSpPr>
        <p:spPr>
          <a:xfrm>
            <a:off x="4754274" y="1263707"/>
            <a:ext cx="2270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次ページから</a:t>
            </a:r>
          </a:p>
        </p:txBody>
      </p:sp>
    </p:spTree>
    <p:extLst>
      <p:ext uri="{BB962C8B-B14F-4D97-AF65-F5344CB8AC3E}">
        <p14:creationId xmlns:p14="http://schemas.microsoft.com/office/powerpoint/2010/main" val="855672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7F78361-5185-3ACA-2B5E-16110A13F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595" y="4393419"/>
            <a:ext cx="4004520" cy="105626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CA61239-83EE-28AF-B3BE-A404EFA2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/>
              <a:t>④⑤トピック・企業ベクトル構築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3FE2FC-E7A0-7817-A836-C7586DF61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562" y="1876555"/>
            <a:ext cx="7543801" cy="42371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sz="2800" b="1" dirty="0">
                <a:solidFill>
                  <a:schemeClr val="accent1"/>
                </a:solidFill>
              </a:rPr>
              <a:t>TF-IDF</a:t>
            </a:r>
            <a:r>
              <a:rPr lang="ja-JP" altLang="en-US" sz="2800" b="1" dirty="0"/>
              <a:t>を用いたベクトル構築</a:t>
            </a:r>
            <a:endParaRPr kumimoji="1" lang="en-US" altLang="ja-JP" sz="1200" b="1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2600" dirty="0"/>
              <a:t>トピックベクトル</a:t>
            </a:r>
            <a:endParaRPr kumimoji="1" lang="en-US" altLang="ja-JP" sz="2600" dirty="0"/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ja-JP" altLang="en-US" sz="2200" dirty="0"/>
              <a:t>トピックの一つ一つの重要語の集合を一つの文書に</a:t>
            </a:r>
            <a:endParaRPr kumimoji="1" lang="en-US" altLang="ja-JP" sz="22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ja-JP" altLang="en-US" sz="2200" dirty="0"/>
              <a:t>重要語の集合には重複する語句がない→</a:t>
            </a:r>
            <a:r>
              <a:rPr lang="en-US" altLang="ja-JP" sz="2200" dirty="0"/>
              <a:t>TF=1</a:t>
            </a:r>
            <a:endParaRPr kumimoji="1" lang="en-US" altLang="ja-JP" sz="22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600" dirty="0"/>
              <a:t>企業ベクトル</a:t>
            </a:r>
            <a:endParaRPr lang="en-US" altLang="ja-JP" sz="2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ja-JP" altLang="en-US" sz="2200" dirty="0"/>
              <a:t>事業内容から企業の特徴を表す名詞を取得</a:t>
            </a:r>
            <a:endParaRPr lang="en-US" altLang="ja-JP" sz="22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sz="2600" dirty="0"/>
              <a:t>IDF</a:t>
            </a:r>
            <a:r>
              <a:rPr lang="ja-JP" altLang="en-US" sz="2600" dirty="0"/>
              <a:t>の計算式</a:t>
            </a:r>
            <a:endParaRPr lang="en-US" altLang="ja-JP" sz="2600" dirty="0"/>
          </a:p>
          <a:p>
            <a:pPr lvl="2">
              <a:buFont typeface="Wingdings" panose="05000000000000000000" pitchFamily="2" charset="2"/>
              <a:buChar char="Ø"/>
            </a:pPr>
            <a:endParaRPr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D9D5C5-DE90-32FA-257C-FB899F72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E8AF-792F-4FFB-A51A-72705DC2F55E}" type="slidenum">
              <a:rPr kumimoji="1" lang="ja-JP" altLang="en-US" smtClean="0"/>
              <a:t>12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4DE2130-5801-70E3-165B-6E5348A1F3F9}"/>
                  </a:ext>
                </a:extLst>
              </p:cNvPr>
              <p:cNvSpPr txBox="1"/>
              <p:nvPr/>
            </p:nvSpPr>
            <p:spPr>
              <a:xfrm>
                <a:off x="1360362" y="5287918"/>
                <a:ext cx="8327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sz="2000" b="0" i="1" dirty="0">
                    <a:latin typeface="Cambria Math" panose="02040503050406030204" pitchFamily="18" charset="0"/>
                  </a:rPr>
                  <a:t>・・・対象となる語句</a:t>
                </a:r>
                <a:endParaRPr kumimoji="1" lang="en-US" altLang="ja-JP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1" lang="ja-JP" altLang="en-US" sz="2000" dirty="0"/>
                  <a:t>・・・</a:t>
                </a:r>
                <a:r>
                  <a:rPr kumimoji="1" lang="ja-JP" altLang="en-US" sz="2000" i="1" dirty="0"/>
                  <a:t>全企業の文書 </a:t>
                </a:r>
                <a:r>
                  <a:rPr kumimoji="1" lang="en-US" altLang="ja-JP" sz="2000" i="1" dirty="0"/>
                  <a:t>+ </a:t>
                </a:r>
                <a:r>
                  <a:rPr kumimoji="1" lang="ja-JP" altLang="en-US" sz="2000" i="1" dirty="0"/>
                  <a:t>一つのトピックの重要語をまとめた一つの文書</a:t>
                </a:r>
                <a:endParaRPr kumimoji="1" lang="en-US" altLang="ja-JP" sz="2000" i="1" dirty="0"/>
              </a:p>
              <a:p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000" dirty="0"/>
                  <a:t>・・・</a:t>
                </a:r>
                <a:r>
                  <a:rPr kumimoji="1" lang="ja-JP" altLang="en-US" sz="2000" i="1" dirty="0"/>
                  <a:t>全文書数</a:t>
                </a:r>
                <a:r>
                  <a:rPr kumimoji="1" lang="en-US" altLang="ja-JP" sz="2000" i="1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000" i="1" dirty="0"/>
                  <a:t>・・・語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sz="2000" i="1" dirty="0"/>
                  <a:t>を含む文書数</a:t>
                </a: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4DE2130-5801-70E3-165B-6E5348A1F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362" y="5287918"/>
                <a:ext cx="8327571" cy="1015663"/>
              </a:xfrm>
              <a:prstGeom prst="rect">
                <a:avLst/>
              </a:prstGeom>
              <a:blipFill>
                <a:blip r:embed="rId4"/>
                <a:stretch>
                  <a:fillRect t="-4192" b="-101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709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4F5F2E-8A64-0BF4-A662-BA7618BF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⑥類似度計算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417EA6-436A-284A-5E81-B63647530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3200" b="1" dirty="0"/>
              <a:t>コサイン類似度の計算</a:t>
            </a:r>
            <a:endParaRPr lang="en-US" altLang="ja-JP" sz="3200" b="1" dirty="0"/>
          </a:p>
          <a:p>
            <a:pPr marL="0" indent="0">
              <a:buNone/>
            </a:pPr>
            <a:endParaRPr lang="en-US" altLang="ja-JP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sz="3000" dirty="0"/>
              <a:t>トピック</a:t>
            </a:r>
            <a:r>
              <a:rPr kumimoji="1" lang="ja-JP" altLang="en-US" sz="3000" dirty="0"/>
              <a:t>ベクトルの</a:t>
            </a:r>
            <a:r>
              <a:rPr kumimoji="1" lang="en-US" altLang="ja-JP" sz="3000" dirty="0"/>
              <a:t>1</a:t>
            </a:r>
            <a:r>
              <a:rPr kumimoji="1" lang="ja-JP" altLang="en-US" sz="3000" dirty="0"/>
              <a:t>つ</a:t>
            </a:r>
            <a:endParaRPr kumimoji="1" lang="en-US" altLang="ja-JP" sz="3000" dirty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ja-JP" altLang="en-US" sz="3000" dirty="0"/>
              <a:t>各企業の特徴ベクトル</a:t>
            </a:r>
            <a:endParaRPr kumimoji="1" lang="en-US" altLang="ja-JP" sz="30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sz="3000" dirty="0"/>
          </a:p>
          <a:p>
            <a:pPr marL="201168" lvl="1" indent="0">
              <a:buNone/>
            </a:pPr>
            <a:endParaRPr lang="en-US" altLang="ja-JP" sz="3000" dirty="0"/>
          </a:p>
          <a:p>
            <a:pPr marL="201168" lvl="1" indent="0">
              <a:buNone/>
            </a:pPr>
            <a:endParaRPr lang="en-US" altLang="ja-JP" sz="3000" dirty="0"/>
          </a:p>
          <a:p>
            <a:pPr marL="201168" lvl="1" indent="0">
              <a:buNone/>
            </a:pPr>
            <a:r>
              <a:rPr kumimoji="1" lang="ja-JP" altLang="en-US" sz="3000" dirty="0"/>
              <a:t>　　→</a:t>
            </a:r>
            <a:r>
              <a:rPr kumimoji="1" lang="ja-JP" altLang="en-US" sz="3000" dirty="0">
                <a:solidFill>
                  <a:srgbClr val="00B050"/>
                </a:solidFill>
              </a:rPr>
              <a:t>類似度が高いほど</a:t>
            </a:r>
            <a:endParaRPr kumimoji="1" lang="en-US" altLang="ja-JP" sz="3000" dirty="0">
              <a:solidFill>
                <a:srgbClr val="00B050"/>
              </a:solidFill>
            </a:endParaRPr>
          </a:p>
          <a:p>
            <a:pPr marL="201168" lvl="1" indent="0">
              <a:buNone/>
            </a:pPr>
            <a:r>
              <a:rPr lang="ja-JP" altLang="en-US" sz="3000" dirty="0">
                <a:solidFill>
                  <a:srgbClr val="00B050"/>
                </a:solidFill>
              </a:rPr>
              <a:t>　　　 </a:t>
            </a:r>
            <a:r>
              <a:rPr kumimoji="1" lang="ja-JP" altLang="en-US" sz="3000" dirty="0">
                <a:solidFill>
                  <a:srgbClr val="00B050"/>
                </a:solidFill>
              </a:rPr>
              <a:t>そのトピックの関連企業と判断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638E08-FB92-9F3C-BE3F-674BA372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E8AF-792F-4FFB-A51A-72705DC2F55E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E8F6972-3177-CE43-8D8F-9CBA6E3A9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121" y="3171898"/>
            <a:ext cx="585618" cy="36113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76D8B06F-564C-AC66-0057-9B040D1EB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607" y="3610281"/>
            <a:ext cx="4062001" cy="110510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DC10948-D4F6-B0F0-BF14-196F707D7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859" y="2658913"/>
            <a:ext cx="538260" cy="43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42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99B2EC-2241-78CF-57C2-C7844E6A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評価実験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8CAEC0-AA59-5327-E0EE-5D9391BCA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8" y="1845734"/>
            <a:ext cx="8012817" cy="42247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300" b="1" dirty="0"/>
              <a:t>評価方法</a:t>
            </a:r>
            <a:endParaRPr kumimoji="1" lang="en-US" altLang="ja-JP" sz="3300" b="1" dirty="0"/>
          </a:p>
          <a:p>
            <a:pPr marL="658368" lvl="1" indent="-457200">
              <a:buFont typeface="+mj-lt"/>
              <a:buAutoNum type="arabicPeriod"/>
            </a:pPr>
            <a:r>
              <a:rPr kumimoji="1" lang="ja-JP" altLang="en-US" sz="2800" dirty="0">
                <a:solidFill>
                  <a:srgbClr val="00B0F0"/>
                </a:solidFill>
              </a:rPr>
              <a:t>適合性の評価</a:t>
            </a:r>
            <a:endParaRPr kumimoji="1" lang="en-US" altLang="ja-JP" sz="2800" dirty="0">
              <a:solidFill>
                <a:srgbClr val="00B0F0"/>
              </a:solidFill>
            </a:endParaRPr>
          </a:p>
          <a:p>
            <a:pPr marL="201168" lvl="1" indent="0">
              <a:buNone/>
            </a:pPr>
            <a:r>
              <a:rPr kumimoji="1" lang="ja-JP" altLang="en-US" sz="2800" dirty="0"/>
              <a:t>　→上位企業は関連企業かどうか</a:t>
            </a:r>
            <a:endParaRPr kumimoji="1" lang="en-US" altLang="ja-JP" sz="2800" dirty="0"/>
          </a:p>
          <a:p>
            <a:pPr marL="715518" lvl="1" indent="-514350">
              <a:buFont typeface="+mj-lt"/>
              <a:buAutoNum type="arabicPeriod" startAt="2"/>
            </a:pPr>
            <a:r>
              <a:rPr kumimoji="1" lang="ja-JP" altLang="en-US" sz="2800" dirty="0">
                <a:solidFill>
                  <a:srgbClr val="00B0F0"/>
                </a:solidFill>
              </a:rPr>
              <a:t>多様性の評価</a:t>
            </a:r>
            <a:endParaRPr kumimoji="1" lang="en-US" altLang="ja-JP" sz="2800" dirty="0">
              <a:solidFill>
                <a:srgbClr val="00B0F0"/>
              </a:solidFill>
            </a:endParaRPr>
          </a:p>
          <a:p>
            <a:pPr marL="201168" lvl="1" indent="0">
              <a:buNone/>
            </a:pPr>
            <a:r>
              <a:rPr kumimoji="1" lang="ja-JP" altLang="en-US" sz="2800" dirty="0"/>
              <a:t>　→幅広い企業が表示できているか</a:t>
            </a:r>
            <a:endParaRPr kumimoji="1"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300" b="1" dirty="0"/>
              <a:t>関連企業の定義</a:t>
            </a:r>
            <a:endParaRPr lang="en-US" altLang="ja-JP" sz="3300" b="1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700" dirty="0"/>
              <a:t>関連企業と判断できる材料が企業</a:t>
            </a:r>
            <a:r>
              <a:rPr lang="en-US" altLang="ja-JP" sz="2700" dirty="0"/>
              <a:t>Web</a:t>
            </a:r>
            <a:r>
              <a:rPr lang="ja-JP" altLang="en-US" sz="2700" dirty="0"/>
              <a:t>サイトにある</a:t>
            </a:r>
            <a:endParaRPr lang="en-US" altLang="ja-JP" sz="2700" dirty="0"/>
          </a:p>
          <a:p>
            <a:pPr marL="201168" lvl="1" indent="0">
              <a:buNone/>
            </a:pPr>
            <a:endParaRPr kumimoji="1"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FA5486-325B-FC14-BA21-4BAC2898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E8AF-792F-4FFB-A51A-72705DC2F55E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461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99B2EC-2241-78CF-57C2-C7844E6A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評価実験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8CAEC0-AA59-5327-E0EE-5D9391BCA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8" y="1845734"/>
            <a:ext cx="7731107" cy="42247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300" b="1" dirty="0"/>
              <a:t>実験設定</a:t>
            </a:r>
            <a:endParaRPr kumimoji="1" lang="en-US" altLang="ja-JP" sz="33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sz="2800" dirty="0">
                <a:solidFill>
                  <a:schemeClr val="tx1"/>
                </a:solidFill>
              </a:rPr>
              <a:t>キーワード </a:t>
            </a:r>
            <a:r>
              <a:rPr kumimoji="1" lang="en-US" altLang="ja-JP" sz="2800" dirty="0">
                <a:solidFill>
                  <a:schemeClr val="tx1"/>
                </a:solidFill>
              </a:rPr>
              <a:t>6</a:t>
            </a:r>
            <a:r>
              <a:rPr kumimoji="1" lang="ja-JP" altLang="en-US" sz="2800" dirty="0">
                <a:solidFill>
                  <a:schemeClr val="tx1"/>
                </a:solidFill>
              </a:rPr>
              <a:t>個</a:t>
            </a:r>
            <a:r>
              <a:rPr kumimoji="1" lang="ja-JP" altLang="en-US" sz="2400" dirty="0">
                <a:solidFill>
                  <a:schemeClr val="tx1"/>
                </a:solidFill>
              </a:rPr>
              <a:t>（自動車</a:t>
            </a:r>
            <a:r>
              <a:rPr kumimoji="1" lang="en-US" altLang="ja-JP" sz="2400" dirty="0">
                <a:solidFill>
                  <a:schemeClr val="tx1"/>
                </a:solidFill>
              </a:rPr>
              <a:t>,</a:t>
            </a:r>
            <a:r>
              <a:rPr kumimoji="1" lang="ja-JP" altLang="en-US" sz="2400" dirty="0">
                <a:solidFill>
                  <a:schemeClr val="tx1"/>
                </a:solidFill>
              </a:rPr>
              <a:t>半導体</a:t>
            </a:r>
            <a:r>
              <a:rPr kumimoji="1" lang="en-US" altLang="ja-JP" sz="2400" dirty="0">
                <a:solidFill>
                  <a:schemeClr val="tx1"/>
                </a:solidFill>
              </a:rPr>
              <a:t>,</a:t>
            </a:r>
            <a:r>
              <a:rPr kumimoji="1" lang="ja-JP" altLang="en-US" sz="2400" dirty="0">
                <a:solidFill>
                  <a:schemeClr val="tx1"/>
                </a:solidFill>
              </a:rPr>
              <a:t>ゴム</a:t>
            </a:r>
            <a:r>
              <a:rPr kumimoji="1" lang="en-US" altLang="ja-JP" sz="2400" dirty="0">
                <a:solidFill>
                  <a:schemeClr val="tx1"/>
                </a:solidFill>
              </a:rPr>
              <a:t>,</a:t>
            </a:r>
            <a:r>
              <a:rPr kumimoji="1" lang="ja-JP" altLang="en-US" sz="2400" dirty="0">
                <a:solidFill>
                  <a:schemeClr val="tx1"/>
                </a:solidFill>
              </a:rPr>
              <a:t>木材</a:t>
            </a:r>
            <a:r>
              <a:rPr kumimoji="1" lang="en-US" altLang="ja-JP" sz="2400" dirty="0">
                <a:solidFill>
                  <a:schemeClr val="tx1"/>
                </a:solidFill>
              </a:rPr>
              <a:t>,</a:t>
            </a:r>
            <a:r>
              <a:rPr kumimoji="1" lang="ja-JP" altLang="en-US" sz="2400" dirty="0">
                <a:solidFill>
                  <a:schemeClr val="tx1"/>
                </a:solidFill>
              </a:rPr>
              <a:t>音楽</a:t>
            </a:r>
            <a:r>
              <a:rPr kumimoji="1" lang="en-US" altLang="ja-JP" sz="2400" dirty="0">
                <a:solidFill>
                  <a:schemeClr val="tx1"/>
                </a:solidFill>
              </a:rPr>
              <a:t>,</a:t>
            </a:r>
            <a:r>
              <a:rPr kumimoji="1" lang="ja-JP" altLang="en-US" sz="2400" dirty="0">
                <a:solidFill>
                  <a:schemeClr val="tx1"/>
                </a:solidFill>
              </a:rPr>
              <a:t>金属）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sz="2800" dirty="0">
                <a:solidFill>
                  <a:schemeClr val="tx1"/>
                </a:solidFill>
              </a:rPr>
              <a:t>トピック数 共通で </a:t>
            </a:r>
            <a:r>
              <a:rPr kumimoji="1" lang="en-US" altLang="ja-JP" sz="2800" dirty="0">
                <a:solidFill>
                  <a:schemeClr val="tx1"/>
                </a:solidFill>
              </a:rPr>
              <a:t>7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sz="2800" dirty="0">
                <a:solidFill>
                  <a:schemeClr val="tx1"/>
                </a:solidFill>
              </a:rPr>
              <a:t>キーワードの関連トピックの重要度 </a:t>
            </a:r>
            <a:r>
              <a:rPr kumimoji="1" lang="en-US" altLang="ja-JP" sz="2800" dirty="0">
                <a:solidFill>
                  <a:schemeClr val="tx1"/>
                </a:solidFill>
              </a:rPr>
              <a:t>0.0002</a:t>
            </a:r>
            <a:r>
              <a:rPr kumimoji="1" lang="ja-JP" altLang="en-US" sz="2800" dirty="0">
                <a:solidFill>
                  <a:schemeClr val="tx1"/>
                </a:solidFill>
              </a:rPr>
              <a:t>以上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sz="2800" dirty="0">
                <a:solidFill>
                  <a:schemeClr val="tx1"/>
                </a:solidFill>
              </a:rPr>
              <a:t>トピックの重要語 上位</a:t>
            </a:r>
            <a:r>
              <a:rPr kumimoji="1" lang="en-US" altLang="ja-JP" sz="2800" dirty="0">
                <a:solidFill>
                  <a:schemeClr val="tx1"/>
                </a:solidFill>
              </a:rPr>
              <a:t>30</a:t>
            </a:r>
            <a:r>
              <a:rPr kumimoji="1" lang="ja-JP" altLang="en-US" sz="2800" dirty="0">
                <a:solidFill>
                  <a:schemeClr val="tx1"/>
                </a:solidFill>
              </a:rPr>
              <a:t>個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sz="2800" dirty="0">
                <a:solidFill>
                  <a:schemeClr val="tx1"/>
                </a:solidFill>
              </a:rPr>
              <a:t>類似度上位</a:t>
            </a:r>
            <a:r>
              <a:rPr kumimoji="1" lang="en-US" altLang="ja-JP" sz="2800" dirty="0">
                <a:solidFill>
                  <a:schemeClr val="tx1"/>
                </a:solidFill>
              </a:rPr>
              <a:t>5</a:t>
            </a:r>
            <a:r>
              <a:rPr kumimoji="1" lang="ja-JP" altLang="en-US" sz="2800" dirty="0">
                <a:solidFill>
                  <a:schemeClr val="tx1"/>
                </a:solidFill>
              </a:rPr>
              <a:t>件の企業を対象に評価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kumimoji="1"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FA5486-325B-FC14-BA21-4BAC2898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E8AF-792F-4FFB-A51A-72705DC2F55E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802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621FDF-BFA7-13AC-F9C2-DE0784FC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使用データ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949ACF-BEC1-B5BD-297A-7D37968A2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8207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b="1" dirty="0"/>
              <a:t>日経速報記事</a:t>
            </a:r>
            <a:r>
              <a:rPr kumimoji="1" lang="en-US" altLang="ja-JP" sz="2800" b="1" dirty="0"/>
              <a:t>15639</a:t>
            </a:r>
            <a:r>
              <a:rPr kumimoji="1" lang="ja-JP" altLang="en-US" sz="2800" b="1" dirty="0"/>
              <a:t>記事</a:t>
            </a:r>
            <a:endParaRPr kumimoji="1" lang="en-US" altLang="ja-JP" sz="2800" b="1" dirty="0"/>
          </a:p>
          <a:p>
            <a:pPr marL="201168" lvl="1" indent="0">
              <a:buNone/>
            </a:pPr>
            <a:r>
              <a:rPr kumimoji="1" lang="ja-JP" altLang="en-US" sz="2400" dirty="0"/>
              <a:t>→</a:t>
            </a:r>
            <a:r>
              <a:rPr kumimoji="1" lang="en-US" altLang="ja-JP" sz="2400" dirty="0"/>
              <a:t>2014</a:t>
            </a:r>
            <a:r>
              <a:rPr kumimoji="1" lang="ja-JP" altLang="en-US" sz="2400" dirty="0"/>
              <a:t>年から</a:t>
            </a:r>
            <a:r>
              <a:rPr kumimoji="1" lang="en-US" altLang="ja-JP" sz="2400" dirty="0"/>
              <a:t>2015</a:t>
            </a:r>
            <a:r>
              <a:rPr kumimoji="1" lang="ja-JP" altLang="en-US" sz="2400" dirty="0"/>
              <a:t>年を除く</a:t>
            </a:r>
            <a:r>
              <a:rPr kumimoji="1" lang="en-US" altLang="ja-JP" sz="2400" dirty="0"/>
              <a:t>2018</a:t>
            </a:r>
            <a:r>
              <a:rPr kumimoji="1" lang="ja-JP" altLang="en-US" sz="2400" dirty="0"/>
              <a:t>年までの</a:t>
            </a:r>
            <a:r>
              <a:rPr kumimoji="1" lang="en-US" altLang="ja-JP" sz="2400" dirty="0"/>
              <a:t>4</a:t>
            </a:r>
            <a:r>
              <a:rPr kumimoji="1" lang="ja-JP" altLang="en-US" sz="2400" dirty="0"/>
              <a:t>年分</a:t>
            </a:r>
            <a:endParaRPr kumimoji="1" lang="en-US" altLang="ja-JP" sz="24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800" dirty="0"/>
              <a:t>タグ</a:t>
            </a:r>
            <a:endParaRPr lang="en-US" altLang="ja-JP" sz="2800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ja-JP" altLang="en-US" sz="2400" dirty="0"/>
              <a:t>記事の分類のためのメタデータ</a:t>
            </a:r>
            <a:endParaRPr lang="en-US" altLang="ja-JP" sz="2400" dirty="0"/>
          </a:p>
          <a:p>
            <a:pPr marL="566928" lvl="3" indent="0">
              <a:buNone/>
            </a:pPr>
            <a:r>
              <a:rPr lang="ja-JP" altLang="en-US" sz="2400" dirty="0"/>
              <a:t>例</a:t>
            </a:r>
            <a:r>
              <a:rPr lang="en-US" altLang="ja-JP" sz="2400" dirty="0"/>
              <a:t>. </a:t>
            </a:r>
            <a:r>
              <a:rPr lang="ja-JP" altLang="en-US" sz="2400" dirty="0"/>
              <a:t>モノに関するタグ</a:t>
            </a:r>
            <a:endParaRPr lang="en-US" altLang="ja-JP" sz="2400" dirty="0"/>
          </a:p>
          <a:p>
            <a:pPr marL="566928" lvl="3" indent="0">
              <a:buNone/>
            </a:pPr>
            <a:r>
              <a:rPr lang="ja-JP" altLang="en-US" sz="2400" dirty="0"/>
              <a:t>      社会問題に関するタグ</a:t>
            </a:r>
            <a:endParaRPr lang="en-US" altLang="ja-JP" sz="2400" dirty="0"/>
          </a:p>
          <a:p>
            <a:pPr marL="566928" lvl="3" indent="0">
              <a:buNone/>
            </a:pPr>
            <a:r>
              <a:rPr lang="ja-JP" altLang="en-US" sz="2400" dirty="0"/>
              <a:t>      事業に関するタグ</a:t>
            </a:r>
            <a:endParaRPr lang="en-US" altLang="ja-JP" sz="2400" dirty="0"/>
          </a:p>
          <a:p>
            <a:pPr marL="201168" lvl="1" indent="0">
              <a:buNone/>
            </a:pPr>
            <a:r>
              <a:rPr kumimoji="1" lang="ja-JP" altLang="en-US" sz="2600" dirty="0"/>
              <a:t>→今回は右のタグを削除</a:t>
            </a:r>
            <a:endParaRPr kumimoji="1" lang="en-US" altLang="ja-JP" sz="2600" dirty="0"/>
          </a:p>
          <a:p>
            <a:pPr marL="251460" indent="-342900">
              <a:buFont typeface="Wingdings" panose="05000000000000000000" pitchFamily="2" charset="2"/>
              <a:buChar char="l"/>
            </a:pPr>
            <a:r>
              <a:rPr lang="en-US" altLang="ja-JP" sz="2800" b="1" dirty="0" err="1"/>
              <a:t>CoARiJ</a:t>
            </a:r>
            <a:r>
              <a:rPr lang="ja-JP" altLang="en-US" sz="2800" b="1" dirty="0"/>
              <a:t>データセット</a:t>
            </a:r>
            <a:endParaRPr lang="en-US" altLang="ja-JP" sz="2800" b="1" dirty="0"/>
          </a:p>
          <a:p>
            <a:pPr marL="544068" lvl="1" indent="-342900">
              <a:buFont typeface="Wingdings" panose="05000000000000000000" pitchFamily="2" charset="2"/>
              <a:buChar char="l"/>
            </a:pPr>
            <a:r>
              <a:rPr kumimoji="1" lang="ja-JP" altLang="en-US" sz="2400" dirty="0"/>
              <a:t>事業概要や財務情報等と、数値情報をまとめたデータセット</a:t>
            </a:r>
            <a:endParaRPr kumimoji="1" lang="en-US" altLang="ja-JP" sz="2400" dirty="0"/>
          </a:p>
          <a:p>
            <a:pPr marL="201168" lvl="1" indent="0">
              <a:buNone/>
            </a:pPr>
            <a:r>
              <a:rPr kumimoji="1" lang="ja-JP" altLang="en-US" sz="2400" dirty="0"/>
              <a:t>→</a:t>
            </a:r>
            <a:r>
              <a:rPr kumimoji="1" lang="en-US" altLang="ja-JP" sz="2400" dirty="0"/>
              <a:t>2018</a:t>
            </a:r>
            <a:r>
              <a:rPr kumimoji="1" lang="ja-JP" altLang="en-US" sz="2400" dirty="0"/>
              <a:t>年の上場企業</a:t>
            </a:r>
            <a:r>
              <a:rPr kumimoji="1" lang="en-US" altLang="ja-JP" sz="2400" b="1" dirty="0"/>
              <a:t>3718</a:t>
            </a:r>
            <a:r>
              <a:rPr kumimoji="1" lang="ja-JP" altLang="en-US" sz="2400" b="1" dirty="0"/>
              <a:t>社</a:t>
            </a:r>
            <a:r>
              <a:rPr kumimoji="1" lang="ja-JP" altLang="en-US" sz="2400" dirty="0"/>
              <a:t>の事業内容</a:t>
            </a:r>
            <a:endParaRPr kumimoji="1" lang="en-US" altLang="ja-JP" sz="2400" b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5B34C4-14AE-9933-F534-FC2D9C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E8AF-792F-4FFB-A51A-72705DC2F55E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7F0C03F-013B-55D9-A6C0-6C7FAAA4B422}"/>
              </a:ext>
            </a:extLst>
          </p:cNvPr>
          <p:cNvSpPr/>
          <p:nvPr/>
        </p:nvSpPr>
        <p:spPr>
          <a:xfrm>
            <a:off x="5520876" y="3045676"/>
            <a:ext cx="3038167" cy="19821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人事記事・訃報記事</a:t>
            </a:r>
            <a:endParaRPr kumimoji="1" lang="en-US" altLang="ja-JP" sz="2000" dirty="0"/>
          </a:p>
          <a:p>
            <a:pPr algn="ctr"/>
            <a:r>
              <a:rPr kumimoji="1" lang="ja-JP" altLang="en-US" sz="2000" dirty="0"/>
              <a:t>裁判・事件裁判</a:t>
            </a:r>
            <a:endParaRPr kumimoji="1" lang="en-US" altLang="ja-JP" sz="2000" dirty="0"/>
          </a:p>
          <a:p>
            <a:pPr algn="ctr"/>
            <a:r>
              <a:rPr kumimoji="1" lang="ja-JP" altLang="en-US" sz="2000" dirty="0"/>
              <a:t>脱税・申告漏れ</a:t>
            </a:r>
            <a:endParaRPr kumimoji="1" lang="en-US" altLang="ja-JP" sz="2000" dirty="0"/>
          </a:p>
          <a:p>
            <a:pPr algn="ctr"/>
            <a:r>
              <a:rPr kumimoji="1" lang="ja-JP" altLang="en-US" sz="2000" dirty="0"/>
              <a:t>反社会的勢力</a:t>
            </a:r>
            <a:endParaRPr kumimoji="1" lang="en-US" altLang="ja-JP" sz="2000" dirty="0"/>
          </a:p>
          <a:p>
            <a:pPr algn="ctr"/>
            <a:r>
              <a:rPr kumimoji="1" lang="ja-JP" altLang="en-US" sz="2000" dirty="0"/>
              <a:t>行政処分・指導政治運営</a:t>
            </a:r>
            <a:endParaRPr kumimoji="1" lang="en-US" altLang="ja-JP" sz="2000" dirty="0"/>
          </a:p>
          <a:p>
            <a:pPr algn="ctr"/>
            <a:r>
              <a:rPr kumimoji="1" lang="ja-JP" altLang="en-US" sz="2000" dirty="0"/>
              <a:t>野党・選挙・組閣</a:t>
            </a:r>
          </a:p>
        </p:txBody>
      </p:sp>
    </p:spTree>
    <p:extLst>
      <p:ext uri="{BB962C8B-B14F-4D97-AF65-F5344CB8AC3E}">
        <p14:creationId xmlns:p14="http://schemas.microsoft.com/office/powerpoint/2010/main" val="3520175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6956F97-70FA-7DD0-A022-BC9BBB7A3CCA}"/>
              </a:ext>
            </a:extLst>
          </p:cNvPr>
          <p:cNvSpPr/>
          <p:nvPr/>
        </p:nvSpPr>
        <p:spPr>
          <a:xfrm>
            <a:off x="1140431" y="3678148"/>
            <a:ext cx="5640513" cy="15719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6862EF0-179F-0234-2FFE-1F5DBD4D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データの前処理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7FC937-2762-539F-1EEE-20790FD14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806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600" b="1" dirty="0"/>
              <a:t>目的</a:t>
            </a:r>
            <a:endParaRPr kumimoji="1" lang="en-US" altLang="ja-JP" sz="2600" b="1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2400" dirty="0"/>
              <a:t>ニュース記事を用いた共起行列の作成</a:t>
            </a:r>
            <a:endParaRPr kumimoji="1" lang="en-US" altLang="ja-JP" sz="2400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2400" dirty="0"/>
              <a:t>事業内容を用いた企業の特徴を表す名詞の抽出</a:t>
            </a:r>
            <a:endParaRPr kumimoji="1" lang="en-US" altLang="ja-JP" sz="100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600" b="1" dirty="0"/>
              <a:t>内容</a:t>
            </a:r>
            <a:endParaRPr kumimoji="1" lang="en-US" altLang="ja-JP" sz="2600" b="1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2400" dirty="0"/>
              <a:t>名詞と固有名詞（普通名詞</a:t>
            </a:r>
            <a:r>
              <a:rPr kumimoji="1" lang="en-US" altLang="ja-JP" sz="2400" dirty="0"/>
              <a:t>-</a:t>
            </a:r>
            <a:r>
              <a:rPr kumimoji="1" lang="ja-JP" altLang="en-US" sz="2400" dirty="0"/>
              <a:t>一般、固有名詞</a:t>
            </a:r>
            <a:r>
              <a:rPr kumimoji="1" lang="en-US" altLang="ja-JP" sz="2400" dirty="0"/>
              <a:t>-</a:t>
            </a:r>
            <a:r>
              <a:rPr kumimoji="1" lang="ja-JP" altLang="en-US" sz="2400" dirty="0"/>
              <a:t>一般）を抽出</a:t>
            </a:r>
            <a:endParaRPr kumimoji="1" lang="en-US" altLang="ja-JP" sz="2400" dirty="0"/>
          </a:p>
          <a:p>
            <a:pPr marL="384048" lvl="2" indent="0">
              <a:buNone/>
            </a:pPr>
            <a:r>
              <a:rPr kumimoji="1" lang="ja-JP" altLang="en-US" sz="2200" dirty="0"/>
              <a:t>削除例</a:t>
            </a:r>
            <a:endParaRPr kumimoji="1" lang="en-US" altLang="ja-JP" sz="2200" dirty="0"/>
          </a:p>
          <a:p>
            <a:pPr lvl="3">
              <a:buFont typeface="Wingdings" panose="05000000000000000000" pitchFamily="2" charset="2"/>
              <a:buChar char="l"/>
            </a:pPr>
            <a:r>
              <a:rPr kumimoji="1" lang="ja-JP" altLang="en-US" sz="2200" dirty="0"/>
              <a:t>情報が不足している名詞（１文字の名詞）</a:t>
            </a:r>
            <a:endParaRPr lang="en-US" altLang="ja-JP" sz="2200" dirty="0"/>
          </a:p>
          <a:p>
            <a:pPr lvl="3">
              <a:buFont typeface="Wingdings" panose="05000000000000000000" pitchFamily="2" charset="2"/>
              <a:buChar char="l"/>
            </a:pPr>
            <a:r>
              <a:rPr kumimoji="1" lang="ja-JP" altLang="en-US" sz="2200" dirty="0"/>
              <a:t>限定的な名詞（人名、地名）</a:t>
            </a:r>
            <a:endParaRPr kumimoji="1" lang="en-US" altLang="ja-JP" sz="2200" dirty="0"/>
          </a:p>
          <a:p>
            <a:pPr lvl="3">
              <a:buFont typeface="Wingdings" panose="05000000000000000000" pitchFamily="2" charset="2"/>
              <a:buChar char="l"/>
            </a:pPr>
            <a:r>
              <a:rPr kumimoji="1" lang="ja-JP" altLang="en-US" sz="2200" dirty="0"/>
              <a:t>関連のない語句が共起する可能性がある名詞</a:t>
            </a:r>
            <a:endParaRPr kumimoji="1" lang="en-US" altLang="ja-JP" sz="2200" dirty="0"/>
          </a:p>
          <a:p>
            <a:pPr marL="384048" lvl="2" indent="0">
              <a:buNone/>
            </a:pPr>
            <a:r>
              <a:rPr kumimoji="1" lang="en-US" altLang="ja-JP" sz="2200" dirty="0"/>
              <a:t>	</a:t>
            </a:r>
            <a:r>
              <a:rPr kumimoji="1" lang="ja-JP" altLang="en-US" sz="2200" dirty="0"/>
              <a:t>（助数詞可能名詞、サ変可能）</a:t>
            </a:r>
            <a:endParaRPr kumimoji="1" lang="en-US" altLang="ja-JP" sz="2200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2400" dirty="0"/>
              <a:t>一般語の削除</a:t>
            </a:r>
            <a:endParaRPr kumimoji="1" lang="en-US" altLang="ja-JP" sz="2400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sz="2200" dirty="0"/>
              <a:t>IDF</a:t>
            </a:r>
            <a:r>
              <a:rPr lang="ja-JP" altLang="en-US" sz="2200" dirty="0"/>
              <a:t>がしきい値以下を削除（期間、情報、商品など）</a:t>
            </a:r>
            <a:endParaRPr lang="en-US" altLang="ja-JP" sz="2200" dirty="0"/>
          </a:p>
          <a:p>
            <a:pPr lvl="2">
              <a:buFont typeface="Wingdings" panose="05000000000000000000" pitchFamily="2" charset="2"/>
              <a:buChar char="l"/>
            </a:pPr>
            <a:r>
              <a:rPr kumimoji="1" lang="ja-JP" altLang="en-US" sz="2200" dirty="0"/>
              <a:t>記事特有の語句を削除（株式、会社、以下、本社など）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EF4401-F8CE-3F86-A922-F98EF75C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E8AF-792F-4FFB-A51A-72705DC2F55E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E04D6EDE-9C90-21CB-33CE-571154B10ED5}"/>
              </a:ext>
            </a:extLst>
          </p:cNvPr>
          <p:cNvSpPr/>
          <p:nvPr/>
        </p:nvSpPr>
        <p:spPr>
          <a:xfrm>
            <a:off x="7171366" y="3708742"/>
            <a:ext cx="113014" cy="24557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58C92E-B47B-E975-E642-1DD3F50315D6}"/>
              </a:ext>
            </a:extLst>
          </p:cNvPr>
          <p:cNvSpPr txBox="1"/>
          <p:nvPr/>
        </p:nvSpPr>
        <p:spPr>
          <a:xfrm>
            <a:off x="7284380" y="4410135"/>
            <a:ext cx="23219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トピックを表現</a:t>
            </a:r>
            <a:endParaRPr kumimoji="1" lang="en-US" altLang="ja-JP" sz="2000" dirty="0"/>
          </a:p>
          <a:p>
            <a:r>
              <a:rPr kumimoji="1" lang="ja-JP" altLang="en-US" sz="2000" dirty="0"/>
              <a:t>する語句として</a:t>
            </a:r>
            <a:endParaRPr kumimoji="1" lang="en-US" altLang="ja-JP" sz="2000" dirty="0"/>
          </a:p>
          <a:p>
            <a:r>
              <a:rPr kumimoji="1" lang="ja-JP" altLang="en-US" sz="2000" dirty="0"/>
              <a:t>適さない名詞</a:t>
            </a:r>
          </a:p>
        </p:txBody>
      </p:sp>
    </p:spTree>
    <p:extLst>
      <p:ext uri="{BB962C8B-B14F-4D97-AF65-F5344CB8AC3E}">
        <p14:creationId xmlns:p14="http://schemas.microsoft.com/office/powerpoint/2010/main" val="1973989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E28D3-AAE0-A12E-3810-08767B8A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適合性に関する実験方法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8334EC-EE75-1E0E-63B3-5F43387B0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719307" cy="402336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600" dirty="0"/>
              <a:t>実験</a:t>
            </a:r>
            <a:r>
              <a:rPr kumimoji="1" lang="en-US" altLang="ja-JP" sz="2600" dirty="0"/>
              <a:t>1. </a:t>
            </a:r>
            <a:r>
              <a:rPr kumimoji="1" lang="ja-JP" altLang="en-US" sz="2600" dirty="0"/>
              <a:t>上位</a:t>
            </a:r>
            <a:r>
              <a:rPr kumimoji="1" lang="en-US" altLang="ja-JP" sz="2600" dirty="0"/>
              <a:t>5</a:t>
            </a:r>
            <a:r>
              <a:rPr kumimoji="1" lang="ja-JP" altLang="en-US" sz="2600" dirty="0"/>
              <a:t>件の適合率</a:t>
            </a:r>
            <a:endParaRPr kumimoji="1" lang="en-US" altLang="ja-JP" sz="2600" dirty="0"/>
          </a:p>
          <a:p>
            <a:pPr marL="0" indent="0">
              <a:buNone/>
            </a:pPr>
            <a:r>
              <a:rPr kumimoji="1" lang="ja-JP" altLang="en-US" sz="2600" dirty="0"/>
              <a:t>実験</a:t>
            </a:r>
            <a:r>
              <a:rPr kumimoji="1" lang="en-US" altLang="ja-JP" sz="2600" dirty="0"/>
              <a:t>2. </a:t>
            </a:r>
            <a:r>
              <a:rPr kumimoji="1" lang="ja-JP" altLang="en-US" sz="2600" dirty="0"/>
              <a:t>事業内容にキーワードを含まない企業の適合率</a:t>
            </a:r>
            <a:endParaRPr kumimoji="1" lang="en-US" altLang="ja-JP" sz="2600" dirty="0"/>
          </a:p>
          <a:p>
            <a:pPr marL="201168" lvl="1" indent="0">
              <a:buNone/>
            </a:pPr>
            <a:r>
              <a:rPr kumimoji="1" lang="ja-JP" altLang="en-US" sz="2400" dirty="0"/>
              <a:t>→間接的に関連している企業も発見できているか</a:t>
            </a:r>
            <a:endParaRPr kumimoji="1" lang="en-US" altLang="ja-JP" sz="2400" dirty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6C03D9-F4FF-3D60-8491-406A9D4C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E8AF-792F-4FFB-A51A-72705DC2F55E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8172BFE-EA7D-02ED-5F8C-4CEBF1B63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253493"/>
            <a:ext cx="7402716" cy="307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07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E28D3-AAE0-A12E-3810-08767B8A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適合性に関する実験結果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6C03D9-F4FF-3D60-8491-406A9D4C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E8AF-792F-4FFB-A51A-72705DC2F55E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F78789C-769E-7F00-FBA1-8A6E5BCE0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812" y="1845734"/>
            <a:ext cx="7200096" cy="393733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EDEC72F-6CF2-1C43-BB46-5E4BCDDD0252}"/>
              </a:ext>
            </a:extLst>
          </p:cNvPr>
          <p:cNvSpPr txBox="1"/>
          <p:nvPr/>
        </p:nvSpPr>
        <p:spPr>
          <a:xfrm>
            <a:off x="1232899" y="5711152"/>
            <a:ext cx="744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rgbClr val="00B0F0"/>
                </a:solidFill>
              </a:rPr>
              <a:t>→キーワードによって適合率に差が見られる</a:t>
            </a:r>
          </a:p>
        </p:txBody>
      </p:sp>
    </p:spTree>
    <p:extLst>
      <p:ext uri="{BB962C8B-B14F-4D97-AF65-F5344CB8AC3E}">
        <p14:creationId xmlns:p14="http://schemas.microsoft.com/office/powerpoint/2010/main" val="35790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9C3291-3E22-2CB8-7402-49507FCE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09525C-D83D-E0F6-EF60-20723BBD9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キーワードに影響を受けている企業を調べる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例 「半導体」需要の増加による半導体不足</a:t>
            </a:r>
            <a:endParaRPr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197AE4-7901-EA11-2533-FF24AD0C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E8AF-792F-4FFB-A51A-72705DC2F55E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E0B90A1-4F75-FDA3-FA35-9F7F055C49A9}"/>
              </a:ext>
            </a:extLst>
          </p:cNvPr>
          <p:cNvSpPr/>
          <p:nvPr/>
        </p:nvSpPr>
        <p:spPr>
          <a:xfrm>
            <a:off x="775543" y="2838535"/>
            <a:ext cx="7084187" cy="34498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従来のキーワード検索を用いた企業検索</a:t>
            </a:r>
            <a:endParaRPr lang="en-US" altLang="ja-JP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→キーワードに直接的に関連する企業のみが表示</a:t>
            </a:r>
            <a:endParaRPr lang="en-US" altLang="ja-JP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ja-JP" altLang="en-US" sz="2400" b="1" dirty="0">
                <a:solidFill>
                  <a:schemeClr val="accent1"/>
                </a:solidFill>
              </a:rPr>
              <a:t>少しでも関連のある企業が表示されない</a:t>
            </a:r>
            <a:endParaRPr lang="en-US" altLang="ja-JP" sz="2400" b="1" dirty="0">
              <a:solidFill>
                <a:schemeClr val="accent1"/>
              </a:solidFill>
            </a:endParaRPr>
          </a:p>
          <a:p>
            <a:r>
              <a:rPr lang="ja-JP" altLang="en-US" sz="2400" dirty="0"/>
              <a:t>例</a:t>
            </a:r>
            <a:r>
              <a:rPr lang="en-US" altLang="ja-JP" sz="2400" dirty="0"/>
              <a:t> </a:t>
            </a:r>
            <a:r>
              <a:rPr lang="ja-JP" altLang="en-US" sz="2400" dirty="0"/>
              <a:t>「半導体」で検索→検索結果が半導体メーカー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ja-JP" altLang="en-US" sz="2400" b="1" dirty="0">
                <a:solidFill>
                  <a:schemeClr val="accent1"/>
                </a:solidFill>
              </a:rPr>
              <a:t>キーワードに影響を受ける度合いが違う</a:t>
            </a:r>
            <a:endParaRPr lang="en-US" altLang="ja-JP" sz="2400" b="1" dirty="0">
              <a:solidFill>
                <a:schemeClr val="accent1"/>
              </a:solidFill>
            </a:endParaRPr>
          </a:p>
          <a:p>
            <a:r>
              <a:rPr lang="ja-JP" altLang="en-US" sz="2400" dirty="0"/>
              <a:t>例 半導体メーカーは需要増加により業績↗</a:t>
            </a:r>
            <a:endParaRPr lang="en-US" altLang="ja-JP" sz="2400" dirty="0"/>
          </a:p>
          <a:p>
            <a:r>
              <a:rPr lang="ja-JP" altLang="en-US" sz="2400" dirty="0">
                <a:solidFill>
                  <a:schemeClr val="bg1"/>
                </a:solidFill>
              </a:rPr>
              <a:t>例</a:t>
            </a:r>
            <a:r>
              <a:rPr lang="ja-JP" altLang="en-US" sz="2400" dirty="0"/>
              <a:t> 半導体を用いた製品メーカーは業績↘</a:t>
            </a:r>
            <a:endParaRPr lang="en-US" altLang="ja-JP" sz="2400" dirty="0"/>
          </a:p>
          <a:p>
            <a:pPr lvl="1"/>
            <a:endParaRPr lang="en-US" altLang="ja-JP" sz="2000" dirty="0"/>
          </a:p>
          <a:p>
            <a:pPr lvl="1"/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6BB396-F0F8-BFD5-D809-BE9E0236DD7E}"/>
              </a:ext>
            </a:extLst>
          </p:cNvPr>
          <p:cNvSpPr txBox="1"/>
          <p:nvPr/>
        </p:nvSpPr>
        <p:spPr>
          <a:xfrm>
            <a:off x="920821" y="5723955"/>
            <a:ext cx="7420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→人手でニュース記事や決算短信を確認する必要</a:t>
            </a:r>
          </a:p>
        </p:txBody>
      </p:sp>
    </p:spTree>
    <p:extLst>
      <p:ext uri="{BB962C8B-B14F-4D97-AF65-F5344CB8AC3E}">
        <p14:creationId xmlns:p14="http://schemas.microsoft.com/office/powerpoint/2010/main" val="3895169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6C03D9-F4FF-3D60-8491-406A9D4C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E8AF-792F-4FFB-A51A-72705DC2F55E}" type="slidenum">
              <a:rPr kumimoji="1" lang="ja-JP" altLang="en-US" smtClean="0"/>
              <a:t>20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A446EB61-8DCB-CC85-91DD-A732DFEE1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547220"/>
              </p:ext>
            </p:extLst>
          </p:nvPr>
        </p:nvGraphicFramePr>
        <p:xfrm>
          <a:off x="430652" y="1134095"/>
          <a:ext cx="8282694" cy="4589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744">
                  <a:extLst>
                    <a:ext uri="{9D8B030D-6E8A-4147-A177-3AD203B41FA5}">
                      <a16:colId xmlns:a16="http://schemas.microsoft.com/office/drawing/2014/main" val="1730498823"/>
                    </a:ext>
                  </a:extLst>
                </a:gridCol>
                <a:gridCol w="5973950">
                  <a:extLst>
                    <a:ext uri="{9D8B030D-6E8A-4147-A177-3AD203B41FA5}">
                      <a16:colId xmlns:a16="http://schemas.microsoft.com/office/drawing/2014/main" val="602100338"/>
                    </a:ext>
                  </a:extLst>
                </a:gridCol>
              </a:tblGrid>
              <a:tr h="54759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キーワード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関連企業の例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595541"/>
                  </a:ext>
                </a:extLst>
              </a:tr>
              <a:tr h="53701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自動車</a:t>
                      </a:r>
                      <a:endParaRPr kumimoji="1" lang="en-US" altLang="ja-JP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自動車製造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タイヤ製造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>
                          <a:solidFill>
                            <a:schemeClr val="accent1"/>
                          </a:solidFill>
                        </a:rPr>
                        <a:t>リチウムイオン電池製造</a:t>
                      </a:r>
                      <a:r>
                        <a:rPr kumimoji="1" lang="en-US" altLang="ja-JP" sz="2000" dirty="0"/>
                        <a:t>,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モビリティ事業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交通管理システム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47254"/>
                  </a:ext>
                </a:extLst>
              </a:tr>
              <a:tr h="44948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半導体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半導体・電子部品製造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半導体製造用装置</a:t>
                      </a:r>
                      <a:r>
                        <a:rPr kumimoji="1" lang="en-US" altLang="ja-JP" sz="2000" dirty="0"/>
                        <a:t>,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化学物質開発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交通管理システム開発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電池製造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260576"/>
                  </a:ext>
                </a:extLst>
              </a:tr>
              <a:tr h="53701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ゴム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タイヤ製造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バス事業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>
                          <a:solidFill>
                            <a:schemeClr val="accent1"/>
                          </a:solidFill>
                        </a:rPr>
                        <a:t>ゴルフ事業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ゴム製品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406568"/>
                  </a:ext>
                </a:extLst>
              </a:tr>
              <a:tr h="53701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木材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木質バイオマス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木質内装建材製造</a:t>
                      </a:r>
                      <a:r>
                        <a:rPr kumimoji="1" lang="en-US" altLang="ja-JP" sz="2000" dirty="0"/>
                        <a:t>,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木質構造物設計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紙・パルプ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>
                          <a:solidFill>
                            <a:schemeClr val="accent1"/>
                          </a:solidFill>
                        </a:rPr>
                        <a:t>楽器製造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71568"/>
                  </a:ext>
                </a:extLst>
              </a:tr>
              <a:tr h="53701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音楽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コンテンツ・配信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アプリ・ゲーム開発</a:t>
                      </a:r>
                      <a:r>
                        <a:rPr kumimoji="1" lang="en-US" altLang="ja-JP" sz="2000" dirty="0"/>
                        <a:t>,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デジタルオーディオ製造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88383"/>
                  </a:ext>
                </a:extLst>
              </a:tr>
              <a:tr h="53701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金属</a:t>
                      </a:r>
                      <a:endParaRPr kumimoji="1" lang="en-US" altLang="ja-JP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金属表面処理剤・機器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金属製品・材料</a:t>
                      </a:r>
                      <a:r>
                        <a:rPr kumimoji="1" lang="en-US" altLang="ja-JP" sz="2000" dirty="0"/>
                        <a:t>,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工業用貴金属製品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電子部品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771275"/>
                  </a:ext>
                </a:extLst>
              </a:tr>
            </a:tbl>
          </a:graphicData>
        </a:graphic>
      </p:graphicFrame>
      <p:pic>
        <p:nvPicPr>
          <p:cNvPr id="8" name="図 7">
            <a:extLst>
              <a:ext uri="{FF2B5EF4-FFF2-40B4-BE49-F238E27FC236}">
                <a16:creationId xmlns:a16="http://schemas.microsoft.com/office/drawing/2014/main" id="{86E9E82B-BBB0-DFB4-FADB-01FBCE4DD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69" y="177839"/>
            <a:ext cx="7974259" cy="117663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C2BBD4A-76D3-F2C7-BBB6-B33B2BEEA3E5}"/>
              </a:ext>
            </a:extLst>
          </p:cNvPr>
          <p:cNvSpPr txBox="1"/>
          <p:nvPr/>
        </p:nvSpPr>
        <p:spPr>
          <a:xfrm>
            <a:off x="2270588" y="5778865"/>
            <a:ext cx="673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rgbClr val="00B0F0"/>
                </a:solidFill>
              </a:rPr>
              <a:t>→幅広い事業を取得することができた</a:t>
            </a:r>
          </a:p>
        </p:txBody>
      </p:sp>
    </p:spTree>
    <p:extLst>
      <p:ext uri="{BB962C8B-B14F-4D97-AF65-F5344CB8AC3E}">
        <p14:creationId xmlns:p14="http://schemas.microsoft.com/office/powerpoint/2010/main" val="614923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E28D3-AAE0-A12E-3810-08767B8A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/>
              <a:t>キーワードごとの不正解の例</a:t>
            </a:r>
            <a:endParaRPr kumimoji="1" lang="en-US" altLang="ja-JP" sz="4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6C03D9-F4FF-3D60-8491-406A9D4C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E8AF-792F-4FFB-A51A-72705DC2F55E}" type="slidenum">
              <a:rPr kumimoji="1" lang="ja-JP" altLang="en-US" smtClean="0"/>
              <a:t>21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A446EB61-8DCB-CC85-91DD-A732DFEE1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779536"/>
              </p:ext>
            </p:extLst>
          </p:nvPr>
        </p:nvGraphicFramePr>
        <p:xfrm>
          <a:off x="362267" y="2084216"/>
          <a:ext cx="8282694" cy="3750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860">
                  <a:extLst>
                    <a:ext uri="{9D8B030D-6E8A-4147-A177-3AD203B41FA5}">
                      <a16:colId xmlns:a16="http://schemas.microsoft.com/office/drawing/2014/main" val="1730498823"/>
                    </a:ext>
                  </a:extLst>
                </a:gridCol>
                <a:gridCol w="6310834">
                  <a:extLst>
                    <a:ext uri="{9D8B030D-6E8A-4147-A177-3AD203B41FA5}">
                      <a16:colId xmlns:a16="http://schemas.microsoft.com/office/drawing/2014/main" val="602100338"/>
                    </a:ext>
                  </a:extLst>
                </a:gridCol>
              </a:tblGrid>
              <a:tr h="54759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キーワード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関連企業でない例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595541"/>
                  </a:ext>
                </a:extLst>
              </a:tr>
              <a:tr h="53701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自動車</a:t>
                      </a:r>
                      <a:endParaRPr kumimoji="1" lang="en-US" altLang="ja-JP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バイオマス事業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47254"/>
                  </a:ext>
                </a:extLst>
              </a:tr>
              <a:tr h="44948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半導体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IoT</a:t>
                      </a:r>
                      <a:r>
                        <a:rPr kumimoji="1" lang="ja-JP" altLang="en-US" sz="2000" dirty="0"/>
                        <a:t>導入支援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システム開発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260576"/>
                  </a:ext>
                </a:extLst>
              </a:tr>
              <a:tr h="53701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ゴム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再生医療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樹脂製品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高機能複合材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406568"/>
                  </a:ext>
                </a:extLst>
              </a:tr>
              <a:tr h="53701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木材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再生医療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チタン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英会話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71568"/>
                  </a:ext>
                </a:extLst>
              </a:tr>
              <a:tr h="53701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音楽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ソフトウェア開発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電気製品</a:t>
                      </a:r>
                      <a:r>
                        <a:rPr kumimoji="1" lang="en-US" altLang="ja-JP" sz="2000" dirty="0"/>
                        <a:t>,wi-fi</a:t>
                      </a:r>
                      <a:r>
                        <a:rPr kumimoji="1" lang="ja-JP" altLang="en-US" sz="2000" dirty="0"/>
                        <a:t>事業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保険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88383"/>
                  </a:ext>
                </a:extLst>
              </a:tr>
              <a:tr h="53701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金属</a:t>
                      </a:r>
                      <a:endParaRPr kumimoji="1" lang="en-US" altLang="ja-JP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真空ポンプ製造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フィルム・シート製造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有機化学品の開発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771275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DE2400-220A-303A-2DC7-FEBE13D55508}"/>
              </a:ext>
            </a:extLst>
          </p:cNvPr>
          <p:cNvSpPr txBox="1"/>
          <p:nvPr/>
        </p:nvSpPr>
        <p:spPr>
          <a:xfrm>
            <a:off x="3175348" y="5862720"/>
            <a:ext cx="6338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00B0F0"/>
                </a:solidFill>
              </a:rPr>
              <a:t>→再生医療、化学関連の企業が多い</a:t>
            </a:r>
          </a:p>
        </p:txBody>
      </p:sp>
    </p:spTree>
    <p:extLst>
      <p:ext uri="{BB962C8B-B14F-4D97-AF65-F5344CB8AC3E}">
        <p14:creationId xmlns:p14="http://schemas.microsoft.com/office/powerpoint/2010/main" val="43082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大かっこ 4">
            <a:extLst>
              <a:ext uri="{FF2B5EF4-FFF2-40B4-BE49-F238E27FC236}">
                <a16:creationId xmlns:a16="http://schemas.microsoft.com/office/drawing/2014/main" id="{BE6F48AB-C38F-CBD3-FB19-DAA5C135A1C2}"/>
              </a:ext>
            </a:extLst>
          </p:cNvPr>
          <p:cNvSpPr/>
          <p:nvPr/>
        </p:nvSpPr>
        <p:spPr>
          <a:xfrm>
            <a:off x="3482938" y="3384479"/>
            <a:ext cx="5083254" cy="2636169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15D0B56-1E42-4BC7-6F0A-68F424F40FF7}"/>
              </a:ext>
            </a:extLst>
          </p:cNvPr>
          <p:cNvSpPr/>
          <p:nvPr/>
        </p:nvSpPr>
        <p:spPr>
          <a:xfrm>
            <a:off x="224174" y="888031"/>
            <a:ext cx="2972518" cy="573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キーワード「自動車」</a:t>
            </a:r>
            <a:endParaRPr kumimoji="1" lang="en-US" altLang="ja-JP" sz="2400" b="1" dirty="0"/>
          </a:p>
        </p:txBody>
      </p:sp>
      <p:sp>
        <p:nvSpPr>
          <p:cNvPr id="21" name="矢印: 折線 20">
            <a:extLst>
              <a:ext uri="{FF2B5EF4-FFF2-40B4-BE49-F238E27FC236}">
                <a16:creationId xmlns:a16="http://schemas.microsoft.com/office/drawing/2014/main" id="{166AD042-0046-48DF-2E4F-0DD92A193969}"/>
              </a:ext>
            </a:extLst>
          </p:cNvPr>
          <p:cNvSpPr/>
          <p:nvPr/>
        </p:nvSpPr>
        <p:spPr>
          <a:xfrm rot="10800000" flipH="1">
            <a:off x="871480" y="3978090"/>
            <a:ext cx="1279403" cy="734998"/>
          </a:xfrm>
          <a:prstGeom prst="bentArrow">
            <a:avLst>
              <a:gd name="adj1" fmla="val 25000"/>
              <a:gd name="adj2" fmla="val 2013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solidFill>
                <a:schemeClr val="tx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232E92A-C3A5-1E56-A225-C1411847081B}"/>
              </a:ext>
            </a:extLst>
          </p:cNvPr>
          <p:cNvSpPr txBox="1"/>
          <p:nvPr/>
        </p:nvSpPr>
        <p:spPr>
          <a:xfrm>
            <a:off x="9297" y="4974922"/>
            <a:ext cx="2409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NMF</a:t>
            </a:r>
            <a:r>
              <a:rPr kumimoji="1" lang="ja-JP" altLang="en-US" sz="2000" dirty="0"/>
              <a:t>による次元削減</a:t>
            </a:r>
            <a:endParaRPr kumimoji="1" lang="en-US" altLang="ja-JP" sz="2000" dirty="0"/>
          </a:p>
          <a:p>
            <a:pPr algn="ctr"/>
            <a:r>
              <a:rPr kumimoji="1" lang="ja-JP" altLang="en-US" sz="2000" dirty="0"/>
              <a:t>（次元数</a:t>
            </a:r>
            <a:r>
              <a:rPr kumimoji="1" lang="en-US" altLang="ja-JP" sz="2000" dirty="0"/>
              <a:t>5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6B76785-7505-ADB4-9AB8-DBDA9264E7F7}"/>
              </a:ext>
            </a:extLst>
          </p:cNvPr>
          <p:cNvSpPr txBox="1"/>
          <p:nvPr/>
        </p:nvSpPr>
        <p:spPr>
          <a:xfrm rot="16200000">
            <a:off x="596353" y="3402880"/>
            <a:ext cx="615553" cy="3732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2800" dirty="0"/>
              <a:t>X</a:t>
            </a:r>
            <a:endParaRPr kumimoji="1" lang="ja-JP" altLang="en-US" sz="28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1F79442-00FD-D76B-1E4E-C106AF67EF94}"/>
              </a:ext>
            </a:extLst>
          </p:cNvPr>
          <p:cNvSpPr txBox="1"/>
          <p:nvPr/>
        </p:nvSpPr>
        <p:spPr>
          <a:xfrm rot="16200000">
            <a:off x="5684822" y="2573025"/>
            <a:ext cx="677108" cy="3732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3200" dirty="0"/>
              <a:t>W</a:t>
            </a:r>
            <a:endParaRPr kumimoji="1" lang="ja-JP" altLang="en-US" sz="3200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BFE98069-2632-FCA7-C75A-7B4BCE48C0F2}"/>
              </a:ext>
            </a:extLst>
          </p:cNvPr>
          <p:cNvGraphicFramePr>
            <a:graphicFrameLocks noGrp="1"/>
          </p:cNvGraphicFramePr>
          <p:nvPr/>
        </p:nvGraphicFramePr>
        <p:xfrm>
          <a:off x="2364191" y="3002904"/>
          <a:ext cx="5957871" cy="3011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9892">
                  <a:extLst>
                    <a:ext uri="{9D8B030D-6E8A-4147-A177-3AD203B41FA5}">
                      <a16:colId xmlns:a16="http://schemas.microsoft.com/office/drawing/2014/main" val="187360153"/>
                    </a:ext>
                  </a:extLst>
                </a:gridCol>
                <a:gridCol w="1272649">
                  <a:extLst>
                    <a:ext uri="{9D8B030D-6E8A-4147-A177-3AD203B41FA5}">
                      <a16:colId xmlns:a16="http://schemas.microsoft.com/office/drawing/2014/main" val="32474806"/>
                    </a:ext>
                  </a:extLst>
                </a:gridCol>
                <a:gridCol w="1290631">
                  <a:extLst>
                    <a:ext uri="{9D8B030D-6E8A-4147-A177-3AD203B41FA5}">
                      <a16:colId xmlns:a16="http://schemas.microsoft.com/office/drawing/2014/main" val="2864330409"/>
                    </a:ext>
                  </a:extLst>
                </a:gridCol>
                <a:gridCol w="451199">
                  <a:extLst>
                    <a:ext uri="{9D8B030D-6E8A-4147-A177-3AD203B41FA5}">
                      <a16:colId xmlns:a16="http://schemas.microsoft.com/office/drawing/2014/main" val="768602385"/>
                    </a:ext>
                  </a:extLst>
                </a:gridCol>
                <a:gridCol w="412869">
                  <a:extLst>
                    <a:ext uri="{9D8B030D-6E8A-4147-A177-3AD203B41FA5}">
                      <a16:colId xmlns:a16="http://schemas.microsoft.com/office/drawing/2014/main" val="3834250128"/>
                    </a:ext>
                  </a:extLst>
                </a:gridCol>
                <a:gridCol w="1290631">
                  <a:extLst>
                    <a:ext uri="{9D8B030D-6E8A-4147-A177-3AD203B41FA5}">
                      <a16:colId xmlns:a16="http://schemas.microsoft.com/office/drawing/2014/main" val="2009572343"/>
                    </a:ext>
                  </a:extLst>
                </a:gridCol>
              </a:tblGrid>
              <a:tr h="470240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</a:t>
                      </a:r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03531960"/>
                  </a:ext>
                </a:extLst>
              </a:tr>
              <a:tr h="5082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半導体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dirty="0"/>
                        <a:t>0.00045</a:t>
                      </a:r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dirty="0"/>
                        <a:t>0.168</a:t>
                      </a:r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dirty="0"/>
                        <a:t>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dirty="0"/>
                        <a:t>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dirty="0"/>
                        <a:t>0.004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27911088"/>
                  </a:ext>
                </a:extLst>
              </a:tr>
              <a:tr h="5082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回路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dirty="0"/>
                        <a:t>0.00004</a:t>
                      </a:r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dirty="0"/>
                        <a:t>0.038</a:t>
                      </a:r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dirty="0"/>
                        <a:t>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dirty="0"/>
                        <a:t>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dirty="0"/>
                        <a:t>0.0037</a:t>
                      </a:r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8587359"/>
                  </a:ext>
                </a:extLst>
              </a:tr>
              <a:tr h="5082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自動車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dirty="0">
                          <a:solidFill>
                            <a:srgbClr val="FF0000"/>
                          </a:solidFill>
                        </a:rPr>
                        <a:t>0.00002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dirty="0">
                          <a:solidFill>
                            <a:srgbClr val="0070C0"/>
                          </a:solidFill>
                        </a:rPr>
                        <a:t>0.016</a:t>
                      </a:r>
                      <a:endParaRPr kumimoji="1" lang="ja-JP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dirty="0"/>
                        <a:t>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dirty="0"/>
                        <a:t>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dirty="0">
                          <a:solidFill>
                            <a:srgbClr val="0070C0"/>
                          </a:solidFill>
                        </a:rPr>
                        <a:t>0.037</a:t>
                      </a:r>
                      <a:endParaRPr kumimoji="1" lang="ja-JP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82294833"/>
                  </a:ext>
                </a:extLst>
              </a:tr>
              <a:tr h="5082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木材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dirty="0"/>
                        <a:t>0.122</a:t>
                      </a:r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dirty="0"/>
                        <a:t>0.00003</a:t>
                      </a:r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dirty="0"/>
                        <a:t>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dirty="0"/>
                        <a:t>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dirty="0"/>
                        <a:t>0.00001</a:t>
                      </a:r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36457174"/>
                  </a:ext>
                </a:extLst>
              </a:tr>
              <a:tr h="5082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・・</a:t>
                      </a:r>
                      <a:endParaRPr kumimoji="1" lang="en-US" altLang="ja-JP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・</a:t>
                      </a:r>
                      <a:endParaRPr kumimoji="1" lang="en-US" altLang="ja-JP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・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19842084"/>
                  </a:ext>
                </a:extLst>
              </a:tr>
            </a:tbl>
          </a:graphicData>
        </a:graphic>
      </p:graphicFrame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1B9354DB-8F19-4910-DC87-329318E782C9}"/>
              </a:ext>
            </a:extLst>
          </p:cNvPr>
          <p:cNvSpPr/>
          <p:nvPr/>
        </p:nvSpPr>
        <p:spPr>
          <a:xfrm>
            <a:off x="3559936" y="4500656"/>
            <a:ext cx="1172581" cy="483670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3AA10CCA-8A0D-5B48-B665-7B4AEE49FCE6}"/>
              </a:ext>
            </a:extLst>
          </p:cNvPr>
          <p:cNvSpPr/>
          <p:nvPr/>
        </p:nvSpPr>
        <p:spPr>
          <a:xfrm>
            <a:off x="4809010" y="3475587"/>
            <a:ext cx="1265736" cy="254535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24468641-F8C5-BAE0-A0B5-1866397C11A5}"/>
              </a:ext>
            </a:extLst>
          </p:cNvPr>
          <p:cNvSpPr/>
          <p:nvPr/>
        </p:nvSpPr>
        <p:spPr>
          <a:xfrm>
            <a:off x="6989399" y="3475585"/>
            <a:ext cx="1301841" cy="253889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60" name="吹き出し: 角を丸めた四角形 59">
            <a:extLst>
              <a:ext uri="{FF2B5EF4-FFF2-40B4-BE49-F238E27FC236}">
                <a16:creationId xmlns:a16="http://schemas.microsoft.com/office/drawing/2014/main" id="{47F715C5-5F6E-6732-4F26-6833F94B6AAE}"/>
              </a:ext>
            </a:extLst>
          </p:cNvPr>
          <p:cNvSpPr/>
          <p:nvPr/>
        </p:nvSpPr>
        <p:spPr>
          <a:xfrm>
            <a:off x="4524606" y="1061133"/>
            <a:ext cx="4436315" cy="1171370"/>
          </a:xfrm>
          <a:prstGeom prst="wedgeRoundRectCallout">
            <a:avLst>
              <a:gd name="adj1" fmla="val 13705"/>
              <a:gd name="adj2" fmla="val 23408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キーワードの重要度が大きい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→</a:t>
            </a:r>
            <a:r>
              <a:rPr kumimoji="1" lang="ja-JP" altLang="en-US" sz="2400" dirty="0">
                <a:solidFill>
                  <a:schemeClr val="accent1"/>
                </a:solidFill>
              </a:rPr>
              <a:t>関連のあるトピック</a:t>
            </a:r>
            <a:endParaRPr kumimoji="1" lang="en-US" altLang="ja-JP" sz="2400" dirty="0">
              <a:solidFill>
                <a:schemeClr val="accent1"/>
              </a:solidFill>
            </a:endParaRPr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80B6AF6E-644F-2308-3675-8F66E9FDD8A2}"/>
              </a:ext>
            </a:extLst>
          </p:cNvPr>
          <p:cNvSpPr/>
          <p:nvPr/>
        </p:nvSpPr>
        <p:spPr>
          <a:xfrm>
            <a:off x="224174" y="1999514"/>
            <a:ext cx="4053547" cy="904830"/>
          </a:xfrm>
          <a:prstGeom prst="wedgeRoundRectCallout">
            <a:avLst>
              <a:gd name="adj1" fmla="val 38382"/>
              <a:gd name="adj2" fmla="val 22423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キーワードの重要度が小さい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→</a:t>
            </a:r>
            <a:r>
              <a:rPr kumimoji="1" lang="ja-JP" altLang="en-US" sz="2400" dirty="0">
                <a:solidFill>
                  <a:schemeClr val="accent1"/>
                </a:solidFill>
              </a:rPr>
              <a:t>関連のないトピック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7E821D-AAD8-E359-B74A-4942A3169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CD61E8AF-792F-4FFB-A51A-72705DC2F55E}" type="slidenum">
              <a:rPr kumimoji="1" lang="ja-JP" altLang="en-US" sz="2800" smtClean="0"/>
              <a:pPr/>
              <a:t>22</a:t>
            </a:fld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EC06E01-79B4-7C00-4F68-3B088E211FB7}"/>
              </a:ext>
            </a:extLst>
          </p:cNvPr>
          <p:cNvSpPr txBox="1"/>
          <p:nvPr/>
        </p:nvSpPr>
        <p:spPr>
          <a:xfrm>
            <a:off x="224174" y="184095"/>
            <a:ext cx="572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関連トピックの取得例（再掲）</a:t>
            </a:r>
          </a:p>
        </p:txBody>
      </p:sp>
    </p:spTree>
    <p:extLst>
      <p:ext uri="{BB962C8B-B14F-4D97-AF65-F5344CB8AC3E}">
        <p14:creationId xmlns:p14="http://schemas.microsoft.com/office/powerpoint/2010/main" val="3373215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D0BC23-2739-085C-27BC-477D9012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削除されたトピック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C46E29-8C1F-C5BF-BB78-CEC74A20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E8AF-792F-4FFB-A51A-72705DC2F55E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A2FB9271-BD50-8B73-FC45-20A25E1EC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486896"/>
              </p:ext>
            </p:extLst>
          </p:nvPr>
        </p:nvGraphicFramePr>
        <p:xfrm>
          <a:off x="1215512" y="1940358"/>
          <a:ext cx="6758696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9348">
                  <a:extLst>
                    <a:ext uri="{9D8B030D-6E8A-4147-A177-3AD203B41FA5}">
                      <a16:colId xmlns:a16="http://schemas.microsoft.com/office/drawing/2014/main" val="672170886"/>
                    </a:ext>
                  </a:extLst>
                </a:gridCol>
                <a:gridCol w="3379348">
                  <a:extLst>
                    <a:ext uri="{9D8B030D-6E8A-4147-A177-3AD203B41FA5}">
                      <a16:colId xmlns:a16="http://schemas.microsoft.com/office/drawing/2014/main" val="1529395282"/>
                    </a:ext>
                  </a:extLst>
                </a:gridCol>
              </a:tblGrid>
              <a:tr h="46659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キーワード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トピック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40658"/>
                  </a:ext>
                </a:extLst>
              </a:tr>
              <a:tr h="46659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>
                          <a:solidFill>
                            <a:srgbClr val="00B0F0"/>
                          </a:solidFill>
                        </a:rPr>
                        <a:t>自動車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>
                          <a:solidFill>
                            <a:srgbClr val="00B0F0"/>
                          </a:solidFill>
                        </a:rPr>
                        <a:t>自動車部品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311988"/>
                  </a:ext>
                </a:extLst>
              </a:tr>
              <a:tr h="46659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>
                          <a:solidFill>
                            <a:srgbClr val="00B0F0"/>
                          </a:solidFill>
                        </a:rPr>
                        <a:t>半導体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>
                          <a:solidFill>
                            <a:srgbClr val="00B0F0"/>
                          </a:solidFill>
                        </a:rPr>
                        <a:t>電気・温度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722576"/>
                  </a:ext>
                </a:extLst>
              </a:tr>
              <a:tr h="46659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ゴム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なし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628447"/>
                  </a:ext>
                </a:extLst>
              </a:tr>
              <a:tr h="46659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>
                          <a:solidFill>
                            <a:schemeClr val="accent1"/>
                          </a:solidFill>
                        </a:rPr>
                        <a:t>木材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>
                          <a:solidFill>
                            <a:schemeClr val="accent1"/>
                          </a:solidFill>
                        </a:rPr>
                        <a:t>微生物バイオマス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535239"/>
                  </a:ext>
                </a:extLst>
              </a:tr>
              <a:tr h="46659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>
                          <a:solidFill>
                            <a:srgbClr val="00B0F0"/>
                          </a:solidFill>
                        </a:rPr>
                        <a:t>音楽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>
                          <a:solidFill>
                            <a:srgbClr val="00B0F0"/>
                          </a:solidFill>
                        </a:rPr>
                        <a:t>パソコン機器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642202"/>
                  </a:ext>
                </a:extLst>
              </a:tr>
              <a:tr h="46659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金属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なし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552737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9CEDE8-ED68-B15A-1B8F-7BA6F147D6A3}"/>
              </a:ext>
            </a:extLst>
          </p:cNvPr>
          <p:cNvSpPr txBox="1"/>
          <p:nvPr/>
        </p:nvSpPr>
        <p:spPr>
          <a:xfrm>
            <a:off x="1134781" y="5649282"/>
            <a:ext cx="8150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rgbClr val="00B0F0"/>
                </a:solidFill>
              </a:rPr>
              <a:t>→関連トピックであるトピックも削除されている</a:t>
            </a:r>
          </a:p>
        </p:txBody>
      </p:sp>
    </p:spTree>
    <p:extLst>
      <p:ext uri="{BB962C8B-B14F-4D97-AF65-F5344CB8AC3E}">
        <p14:creationId xmlns:p14="http://schemas.microsoft.com/office/powerpoint/2010/main" val="1035662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05CCC21-A340-FF63-B106-F11A382AE145}"/>
              </a:ext>
            </a:extLst>
          </p:cNvPr>
          <p:cNvSpPr/>
          <p:nvPr/>
        </p:nvSpPr>
        <p:spPr>
          <a:xfrm>
            <a:off x="123886" y="3429000"/>
            <a:ext cx="8777932" cy="28420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7D6C403-065A-4056-17FB-5870C9BF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多様性に関する実験方法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C9453E-4389-7D84-F606-B3BB8E3F5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3000" dirty="0"/>
              <a:t>実験</a:t>
            </a:r>
            <a:r>
              <a:rPr kumimoji="1" lang="en-US" altLang="ja-JP" sz="3000" dirty="0"/>
              <a:t>3.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上位企業の産業分類を特定</a:t>
            </a:r>
            <a:endParaRPr kumimoji="1" lang="en-US" altLang="ja-JP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sz="2400" dirty="0"/>
              <a:t>トピックに合った分類かの調査</a:t>
            </a:r>
            <a:endParaRPr kumimoji="1" lang="en-US" altLang="ja-JP" sz="2400" dirty="0"/>
          </a:p>
          <a:p>
            <a:pPr marL="384048" lvl="2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A7BFD4-7E88-DFE5-9535-129C7CB8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E8AF-792F-4FFB-A51A-72705DC2F55E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FE16C0B-61D8-01D3-95B0-C8D12DD6B5CE}"/>
              </a:ext>
            </a:extLst>
          </p:cNvPr>
          <p:cNvSpPr/>
          <p:nvPr/>
        </p:nvSpPr>
        <p:spPr>
          <a:xfrm>
            <a:off x="709752" y="3525342"/>
            <a:ext cx="3828504" cy="66414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「株式会社豊田自動織機」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産業分類の例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87FEC8A-F728-6BE2-742A-957C4EC52C3B}"/>
              </a:ext>
            </a:extLst>
          </p:cNvPr>
          <p:cNvSpPr txBox="1"/>
          <p:nvPr/>
        </p:nvSpPr>
        <p:spPr>
          <a:xfrm>
            <a:off x="397336" y="4685056"/>
            <a:ext cx="4639377" cy="1384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200" dirty="0"/>
              <a:t>３ </a:t>
            </a:r>
            <a:r>
              <a:rPr kumimoji="1" lang="en-US" altLang="ja-JP" sz="1200" dirty="0"/>
              <a:t>【</a:t>
            </a:r>
            <a:r>
              <a:rPr kumimoji="1" lang="ja-JP" altLang="en-US" sz="1200" dirty="0"/>
              <a:t>事業の内容</a:t>
            </a:r>
            <a:r>
              <a:rPr kumimoji="1" lang="en-US" altLang="ja-JP" sz="1200" dirty="0"/>
              <a:t>】</a:t>
            </a:r>
            <a:r>
              <a:rPr kumimoji="1" lang="ja-JP" altLang="en-US" sz="1200" dirty="0"/>
              <a:t>提出会社</a:t>
            </a:r>
            <a:r>
              <a:rPr kumimoji="1" lang="en-US" altLang="ja-JP" sz="1200" dirty="0"/>
              <a:t>(</a:t>
            </a:r>
            <a:r>
              <a:rPr kumimoji="1" lang="ja-JP" altLang="en-US" sz="1200" dirty="0"/>
              <a:t>以下、「当社」という。</a:t>
            </a:r>
            <a:r>
              <a:rPr kumimoji="1" lang="en-US" altLang="ja-JP" sz="1200" dirty="0"/>
              <a:t>)</a:t>
            </a:r>
            <a:r>
              <a:rPr kumimoji="1" lang="ja-JP" altLang="en-US" sz="1200" dirty="0"/>
              <a:t>、子会社（</a:t>
            </a:r>
            <a:r>
              <a:rPr kumimoji="1" lang="en-US" altLang="ja-JP" sz="1200" dirty="0"/>
              <a:t>254</a:t>
            </a:r>
            <a:r>
              <a:rPr kumimoji="1" lang="ja-JP" altLang="en-US" sz="1200" dirty="0"/>
              <a:t>社）および関連会社（</a:t>
            </a:r>
            <a:r>
              <a:rPr kumimoji="1" lang="en-US" altLang="ja-JP" sz="1200" dirty="0"/>
              <a:t>21</a:t>
            </a:r>
            <a:r>
              <a:rPr kumimoji="1" lang="ja-JP" altLang="en-US" sz="1200" dirty="0"/>
              <a:t>社）は、</a:t>
            </a:r>
            <a:r>
              <a:rPr kumimoji="1" lang="ja-JP" altLang="en-US" sz="1200" b="1" u="sng" dirty="0"/>
              <a:t>自動車、産業車両および繊維機械などの製造・販売</a:t>
            </a:r>
            <a:r>
              <a:rPr kumimoji="1" lang="ja-JP" altLang="en-US" sz="1200" dirty="0"/>
              <a:t>を主な内容とし、事業活動を展開しております。なお、当社を関連会社とするトヨタ自動車株式会社は「その他の関係会社」であり、主要な販売先であります。当社および連結子会社（以下、「当社グループ」という。）の事業に係る位置づけおよびセグメントとの関連は、概ね次のとおりであります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72649AE-F2B7-D2F7-5862-47E0A36DAA67}"/>
              </a:ext>
            </a:extLst>
          </p:cNvPr>
          <p:cNvSpPr txBox="1"/>
          <p:nvPr/>
        </p:nvSpPr>
        <p:spPr>
          <a:xfrm>
            <a:off x="242182" y="4335876"/>
            <a:ext cx="2338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事業内容文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6314B73-EA28-2A71-B1ED-21C6B56691F4}"/>
              </a:ext>
            </a:extLst>
          </p:cNvPr>
          <p:cNvSpPr txBox="1"/>
          <p:nvPr/>
        </p:nvSpPr>
        <p:spPr>
          <a:xfrm>
            <a:off x="5252377" y="4025150"/>
            <a:ext cx="38285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262</a:t>
            </a:r>
            <a:r>
              <a:rPr kumimoji="1" lang="ja-JP" altLang="en-US" sz="2000" dirty="0"/>
              <a:t>・・・特殊産業用機器製造業</a:t>
            </a:r>
            <a:endParaRPr kumimoji="1" lang="en-US" altLang="ja-JP" sz="2000" dirty="0"/>
          </a:p>
          <a:p>
            <a:endParaRPr kumimoji="1" lang="en-US" altLang="ja-JP" sz="2000" dirty="0"/>
          </a:p>
          <a:p>
            <a:r>
              <a:rPr kumimoji="1" lang="en-US" altLang="ja-JP" sz="2000" b="1" dirty="0"/>
              <a:t>311</a:t>
            </a:r>
            <a:r>
              <a:rPr kumimoji="1" lang="ja-JP" altLang="en-US" sz="2000" dirty="0"/>
              <a:t>・・・自動車・同付属品製造業</a:t>
            </a:r>
            <a:endParaRPr kumimoji="1" lang="en-US" altLang="ja-JP" sz="2000" dirty="0"/>
          </a:p>
          <a:p>
            <a:endParaRPr kumimoji="1" lang="en-US" altLang="ja-JP" sz="2000" dirty="0"/>
          </a:p>
          <a:p>
            <a:r>
              <a:rPr kumimoji="1" lang="en-US" altLang="ja-JP" sz="2000" b="1" dirty="0"/>
              <a:t>591</a:t>
            </a:r>
            <a:r>
              <a:rPr kumimoji="1" lang="ja-JP" altLang="en-US" sz="2000" dirty="0"/>
              <a:t>・・・自動車・自転車小売業</a:t>
            </a:r>
            <a:endParaRPr kumimoji="1" lang="en-US" altLang="ja-JP" sz="2000" dirty="0"/>
          </a:p>
        </p:txBody>
      </p:sp>
      <p:sp>
        <p:nvSpPr>
          <p:cNvPr id="13" name="矢印: 折線 12">
            <a:extLst>
              <a:ext uri="{FF2B5EF4-FFF2-40B4-BE49-F238E27FC236}">
                <a16:creationId xmlns:a16="http://schemas.microsoft.com/office/drawing/2014/main" id="{EB7129C4-A7A0-9400-A722-6E5D946FD91C}"/>
              </a:ext>
            </a:extLst>
          </p:cNvPr>
          <p:cNvSpPr/>
          <p:nvPr/>
        </p:nvSpPr>
        <p:spPr>
          <a:xfrm>
            <a:off x="4355956" y="4237215"/>
            <a:ext cx="841590" cy="400110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956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899E17-7555-B100-6794-92B221487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多様性に関する実験結果のまとめ</a:t>
            </a:r>
            <a:endParaRPr kumimoji="1" lang="en-US" altLang="ja-JP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E18CA3-D4C2-5135-19E4-906147E21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725662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うまくいった分類トピック例</a:t>
            </a:r>
            <a:endParaRPr kumimoji="1" lang="en-US" altLang="ja-JP" sz="2800" dirty="0"/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ja-JP" altLang="en-US" sz="2200" dirty="0"/>
              <a:t>「半導体」のソフトウェア・エンジニアリング業</a:t>
            </a:r>
            <a:endParaRPr lang="en-US" altLang="ja-JP" sz="2200" dirty="0"/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ja-JP" altLang="en-US" sz="2200" dirty="0"/>
              <a:t>「ゴム」のタイヤ・ゴム製品の製造業</a:t>
            </a:r>
            <a:endParaRPr lang="en-US" altLang="ja-JP" sz="2200" dirty="0"/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ja-JP" altLang="en-US" sz="2200" dirty="0"/>
              <a:t>「木材」の楽器関連の製造業</a:t>
            </a:r>
            <a:endParaRPr kumimoji="1" lang="en-US" altLang="ja-JP" sz="2200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キーワードと関連のないトピック例</a:t>
            </a:r>
            <a:endParaRPr kumimoji="1" lang="en-US" altLang="ja-JP" sz="2800" dirty="0"/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ja-JP" altLang="en-US" sz="2200" dirty="0"/>
              <a:t>学術・開発研究機関</a:t>
            </a:r>
            <a:endParaRPr kumimoji="1" lang="en-US" altLang="ja-JP" sz="2200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本来と違う意味で捉えられた例</a:t>
            </a:r>
            <a:endParaRPr kumimoji="1" lang="en-US" altLang="ja-JP" sz="2800" dirty="0"/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ja-JP" altLang="en-US" sz="2200" dirty="0"/>
              <a:t>「ソニー」が「ソニー保険」で関連</a:t>
            </a:r>
            <a:endParaRPr kumimoji="1" lang="en-US" altLang="ja-JP" sz="2200" dirty="0"/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ja-JP" altLang="en-US" sz="2200" dirty="0"/>
              <a:t>「木材バイオマス」の「バイオ」が再生医療事業と関連</a:t>
            </a:r>
            <a:endParaRPr kumimoji="1" lang="en-US" altLang="ja-JP" sz="2200" dirty="0"/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ja-JP" altLang="en-US" sz="2200" dirty="0"/>
              <a:t>「ポプラ」がコンビニと関連</a:t>
            </a:r>
            <a:endParaRPr kumimoji="1" lang="en-US" altLang="ja-JP" sz="2200" dirty="0"/>
          </a:p>
          <a:p>
            <a:pPr lvl="1">
              <a:buFont typeface="Wingdings" panose="05000000000000000000" pitchFamily="2" charset="2"/>
              <a:buChar char="l"/>
            </a:pPr>
            <a:endParaRPr kumimoji="1" lang="en-US" altLang="ja-JP" sz="2600" b="1" dirty="0"/>
          </a:p>
          <a:p>
            <a:pPr lvl="2">
              <a:buFont typeface="Wingdings" panose="05000000000000000000" pitchFamily="2" charset="2"/>
              <a:buChar char="l"/>
            </a:pPr>
            <a:endParaRPr kumimoji="1" lang="en-US" altLang="ja-JP" sz="2200" dirty="0"/>
          </a:p>
          <a:p>
            <a:pPr lvl="2">
              <a:buFont typeface="Wingdings" panose="05000000000000000000" pitchFamily="2" charset="2"/>
              <a:buChar char="l"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B45434-B10C-9016-1A63-1376366A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E8AF-792F-4FFB-A51A-72705DC2F55E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818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D6C403-065A-4056-17FB-5870C9BF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/>
              <a:t>「自動車」のトピックごとの重要語の比較</a:t>
            </a:r>
            <a:endParaRPr kumimoji="1" lang="en-US" altLang="ja-JP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A7BFD4-7E88-DFE5-9535-129C7CB8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E8AF-792F-4FFB-A51A-72705DC2F55E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920906C6-4F23-EF11-1D2E-F52C76E11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04681"/>
              </p:ext>
            </p:extLst>
          </p:nvPr>
        </p:nvGraphicFramePr>
        <p:xfrm>
          <a:off x="453513" y="1972638"/>
          <a:ext cx="8282694" cy="3698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985">
                  <a:extLst>
                    <a:ext uri="{9D8B030D-6E8A-4147-A177-3AD203B41FA5}">
                      <a16:colId xmlns:a16="http://schemas.microsoft.com/office/drawing/2014/main" val="1730498823"/>
                    </a:ext>
                  </a:extLst>
                </a:gridCol>
                <a:gridCol w="5409709">
                  <a:extLst>
                    <a:ext uri="{9D8B030D-6E8A-4147-A177-3AD203B41FA5}">
                      <a16:colId xmlns:a16="http://schemas.microsoft.com/office/drawing/2014/main" val="602100338"/>
                    </a:ext>
                  </a:extLst>
                </a:gridCol>
              </a:tblGrid>
              <a:tr h="47654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トピック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重要語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595541"/>
                  </a:ext>
                </a:extLst>
              </a:tr>
              <a:tr h="53701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dirty="0"/>
                        <a:t>0(</a:t>
                      </a:r>
                      <a:r>
                        <a:rPr kumimoji="1" lang="ja-JP" altLang="en-US" sz="2000" dirty="0"/>
                        <a:t>自動車製造・販売</a:t>
                      </a:r>
                      <a:r>
                        <a:rPr kumimoji="1" lang="en-US" altLang="ja-JP" sz="2000" dirty="0"/>
                        <a:t>)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自動車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日産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車両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部品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メーカー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エンジン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保険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47254"/>
                  </a:ext>
                </a:extLst>
              </a:tr>
              <a:tr h="53701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dirty="0"/>
                        <a:t>1(</a:t>
                      </a:r>
                      <a:r>
                        <a:rPr kumimoji="1" lang="ja-JP" altLang="en-US" sz="2000" dirty="0"/>
                        <a:t>商用車</a:t>
                      </a:r>
                      <a:r>
                        <a:rPr kumimoji="1" lang="en-US" altLang="ja-JP" sz="2000" dirty="0"/>
                        <a:t>)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自動車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シェア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トラック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二輪車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輸入車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原付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バス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260576"/>
                  </a:ext>
                </a:extLst>
              </a:tr>
              <a:tr h="53701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dirty="0"/>
                        <a:t>2(</a:t>
                      </a:r>
                      <a:r>
                        <a:rPr kumimoji="1" lang="ja-JP" altLang="en-US" sz="2000" dirty="0"/>
                        <a:t>電気自動車</a:t>
                      </a:r>
                      <a:r>
                        <a:rPr kumimoji="1" lang="en-US" altLang="ja-JP" sz="2000" dirty="0"/>
                        <a:t>)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電池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リチウム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イオン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電気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電解液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正極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電子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406568"/>
                  </a:ext>
                </a:extLst>
              </a:tr>
              <a:tr h="53701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dirty="0"/>
                        <a:t>3(</a:t>
                      </a:r>
                      <a:r>
                        <a:rPr kumimoji="1" lang="ja-JP" altLang="en-US" sz="2000" dirty="0"/>
                        <a:t>半導体</a:t>
                      </a:r>
                      <a:r>
                        <a:rPr kumimoji="1" lang="en-US" altLang="ja-JP" sz="2000" dirty="0"/>
                        <a:t>)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電圧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電流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範囲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パワー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温度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デバイス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半導体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71568"/>
                  </a:ext>
                </a:extLst>
              </a:tr>
              <a:tr h="53701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dirty="0"/>
                        <a:t>4(</a:t>
                      </a:r>
                      <a:r>
                        <a:rPr kumimoji="1" lang="ja-JP" altLang="en-US" sz="2000" dirty="0"/>
                        <a:t>水素自動車</a:t>
                      </a:r>
                      <a:r>
                        <a:rPr kumimoji="1" lang="en-US" altLang="ja-JP" sz="2000" dirty="0"/>
                        <a:t>)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水素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燃料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電池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ガス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社会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電力</a:t>
                      </a:r>
                      <a:r>
                        <a:rPr kumimoji="1" lang="en-US" altLang="ja-JP" sz="2000" dirty="0"/>
                        <a:t>,co2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88383"/>
                  </a:ext>
                </a:extLst>
              </a:tr>
              <a:tr h="53701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dirty="0"/>
                        <a:t>5(</a:t>
                      </a:r>
                      <a:r>
                        <a:rPr kumimoji="1" lang="en-US" altLang="ja-JP" sz="2000" dirty="0" err="1"/>
                        <a:t>iot</a:t>
                      </a:r>
                      <a:r>
                        <a:rPr kumimoji="1" lang="ja-JP" altLang="en-US" sz="2000" dirty="0"/>
                        <a:t>・通信</a:t>
                      </a:r>
                      <a:r>
                        <a:rPr kumimoji="1" lang="en-US" altLang="ja-JP" sz="2000" dirty="0"/>
                        <a:t>)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st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機器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en-US" altLang="ja-JP" sz="2000" dirty="0" err="1"/>
                        <a:t>iot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ソフトウェア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センサ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メモリ</a:t>
                      </a:r>
                      <a:r>
                        <a:rPr kumimoji="1" lang="en-US" altLang="ja-JP" sz="2000" dirty="0"/>
                        <a:t>,</a:t>
                      </a:r>
                      <a:r>
                        <a:rPr kumimoji="1" lang="ja-JP" altLang="en-US" sz="2000" dirty="0"/>
                        <a:t>ネットワーク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771275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EE9C5AF-F909-FDAF-51F9-8625CCAA4F7D}"/>
              </a:ext>
            </a:extLst>
          </p:cNvPr>
          <p:cNvSpPr txBox="1"/>
          <p:nvPr/>
        </p:nvSpPr>
        <p:spPr>
          <a:xfrm>
            <a:off x="1041891" y="5803923"/>
            <a:ext cx="7694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rgbClr val="00B0F0"/>
                </a:solidFill>
              </a:rPr>
              <a:t>→重要語が分けられ、トピックが分かりやすい</a:t>
            </a:r>
          </a:p>
        </p:txBody>
      </p:sp>
    </p:spTree>
    <p:extLst>
      <p:ext uri="{BB962C8B-B14F-4D97-AF65-F5344CB8AC3E}">
        <p14:creationId xmlns:p14="http://schemas.microsoft.com/office/powerpoint/2010/main" val="292638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D6C403-065A-4056-17FB-5870C9BF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「自動車」の産業分類の比較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A7BFD4-7E88-DFE5-9535-129C7CB8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E8AF-792F-4FFB-A51A-72705DC2F55E}" type="slidenum">
              <a:rPr kumimoji="1" lang="ja-JP" altLang="en-US" smtClean="0"/>
              <a:t>27</a:t>
            </a:fld>
            <a:endParaRPr kumimoji="1" lang="ja-JP" altLang="en-US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36D1A415-B524-C5DE-1582-0A413D77F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967329"/>
              </p:ext>
            </p:extLst>
          </p:nvPr>
        </p:nvGraphicFramePr>
        <p:xfrm>
          <a:off x="1056722" y="1890279"/>
          <a:ext cx="7030555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846">
                  <a:extLst>
                    <a:ext uri="{9D8B030D-6E8A-4147-A177-3AD203B41FA5}">
                      <a16:colId xmlns:a16="http://schemas.microsoft.com/office/drawing/2014/main" val="245910298"/>
                    </a:ext>
                  </a:extLst>
                </a:gridCol>
                <a:gridCol w="442451">
                  <a:extLst>
                    <a:ext uri="{9D8B030D-6E8A-4147-A177-3AD203B41FA5}">
                      <a16:colId xmlns:a16="http://schemas.microsoft.com/office/drawing/2014/main" val="805427141"/>
                    </a:ext>
                  </a:extLst>
                </a:gridCol>
                <a:gridCol w="430653">
                  <a:extLst>
                    <a:ext uri="{9D8B030D-6E8A-4147-A177-3AD203B41FA5}">
                      <a16:colId xmlns:a16="http://schemas.microsoft.com/office/drawing/2014/main" val="1694059177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3462380511"/>
                    </a:ext>
                  </a:extLst>
                </a:gridCol>
                <a:gridCol w="454250">
                  <a:extLst>
                    <a:ext uri="{9D8B030D-6E8A-4147-A177-3AD203B41FA5}">
                      <a16:colId xmlns:a16="http://schemas.microsoft.com/office/drawing/2014/main" val="2780517754"/>
                    </a:ext>
                  </a:extLst>
                </a:gridCol>
                <a:gridCol w="430653">
                  <a:extLst>
                    <a:ext uri="{9D8B030D-6E8A-4147-A177-3AD203B41FA5}">
                      <a16:colId xmlns:a16="http://schemas.microsoft.com/office/drawing/2014/main" val="3904936071"/>
                    </a:ext>
                  </a:extLst>
                </a:gridCol>
                <a:gridCol w="454250">
                  <a:extLst>
                    <a:ext uri="{9D8B030D-6E8A-4147-A177-3AD203B41FA5}">
                      <a16:colId xmlns:a16="http://schemas.microsoft.com/office/drawing/2014/main" val="2470485741"/>
                    </a:ext>
                  </a:extLst>
                </a:gridCol>
              </a:tblGrid>
              <a:tr h="19812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産業分類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トピック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011776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2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4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5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0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自動車・同付属品製造業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37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自動車・自転車小売業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695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金融・保険業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94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その他の電気機械器具製造業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3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電子部品・デバイス・電子回路製造業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904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電気業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01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通信機器器具・同関連機械器具製造業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47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ソフトウェア業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65554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292981F-A911-E5FD-E910-5A8B2CBCB697}"/>
              </a:ext>
            </a:extLst>
          </p:cNvPr>
          <p:cNvSpPr txBox="1"/>
          <p:nvPr/>
        </p:nvSpPr>
        <p:spPr>
          <a:xfrm>
            <a:off x="1010454" y="5791719"/>
            <a:ext cx="839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rgbClr val="00B0F0"/>
                </a:solidFill>
              </a:rPr>
              <a:t>→トピックごとに産業分類もうまく分けられている</a:t>
            </a:r>
          </a:p>
        </p:txBody>
      </p:sp>
    </p:spTree>
    <p:extLst>
      <p:ext uri="{BB962C8B-B14F-4D97-AF65-F5344CB8AC3E}">
        <p14:creationId xmlns:p14="http://schemas.microsoft.com/office/powerpoint/2010/main" val="2458903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9AF37-F6C8-A006-3177-77EAEF2D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37C2C9-2619-0574-62F9-A37C97301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うまく分類できないキーワードも存在</a:t>
            </a:r>
            <a:endParaRPr kumimoji="1" lang="en-US" altLang="ja-JP" sz="2800" dirty="0"/>
          </a:p>
          <a:p>
            <a:pPr marL="201168" lvl="1" indent="0">
              <a:buNone/>
            </a:pPr>
            <a:r>
              <a:rPr lang="ja-JP" altLang="en-US" sz="2400" dirty="0">
                <a:solidFill>
                  <a:srgbClr val="00B0F0"/>
                </a:solidFill>
              </a:rPr>
              <a:t>→</a:t>
            </a:r>
            <a:r>
              <a:rPr lang="en-US" altLang="ja-JP" sz="2400" dirty="0">
                <a:solidFill>
                  <a:srgbClr val="00B0F0"/>
                </a:solidFill>
              </a:rPr>
              <a:t>NMF</a:t>
            </a:r>
            <a:r>
              <a:rPr lang="ja-JP" altLang="en-US" sz="2400" dirty="0">
                <a:solidFill>
                  <a:srgbClr val="00B0F0"/>
                </a:solidFill>
              </a:rPr>
              <a:t>のトピック数をキーワードで変える必要</a:t>
            </a:r>
            <a:endParaRPr kumimoji="1" lang="en-US" altLang="ja-JP" sz="2200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工業関連のキーワード</a:t>
            </a:r>
            <a:endParaRPr kumimoji="1" lang="en-US" altLang="ja-JP" sz="2800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2600" dirty="0"/>
              <a:t>同じようなトピックが多い結果に</a:t>
            </a:r>
            <a:endParaRPr kumimoji="1" lang="en-US" altLang="ja-JP" sz="2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ja-JP" altLang="en-US" sz="2400" dirty="0"/>
              <a:t>化学用語</a:t>
            </a:r>
            <a:endParaRPr lang="en-US" altLang="ja-JP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ja-JP" altLang="en-US" sz="2400" dirty="0"/>
              <a:t>研究用語</a:t>
            </a:r>
            <a:endParaRPr lang="en-US" altLang="ja-JP" sz="2400" dirty="0"/>
          </a:p>
          <a:p>
            <a:pPr marL="292608" lvl="1">
              <a:buNone/>
            </a:pPr>
            <a:r>
              <a:rPr lang="ja-JP" altLang="en-US" sz="2400" dirty="0">
                <a:solidFill>
                  <a:srgbClr val="00B0F0"/>
                </a:solidFill>
              </a:rPr>
              <a:t>→工業関連のニュース記事の分析</a:t>
            </a:r>
            <a:endParaRPr lang="en-US" altLang="ja-JP" sz="2400" dirty="0">
              <a:solidFill>
                <a:srgbClr val="00B0F0"/>
              </a:solidFill>
            </a:endParaRPr>
          </a:p>
          <a:p>
            <a:pPr marL="292608" lvl="1">
              <a:buNone/>
            </a:pPr>
            <a:r>
              <a:rPr lang="ja-JP" altLang="en-US" sz="2400" dirty="0">
                <a:solidFill>
                  <a:srgbClr val="00B0F0"/>
                </a:solidFill>
              </a:rPr>
              <a:t>→ニュース記事以外の検討</a:t>
            </a:r>
            <a:endParaRPr lang="en-US" altLang="ja-JP" sz="24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kumimoji="1" lang="en-US" altLang="ja-JP" sz="2600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513205-4936-8461-E3A5-96CDB5B6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E8AF-792F-4FFB-A51A-72705DC2F55E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817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96B253-6922-C0A2-BD39-1BDC95D9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811AD5-5482-4371-337F-7EA1EAF5A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874474" cy="440621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関連企業をトピックごとに検索する手法の提案</a:t>
            </a:r>
            <a:endParaRPr kumimoji="1" lang="en-US" altLang="ja-JP" sz="2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400" dirty="0"/>
              <a:t>手法</a:t>
            </a:r>
            <a:endParaRPr lang="en-US" altLang="ja-JP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ja-JP" altLang="en-US" sz="2200" dirty="0"/>
              <a:t>語の共起行列に対する</a:t>
            </a:r>
            <a:r>
              <a:rPr lang="en-US" altLang="ja-JP" sz="2200" dirty="0"/>
              <a:t>NMF</a:t>
            </a:r>
            <a:r>
              <a:rPr lang="ja-JP" altLang="en-US" sz="2200" dirty="0"/>
              <a:t>を用いて行列分解</a:t>
            </a:r>
            <a:endParaRPr lang="en-US" altLang="ja-JP" sz="2200" dirty="0"/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ja-JP" altLang="en-US" sz="2200" dirty="0"/>
              <a:t>トピックごとの重要語を用いてトピックベクトルを構築</a:t>
            </a:r>
            <a:endParaRPr kumimoji="1" lang="en-US" altLang="ja-JP" sz="2200" dirty="0"/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ja-JP" altLang="en-US" sz="2200" dirty="0"/>
              <a:t>トピックベクトルと企業ベクトルの類似度計算して検索結果表示</a:t>
            </a:r>
            <a:endParaRPr kumimoji="1" lang="en-US" altLang="ja-JP" sz="2200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2400" dirty="0"/>
              <a:t>評価</a:t>
            </a:r>
            <a:endParaRPr kumimoji="1" lang="en-US" altLang="ja-JP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ja-JP" altLang="en-US" sz="2200" dirty="0"/>
              <a:t>キーワードによって適合率に差があった</a:t>
            </a:r>
            <a:endParaRPr kumimoji="1" lang="en-US" altLang="ja-JP" sz="2200" dirty="0"/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ja-JP" altLang="en-US" sz="2200" dirty="0"/>
              <a:t>トピックがうまく分類できず関連のない企業もあった</a:t>
            </a:r>
            <a:endParaRPr lang="en-US" altLang="ja-JP" sz="2200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今後</a:t>
            </a:r>
            <a:endParaRPr kumimoji="1" lang="en-US" altLang="ja-JP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sz="2200" dirty="0"/>
              <a:t>関連のないトピックを除くための記事選別や次元数設定</a:t>
            </a:r>
            <a:endParaRPr kumimoji="1" lang="en-US" altLang="ja-JP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sz="2200" dirty="0"/>
              <a:t>より良いトピックの重要語の取得方法の提案</a:t>
            </a:r>
            <a:endParaRPr kumimoji="1" lang="en-US" altLang="ja-JP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sz="2200" dirty="0"/>
              <a:t>最新の情報を取得した検索手法の提案</a:t>
            </a:r>
            <a:endParaRPr kumimoji="1" lang="en-US" altLang="ja-JP" sz="2200" dirty="0"/>
          </a:p>
          <a:p>
            <a:pPr lvl="1">
              <a:buFont typeface="Wingdings" panose="05000000000000000000" pitchFamily="2" charset="2"/>
              <a:buChar char="l"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AE77423-A0DA-5B2E-03A9-0A8B2025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E8AF-792F-4FFB-A51A-72705DC2F55E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96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922BCC-1239-A2D5-D7E4-F6B45D02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提案手法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F3BE9D-ACB8-969A-652A-DAAB93969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400" b="1" dirty="0"/>
              <a:t>語の共起行列に対する</a:t>
            </a:r>
            <a:r>
              <a:rPr lang="en-US" altLang="ja-JP" sz="2400" b="1" dirty="0"/>
              <a:t>NMF</a:t>
            </a:r>
            <a:r>
              <a:rPr lang="ja-JP" altLang="en-US" sz="2400" b="1" dirty="0"/>
              <a:t>を用いたトピック別企業検索</a:t>
            </a:r>
            <a:endParaRPr kumimoji="1" lang="en-US" altLang="ja-JP" sz="2400" b="1" dirty="0"/>
          </a:p>
          <a:p>
            <a:pPr marL="201168" lvl="1" indent="0">
              <a:buNone/>
            </a:pPr>
            <a:r>
              <a:rPr kumimoji="1" lang="ja-JP" altLang="en-US" sz="2000" b="1" dirty="0">
                <a:solidFill>
                  <a:schemeClr val="accent1"/>
                </a:solidFill>
              </a:rPr>
              <a:t>トピックごと→影響を受ける度合いをトピックごとでまとめられるように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13AD98-A54E-6E71-4706-4A13E6D83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E8AF-792F-4FFB-A51A-72705DC2F55E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A16B8BD4-C5A9-EA23-12A4-EC3F0CF18187}"/>
              </a:ext>
            </a:extLst>
          </p:cNvPr>
          <p:cNvSpPr/>
          <p:nvPr/>
        </p:nvSpPr>
        <p:spPr>
          <a:xfrm>
            <a:off x="2065659" y="3962230"/>
            <a:ext cx="940952" cy="10274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検索</a:t>
            </a: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046EC435-A93C-1B4A-0787-5A8336461EF0}"/>
              </a:ext>
            </a:extLst>
          </p:cNvPr>
          <p:cNvGrpSpPr/>
          <p:nvPr/>
        </p:nvGrpSpPr>
        <p:grpSpPr>
          <a:xfrm>
            <a:off x="3083696" y="2865841"/>
            <a:ext cx="2904823" cy="3130876"/>
            <a:chOff x="3786337" y="2966189"/>
            <a:chExt cx="2904823" cy="3130876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9D3BE87B-E5B2-3A58-17FD-DBA6D9CD0FED}"/>
                </a:ext>
              </a:extLst>
            </p:cNvPr>
            <p:cNvSpPr/>
            <p:nvPr/>
          </p:nvSpPr>
          <p:spPr>
            <a:xfrm>
              <a:off x="3786337" y="2966189"/>
              <a:ext cx="2851486" cy="59837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/>
                <a:t>自動車製造トピック</a:t>
              </a: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4CCBB232-5A2E-63C5-9A61-C25D8B794698}"/>
                </a:ext>
              </a:extLst>
            </p:cNvPr>
            <p:cNvSpPr/>
            <p:nvPr/>
          </p:nvSpPr>
          <p:spPr>
            <a:xfrm>
              <a:off x="3799574" y="3722926"/>
              <a:ext cx="2851486" cy="59837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/>
                <a:t>電気自動車部品トピック</a:t>
              </a: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402EE41B-E068-6159-7021-D31930782F98}"/>
                </a:ext>
              </a:extLst>
            </p:cNvPr>
            <p:cNvSpPr/>
            <p:nvPr/>
          </p:nvSpPr>
          <p:spPr>
            <a:xfrm>
              <a:off x="3818824" y="4479663"/>
              <a:ext cx="2851484" cy="59837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/>
                <a:t>自動車部品トピック</a:t>
              </a: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AF941813-03EC-43F5-C5CF-6C52553670B8}"/>
                </a:ext>
              </a:extLst>
            </p:cNvPr>
            <p:cNvSpPr/>
            <p:nvPr/>
          </p:nvSpPr>
          <p:spPr>
            <a:xfrm>
              <a:off x="3839676" y="5498694"/>
              <a:ext cx="2851484" cy="59837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/>
                <a:t>自動車保険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CCDF11C9-68B7-5D66-B0FE-954A3F6D085A}"/>
                </a:ext>
              </a:extLst>
            </p:cNvPr>
            <p:cNvSpPr txBox="1"/>
            <p:nvPr/>
          </p:nvSpPr>
          <p:spPr>
            <a:xfrm rot="5400000">
              <a:off x="5204504" y="4894019"/>
              <a:ext cx="2941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/>
                <a:t>…</a:t>
              </a:r>
              <a:endParaRPr kumimoji="1" lang="ja-JP" altLang="en-US" sz="3200" dirty="0"/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DB7D9EC-49AB-6498-AB0C-686539CF3E31}"/>
              </a:ext>
            </a:extLst>
          </p:cNvPr>
          <p:cNvSpPr txBox="1"/>
          <p:nvPr/>
        </p:nvSpPr>
        <p:spPr>
          <a:xfrm>
            <a:off x="125215" y="4047006"/>
            <a:ext cx="2167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キーワード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「自動車」</a:t>
            </a:r>
            <a:endParaRPr kumimoji="1" lang="en-US" altLang="ja-JP" sz="2400" dirty="0"/>
          </a:p>
        </p:txBody>
      </p:sp>
      <p:sp>
        <p:nvSpPr>
          <p:cNvPr id="27" name="右中かっこ 26">
            <a:extLst>
              <a:ext uri="{FF2B5EF4-FFF2-40B4-BE49-F238E27FC236}">
                <a16:creationId xmlns:a16="http://schemas.microsoft.com/office/drawing/2014/main" id="{6C9460FE-EF3F-188D-6D2C-F536A42572D9}"/>
              </a:ext>
            </a:extLst>
          </p:cNvPr>
          <p:cNvSpPr/>
          <p:nvPr/>
        </p:nvSpPr>
        <p:spPr>
          <a:xfrm>
            <a:off x="5963399" y="2865841"/>
            <a:ext cx="366333" cy="3150126"/>
          </a:xfrm>
          <a:prstGeom prst="rightBrace">
            <a:avLst>
              <a:gd name="adj1" fmla="val 8333"/>
              <a:gd name="adj2" fmla="val 503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19DCAFB-1005-124D-A621-850CCED3A52E}"/>
              </a:ext>
            </a:extLst>
          </p:cNvPr>
          <p:cNvSpPr txBox="1"/>
          <p:nvPr/>
        </p:nvSpPr>
        <p:spPr>
          <a:xfrm>
            <a:off x="6357949" y="4064251"/>
            <a:ext cx="2420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トピックごとに</a:t>
            </a:r>
            <a:endParaRPr kumimoji="1" lang="en-US" altLang="ja-JP" sz="2400" dirty="0"/>
          </a:p>
          <a:p>
            <a:r>
              <a:rPr kumimoji="1" lang="ja-JP" altLang="en-US" sz="2400" dirty="0"/>
              <a:t>関連企業が表示</a:t>
            </a:r>
          </a:p>
        </p:txBody>
      </p:sp>
    </p:spTree>
    <p:extLst>
      <p:ext uri="{BB962C8B-B14F-4D97-AF65-F5344CB8AC3E}">
        <p14:creationId xmlns:p14="http://schemas.microsoft.com/office/powerpoint/2010/main" val="40739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1CCE38A-CF16-7745-404A-37F60D19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E8AF-792F-4FFB-A51A-72705DC2F55E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C0D228D-3DA2-7215-42E7-FDA58C939C46}"/>
              </a:ext>
            </a:extLst>
          </p:cNvPr>
          <p:cNvSpPr/>
          <p:nvPr/>
        </p:nvSpPr>
        <p:spPr>
          <a:xfrm>
            <a:off x="105878" y="1601697"/>
            <a:ext cx="8932244" cy="35490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FCD77DB-1D38-6ADE-03E7-766D744F6117}"/>
              </a:ext>
            </a:extLst>
          </p:cNvPr>
          <p:cNvSpPr/>
          <p:nvPr/>
        </p:nvSpPr>
        <p:spPr>
          <a:xfrm>
            <a:off x="176036" y="751840"/>
            <a:ext cx="1530417" cy="4427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キーワード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11CFD4AC-BACB-34CD-CCF9-06B8D08BC04B}"/>
              </a:ext>
            </a:extLst>
          </p:cNvPr>
          <p:cNvSpPr/>
          <p:nvPr/>
        </p:nvSpPr>
        <p:spPr>
          <a:xfrm>
            <a:off x="257055" y="2243127"/>
            <a:ext cx="1594749" cy="8301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①共起行列作成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48F5389-FC60-3CB7-3D36-1ABA04F19A71}"/>
              </a:ext>
            </a:extLst>
          </p:cNvPr>
          <p:cNvSpPr/>
          <p:nvPr/>
        </p:nvSpPr>
        <p:spPr>
          <a:xfrm>
            <a:off x="2615394" y="2141069"/>
            <a:ext cx="1739068" cy="9227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②</a:t>
            </a:r>
            <a:r>
              <a:rPr kumimoji="1" lang="en-US" altLang="ja-JP" sz="2000" dirty="0"/>
              <a:t>NMF</a:t>
            </a:r>
            <a:r>
              <a:rPr kumimoji="1" lang="ja-JP" altLang="en-US" sz="2000" dirty="0"/>
              <a:t>による</a:t>
            </a:r>
            <a:endParaRPr kumimoji="1" lang="en-US" altLang="ja-JP" sz="2000" dirty="0"/>
          </a:p>
          <a:p>
            <a:pPr algn="ctr"/>
            <a:r>
              <a:rPr kumimoji="1" lang="ja-JP" altLang="en-US" sz="2000" dirty="0"/>
              <a:t>共起行列の分解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DE86EF2-4066-7080-937C-BDAA8A545A98}"/>
              </a:ext>
            </a:extLst>
          </p:cNvPr>
          <p:cNvSpPr/>
          <p:nvPr/>
        </p:nvSpPr>
        <p:spPr>
          <a:xfrm>
            <a:off x="2155976" y="3875839"/>
            <a:ext cx="2086293" cy="8301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③トピックごとの重要語抽出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9F668C3-4DF6-CF13-1346-D9B025FC1BC0}"/>
              </a:ext>
            </a:extLst>
          </p:cNvPr>
          <p:cNvSpPr/>
          <p:nvPr/>
        </p:nvSpPr>
        <p:spPr>
          <a:xfrm>
            <a:off x="4914867" y="2961132"/>
            <a:ext cx="1949111" cy="8301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④トピックベクトル構築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83BCD11-4C9E-D6F4-9526-F88AD0A60F7C}"/>
              </a:ext>
            </a:extLst>
          </p:cNvPr>
          <p:cNvSpPr/>
          <p:nvPr/>
        </p:nvSpPr>
        <p:spPr>
          <a:xfrm>
            <a:off x="6907507" y="1934782"/>
            <a:ext cx="1949111" cy="8301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⑤企業ベクトル</a:t>
            </a:r>
            <a:endParaRPr kumimoji="1" lang="en-US" altLang="ja-JP" sz="2000" dirty="0"/>
          </a:p>
          <a:p>
            <a:pPr algn="ctr"/>
            <a:r>
              <a:rPr kumimoji="1" lang="ja-JP" altLang="en-US" sz="2000" dirty="0"/>
              <a:t>構築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21B6A7E-0596-902F-D233-CF4531DF02FD}"/>
              </a:ext>
            </a:extLst>
          </p:cNvPr>
          <p:cNvSpPr/>
          <p:nvPr/>
        </p:nvSpPr>
        <p:spPr>
          <a:xfrm>
            <a:off x="6851206" y="3830741"/>
            <a:ext cx="1949111" cy="8301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⑥類似度計算</a:t>
            </a:r>
          </a:p>
        </p:txBody>
      </p:sp>
      <p:sp>
        <p:nvSpPr>
          <p:cNvPr id="11" name="スクロール: 横 10">
            <a:extLst>
              <a:ext uri="{FF2B5EF4-FFF2-40B4-BE49-F238E27FC236}">
                <a16:creationId xmlns:a16="http://schemas.microsoft.com/office/drawing/2014/main" id="{5D077B27-2C47-F34F-EEE0-4C34E714C5F6}"/>
              </a:ext>
            </a:extLst>
          </p:cNvPr>
          <p:cNvSpPr/>
          <p:nvPr/>
        </p:nvSpPr>
        <p:spPr>
          <a:xfrm>
            <a:off x="441670" y="3669544"/>
            <a:ext cx="1520947" cy="991376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ニュース記事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66BBE48A-0D9A-A25D-3391-2EEFE68AB7A7}"/>
              </a:ext>
            </a:extLst>
          </p:cNvPr>
          <p:cNvSpPr/>
          <p:nvPr/>
        </p:nvSpPr>
        <p:spPr>
          <a:xfrm rot="5400000">
            <a:off x="624968" y="1486346"/>
            <a:ext cx="666605" cy="3459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122568E6-DF36-9938-E140-CA20145F19AB}"/>
              </a:ext>
            </a:extLst>
          </p:cNvPr>
          <p:cNvSpPr/>
          <p:nvPr/>
        </p:nvSpPr>
        <p:spPr>
          <a:xfrm rot="16200000">
            <a:off x="829087" y="3296097"/>
            <a:ext cx="471638" cy="21751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B98C4037-D2D4-94F0-7A3D-F98203EFA6A9}"/>
              </a:ext>
            </a:extLst>
          </p:cNvPr>
          <p:cNvSpPr/>
          <p:nvPr/>
        </p:nvSpPr>
        <p:spPr>
          <a:xfrm>
            <a:off x="2155976" y="850287"/>
            <a:ext cx="6700642" cy="650960"/>
          </a:xfrm>
          <a:prstGeom prst="wedgeRoundRectCallout">
            <a:avLst>
              <a:gd name="adj1" fmla="val -31643"/>
              <a:gd name="adj2" fmla="val 11848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X</a:t>
            </a:r>
            <a:r>
              <a:rPr kumimoji="1" lang="ja-JP" altLang="en-US" sz="2400" dirty="0"/>
              <a:t>≈</a:t>
            </a:r>
            <a:r>
              <a:rPr kumimoji="1" lang="en-US" altLang="ja-JP" sz="2400" dirty="0">
                <a:solidFill>
                  <a:srgbClr val="00B050"/>
                </a:solidFill>
              </a:rPr>
              <a:t>W</a:t>
            </a:r>
            <a:r>
              <a:rPr kumimoji="1" lang="en-US" altLang="ja-JP" sz="2400" dirty="0"/>
              <a:t>H</a:t>
            </a:r>
            <a:r>
              <a:rPr kumimoji="1" lang="ja-JP" altLang="en-US" sz="2400" dirty="0"/>
              <a:t>　（</a:t>
            </a:r>
            <a:r>
              <a:rPr kumimoji="1" lang="ja-JP" altLang="en-US" sz="2200" dirty="0">
                <a:solidFill>
                  <a:srgbClr val="00B050"/>
                </a:solidFill>
              </a:rPr>
              <a:t>Ｗ</a:t>
            </a:r>
            <a:r>
              <a:rPr kumimoji="1" lang="ja-JP" altLang="en-US" sz="2200" dirty="0"/>
              <a:t>・・・語とトピックの関係の強さを表す行列）</a:t>
            </a:r>
            <a:endParaRPr kumimoji="1" lang="en-US" altLang="ja-JP" sz="2200" dirty="0"/>
          </a:p>
        </p:txBody>
      </p:sp>
      <p:sp>
        <p:nvSpPr>
          <p:cNvPr id="15" name="スクロール: 横 14">
            <a:extLst>
              <a:ext uri="{FF2B5EF4-FFF2-40B4-BE49-F238E27FC236}">
                <a16:creationId xmlns:a16="http://schemas.microsoft.com/office/drawing/2014/main" id="{9157F19E-870F-A9BF-24D1-FBDE43DDBB9E}"/>
              </a:ext>
            </a:extLst>
          </p:cNvPr>
          <p:cNvSpPr/>
          <p:nvPr/>
        </p:nvSpPr>
        <p:spPr>
          <a:xfrm>
            <a:off x="4653632" y="1852436"/>
            <a:ext cx="1600028" cy="994869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事業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内容</a:t>
            </a: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1D4CDB4A-207C-84C6-465E-CC48F70FD722}"/>
              </a:ext>
            </a:extLst>
          </p:cNvPr>
          <p:cNvSpPr/>
          <p:nvPr/>
        </p:nvSpPr>
        <p:spPr>
          <a:xfrm rot="5400000">
            <a:off x="3202923" y="3316111"/>
            <a:ext cx="471638" cy="3459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FB82C39-3818-43E7-DE44-00427C71F44F}"/>
              </a:ext>
            </a:extLst>
          </p:cNvPr>
          <p:cNvSpPr txBox="1"/>
          <p:nvPr/>
        </p:nvSpPr>
        <p:spPr>
          <a:xfrm>
            <a:off x="0" y="13326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4000" b="1" dirty="0"/>
              <a:t>処理の流れ</a:t>
            </a:r>
            <a:endParaRPr lang="ja-JP" altLang="en-US" sz="4000" b="1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8F09990-7D05-6321-EF4D-7412ECB3803C}"/>
              </a:ext>
            </a:extLst>
          </p:cNvPr>
          <p:cNvSpPr/>
          <p:nvPr/>
        </p:nvSpPr>
        <p:spPr>
          <a:xfrm>
            <a:off x="6884469" y="5428707"/>
            <a:ext cx="1949111" cy="8301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関連企業検索</a:t>
            </a:r>
            <a:endParaRPr kumimoji="1" lang="en-US" altLang="ja-JP" sz="2000" dirty="0"/>
          </a:p>
          <a:p>
            <a:pPr algn="ctr"/>
            <a:r>
              <a:rPr kumimoji="1" lang="ja-JP" altLang="en-US" sz="2000" dirty="0"/>
              <a:t>結果表示</a:t>
            </a:r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732B34A6-1908-3D07-7284-116F774F1416}"/>
              </a:ext>
            </a:extLst>
          </p:cNvPr>
          <p:cNvSpPr/>
          <p:nvPr/>
        </p:nvSpPr>
        <p:spPr>
          <a:xfrm>
            <a:off x="1952854" y="2464106"/>
            <a:ext cx="471638" cy="3459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71FC8094-3F3D-EC21-4D5D-FD4BB33ADBAB}"/>
              </a:ext>
            </a:extLst>
          </p:cNvPr>
          <p:cNvSpPr/>
          <p:nvPr/>
        </p:nvSpPr>
        <p:spPr>
          <a:xfrm rot="19223640">
            <a:off x="4417813" y="3913154"/>
            <a:ext cx="471638" cy="3459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D39D6659-0063-6ACD-1226-F0B17300F0F0}"/>
              </a:ext>
            </a:extLst>
          </p:cNvPr>
          <p:cNvSpPr/>
          <p:nvPr/>
        </p:nvSpPr>
        <p:spPr>
          <a:xfrm rot="5400000">
            <a:off x="7650458" y="3145510"/>
            <a:ext cx="732693" cy="3155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53892AF7-2940-1B94-FC27-B919CDCCFC7E}"/>
              </a:ext>
            </a:extLst>
          </p:cNvPr>
          <p:cNvSpPr/>
          <p:nvPr/>
        </p:nvSpPr>
        <p:spPr>
          <a:xfrm rot="2675373">
            <a:off x="7008703" y="3338882"/>
            <a:ext cx="471638" cy="3459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B2C1930A-8A73-AAA3-57D4-257D12609027}"/>
              </a:ext>
            </a:extLst>
          </p:cNvPr>
          <p:cNvSpPr/>
          <p:nvPr/>
        </p:nvSpPr>
        <p:spPr>
          <a:xfrm rot="5400000">
            <a:off x="7504321" y="4874001"/>
            <a:ext cx="642877" cy="3459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051E59A6-E4D3-B9DD-B99F-63A7AAF6DCDA}"/>
              </a:ext>
            </a:extLst>
          </p:cNvPr>
          <p:cNvSpPr/>
          <p:nvPr/>
        </p:nvSpPr>
        <p:spPr>
          <a:xfrm>
            <a:off x="6353467" y="2159130"/>
            <a:ext cx="471638" cy="2445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5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707B2B-074B-82F5-E10E-E93AC940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①共起行列の作成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7C4D19-354B-2DAF-3D23-8C94B0287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5508" lvl="1" indent="-342900">
              <a:buFont typeface="+mj-lt"/>
              <a:buAutoNum type="arabicPeriod"/>
            </a:pPr>
            <a:r>
              <a:rPr lang="ja-JP" altLang="en-US" sz="2600" b="1" dirty="0"/>
              <a:t>関連記事の抽出</a:t>
            </a:r>
            <a:endParaRPr lang="en-US" altLang="ja-JP" sz="2600" b="1" dirty="0"/>
          </a:p>
          <a:p>
            <a:pPr marL="818388" lvl="2" indent="-342900">
              <a:buFont typeface="Wingdings" panose="05000000000000000000" pitchFamily="2" charset="2"/>
              <a:buChar char="l"/>
            </a:pPr>
            <a:r>
              <a:rPr lang="ja-JP" altLang="en-US" sz="2400" dirty="0"/>
              <a:t>キーワードを含むニュース記事を抽出</a:t>
            </a:r>
            <a:endParaRPr lang="en-US" altLang="ja-JP" sz="2400" dirty="0"/>
          </a:p>
          <a:p>
            <a:pPr marL="635508" lvl="1" indent="-342900">
              <a:buFont typeface="+mj-lt"/>
              <a:buAutoNum type="arabicPeriod"/>
            </a:pPr>
            <a:r>
              <a:rPr kumimoji="1" lang="ja-JP" altLang="en-US" sz="2600" b="1" dirty="0"/>
              <a:t>ニュース記事を単位とした語の共起行列の作成</a:t>
            </a:r>
            <a:endParaRPr kumimoji="1" lang="en-US" altLang="ja-JP" sz="2600" b="1" dirty="0"/>
          </a:p>
          <a:p>
            <a:pPr marL="818388" lvl="2" indent="-342900">
              <a:buFont typeface="Wingdings" panose="05000000000000000000" pitchFamily="2" charset="2"/>
              <a:buChar char="l"/>
            </a:pPr>
            <a:r>
              <a:rPr lang="ja-JP" altLang="en-US" sz="2400" dirty="0"/>
              <a:t>名詞と固有名詞の抽出</a:t>
            </a:r>
            <a:endParaRPr lang="en-US" altLang="ja-JP" sz="2400" dirty="0"/>
          </a:p>
          <a:p>
            <a:pPr marL="761238" lvl="2" indent="-285750">
              <a:buFont typeface="Wingdings" panose="05000000000000000000" pitchFamily="2" charset="2"/>
              <a:buChar char="l"/>
            </a:pPr>
            <a:r>
              <a:rPr lang="ja-JP" altLang="en-US" sz="2400" dirty="0"/>
              <a:t>企業と関連しにくい名詞を削除</a:t>
            </a:r>
            <a:endParaRPr lang="en-US" altLang="ja-JP" sz="2400" dirty="0"/>
          </a:p>
          <a:p>
            <a:pPr marL="761238" lvl="2" indent="-285750">
              <a:buFont typeface="Wingdings" panose="05000000000000000000" pitchFamily="2" charset="2"/>
              <a:buChar char="l"/>
            </a:pPr>
            <a:r>
              <a:rPr kumimoji="1" lang="en-US" altLang="ja-JP" sz="2400" dirty="0"/>
              <a:t>IDF</a:t>
            </a:r>
            <a:r>
              <a:rPr kumimoji="1" lang="ja-JP" altLang="en-US" sz="2400" dirty="0"/>
              <a:t>がしきい値以下の語句を削除</a:t>
            </a:r>
            <a:endParaRPr kumimoji="1" lang="en-US" altLang="ja-JP" sz="2400" dirty="0"/>
          </a:p>
          <a:p>
            <a:pPr marL="944118" lvl="3" indent="-285750">
              <a:buFont typeface="Wingdings" panose="05000000000000000000" pitchFamily="2" charset="2"/>
              <a:buChar char="l"/>
            </a:pPr>
            <a:endParaRPr lang="en-US" altLang="ja-JP" sz="2400" dirty="0"/>
          </a:p>
          <a:p>
            <a:pPr marL="761238" lvl="2" indent="-285750">
              <a:buFont typeface="Wingdings" panose="05000000000000000000" pitchFamily="2" charset="2"/>
              <a:buChar char="l"/>
            </a:pPr>
            <a:endParaRPr kumimoji="1"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B975BB-2B39-F0B1-2284-392307F93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E8AF-792F-4FFB-A51A-72705DC2F55E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AC36329-70B9-F148-2BA4-234F0DE0C343}"/>
              </a:ext>
            </a:extLst>
          </p:cNvPr>
          <p:cNvSpPr/>
          <p:nvPr/>
        </p:nvSpPr>
        <p:spPr>
          <a:xfrm>
            <a:off x="3571167" y="5362506"/>
            <a:ext cx="729465" cy="3082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DD869C73-714E-FCF0-C3B3-E41A80E66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960632"/>
              </p:ext>
            </p:extLst>
          </p:nvPr>
        </p:nvGraphicFramePr>
        <p:xfrm>
          <a:off x="4572000" y="4570026"/>
          <a:ext cx="4430860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7715">
                  <a:extLst>
                    <a:ext uri="{9D8B030D-6E8A-4147-A177-3AD203B41FA5}">
                      <a16:colId xmlns:a16="http://schemas.microsoft.com/office/drawing/2014/main" val="1603713132"/>
                    </a:ext>
                  </a:extLst>
                </a:gridCol>
                <a:gridCol w="1107715">
                  <a:extLst>
                    <a:ext uri="{9D8B030D-6E8A-4147-A177-3AD203B41FA5}">
                      <a16:colId xmlns:a16="http://schemas.microsoft.com/office/drawing/2014/main" val="1928104572"/>
                    </a:ext>
                  </a:extLst>
                </a:gridCol>
                <a:gridCol w="1107715">
                  <a:extLst>
                    <a:ext uri="{9D8B030D-6E8A-4147-A177-3AD203B41FA5}">
                      <a16:colId xmlns:a16="http://schemas.microsoft.com/office/drawing/2014/main" val="246028114"/>
                    </a:ext>
                  </a:extLst>
                </a:gridCol>
                <a:gridCol w="1107715">
                  <a:extLst>
                    <a:ext uri="{9D8B030D-6E8A-4147-A177-3AD203B41FA5}">
                      <a16:colId xmlns:a16="http://schemas.microsoft.com/office/drawing/2014/main" val="1855405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半導体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木材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400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半導体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213/500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5/500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…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74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木材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5/500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65/500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…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54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7394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41CB327-7BD5-A965-DD26-DBDB81518335}"/>
              </a:ext>
            </a:extLst>
          </p:cNvPr>
          <p:cNvSpPr txBox="1"/>
          <p:nvPr/>
        </p:nvSpPr>
        <p:spPr>
          <a:xfrm rot="5400000">
            <a:off x="4840128" y="5875785"/>
            <a:ext cx="583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…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07214CA-52AB-7589-BCC5-88FB1F98492C}"/>
              </a:ext>
            </a:extLst>
          </p:cNvPr>
          <p:cNvSpPr txBox="1"/>
          <p:nvPr/>
        </p:nvSpPr>
        <p:spPr>
          <a:xfrm>
            <a:off x="7783428" y="4543642"/>
            <a:ext cx="583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…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4C91A3E-F4F9-68F6-224C-2073F78059CB}"/>
              </a:ext>
            </a:extLst>
          </p:cNvPr>
          <p:cNvSpPr txBox="1"/>
          <p:nvPr/>
        </p:nvSpPr>
        <p:spPr>
          <a:xfrm rot="5400000">
            <a:off x="5954166" y="5875785"/>
            <a:ext cx="583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…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FD8C59A-9C20-8F80-C7D4-8C4CDA620351}"/>
              </a:ext>
            </a:extLst>
          </p:cNvPr>
          <p:cNvSpPr txBox="1"/>
          <p:nvPr/>
        </p:nvSpPr>
        <p:spPr>
          <a:xfrm rot="5400000">
            <a:off x="7014630" y="5875785"/>
            <a:ext cx="583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…</a:t>
            </a:r>
          </a:p>
        </p:txBody>
      </p:sp>
      <p:sp>
        <p:nvSpPr>
          <p:cNvPr id="6" name="スクロール: 横 5">
            <a:extLst>
              <a:ext uri="{FF2B5EF4-FFF2-40B4-BE49-F238E27FC236}">
                <a16:creationId xmlns:a16="http://schemas.microsoft.com/office/drawing/2014/main" id="{B568A960-3EE1-336C-D8CC-01024994768C}"/>
              </a:ext>
            </a:extLst>
          </p:cNvPr>
          <p:cNvSpPr/>
          <p:nvPr/>
        </p:nvSpPr>
        <p:spPr>
          <a:xfrm>
            <a:off x="440115" y="4981076"/>
            <a:ext cx="2779879" cy="1172965"/>
          </a:xfrm>
          <a:prstGeom prst="horizont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キーワードを含む記事集合</a:t>
            </a:r>
          </a:p>
        </p:txBody>
      </p:sp>
      <p:sp>
        <p:nvSpPr>
          <p:cNvPr id="10" name="大かっこ 9">
            <a:extLst>
              <a:ext uri="{FF2B5EF4-FFF2-40B4-BE49-F238E27FC236}">
                <a16:creationId xmlns:a16="http://schemas.microsoft.com/office/drawing/2014/main" id="{895E4D28-070C-B772-0D30-F4C2D48307EF}"/>
              </a:ext>
            </a:extLst>
          </p:cNvPr>
          <p:cNvSpPr/>
          <p:nvPr/>
        </p:nvSpPr>
        <p:spPr>
          <a:xfrm>
            <a:off x="5537771" y="4982021"/>
            <a:ext cx="2912774" cy="994742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07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707B2B-074B-82F5-E10E-E93AC940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/>
              <a:t>②</a:t>
            </a:r>
            <a:r>
              <a:rPr kumimoji="1" lang="en-US" altLang="ja-JP" sz="4400" dirty="0"/>
              <a:t>NMF</a:t>
            </a:r>
            <a:r>
              <a:rPr kumimoji="1" lang="ja-JP" altLang="en-US" sz="4400" dirty="0"/>
              <a:t>による共起行列の分解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7C4D19-354B-2DAF-3D23-8C94B0287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2800" dirty="0"/>
              <a:t>NMF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400" dirty="0"/>
              <a:t>非負行列</a:t>
            </a:r>
            <a:r>
              <a:rPr lang="en-US" altLang="ja-JP" sz="2400" dirty="0"/>
              <a:t>X</a:t>
            </a:r>
            <a:r>
              <a:rPr lang="ja-JP" altLang="en-US" sz="2400" dirty="0"/>
              <a:t>を非負行列</a:t>
            </a:r>
            <a:r>
              <a:rPr lang="en-US" altLang="ja-JP" sz="2400" dirty="0"/>
              <a:t>W</a:t>
            </a:r>
            <a:r>
              <a:rPr lang="ja-JP" altLang="en-US" sz="2400" dirty="0"/>
              <a:t>と</a:t>
            </a:r>
            <a:r>
              <a:rPr lang="en-US" altLang="ja-JP" sz="2400" dirty="0"/>
              <a:t>H</a:t>
            </a:r>
            <a:r>
              <a:rPr lang="ja-JP" altLang="en-US" sz="2400" dirty="0"/>
              <a:t>に近似的に分解する手法</a:t>
            </a:r>
            <a:endParaRPr lang="en-US" altLang="ja-JP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800" dirty="0"/>
              <a:t>X</a:t>
            </a:r>
            <a:r>
              <a:rPr lang="ja-JP" altLang="en-US" sz="2800" dirty="0"/>
              <a:t>を文書集合を表現した行列で</a:t>
            </a:r>
            <a:r>
              <a:rPr lang="en-US" altLang="ja-JP" sz="2800" dirty="0"/>
              <a:t>NMF</a:t>
            </a:r>
            <a:r>
              <a:rPr lang="ja-JP" altLang="en-US" sz="2800" dirty="0"/>
              <a:t>を適用</a:t>
            </a:r>
            <a:endParaRPr lang="en-US" altLang="ja-JP" sz="2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sz="2400" dirty="0"/>
              <a:t>W</a:t>
            </a:r>
            <a:r>
              <a:rPr lang="ja-JP" altLang="en-US" sz="2400" dirty="0"/>
              <a:t>の列ベクトルがトピックを表現している</a:t>
            </a:r>
            <a:endParaRPr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B975BB-2B39-F0B1-2284-392307F93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E8AF-792F-4FFB-A51A-72705DC2F55E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4D10DD4-5EE5-C068-4F49-807ECF4D4A46}"/>
              </a:ext>
            </a:extLst>
          </p:cNvPr>
          <p:cNvSpPr/>
          <p:nvPr/>
        </p:nvSpPr>
        <p:spPr>
          <a:xfrm>
            <a:off x="1028449" y="4455228"/>
            <a:ext cx="1726531" cy="1837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5AB1324-8EC0-9C2E-7E83-F14D7B6CCD79}"/>
              </a:ext>
            </a:extLst>
          </p:cNvPr>
          <p:cNvSpPr/>
          <p:nvPr/>
        </p:nvSpPr>
        <p:spPr>
          <a:xfrm>
            <a:off x="4060068" y="4455228"/>
            <a:ext cx="824914" cy="18453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8D052C9-1858-64FE-E0A6-41AD09CEAB3A}"/>
              </a:ext>
            </a:extLst>
          </p:cNvPr>
          <p:cNvSpPr/>
          <p:nvPr/>
        </p:nvSpPr>
        <p:spPr>
          <a:xfrm>
            <a:off x="5971796" y="5017410"/>
            <a:ext cx="1975823" cy="6904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F3CED52-ABF7-82D0-9F87-54C84510A07C}"/>
              </a:ext>
            </a:extLst>
          </p:cNvPr>
          <p:cNvSpPr txBox="1"/>
          <p:nvPr/>
        </p:nvSpPr>
        <p:spPr>
          <a:xfrm>
            <a:off x="587445" y="4976861"/>
            <a:ext cx="1255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18FA140-E58E-9A7B-78F4-AB902CF31BC8}"/>
              </a:ext>
            </a:extLst>
          </p:cNvPr>
          <p:cNvSpPr txBox="1"/>
          <p:nvPr/>
        </p:nvSpPr>
        <p:spPr>
          <a:xfrm>
            <a:off x="3534728" y="4962722"/>
            <a:ext cx="1255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F331608-3C89-689C-499F-4941EB07CF5C}"/>
              </a:ext>
            </a:extLst>
          </p:cNvPr>
          <p:cNvSpPr txBox="1"/>
          <p:nvPr/>
        </p:nvSpPr>
        <p:spPr>
          <a:xfrm>
            <a:off x="4299606" y="3940339"/>
            <a:ext cx="1255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r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DE4E852-AA17-80A0-5D5A-5A2C34E7361B}"/>
              </a:ext>
            </a:extLst>
          </p:cNvPr>
          <p:cNvSpPr txBox="1"/>
          <p:nvPr/>
        </p:nvSpPr>
        <p:spPr>
          <a:xfrm>
            <a:off x="7935238" y="5005542"/>
            <a:ext cx="1255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r</a:t>
            </a: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2B8216A5-1FE0-2489-EA3F-E1E4282CBE79}"/>
              </a:ext>
            </a:extLst>
          </p:cNvPr>
          <p:cNvSpPr/>
          <p:nvPr/>
        </p:nvSpPr>
        <p:spPr>
          <a:xfrm>
            <a:off x="2930010" y="4885971"/>
            <a:ext cx="500661" cy="861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乗算記号 15">
            <a:extLst>
              <a:ext uri="{FF2B5EF4-FFF2-40B4-BE49-F238E27FC236}">
                <a16:creationId xmlns:a16="http://schemas.microsoft.com/office/drawing/2014/main" id="{98B1C295-2311-CC41-7735-9EB35497F5BE}"/>
              </a:ext>
            </a:extLst>
          </p:cNvPr>
          <p:cNvSpPr/>
          <p:nvPr/>
        </p:nvSpPr>
        <p:spPr>
          <a:xfrm>
            <a:off x="5108698" y="5080732"/>
            <a:ext cx="587083" cy="58609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4509537-4A1C-2B6D-E038-A29C5FAB5616}"/>
              </a:ext>
            </a:extLst>
          </p:cNvPr>
          <p:cNvSpPr txBox="1"/>
          <p:nvPr/>
        </p:nvSpPr>
        <p:spPr>
          <a:xfrm>
            <a:off x="1661733" y="4971473"/>
            <a:ext cx="1255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/>
              <a:t>X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1517FFC-C1E8-AB50-3DBE-CA18BD9DC9CB}"/>
              </a:ext>
            </a:extLst>
          </p:cNvPr>
          <p:cNvSpPr txBox="1"/>
          <p:nvPr/>
        </p:nvSpPr>
        <p:spPr>
          <a:xfrm>
            <a:off x="4153170" y="5000731"/>
            <a:ext cx="1255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/>
              <a:t>W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F02A026-897D-DFD3-D310-6C1B2DACC98D}"/>
              </a:ext>
            </a:extLst>
          </p:cNvPr>
          <p:cNvSpPr txBox="1"/>
          <p:nvPr/>
        </p:nvSpPr>
        <p:spPr>
          <a:xfrm>
            <a:off x="6698075" y="5016693"/>
            <a:ext cx="1255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/>
              <a:t>H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D5276B2-5ACD-3047-039A-12A9F556D9D3}"/>
              </a:ext>
            </a:extLst>
          </p:cNvPr>
          <p:cNvSpPr txBox="1"/>
          <p:nvPr/>
        </p:nvSpPr>
        <p:spPr>
          <a:xfrm>
            <a:off x="577408" y="3672433"/>
            <a:ext cx="90625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1168" lvl="1" indent="0">
              <a:buNone/>
            </a:pPr>
            <a:r>
              <a:rPr lang="ja-JP" altLang="en-US" sz="2000" dirty="0"/>
              <a:t>→</a:t>
            </a:r>
            <a:r>
              <a:rPr lang="ja-JP" altLang="en-US" sz="2000" b="1" dirty="0">
                <a:solidFill>
                  <a:schemeClr val="accent1"/>
                </a:solidFill>
              </a:rPr>
              <a:t>この手法を語の共起行列に適用し、行列</a:t>
            </a:r>
            <a:r>
              <a:rPr lang="en-US" altLang="ja-JP" sz="2000" b="1" dirty="0">
                <a:solidFill>
                  <a:schemeClr val="accent1"/>
                </a:solidFill>
              </a:rPr>
              <a:t>W</a:t>
            </a:r>
            <a:r>
              <a:rPr lang="ja-JP" altLang="en-US" sz="2000" b="1" dirty="0">
                <a:solidFill>
                  <a:schemeClr val="accent1"/>
                </a:solidFill>
              </a:rPr>
              <a:t>にあたる行列を取得</a:t>
            </a:r>
            <a:endParaRPr lang="en-US" altLang="ja-JP" sz="2000" b="1" dirty="0">
              <a:solidFill>
                <a:schemeClr val="accent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CC7790D-1D34-8799-9D80-BA44FE048185}"/>
              </a:ext>
            </a:extLst>
          </p:cNvPr>
          <p:cNvSpPr txBox="1"/>
          <p:nvPr/>
        </p:nvSpPr>
        <p:spPr>
          <a:xfrm>
            <a:off x="1674259" y="3866610"/>
            <a:ext cx="1255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90B60B4-E964-672A-79F5-441800802415}"/>
              </a:ext>
            </a:extLst>
          </p:cNvPr>
          <p:cNvSpPr txBox="1"/>
          <p:nvPr/>
        </p:nvSpPr>
        <p:spPr>
          <a:xfrm>
            <a:off x="6688781" y="4368183"/>
            <a:ext cx="1255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>
                <a:solidFill>
                  <a:srgbClr val="FF00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741928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D80FD8AC-F5C9-9853-0176-99C87A3938F1}"/>
              </a:ext>
            </a:extLst>
          </p:cNvPr>
          <p:cNvSpPr/>
          <p:nvPr/>
        </p:nvSpPr>
        <p:spPr>
          <a:xfrm>
            <a:off x="6394034" y="5007091"/>
            <a:ext cx="941714" cy="4199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4881A76C-E7A0-8F23-88D8-F4F900ADC398}"/>
              </a:ext>
            </a:extLst>
          </p:cNvPr>
          <p:cNvSpPr/>
          <p:nvPr/>
        </p:nvSpPr>
        <p:spPr>
          <a:xfrm>
            <a:off x="2422226" y="4981012"/>
            <a:ext cx="1212345" cy="446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EE136C5-F6A0-04F6-E68C-642AF1B3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③トピックごとの重要語抽出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832068-4B74-1BAA-4871-3C1BF0AE9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2468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b="1" dirty="0"/>
              <a:t>行列</a:t>
            </a:r>
            <a:r>
              <a:rPr lang="en-US" altLang="ja-JP" sz="2800" b="1" dirty="0"/>
              <a:t>W</a:t>
            </a:r>
            <a:r>
              <a:rPr lang="ja-JP" altLang="en-US" sz="2800" b="1" dirty="0"/>
              <a:t>の</a:t>
            </a:r>
            <a:r>
              <a:rPr kumimoji="1" lang="ja-JP" altLang="en-US" sz="2800" b="1" dirty="0"/>
              <a:t>各要素の値</a:t>
            </a:r>
            <a:endParaRPr kumimoji="1" lang="en-US" altLang="ja-JP" sz="2800" b="1" dirty="0"/>
          </a:p>
          <a:p>
            <a:pPr marL="201168" lvl="1" indent="0">
              <a:buNone/>
            </a:pPr>
            <a:r>
              <a:rPr kumimoji="1" lang="ja-JP" altLang="en-US" sz="2400" b="1" dirty="0"/>
              <a:t>→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そのトピックにおける語の重要度とする</a:t>
            </a:r>
            <a:endParaRPr kumimoji="1" lang="en-US" altLang="ja-JP" sz="2400" b="1" dirty="0">
              <a:solidFill>
                <a:schemeClr val="accent1"/>
              </a:solidFill>
            </a:endParaRPr>
          </a:p>
          <a:p>
            <a:pPr marL="201168" lvl="1" indent="0">
              <a:buNone/>
            </a:pPr>
            <a:endParaRPr kumimoji="1" lang="en-US" altLang="ja-JP" sz="2400" b="1" dirty="0">
              <a:solidFill>
                <a:schemeClr val="accent1"/>
              </a:solidFill>
            </a:endParaRPr>
          </a:p>
          <a:p>
            <a:pPr marL="384048" lvl="2" indent="0">
              <a:buNone/>
            </a:pPr>
            <a:endParaRPr kumimoji="1" lang="ja-JP" altLang="en-US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E41ADF-1368-16F9-B6F9-B285E047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E8AF-792F-4FFB-A51A-72705DC2F55E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9CCFEF75-C343-303D-6B22-AF093263F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749" y="2880529"/>
            <a:ext cx="1066892" cy="1066892"/>
          </a:xfrm>
          <a:prstGeom prst="rect">
            <a:avLst/>
          </a:prstGeom>
        </p:spPr>
      </p:pic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9E13483B-F1B1-592B-EF77-71778074F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959482"/>
              </p:ext>
            </p:extLst>
          </p:nvPr>
        </p:nvGraphicFramePr>
        <p:xfrm>
          <a:off x="1006867" y="3184989"/>
          <a:ext cx="6945331" cy="35651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5392">
                  <a:extLst>
                    <a:ext uri="{9D8B030D-6E8A-4147-A177-3AD203B41FA5}">
                      <a16:colId xmlns:a16="http://schemas.microsoft.com/office/drawing/2014/main" val="187360153"/>
                    </a:ext>
                  </a:extLst>
                </a:gridCol>
                <a:gridCol w="1483578">
                  <a:extLst>
                    <a:ext uri="{9D8B030D-6E8A-4147-A177-3AD203B41FA5}">
                      <a16:colId xmlns:a16="http://schemas.microsoft.com/office/drawing/2014/main" val="32474806"/>
                    </a:ext>
                  </a:extLst>
                </a:gridCol>
                <a:gridCol w="1504541">
                  <a:extLst>
                    <a:ext uri="{9D8B030D-6E8A-4147-A177-3AD203B41FA5}">
                      <a16:colId xmlns:a16="http://schemas.microsoft.com/office/drawing/2014/main" val="2864330409"/>
                    </a:ext>
                  </a:extLst>
                </a:gridCol>
                <a:gridCol w="525981">
                  <a:extLst>
                    <a:ext uri="{9D8B030D-6E8A-4147-A177-3AD203B41FA5}">
                      <a16:colId xmlns:a16="http://schemas.microsoft.com/office/drawing/2014/main" val="768602385"/>
                    </a:ext>
                  </a:extLst>
                </a:gridCol>
                <a:gridCol w="481298">
                  <a:extLst>
                    <a:ext uri="{9D8B030D-6E8A-4147-A177-3AD203B41FA5}">
                      <a16:colId xmlns:a16="http://schemas.microsoft.com/office/drawing/2014/main" val="3834250128"/>
                    </a:ext>
                  </a:extLst>
                </a:gridCol>
                <a:gridCol w="1504541">
                  <a:extLst>
                    <a:ext uri="{9D8B030D-6E8A-4147-A177-3AD203B41FA5}">
                      <a16:colId xmlns:a16="http://schemas.microsoft.com/office/drawing/2014/main" val="2009572343"/>
                    </a:ext>
                  </a:extLst>
                </a:gridCol>
              </a:tblGrid>
              <a:tr h="594193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03531960"/>
                  </a:ext>
                </a:extLst>
              </a:tr>
              <a:tr h="59419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半導体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dirty="0"/>
                        <a:t>0.00045</a:t>
                      </a:r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dirty="0"/>
                        <a:t>0.168</a:t>
                      </a:r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dirty="0"/>
                        <a:t>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dirty="0"/>
                        <a:t>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dirty="0"/>
                        <a:t>0.004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27911088"/>
                  </a:ext>
                </a:extLst>
              </a:tr>
              <a:tr h="59419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回路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dirty="0"/>
                        <a:t>0.00004</a:t>
                      </a:r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dirty="0"/>
                        <a:t>0.038</a:t>
                      </a:r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dirty="0"/>
                        <a:t>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dirty="0"/>
                        <a:t>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dirty="0"/>
                        <a:t>0.0037</a:t>
                      </a:r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8587359"/>
                  </a:ext>
                </a:extLst>
              </a:tr>
              <a:tr h="59419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自動車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0.00002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0.016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dirty="0"/>
                        <a:t>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dirty="0"/>
                        <a:t>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0.037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82294833"/>
                  </a:ext>
                </a:extLst>
              </a:tr>
              <a:tr h="59419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木材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dirty="0"/>
                        <a:t>0.122</a:t>
                      </a:r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dirty="0"/>
                        <a:t>0.00003</a:t>
                      </a:r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dirty="0"/>
                        <a:t>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dirty="0"/>
                        <a:t>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dirty="0"/>
                        <a:t>0.00001</a:t>
                      </a:r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36457174"/>
                  </a:ext>
                </a:extLst>
              </a:tr>
              <a:tr h="594193">
                <a:tc>
                  <a:txBody>
                    <a:bodyPr/>
                    <a:lstStyle/>
                    <a:p>
                      <a:pPr algn="ctr"/>
                      <a:endParaRPr kumimoji="1" lang="en-US" altLang="ja-JP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19842084"/>
                  </a:ext>
                </a:extLst>
              </a:tr>
            </a:tbl>
          </a:graphicData>
        </a:graphic>
      </p:graphicFrame>
      <p:sp>
        <p:nvSpPr>
          <p:cNvPr id="7" name="大かっこ 6">
            <a:extLst>
              <a:ext uri="{FF2B5EF4-FFF2-40B4-BE49-F238E27FC236}">
                <a16:creationId xmlns:a16="http://schemas.microsoft.com/office/drawing/2014/main" id="{E8B027AE-A017-9EA1-9D4E-E6C083DA67A8}"/>
              </a:ext>
            </a:extLst>
          </p:cNvPr>
          <p:cNvSpPr/>
          <p:nvPr/>
        </p:nvSpPr>
        <p:spPr>
          <a:xfrm>
            <a:off x="2280871" y="3736146"/>
            <a:ext cx="5413452" cy="2541890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6FE3FCA-296C-2123-72DB-7532EB4F05AF}"/>
              </a:ext>
            </a:extLst>
          </p:cNvPr>
          <p:cNvSpPr txBox="1"/>
          <p:nvPr/>
        </p:nvSpPr>
        <p:spPr>
          <a:xfrm rot="5400000">
            <a:off x="1242444" y="5899577"/>
            <a:ext cx="9298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2000" dirty="0"/>
              <a:t>・・</a:t>
            </a:r>
            <a:endParaRPr kumimoji="1" lang="en-US" altLang="ja-JP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16B304F-2096-B7A7-575B-FFE0C13AC309}"/>
              </a:ext>
            </a:extLst>
          </p:cNvPr>
          <p:cNvSpPr txBox="1"/>
          <p:nvPr/>
        </p:nvSpPr>
        <p:spPr>
          <a:xfrm rot="5400000">
            <a:off x="2563493" y="5903436"/>
            <a:ext cx="9298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2000" dirty="0"/>
              <a:t>・・</a:t>
            </a:r>
            <a:endParaRPr kumimoji="1" lang="en-US" altLang="ja-JP" sz="2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B0F9A8-A7E6-7A3B-0CE5-9C430E4FB1E3}"/>
              </a:ext>
            </a:extLst>
          </p:cNvPr>
          <p:cNvSpPr txBox="1"/>
          <p:nvPr/>
        </p:nvSpPr>
        <p:spPr>
          <a:xfrm rot="5400000">
            <a:off x="3929898" y="5872614"/>
            <a:ext cx="9298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2000" dirty="0"/>
              <a:t>・・</a:t>
            </a:r>
            <a:endParaRPr kumimoji="1" lang="en-US" altLang="ja-JP" sz="2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D03C9E6-5BD3-A812-F48A-0A34833E2F19}"/>
              </a:ext>
            </a:extLst>
          </p:cNvPr>
          <p:cNvSpPr txBox="1"/>
          <p:nvPr/>
        </p:nvSpPr>
        <p:spPr>
          <a:xfrm rot="5400000">
            <a:off x="5116021" y="5858966"/>
            <a:ext cx="9298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2000" dirty="0"/>
              <a:t>・・</a:t>
            </a:r>
            <a:endParaRPr kumimoji="1" lang="en-US" altLang="ja-JP" sz="20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8A7F9FB-8C65-01FA-D99C-BCB2A69F6FE9}"/>
              </a:ext>
            </a:extLst>
          </p:cNvPr>
          <p:cNvSpPr txBox="1"/>
          <p:nvPr/>
        </p:nvSpPr>
        <p:spPr>
          <a:xfrm rot="5400000">
            <a:off x="5643889" y="5860091"/>
            <a:ext cx="9298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2000" dirty="0"/>
              <a:t>・・</a:t>
            </a:r>
            <a:endParaRPr kumimoji="1" lang="en-US" altLang="ja-JP" sz="20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94E4D8A-A8E7-7F36-2CBA-1C4EE4C56A73}"/>
              </a:ext>
            </a:extLst>
          </p:cNvPr>
          <p:cNvSpPr txBox="1"/>
          <p:nvPr/>
        </p:nvSpPr>
        <p:spPr>
          <a:xfrm rot="5400000">
            <a:off x="6522042" y="5862340"/>
            <a:ext cx="9298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2000" dirty="0"/>
              <a:t>・・</a:t>
            </a:r>
            <a:endParaRPr kumimoji="1" lang="en-US" altLang="ja-JP" sz="2000" dirty="0"/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1EFF4A4F-1ABF-3D84-8848-F08B74FC02AC}"/>
              </a:ext>
            </a:extLst>
          </p:cNvPr>
          <p:cNvSpPr/>
          <p:nvPr/>
        </p:nvSpPr>
        <p:spPr>
          <a:xfrm>
            <a:off x="6394034" y="2651890"/>
            <a:ext cx="2525964" cy="894842"/>
          </a:xfrm>
          <a:prstGeom prst="wedgeRoundRectCallout">
            <a:avLst>
              <a:gd name="adj1" fmla="val -32986"/>
              <a:gd name="adj2" fmla="val 18926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トピック</a:t>
            </a:r>
            <a:r>
              <a:rPr kumimoji="1" lang="en-US" altLang="ja-JP" sz="2400" dirty="0"/>
              <a:t>4</a:t>
            </a:r>
            <a:r>
              <a:rPr kumimoji="1" lang="ja-JP" altLang="en-US" sz="2400" dirty="0"/>
              <a:t>で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重要度が大きい</a:t>
            </a:r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2D868433-34FA-F044-9AA4-FC8352F68689}"/>
              </a:ext>
            </a:extLst>
          </p:cNvPr>
          <p:cNvSpPr/>
          <p:nvPr/>
        </p:nvSpPr>
        <p:spPr>
          <a:xfrm>
            <a:off x="1571404" y="2880529"/>
            <a:ext cx="2525964" cy="894842"/>
          </a:xfrm>
          <a:prstGeom prst="wedgeRoundRectCallout">
            <a:avLst>
              <a:gd name="adj1" fmla="val -8581"/>
              <a:gd name="adj2" fmla="val 17375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トピック</a:t>
            </a:r>
            <a:r>
              <a:rPr kumimoji="1" lang="en-US" altLang="ja-JP" sz="2400" dirty="0"/>
              <a:t>0</a:t>
            </a:r>
            <a:r>
              <a:rPr kumimoji="1" lang="ja-JP" altLang="en-US" sz="2400" dirty="0"/>
              <a:t>で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重要度が小さい</a:t>
            </a:r>
          </a:p>
        </p:txBody>
      </p:sp>
    </p:spTree>
    <p:extLst>
      <p:ext uri="{BB962C8B-B14F-4D97-AF65-F5344CB8AC3E}">
        <p14:creationId xmlns:p14="http://schemas.microsoft.com/office/powerpoint/2010/main" val="98038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136C5-F6A0-04F6-E68C-642AF1B3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③トピックごとの重要語抽出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832068-4B74-1BAA-4871-3C1BF0AE9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24684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3200" dirty="0"/>
              <a:t>関連トピックの取得</a:t>
            </a:r>
            <a:endParaRPr lang="en-US" altLang="ja-JP" sz="32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800" dirty="0"/>
              <a:t>キーワードの重要度を確認</a:t>
            </a:r>
            <a:endParaRPr lang="en-US" altLang="ja-JP" sz="2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800" dirty="0"/>
              <a:t>しきい値以上を関連トピックとする</a:t>
            </a:r>
            <a:endParaRPr lang="en-US" altLang="ja-JP" sz="2800" dirty="0"/>
          </a:p>
          <a:p>
            <a:pPr marL="480060" indent="-571500">
              <a:buFont typeface="+mj-lt"/>
              <a:buAutoNum type="arabicPeriod"/>
            </a:pPr>
            <a:r>
              <a:rPr lang="ja-JP" altLang="en-US" sz="3200" dirty="0"/>
              <a:t>関連トピックの重要語抽出</a:t>
            </a:r>
            <a:endParaRPr lang="en-US" altLang="ja-JP" sz="32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800" dirty="0"/>
              <a:t>関連トピックの各語句の重要度を確認</a:t>
            </a:r>
            <a:endParaRPr lang="en-US" altLang="ja-JP" sz="2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800" dirty="0"/>
              <a:t>重要度が大きい語句を取得</a:t>
            </a:r>
            <a:endParaRPr lang="en-US" altLang="ja-JP" sz="2800" dirty="0"/>
          </a:p>
          <a:p>
            <a:pPr marL="384048" lvl="2" indent="0">
              <a:buNone/>
            </a:pPr>
            <a:endParaRPr kumimoji="1" lang="ja-JP" altLang="en-US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E41ADF-1368-16F9-B6F9-B285E047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E8AF-792F-4FFB-A51A-72705DC2F55E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975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大かっこ 4">
            <a:extLst>
              <a:ext uri="{FF2B5EF4-FFF2-40B4-BE49-F238E27FC236}">
                <a16:creationId xmlns:a16="http://schemas.microsoft.com/office/drawing/2014/main" id="{BE6F48AB-C38F-CBD3-FB19-DAA5C135A1C2}"/>
              </a:ext>
            </a:extLst>
          </p:cNvPr>
          <p:cNvSpPr/>
          <p:nvPr/>
        </p:nvSpPr>
        <p:spPr>
          <a:xfrm>
            <a:off x="3482938" y="3384479"/>
            <a:ext cx="5083254" cy="2636169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15D0B56-1E42-4BC7-6F0A-68F424F40FF7}"/>
              </a:ext>
            </a:extLst>
          </p:cNvPr>
          <p:cNvSpPr/>
          <p:nvPr/>
        </p:nvSpPr>
        <p:spPr>
          <a:xfrm>
            <a:off x="224174" y="888031"/>
            <a:ext cx="2972518" cy="573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キーワード「自動車」</a:t>
            </a:r>
            <a:endParaRPr kumimoji="1" lang="en-US" altLang="ja-JP" sz="2400" b="1" dirty="0"/>
          </a:p>
        </p:txBody>
      </p:sp>
      <p:sp>
        <p:nvSpPr>
          <p:cNvPr id="21" name="矢印: 折線 20">
            <a:extLst>
              <a:ext uri="{FF2B5EF4-FFF2-40B4-BE49-F238E27FC236}">
                <a16:creationId xmlns:a16="http://schemas.microsoft.com/office/drawing/2014/main" id="{166AD042-0046-48DF-2E4F-0DD92A193969}"/>
              </a:ext>
            </a:extLst>
          </p:cNvPr>
          <p:cNvSpPr/>
          <p:nvPr/>
        </p:nvSpPr>
        <p:spPr>
          <a:xfrm rot="10800000" flipH="1">
            <a:off x="871480" y="3978090"/>
            <a:ext cx="1279403" cy="734998"/>
          </a:xfrm>
          <a:prstGeom prst="bentArrow">
            <a:avLst>
              <a:gd name="adj1" fmla="val 25000"/>
              <a:gd name="adj2" fmla="val 2013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solidFill>
                <a:schemeClr val="tx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232E92A-C3A5-1E56-A225-C1411847081B}"/>
              </a:ext>
            </a:extLst>
          </p:cNvPr>
          <p:cNvSpPr txBox="1"/>
          <p:nvPr/>
        </p:nvSpPr>
        <p:spPr>
          <a:xfrm>
            <a:off x="9297" y="4974922"/>
            <a:ext cx="2409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NMF</a:t>
            </a:r>
            <a:r>
              <a:rPr kumimoji="1" lang="ja-JP" altLang="en-US" sz="2000" dirty="0"/>
              <a:t>による次元削減</a:t>
            </a:r>
            <a:endParaRPr kumimoji="1" lang="en-US" altLang="ja-JP" sz="2000" dirty="0"/>
          </a:p>
          <a:p>
            <a:pPr algn="ctr"/>
            <a:r>
              <a:rPr kumimoji="1" lang="ja-JP" altLang="en-US" sz="2000" dirty="0"/>
              <a:t>（次元数</a:t>
            </a:r>
            <a:r>
              <a:rPr kumimoji="1" lang="en-US" altLang="ja-JP" sz="2000" dirty="0"/>
              <a:t>5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6B76785-7505-ADB4-9AB8-DBDA9264E7F7}"/>
              </a:ext>
            </a:extLst>
          </p:cNvPr>
          <p:cNvSpPr txBox="1"/>
          <p:nvPr/>
        </p:nvSpPr>
        <p:spPr>
          <a:xfrm rot="16200000">
            <a:off x="596353" y="3402880"/>
            <a:ext cx="615553" cy="3732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2800" dirty="0"/>
              <a:t>X</a:t>
            </a:r>
            <a:endParaRPr kumimoji="1" lang="ja-JP" altLang="en-US" sz="28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1F79442-00FD-D76B-1E4E-C106AF67EF94}"/>
              </a:ext>
            </a:extLst>
          </p:cNvPr>
          <p:cNvSpPr txBox="1"/>
          <p:nvPr/>
        </p:nvSpPr>
        <p:spPr>
          <a:xfrm rot="16200000">
            <a:off x="5684822" y="2573025"/>
            <a:ext cx="677108" cy="3732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3200" dirty="0"/>
              <a:t>W</a:t>
            </a:r>
            <a:endParaRPr kumimoji="1" lang="ja-JP" altLang="en-US" sz="3200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BFE98069-2632-FCA7-C75A-7B4BCE48C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162887"/>
              </p:ext>
            </p:extLst>
          </p:nvPr>
        </p:nvGraphicFramePr>
        <p:xfrm>
          <a:off x="2364191" y="3002904"/>
          <a:ext cx="5957871" cy="3011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9892">
                  <a:extLst>
                    <a:ext uri="{9D8B030D-6E8A-4147-A177-3AD203B41FA5}">
                      <a16:colId xmlns:a16="http://schemas.microsoft.com/office/drawing/2014/main" val="187360153"/>
                    </a:ext>
                  </a:extLst>
                </a:gridCol>
                <a:gridCol w="1272649">
                  <a:extLst>
                    <a:ext uri="{9D8B030D-6E8A-4147-A177-3AD203B41FA5}">
                      <a16:colId xmlns:a16="http://schemas.microsoft.com/office/drawing/2014/main" val="32474806"/>
                    </a:ext>
                  </a:extLst>
                </a:gridCol>
                <a:gridCol w="1290631">
                  <a:extLst>
                    <a:ext uri="{9D8B030D-6E8A-4147-A177-3AD203B41FA5}">
                      <a16:colId xmlns:a16="http://schemas.microsoft.com/office/drawing/2014/main" val="2864330409"/>
                    </a:ext>
                  </a:extLst>
                </a:gridCol>
                <a:gridCol w="451199">
                  <a:extLst>
                    <a:ext uri="{9D8B030D-6E8A-4147-A177-3AD203B41FA5}">
                      <a16:colId xmlns:a16="http://schemas.microsoft.com/office/drawing/2014/main" val="768602385"/>
                    </a:ext>
                  </a:extLst>
                </a:gridCol>
                <a:gridCol w="412869">
                  <a:extLst>
                    <a:ext uri="{9D8B030D-6E8A-4147-A177-3AD203B41FA5}">
                      <a16:colId xmlns:a16="http://schemas.microsoft.com/office/drawing/2014/main" val="3834250128"/>
                    </a:ext>
                  </a:extLst>
                </a:gridCol>
                <a:gridCol w="1290631">
                  <a:extLst>
                    <a:ext uri="{9D8B030D-6E8A-4147-A177-3AD203B41FA5}">
                      <a16:colId xmlns:a16="http://schemas.microsoft.com/office/drawing/2014/main" val="2009572343"/>
                    </a:ext>
                  </a:extLst>
                </a:gridCol>
              </a:tblGrid>
              <a:tr h="470240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</a:t>
                      </a:r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03531960"/>
                  </a:ext>
                </a:extLst>
              </a:tr>
              <a:tr h="5082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半導体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dirty="0"/>
                        <a:t>0.00045</a:t>
                      </a:r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dirty="0"/>
                        <a:t>0.168</a:t>
                      </a:r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dirty="0"/>
                        <a:t>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dirty="0"/>
                        <a:t>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dirty="0"/>
                        <a:t>0.004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27911088"/>
                  </a:ext>
                </a:extLst>
              </a:tr>
              <a:tr h="5082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回路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dirty="0"/>
                        <a:t>0.00004</a:t>
                      </a:r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dirty="0"/>
                        <a:t>0.038</a:t>
                      </a:r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dirty="0"/>
                        <a:t>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dirty="0"/>
                        <a:t>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dirty="0"/>
                        <a:t>0.0037</a:t>
                      </a:r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8587359"/>
                  </a:ext>
                </a:extLst>
              </a:tr>
              <a:tr h="5082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自動車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dirty="0">
                          <a:solidFill>
                            <a:srgbClr val="FF0000"/>
                          </a:solidFill>
                        </a:rPr>
                        <a:t>0.00002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dirty="0">
                          <a:solidFill>
                            <a:srgbClr val="0070C0"/>
                          </a:solidFill>
                        </a:rPr>
                        <a:t>0.016</a:t>
                      </a:r>
                      <a:endParaRPr kumimoji="1" lang="ja-JP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dirty="0"/>
                        <a:t>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dirty="0"/>
                        <a:t>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dirty="0">
                          <a:solidFill>
                            <a:srgbClr val="0070C0"/>
                          </a:solidFill>
                        </a:rPr>
                        <a:t>0.037</a:t>
                      </a:r>
                      <a:endParaRPr kumimoji="1" lang="ja-JP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82294833"/>
                  </a:ext>
                </a:extLst>
              </a:tr>
              <a:tr h="5082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木材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dirty="0"/>
                        <a:t>0.122</a:t>
                      </a:r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dirty="0"/>
                        <a:t>0.00003</a:t>
                      </a:r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dirty="0"/>
                        <a:t>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dirty="0"/>
                        <a:t>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dirty="0"/>
                        <a:t>0.00001</a:t>
                      </a:r>
                      <a:endParaRPr kumimoji="1" lang="ja-JP" altLang="en-US" sz="2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36457174"/>
                  </a:ext>
                </a:extLst>
              </a:tr>
              <a:tr h="5082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・・</a:t>
                      </a:r>
                      <a:endParaRPr kumimoji="1" lang="en-US" altLang="ja-JP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・</a:t>
                      </a:r>
                      <a:endParaRPr kumimoji="1" lang="en-US" altLang="ja-JP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・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19842084"/>
                  </a:ext>
                </a:extLst>
              </a:tr>
            </a:tbl>
          </a:graphicData>
        </a:graphic>
      </p:graphicFrame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1B9354DB-8F19-4910-DC87-329318E782C9}"/>
              </a:ext>
            </a:extLst>
          </p:cNvPr>
          <p:cNvSpPr/>
          <p:nvPr/>
        </p:nvSpPr>
        <p:spPr>
          <a:xfrm>
            <a:off x="3559936" y="4500656"/>
            <a:ext cx="1172581" cy="483670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3AA10CCA-8A0D-5B48-B665-7B4AEE49FCE6}"/>
              </a:ext>
            </a:extLst>
          </p:cNvPr>
          <p:cNvSpPr/>
          <p:nvPr/>
        </p:nvSpPr>
        <p:spPr>
          <a:xfrm>
            <a:off x="4809010" y="3475587"/>
            <a:ext cx="1265736" cy="254535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24468641-F8C5-BAE0-A0B5-1866397C11A5}"/>
              </a:ext>
            </a:extLst>
          </p:cNvPr>
          <p:cNvSpPr/>
          <p:nvPr/>
        </p:nvSpPr>
        <p:spPr>
          <a:xfrm>
            <a:off x="6989399" y="3475585"/>
            <a:ext cx="1301841" cy="253889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60" name="吹き出し: 角を丸めた四角形 59">
            <a:extLst>
              <a:ext uri="{FF2B5EF4-FFF2-40B4-BE49-F238E27FC236}">
                <a16:creationId xmlns:a16="http://schemas.microsoft.com/office/drawing/2014/main" id="{47F715C5-5F6E-6732-4F26-6833F94B6AAE}"/>
              </a:ext>
            </a:extLst>
          </p:cNvPr>
          <p:cNvSpPr/>
          <p:nvPr/>
        </p:nvSpPr>
        <p:spPr>
          <a:xfrm>
            <a:off x="4524606" y="1061133"/>
            <a:ext cx="4436315" cy="1171370"/>
          </a:xfrm>
          <a:prstGeom prst="wedgeRoundRectCallout">
            <a:avLst>
              <a:gd name="adj1" fmla="val 13705"/>
              <a:gd name="adj2" fmla="val 23408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キーワードの重要度が大きい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→</a:t>
            </a:r>
            <a:r>
              <a:rPr kumimoji="1" lang="ja-JP" altLang="en-US" sz="2400" dirty="0">
                <a:solidFill>
                  <a:schemeClr val="accent1"/>
                </a:solidFill>
              </a:rPr>
              <a:t>関連のあるトピック</a:t>
            </a:r>
            <a:endParaRPr kumimoji="1" lang="en-US" altLang="ja-JP" sz="2400" dirty="0">
              <a:solidFill>
                <a:schemeClr val="accent1"/>
              </a:solidFill>
            </a:endParaRPr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80B6AF6E-644F-2308-3675-8F66E9FDD8A2}"/>
              </a:ext>
            </a:extLst>
          </p:cNvPr>
          <p:cNvSpPr/>
          <p:nvPr/>
        </p:nvSpPr>
        <p:spPr>
          <a:xfrm>
            <a:off x="224174" y="1999514"/>
            <a:ext cx="4053547" cy="904830"/>
          </a:xfrm>
          <a:prstGeom prst="wedgeRoundRectCallout">
            <a:avLst>
              <a:gd name="adj1" fmla="val 38382"/>
              <a:gd name="adj2" fmla="val 22423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キーワードの重要度が小さい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→</a:t>
            </a:r>
            <a:r>
              <a:rPr kumimoji="1" lang="ja-JP" altLang="en-US" sz="2400" dirty="0">
                <a:solidFill>
                  <a:schemeClr val="accent1"/>
                </a:solidFill>
              </a:rPr>
              <a:t>関連のないトピック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7E821D-AAD8-E359-B74A-4942A3169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CD61E8AF-792F-4FFB-A51A-72705DC2F55E}" type="slidenum">
              <a:rPr kumimoji="1" lang="ja-JP" altLang="en-US" sz="2800" smtClean="0"/>
              <a:pPr/>
              <a:t>9</a:t>
            </a:fld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EC06E01-79B4-7C00-4F68-3B088E211FB7}"/>
              </a:ext>
            </a:extLst>
          </p:cNvPr>
          <p:cNvSpPr txBox="1"/>
          <p:nvPr/>
        </p:nvSpPr>
        <p:spPr>
          <a:xfrm>
            <a:off x="224174" y="184095"/>
            <a:ext cx="4508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関連トピックの取得例</a:t>
            </a:r>
          </a:p>
        </p:txBody>
      </p:sp>
    </p:spTree>
    <p:extLst>
      <p:ext uri="{BB962C8B-B14F-4D97-AF65-F5344CB8AC3E}">
        <p14:creationId xmlns:p14="http://schemas.microsoft.com/office/powerpoint/2010/main" val="114704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47" grpId="0" animBg="1"/>
    </p:bld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25365</TotalTime>
  <Words>2192</Words>
  <Application>Microsoft Office PowerPoint</Application>
  <PresentationFormat>画面に合わせる (4:3)</PresentationFormat>
  <Paragraphs>579</Paragraphs>
  <Slides>29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6" baseType="lpstr">
      <vt:lpstr>游ゴシック</vt:lpstr>
      <vt:lpstr>Arial</vt:lpstr>
      <vt:lpstr>Calibri</vt:lpstr>
      <vt:lpstr>Calibri Light</vt:lpstr>
      <vt:lpstr>Cambria Math</vt:lpstr>
      <vt:lpstr>Wingdings</vt:lpstr>
      <vt:lpstr>レトロスペクト</vt:lpstr>
      <vt:lpstr>語の共起行列に対する NMFを用いたトピック別企業検索</vt:lpstr>
      <vt:lpstr>背景</vt:lpstr>
      <vt:lpstr>提案手法</vt:lpstr>
      <vt:lpstr>PowerPoint プレゼンテーション</vt:lpstr>
      <vt:lpstr>①共起行列の作成</vt:lpstr>
      <vt:lpstr>②NMFによる共起行列の分解</vt:lpstr>
      <vt:lpstr>③トピックごとの重要語抽出</vt:lpstr>
      <vt:lpstr>③トピックごとの重要語抽出</vt:lpstr>
      <vt:lpstr>PowerPoint プレゼンテーション</vt:lpstr>
      <vt:lpstr>PowerPoint プレゼンテーション</vt:lpstr>
      <vt:lpstr>PowerPoint プレゼンテーション</vt:lpstr>
      <vt:lpstr>④⑤トピック・企業ベクトル構築</vt:lpstr>
      <vt:lpstr>⑥類似度計算</vt:lpstr>
      <vt:lpstr>評価実験</vt:lpstr>
      <vt:lpstr>評価実験</vt:lpstr>
      <vt:lpstr>使用データ</vt:lpstr>
      <vt:lpstr>データの前処理</vt:lpstr>
      <vt:lpstr>適合性に関する実験方法</vt:lpstr>
      <vt:lpstr>適合性に関する実験結果</vt:lpstr>
      <vt:lpstr>PowerPoint プレゼンテーション</vt:lpstr>
      <vt:lpstr>キーワードごとの不正解の例</vt:lpstr>
      <vt:lpstr>PowerPoint プレゼンテーション</vt:lpstr>
      <vt:lpstr>削除されたトピック</vt:lpstr>
      <vt:lpstr>多様性に関する実験方法</vt:lpstr>
      <vt:lpstr>多様性に関する実験結果のまとめ</vt:lpstr>
      <vt:lpstr>「自動車」のトピックごとの重要語の比較</vt:lpstr>
      <vt:lpstr>「自動車」の産業分類の比較</vt:lpstr>
      <vt:lpstr>考察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0904</dc:title>
  <dc:creator>辻田 隆義</dc:creator>
  <cp:lastModifiedBy>隆義 辻田</cp:lastModifiedBy>
  <cp:revision>31</cp:revision>
  <dcterms:created xsi:type="dcterms:W3CDTF">2023-09-04T01:49:13Z</dcterms:created>
  <dcterms:modified xsi:type="dcterms:W3CDTF">2023-09-25T04:04:36Z</dcterms:modified>
</cp:coreProperties>
</file>