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chivo" panose="020B0604020202020204" charset="-18"/>
      <p:regular r:id="rId19"/>
      <p:bold r:id="rId20"/>
      <p:italic r:id="rId21"/>
      <p:boldItalic r:id="rId22"/>
    </p:embeddedFont>
    <p:embeddedFont>
      <p:font typeface="Archivo Black" panose="020B0604020202020204" charset="-18"/>
      <p:regular r:id="rId23"/>
    </p:embeddedFont>
    <p:embeddedFont>
      <p:font typeface="Archivo ExtraBold" panose="020B0604020202020204" charset="-18"/>
      <p:bold r:id="rId24"/>
      <p:boldItalic r:id="rId25"/>
    </p:embeddedFont>
    <p:embeddedFont>
      <p:font typeface="DM Sans" panose="020B0604020202020204" charset="-18"/>
      <p:regular r:id="rId26"/>
      <p:bold r:id="rId27"/>
      <p:italic r:id="rId28"/>
      <p:boldItalic r:id="rId29"/>
    </p:embeddedFont>
    <p:embeddedFont>
      <p:font typeface="Manrop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50lBVQY1DUQBGsCbasJAguES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8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18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425561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9"/>
          <p:cNvGrpSpPr/>
          <p:nvPr/>
        </p:nvGrpSpPr>
        <p:grpSpPr>
          <a:xfrm>
            <a:off x="2212504" y="2617581"/>
            <a:ext cx="7422661" cy="2776701"/>
            <a:chOff x="2212504" y="2617581"/>
            <a:chExt cx="7422661" cy="2776701"/>
          </a:xfrm>
        </p:grpSpPr>
        <p:grpSp>
          <p:nvGrpSpPr>
            <p:cNvPr id="17" name="Google Shape;17;p19"/>
            <p:cNvGrpSpPr/>
            <p:nvPr/>
          </p:nvGrpSpPr>
          <p:grpSpPr>
            <a:xfrm>
              <a:off x="2212504" y="4514625"/>
              <a:ext cx="1309796" cy="257750"/>
              <a:chOff x="-6337521" y="4362225"/>
              <a:chExt cx="1309796" cy="257750"/>
            </a:xfrm>
          </p:grpSpPr>
          <p:sp>
            <p:nvSpPr>
              <p:cNvPr id="18" name="Google Shape;18;p19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9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9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9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9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9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19"/>
            <p:cNvGrpSpPr/>
            <p:nvPr/>
          </p:nvGrpSpPr>
          <p:grpSpPr>
            <a:xfrm>
              <a:off x="6687000" y="2617581"/>
              <a:ext cx="2948165" cy="2776701"/>
              <a:chOff x="6687000" y="2617581"/>
              <a:chExt cx="2948165" cy="2776701"/>
            </a:xfrm>
          </p:grpSpPr>
          <p:sp>
            <p:nvSpPr>
              <p:cNvPr id="29" name="Google Shape;29;p19"/>
              <p:cNvSpPr/>
              <p:nvPr/>
            </p:nvSpPr>
            <p:spPr>
              <a:xfrm flipH="1">
                <a:off x="6687000" y="2703525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9"/>
              <p:cNvSpPr/>
              <p:nvPr/>
            </p:nvSpPr>
            <p:spPr>
              <a:xfrm rot="-2699590">
                <a:off x="7946885" y="3849460"/>
                <a:ext cx="1780000" cy="477721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9"/>
              <p:cNvSpPr/>
              <p:nvPr/>
            </p:nvSpPr>
            <p:spPr>
              <a:xfrm rot="-2700000">
                <a:off x="6857259" y="4943944"/>
                <a:ext cx="996172" cy="11497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9"/>
              <p:cNvSpPr/>
              <p:nvPr/>
            </p:nvSpPr>
            <p:spPr>
              <a:xfrm>
                <a:off x="6962498" y="355377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9"/>
              <p:cNvSpPr/>
              <p:nvPr/>
            </p:nvSpPr>
            <p:spPr>
              <a:xfrm rot="-2699590">
                <a:off x="7651509" y="3199003"/>
                <a:ext cx="1780000" cy="32668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ubTitle" idx="2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3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" name="Google Shape;42;p20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43" name="Google Shape;43;p20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0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45" name="Google Shape;45;p20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0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0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0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0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50" name="Google Shape;50;p2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21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63" name="Google Shape;63;p21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4" name="Google Shape;64;p21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1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1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1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1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1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1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1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75" name="Google Shape;75;p21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1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4"/>
          <p:cNvGrpSpPr/>
          <p:nvPr/>
        </p:nvGrpSpPr>
        <p:grpSpPr>
          <a:xfrm>
            <a:off x="7267314" y="-374489"/>
            <a:ext cx="2456418" cy="5138700"/>
            <a:chOff x="7267314" y="-374489"/>
            <a:chExt cx="2456418" cy="5138700"/>
          </a:xfrm>
        </p:grpSpPr>
        <p:grpSp>
          <p:nvGrpSpPr>
            <p:cNvPr id="85" name="Google Shape;85;p24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86" name="Google Shape;86;p24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4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4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4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4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4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4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4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4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4"/>
            <p:cNvGrpSpPr/>
            <p:nvPr/>
          </p:nvGrpSpPr>
          <p:grpSpPr>
            <a:xfrm>
              <a:off x="7267314" y="-374489"/>
              <a:ext cx="2456418" cy="1917425"/>
              <a:chOff x="7267314" y="-366325"/>
              <a:chExt cx="2456418" cy="1917425"/>
            </a:xfrm>
          </p:grpSpPr>
          <p:sp>
            <p:nvSpPr>
              <p:cNvPr id="97" name="Google Shape;97;p24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4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4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4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103" name="Google Shape;103;p25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25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115" name="Google Shape;115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hu-HU" b="1" dirty="0" err="1"/>
              <a:t>Firestarter</a:t>
            </a:r>
            <a:r>
              <a:rPr lang="hu-HU" b="1" dirty="0"/>
              <a:t> </a:t>
            </a:r>
            <a:r>
              <a:rPr lang="hu-HU" b="1" dirty="0" err="1"/>
              <a:t>Academy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653938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hu-HU" b="1" dirty="0" err="1"/>
              <a:t>Transform</a:t>
            </a:r>
            <a:r>
              <a:rPr lang="hu-HU" b="1" dirty="0"/>
              <a:t> </a:t>
            </a:r>
            <a:r>
              <a:rPr lang="hu-HU" b="1" dirty="0" err="1"/>
              <a:t>your</a:t>
            </a:r>
            <a:r>
              <a:rPr lang="hu-HU" b="1" dirty="0"/>
              <a:t> life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us</a:t>
            </a:r>
            <a:endParaRPr lang="hu-HU" dirty="0"/>
          </a:p>
        </p:txBody>
      </p:sp>
      <p:sp>
        <p:nvSpPr>
          <p:cNvPr id="127" name="Google Shape;127;p1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132" name="Google Shape;132;p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39" t="12780" r="6140" b="28752"/>
          <a:stretch/>
        </p:blipFill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1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are the main parts of the program?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719999" y="1932125"/>
            <a:ext cx="402008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SzPts val="2000"/>
              <a:buFont typeface="Arial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Home page</a:t>
            </a:r>
            <a:endParaRPr lang="hu-HU" sz="20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lvl="0" indent="-342900">
              <a:buSzPts val="2000"/>
              <a:buFont typeface="Arial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Registration/login</a:t>
            </a:r>
            <a:endParaRPr lang="hu-HU" sz="20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lvl="0" indent="-342900">
              <a:buSzPts val="2000"/>
              <a:buFont typeface="Arial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Training courses</a:t>
            </a:r>
            <a:endParaRPr lang="hu-HU" sz="20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lvl="0" indent="-342900">
              <a:buSzPts val="2000"/>
              <a:buFont typeface="Arial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Personal profile</a:t>
            </a:r>
            <a:endParaRPr lang="hu-HU" sz="20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lvl="0" indent="-342900">
              <a:buSzPts val="2000"/>
              <a:buFont typeface="Arial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Book</a:t>
            </a:r>
            <a:r>
              <a:rPr lang="hu-HU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ing</a:t>
            </a:r>
            <a:r>
              <a:rPr lang="en-US" sz="20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 appointment</a:t>
            </a:r>
            <a:endParaRPr lang="hu-HU" sz="20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342900" lvl="0" indent="-342900">
              <a:buSzPts val="2000"/>
              <a:buFont typeface="Arial"/>
              <a:buAutoNum type="arabicPeriod"/>
            </a:pPr>
            <a:r>
              <a:rPr lang="hu-HU" sz="2000" b="1" dirty="0" err="1">
                <a:solidFill>
                  <a:schemeClr val="dk1"/>
                </a:solidFill>
                <a:latin typeface="Manrope"/>
                <a:sym typeface="Manrope"/>
              </a:rPr>
              <a:t>Payment</a:t>
            </a:r>
            <a:r>
              <a:rPr lang="hu-HU" sz="2000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sz="2000" b="1" dirty="0" err="1">
                <a:solidFill>
                  <a:schemeClr val="dk1"/>
                </a:solidFill>
                <a:latin typeface="Manrope"/>
                <a:sym typeface="Manrope"/>
              </a:rPr>
              <a:t>page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dirty="0"/>
              <a:t>Homepage</a:t>
            </a:r>
            <a:endParaRPr dirty="0"/>
          </a:p>
        </p:txBody>
      </p:sp>
      <p:sp>
        <p:nvSpPr>
          <p:cNvPr id="253" name="Google Shape;253;p11"/>
          <p:cNvSpPr txBox="1"/>
          <p:nvPr/>
        </p:nvSpPr>
        <p:spPr>
          <a:xfrm>
            <a:off x="720000" y="1674159"/>
            <a:ext cx="405370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>
              <a:buSzPts val="15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short description can be found here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</a:t>
            </a:r>
            <a:r>
              <a:rPr lang="en-US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nd</a:t>
            </a: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navigation bar to get to the other pages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7A4162-775A-47C8-A707-F2B5C122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17" y="2700835"/>
            <a:ext cx="5795683" cy="2442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dirty="0" err="1"/>
              <a:t>Registration</a:t>
            </a:r>
            <a:r>
              <a:rPr lang="hu-HU" dirty="0"/>
              <a:t>/Login</a:t>
            </a:r>
            <a:endParaRPr dirty="0"/>
          </a:p>
        </p:txBody>
      </p:sp>
      <p:sp>
        <p:nvSpPr>
          <p:cNvPr id="259" name="Google Shape;259;p12"/>
          <p:cNvSpPr txBox="1"/>
          <p:nvPr/>
        </p:nvSpPr>
        <p:spPr>
          <a:xfrm>
            <a:off x="720000" y="1586753"/>
            <a:ext cx="4053706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Easy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Registration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Enter Email and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Password</a:t>
            </a:r>
            <a:endParaRPr lang="hu-HU"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sym typeface="Manrope"/>
              </a:rPr>
              <a:t>Choose</a:t>
            </a:r>
            <a:r>
              <a:rPr lang="hu-HU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sym typeface="Manrope"/>
              </a:rPr>
              <a:t>username</a:t>
            </a:r>
            <a:endParaRPr dirty="0"/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r>
              <a:rPr lang="en-US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nstant</a:t>
            </a: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access to the system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Oauth2 Login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Login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Google Account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sym typeface="Manrope"/>
              </a:rPr>
              <a:t>Secure</a:t>
            </a:r>
            <a:r>
              <a:rPr lang="hu-HU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sym typeface="Manrope"/>
              </a:rPr>
              <a:t>Authentication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Automatic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profile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management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User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permissions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Guest</a:t>
            </a: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or instructor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permissions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Personalised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access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levels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E4646B-DB66-49B1-A9A4-AFC2873A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8434"/>
            <a:ext cx="2958353" cy="3684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Courses</a:t>
            </a:r>
            <a:endParaRPr dirty="0"/>
          </a:p>
        </p:txBody>
      </p:sp>
      <p:sp>
        <p:nvSpPr>
          <p:cNvPr id="266" name="Google Shape;266;p13"/>
          <p:cNvSpPr txBox="1"/>
          <p:nvPr/>
        </p:nvSpPr>
        <p:spPr>
          <a:xfrm>
            <a:off x="720000" y="1586753"/>
            <a:ext cx="405370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Képzések áttekintése</a:t>
            </a: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Elérhető kurzusok listája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Részletes képzési leírások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Aktuális árak és időtartamok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Jelentkezési folyamat</a:t>
            </a: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Online regisztrációs űrlap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Automatikus visszaigazolás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Képzési platform funkciók</a:t>
            </a:r>
            <a:endParaRPr sz="1400" b="0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profil kezelése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Konzultációk ütemezése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EEC49D0-9975-4FFC-86B8-F5FF8444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15" y="263490"/>
            <a:ext cx="4249809" cy="4742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Profile</a:t>
            </a:r>
            <a:endParaRPr lang="hu-HU" b="1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651884" y="1553135"/>
            <a:ext cx="405370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View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/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modify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booked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courses</a:t>
            </a:r>
            <a:endParaRPr lang="hu-HU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Personal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details</a:t>
            </a:r>
            <a:endParaRPr lang="hu-HU" sz="1400" b="1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Email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address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/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password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change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3E2388C-EE36-4DAE-B228-59F9B59D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67" y="1017725"/>
            <a:ext cx="2885856" cy="3569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Booking</a:t>
            </a:r>
            <a:r>
              <a:rPr lang="hu-HU" dirty="0"/>
              <a:t> an </a:t>
            </a:r>
            <a:r>
              <a:rPr lang="hu-HU" dirty="0" err="1"/>
              <a:t>appointment</a:t>
            </a:r>
            <a:endParaRPr dirty="0"/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Available dates can be selected in calendar format</a:t>
            </a:r>
            <a:endParaRPr lang="hu-HU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Book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5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months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advance</a:t>
            </a:r>
            <a:endParaRPr lang="hu-HU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</a:t>
            </a:r>
            <a:r>
              <a:rPr lang="en-US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fter</a:t>
            </a: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acceptance by the instructor, it will also appear on the user's page, and will be notified by email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B18067C-7C10-455F-814D-67BA0C86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06" y="941558"/>
            <a:ext cx="3223121" cy="31062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Payment</a:t>
            </a:r>
            <a:r>
              <a:rPr lang="hu-HU" dirty="0"/>
              <a:t> Page</a:t>
            </a:r>
            <a:endParaRPr dirty="0"/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This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is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used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to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finalize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bookings</a:t>
            </a: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Honly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after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it’s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filled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with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correct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details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will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it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let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the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user</a:t>
            </a: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proceed</a:t>
            </a: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 err="1">
                <a:solidFill>
                  <a:schemeClr val="dk1"/>
                </a:solidFill>
                <a:latin typeface="Manrope"/>
                <a:sym typeface="Manrope"/>
              </a:rPr>
              <a:t>Af</a:t>
            </a:r>
            <a:r>
              <a:rPr lang="en-US" b="1" dirty="0" err="1">
                <a:solidFill>
                  <a:schemeClr val="dk1"/>
                </a:solidFill>
                <a:latin typeface="Manrope"/>
                <a:sym typeface="Manrope"/>
              </a:rPr>
              <a:t>ter</a:t>
            </a:r>
            <a:r>
              <a:rPr lang="en-US" b="1" dirty="0">
                <a:solidFill>
                  <a:schemeClr val="dk1"/>
                </a:solidFill>
                <a:latin typeface="Manrope"/>
                <a:sym typeface="Manrope"/>
              </a:rPr>
              <a:t> successful “Payment” the system will </a:t>
            </a:r>
            <a:r>
              <a:rPr lang="en-US" b="1" dirty="0" err="1">
                <a:solidFill>
                  <a:schemeClr val="dk1"/>
                </a:solidFill>
                <a:latin typeface="Manrope"/>
                <a:sym typeface="Manrope"/>
              </a:rPr>
              <a:t>finalise</a:t>
            </a:r>
            <a:r>
              <a:rPr lang="en-US" b="1" dirty="0">
                <a:solidFill>
                  <a:schemeClr val="dk1"/>
                </a:solidFill>
                <a:latin typeface="Manrope"/>
                <a:sym typeface="Manrope"/>
              </a:rPr>
              <a:t> the booking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34DDAB8-0837-496C-841A-C4692FB0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35" y="753036"/>
            <a:ext cx="2420471" cy="3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Introduction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4047566" y="1425577"/>
            <a:ext cx="3375210" cy="304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Unique advantages of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en-US" dirty="0"/>
              <a:t>platform</a:t>
            </a:r>
            <a:r>
              <a:rPr lang="hu-HU" dirty="0"/>
              <a:t> </a:t>
            </a:r>
            <a:r>
              <a:rPr lang="en-US" dirty="0"/>
              <a:t>include 24/7 online</a:t>
            </a:r>
            <a:r>
              <a:rPr lang="hu-HU" dirty="0"/>
              <a:t> </a:t>
            </a:r>
            <a:r>
              <a:rPr lang="en-US" dirty="0"/>
              <a:t>appointment booking system, dark/light theme support and Google login. Secure data management and a responsive interface guarantee a seamless user experience on all devices.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2"/>
          </p:nvPr>
        </p:nvSpPr>
        <p:spPr>
          <a:xfrm>
            <a:off x="720000" y="1425578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Firestarter Academy</a:t>
            </a:r>
            <a:r>
              <a:rPr lang="hu-HU" dirty="0"/>
              <a:t> </a:t>
            </a:r>
            <a:r>
              <a:rPr lang="en-US" dirty="0"/>
              <a:t>is a modern digital platform for self-improvement. Our website combines </a:t>
            </a:r>
            <a:r>
              <a:rPr lang="hu-HU" dirty="0"/>
              <a:t>a </a:t>
            </a:r>
            <a:r>
              <a:rPr lang="en-US" dirty="0"/>
              <a:t>user-friendly design with state-of-the-art technologies. Six key</a:t>
            </a:r>
            <a:r>
              <a:rPr lang="hu-HU" dirty="0"/>
              <a:t> </a:t>
            </a:r>
            <a:r>
              <a:rPr lang="en-US" dirty="0"/>
              <a:t>services include Life and Business Coaching</a:t>
            </a:r>
            <a:r>
              <a:rPr lang="hu-HU" dirty="0"/>
              <a:t> </a:t>
            </a:r>
            <a:r>
              <a:rPr lang="en-US" dirty="0"/>
              <a:t>and various personal development workshops.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6763673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4216946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670225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/>
              <a:t>Project </a:t>
            </a:r>
            <a:r>
              <a:rPr lang="hu-HU" b="1" dirty="0" err="1"/>
              <a:t>Structure</a:t>
            </a:r>
            <a:endParaRPr dirty="0"/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Display: HTML/CSS</a:t>
            </a:r>
          </a:p>
          <a:p>
            <a:pPr marL="0" lvl="0" indent="0"/>
            <a:r>
              <a:rPr lang="hu-HU" dirty="0"/>
              <a:t>Backend: PHP MYSQL</a:t>
            </a:r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 err="1"/>
              <a:t>Responsive</a:t>
            </a:r>
            <a:r>
              <a:rPr lang="hu-HU" dirty="0"/>
              <a:t> and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Jogosultságkezelés, titkosítás</a:t>
            </a:r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 err="1"/>
              <a:t>Structure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 err="1"/>
              <a:t>Objectives</a:t>
            </a: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/>
              <a:t>Biztonság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4380612" y="2005098"/>
            <a:ext cx="382768" cy="29899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6935554" y="1970672"/>
            <a:ext cx="382765" cy="367810"/>
            <a:chOff x="-62890750" y="3747425"/>
            <a:chExt cx="330825" cy="317900"/>
          </a:xfrm>
        </p:grpSpPr>
        <p:sp>
          <p:nvSpPr>
            <p:cNvPr id="168" name="Google Shape;168;p3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1879769" y="2011341"/>
            <a:ext cx="291920" cy="286112"/>
            <a:chOff x="-60988625" y="3740800"/>
            <a:chExt cx="316650" cy="310350"/>
          </a:xfrm>
        </p:grpSpPr>
        <p:sp>
          <p:nvSpPr>
            <p:cNvPr id="183" name="Google Shape;183;p3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 err="1"/>
              <a:t>Structure</a:t>
            </a:r>
            <a:endParaRPr dirty="0"/>
          </a:p>
        </p:txBody>
      </p:sp>
      <p:sp>
        <p:nvSpPr>
          <p:cNvPr id="191" name="Google Shape;191;p4"/>
          <p:cNvSpPr txBox="1"/>
          <p:nvPr/>
        </p:nvSpPr>
        <p:spPr>
          <a:xfrm>
            <a:off x="4776485" y="2679145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Frontend</a:t>
            </a:r>
            <a:endParaRPr sz="2000" b="1" i="0" u="none" strike="noStrike" cap="non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4865560" y="2293070"/>
            <a:ext cx="3632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000"/>
            </a:pPr>
            <a:r>
              <a:rPr lang="hu-HU" sz="2000" b="1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Features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375937" y="1698875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>
                <a:latin typeface="Manrope"/>
                <a:ea typeface="Manrope"/>
                <a:cs typeface="Manrope"/>
                <a:sym typeface="Manrope"/>
              </a:rPr>
              <a:t>The architecture of the system follows a three-layer model, where the user interface is based on HTML and CSS, driven by JavaScript. In the middle layer, PHP based server-side logic provides business processes and session management. Data is stored in a MySQL database</a:t>
            </a:r>
            <a:r>
              <a:rPr lang="hu-HU" dirty="0">
                <a:latin typeface="Manrope"/>
                <a:ea typeface="Manrope"/>
                <a:cs typeface="Manrope"/>
                <a:sym typeface="Manrope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776485" y="3065234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Backend</a:t>
            </a:r>
            <a:endParaRPr sz="2000" b="1" i="0" u="none" strike="noStrike" cap="non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288635" y="2774545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7800785" y="2679145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50%</a:t>
            </a:r>
            <a:endParaRPr sz="1800" b="0" i="0" u="none" strike="noStrike" cap="none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7800785" y="3065234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80%</a:t>
            </a:r>
            <a:endParaRPr sz="1800" b="0" i="0" u="none" strike="noStrike" cap="none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288635" y="3160634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88635" y="2774545"/>
            <a:ext cx="697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288635" y="3160645"/>
            <a:ext cx="1102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/>
              <a:t>Project </a:t>
            </a:r>
            <a:r>
              <a:rPr lang="hu-HU" b="1" dirty="0" err="1"/>
              <a:t>development</a:t>
            </a:r>
            <a:endParaRPr dirty="0"/>
          </a:p>
        </p:txBody>
      </p:sp>
      <p:sp>
        <p:nvSpPr>
          <p:cNvPr id="206" name="Google Shape;206;p5"/>
          <p:cNvSpPr txBox="1"/>
          <p:nvPr/>
        </p:nvSpPr>
        <p:spPr>
          <a:xfrm>
            <a:off x="720000" y="1604746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HTML/CSS/JavaScript → Frontend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PHP → Backend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MySQL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→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Database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CD4F68D-3382-4350-9090-58387BE9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38" y="1079752"/>
            <a:ext cx="2365253" cy="138379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BC7710-4C39-49BB-84F7-9780C310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64" y="2550508"/>
            <a:ext cx="1905000" cy="10096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507C34A-6882-4B38-9924-411E4E6B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64" y="3647120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dirty="0" err="1"/>
              <a:t>Database</a:t>
            </a:r>
            <a:endParaRPr dirty="0"/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82" y="830117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441064" y="2174172"/>
            <a:ext cx="2884394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User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table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Stores basic user information such as username, email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hashed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password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whether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user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an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admin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or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instructor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Also handles OAuth2 authentication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842747" y="1990165"/>
            <a:ext cx="1250577" cy="194982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dirty="0" err="1"/>
              <a:t>Database</a:t>
            </a:r>
            <a:endParaRPr dirty="0"/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632012" y="2288472"/>
            <a:ext cx="288439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Bookings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sz="1400" b="1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table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Connects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users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services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Registers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appointments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their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status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491318" y="907676"/>
            <a:ext cx="1250577" cy="1317812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dirty="0" err="1"/>
              <a:t>Database</a:t>
            </a:r>
            <a:endParaRPr dirty="0"/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/>
        </p:nvSpPr>
        <p:spPr>
          <a:xfrm>
            <a:off x="441064" y="2032978"/>
            <a:ext cx="288439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 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Handles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services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table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Stores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service’s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name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hu-HU" sz="1400" b="0" i="0" u="none" strike="noStrike" cap="none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duration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price</a:t>
            </a: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hu-HU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description</a:t>
            </a:r>
            <a:endParaRPr dirty="0"/>
          </a:p>
          <a:p>
            <a:pPr lvl="0" indent="-8890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Active status management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173423" y="910150"/>
            <a:ext cx="1298224" cy="1257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err="1"/>
              <a:t>Contacts</a:t>
            </a:r>
            <a:r>
              <a:rPr lang="hu-HU" dirty="0"/>
              <a:t> and </a:t>
            </a:r>
            <a:r>
              <a:rPr lang="hu-HU" dirty="0" err="1"/>
              <a:t>tasks</a:t>
            </a:r>
            <a:endParaRPr dirty="0"/>
          </a:p>
        </p:txBody>
      </p:sp>
      <p:sp>
        <p:nvSpPr>
          <p:cNvPr id="240" name="Google Shape;240;p9"/>
          <p:cNvSpPr txBox="1"/>
          <p:nvPr/>
        </p:nvSpPr>
        <p:spPr>
          <a:xfrm>
            <a:off x="353657" y="1716972"/>
            <a:ext cx="440660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1150">
              <a:buSzPts val="13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divided the tasks according to our strengths.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1150">
              <a:buSzPts val="1300"/>
              <a:buFont typeface="Arial"/>
              <a:buChar char="●"/>
            </a:pPr>
            <a:endParaRPr dirty="0"/>
          </a:p>
          <a:p>
            <a:pPr marL="457200" lvl="0" indent="-311150">
              <a:buSzPts val="13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used </a:t>
            </a:r>
            <a:r>
              <a:rPr lang="en-US" b="1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Github</a:t>
            </a: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help us coordinate and update the project.</a:t>
            </a: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457200" lvl="0" indent="-311150">
              <a:buSzPts val="1300"/>
              <a:buFont typeface="Arial"/>
              <a:buChar char="●"/>
            </a:pPr>
            <a:endParaRPr dirty="0"/>
          </a:p>
          <a:p>
            <a:pPr marL="457200" lvl="0" indent="-311150">
              <a:buSzPts val="13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All other details were discussed using </a:t>
            </a: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Meta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’s</a:t>
            </a:r>
            <a:r>
              <a:rPr lang="en-US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Messenger</a:t>
            </a: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5FBAB72-4613-404B-814D-E5851945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35" y="1912913"/>
            <a:ext cx="1471337" cy="1471337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26D63F83-14FB-48EA-8677-310DF18A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4772" y="1967823"/>
            <a:ext cx="1361515" cy="1361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Diavetítés a képernyőre (16:9 oldalarány)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Archivo</vt:lpstr>
      <vt:lpstr>Archivo Black</vt:lpstr>
      <vt:lpstr>DM Sans</vt:lpstr>
      <vt:lpstr>Arial</vt:lpstr>
      <vt:lpstr>Archivo ExtraBold</vt:lpstr>
      <vt:lpstr>Manrope</vt:lpstr>
      <vt:lpstr>Business Administration School Center by Slidesgo</vt:lpstr>
      <vt:lpstr>Firestarter Academy</vt:lpstr>
      <vt:lpstr>Introduction</vt:lpstr>
      <vt:lpstr>Project Structure</vt:lpstr>
      <vt:lpstr>Structure</vt:lpstr>
      <vt:lpstr>Project development</vt:lpstr>
      <vt:lpstr>Database</vt:lpstr>
      <vt:lpstr>Database</vt:lpstr>
      <vt:lpstr>Database</vt:lpstr>
      <vt:lpstr>Contacts and tasks</vt:lpstr>
      <vt:lpstr>What are the main parts of the program?</vt:lpstr>
      <vt:lpstr>Homepage</vt:lpstr>
      <vt:lpstr>Registration/Login</vt:lpstr>
      <vt:lpstr>Training Courses</vt:lpstr>
      <vt:lpstr>Personal Profile</vt:lpstr>
      <vt:lpstr>Booking an appointment</vt:lpstr>
      <vt:lpstr>Payment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Firestarter Akadémia</dc:title>
  <dc:creator>Takács Botond</dc:creator>
  <cp:lastModifiedBy>Takács Botond</cp:lastModifiedBy>
  <cp:revision>38</cp:revision>
  <dcterms:modified xsi:type="dcterms:W3CDTF">2025-04-28T07:18:17Z</dcterms:modified>
</cp:coreProperties>
</file>