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chivo" panose="020B0604020202020204" charset="-18"/>
      <p:regular r:id="rId19"/>
      <p:bold r:id="rId20"/>
      <p:italic r:id="rId21"/>
      <p:boldItalic r:id="rId22"/>
    </p:embeddedFont>
    <p:embeddedFont>
      <p:font typeface="Archivo Black" panose="020B0604020202020204" charset="-18"/>
      <p:regular r:id="rId23"/>
    </p:embeddedFont>
    <p:embeddedFont>
      <p:font typeface="Archivo ExtraBold" panose="020B0604020202020204" charset="-18"/>
      <p:bold r:id="rId24"/>
      <p:boldItalic r:id="rId25"/>
    </p:embeddedFont>
    <p:embeddedFont>
      <p:font typeface="DM Sans" panose="020B0604020202020204" charset="-18"/>
      <p:regular r:id="rId26"/>
      <p:bold r:id="rId27"/>
      <p:italic r:id="rId28"/>
      <p:boldItalic r:id="rId29"/>
    </p:embeddedFont>
    <p:embeddedFont>
      <p:font typeface="Manrop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50lBVQY1DUQBGsCbasJAguES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8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18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425561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9"/>
          <p:cNvGrpSpPr/>
          <p:nvPr/>
        </p:nvGrpSpPr>
        <p:grpSpPr>
          <a:xfrm>
            <a:off x="2212504" y="2617581"/>
            <a:ext cx="7422661" cy="2776701"/>
            <a:chOff x="2212504" y="2617581"/>
            <a:chExt cx="7422661" cy="2776701"/>
          </a:xfrm>
        </p:grpSpPr>
        <p:grpSp>
          <p:nvGrpSpPr>
            <p:cNvPr id="17" name="Google Shape;17;p19"/>
            <p:cNvGrpSpPr/>
            <p:nvPr/>
          </p:nvGrpSpPr>
          <p:grpSpPr>
            <a:xfrm>
              <a:off x="2212504" y="4514625"/>
              <a:ext cx="1309796" cy="257750"/>
              <a:chOff x="-6337521" y="4362225"/>
              <a:chExt cx="1309796" cy="257750"/>
            </a:xfrm>
          </p:grpSpPr>
          <p:sp>
            <p:nvSpPr>
              <p:cNvPr id="18" name="Google Shape;18;p19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9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9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9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9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9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19"/>
            <p:cNvGrpSpPr/>
            <p:nvPr/>
          </p:nvGrpSpPr>
          <p:grpSpPr>
            <a:xfrm>
              <a:off x="6687000" y="2617581"/>
              <a:ext cx="2948165" cy="2776701"/>
              <a:chOff x="6687000" y="2617581"/>
              <a:chExt cx="2948165" cy="2776701"/>
            </a:xfrm>
          </p:grpSpPr>
          <p:sp>
            <p:nvSpPr>
              <p:cNvPr id="29" name="Google Shape;29;p19"/>
              <p:cNvSpPr/>
              <p:nvPr/>
            </p:nvSpPr>
            <p:spPr>
              <a:xfrm flipH="1">
                <a:off x="6687000" y="2703525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9"/>
              <p:cNvSpPr/>
              <p:nvPr/>
            </p:nvSpPr>
            <p:spPr>
              <a:xfrm rot="-2699590">
                <a:off x="7946885" y="3849460"/>
                <a:ext cx="1780000" cy="477721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9"/>
              <p:cNvSpPr/>
              <p:nvPr/>
            </p:nvSpPr>
            <p:spPr>
              <a:xfrm rot="-2700000">
                <a:off x="6857259" y="4943944"/>
                <a:ext cx="996172" cy="11497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9"/>
              <p:cNvSpPr/>
              <p:nvPr/>
            </p:nvSpPr>
            <p:spPr>
              <a:xfrm>
                <a:off x="6962498" y="355377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9"/>
              <p:cNvSpPr/>
              <p:nvPr/>
            </p:nvSpPr>
            <p:spPr>
              <a:xfrm rot="-2699590">
                <a:off x="7651509" y="3199003"/>
                <a:ext cx="1780000" cy="32668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ubTitle" idx="2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3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" name="Google Shape;42;p20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43" name="Google Shape;43;p20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0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45" name="Google Shape;45;p20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0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0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0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0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50" name="Google Shape;50;p2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21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63" name="Google Shape;63;p21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4" name="Google Shape;64;p21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1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1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1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1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1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1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1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75" name="Google Shape;75;p21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1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4"/>
          <p:cNvGrpSpPr/>
          <p:nvPr/>
        </p:nvGrpSpPr>
        <p:grpSpPr>
          <a:xfrm>
            <a:off x="7267314" y="-374489"/>
            <a:ext cx="2456418" cy="5138700"/>
            <a:chOff x="7267314" y="-374489"/>
            <a:chExt cx="2456418" cy="5138700"/>
          </a:xfrm>
        </p:grpSpPr>
        <p:grpSp>
          <p:nvGrpSpPr>
            <p:cNvPr id="85" name="Google Shape;85;p24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86" name="Google Shape;86;p24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4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4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4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4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4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4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4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4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4"/>
            <p:cNvGrpSpPr/>
            <p:nvPr/>
          </p:nvGrpSpPr>
          <p:grpSpPr>
            <a:xfrm>
              <a:off x="7267314" y="-374489"/>
              <a:ext cx="2456418" cy="1917425"/>
              <a:chOff x="7267314" y="-366325"/>
              <a:chExt cx="2456418" cy="1917425"/>
            </a:xfrm>
          </p:grpSpPr>
          <p:sp>
            <p:nvSpPr>
              <p:cNvPr id="97" name="Google Shape;97;p24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4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4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4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103" name="Google Shape;103;p25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25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115" name="Google Shape;115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hu-HU" b="1" dirty="0">
                <a:latin typeface="Manrope" panose="020B0604020202020204" charset="0"/>
              </a:rPr>
              <a:t>Firestarter Akadémia</a:t>
            </a:r>
            <a:endParaRPr dirty="0">
              <a:latin typeface="Manrope" panose="020B0604020202020204" charset="0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hu-HU" b="1" dirty="0"/>
              <a:t>Alakítsd át az életed velünk</a:t>
            </a:r>
            <a:endParaRPr dirty="0"/>
          </a:p>
        </p:txBody>
      </p:sp>
      <p:sp>
        <p:nvSpPr>
          <p:cNvPr id="127" name="Google Shape;127;p1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132" name="Google Shape;132;p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39" t="12780" r="6140" b="28752"/>
          <a:stretch/>
        </p:blipFill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1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Mik a program fő részei?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719999" y="1932125"/>
            <a:ext cx="402008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Kezdőlap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Regisztráció/bejelentkezés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Képzések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profil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Időpontfoglalás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dirty="0">
                <a:solidFill>
                  <a:schemeClr val="tx1"/>
                </a:solidFill>
                <a:latin typeface="Manrope" panose="020B0604020202020204" charset="0"/>
              </a:rPr>
              <a:t>Fizetési rendszer</a:t>
            </a:r>
            <a:endParaRPr sz="2000" b="1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Kezdőlap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720000" y="1674159"/>
            <a:ext cx="40537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33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7A4162-775A-47C8-A707-F2B5C122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578005"/>
            <a:ext cx="5795683" cy="2442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Regisztráció/Bejelentkezés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20000" y="1586753"/>
            <a:ext cx="4053706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Egyszerű regisztráció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Email és jelszó megadása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Felhasználónév választása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Új jelszó kérése emailen keresztül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OAuth2 bejelentkezés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Google fiókkal történő belépés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Biztonságos hitelesítés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Automatikus profilkezelés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Felhasználói jogosultságok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Vendég vagy oktató szerepkör választása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Személyre szabott hozzáférési szintek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Egyedi jogosultságkezelés 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E4646B-DB66-49B1-A9A4-AFC2873A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8434"/>
            <a:ext cx="2958353" cy="3684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Képzések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720000" y="1586753"/>
            <a:ext cx="405370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Képzések áttekintése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Elérhető kurzusok listája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Részletes képzési leírások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Aktuális árak és időtartamok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Jelentkezési folyamat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Online regisztrációs űrlap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Automatikus visszaigazolás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Képzési platform funkciók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profil kezelése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Konzultációk ütemezése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EEC49D0-9975-4FFC-86B8-F5FF8444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09" y="263490"/>
            <a:ext cx="4249809" cy="4742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Személyes profil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720000" y="1586753"/>
            <a:ext cx="405370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Megrendelt kurzusok megtekintése/módosítása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adatok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Email cím/jelszó módosítás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3E2388C-EE36-4DAE-B228-59F9B59D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67" y="1017725"/>
            <a:ext cx="2885856" cy="3569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Időpontfoglalás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Naptár formátumban kiválasztható szabad időpontok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 hónappal előre foglalhatóság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Oktatói elfogadás után, megjelenik a felhasználó oldalán is, emaillel tájékoztatva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B18067C-7C10-455F-814D-67BA0C86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06" y="941558"/>
            <a:ext cx="3223121" cy="31062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Fizetési rendszer</a:t>
            </a:r>
            <a:endParaRPr dirty="0"/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Ennek segítségével lehet foglalni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Ha a megfelelő adatokkal van kitöltve csak akkor engedi tovább a felhasználót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Sikeres „Fizetés” után véglegesíti a rendszer a foglalást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34DDAB8-0837-496C-841A-C4692FB0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35" y="753036"/>
            <a:ext cx="2420471" cy="3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Bevezető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4047566" y="1425577"/>
            <a:ext cx="3133164" cy="304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Platformunk egyedi előnyei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között szerepel a 24/7 online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időpontfoglalási rendszer, a sötét/világos téma támogatás és a Google bejelentkezési lehetőség. A biztonságos adatkezelés és a reszponzív felület garantálja a zökkenőmentes felhasználói élményt minden eszközön.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2"/>
          </p:nvPr>
        </p:nvSpPr>
        <p:spPr>
          <a:xfrm>
            <a:off x="720000" y="1425578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A Firestarter Akadémia egy modern digitális platform az önfejlesztés területén. Weboldalunk ötvözi a felhasználóbarát designt a legkorszerűbb technológiákkal. Hat kulcsfontosságú szolgáltatásunk között megtalálható a Life és Business Coaching, valamint különböző személyiségfejlesztő workshopok.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6763673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4216946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670225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Projekt felépítése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Megjelenítési réteg: HTML/CSS szerkezet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Reszponzív, szemantikus kódstruktúra kialakítása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Jogosultságkezelés, titkosítás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/>
              <a:t>Felépítés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/>
              <a:t>Célok</a:t>
            </a: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dirty="0"/>
              <a:t>Biztonság</a:t>
            </a:r>
            <a:endParaRPr dirty="0"/>
          </a:p>
        </p:txBody>
      </p:sp>
      <p:sp>
        <p:nvSpPr>
          <p:cNvPr id="166" name="Google Shape;166;p3"/>
          <p:cNvSpPr/>
          <p:nvPr/>
        </p:nvSpPr>
        <p:spPr>
          <a:xfrm>
            <a:off x="4380612" y="2005098"/>
            <a:ext cx="382768" cy="29899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6935554" y="1970672"/>
            <a:ext cx="382765" cy="367810"/>
            <a:chOff x="-62890750" y="3747425"/>
            <a:chExt cx="330825" cy="317900"/>
          </a:xfrm>
        </p:grpSpPr>
        <p:sp>
          <p:nvSpPr>
            <p:cNvPr id="168" name="Google Shape;168;p3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1879769" y="2011341"/>
            <a:ext cx="291920" cy="286112"/>
            <a:chOff x="-60988625" y="3740800"/>
            <a:chExt cx="316650" cy="310350"/>
          </a:xfrm>
        </p:grpSpPr>
        <p:sp>
          <p:nvSpPr>
            <p:cNvPr id="183" name="Google Shape;183;p3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Felépítés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4776485" y="2679145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Frontend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4865560" y="2293070"/>
            <a:ext cx="3632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Jellemzők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375937" y="1698875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 rendszer architektúrája háromrétegű modellt követ, ahol a felhasználói felület HTML5 és CSS3 technológiákra épül, ezt JavaScript vezérli. A középső rétegben PHP7+ alapú szerveroldali logika biztosítja az üzleti folyamatokat és a munkamenet kezelést. Az adatok tárolását MySQL adatbázis végzi, PDO absztrakciós rétegen keresztül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776485" y="3065234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Backend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288635" y="2774545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7800785" y="2679145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50%</a:t>
            </a:r>
            <a:endParaRPr sz="1800" b="0" i="0" u="none" strike="noStrike" cap="none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7800785" y="3065234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80%</a:t>
            </a:r>
            <a:endParaRPr sz="1800" b="0" i="0" u="none" strike="noStrike" cap="none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288635" y="3160634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88635" y="2774545"/>
            <a:ext cx="697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288635" y="3160645"/>
            <a:ext cx="1102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Program fejlesztése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720000" y="1604746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HTML/CSS/JavaScript → Frontend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PHP → Backend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MySQL → Adatbázis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CD4F68D-3382-4350-9090-58387BE9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38" y="1079752"/>
            <a:ext cx="2365253" cy="138379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BC7710-4C39-49BB-84F7-9780C310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64" y="2550508"/>
            <a:ext cx="1905000" cy="10096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507C34A-6882-4B38-9924-411E4E6B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64" y="3647120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82" y="830117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441064" y="2174172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Felhasználói tábla (users)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Tárolja a felhasználók alapvető adatait, mint felhasználónév, email és jelszó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OAuth2 hitelesítési adatokat is kezel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842747" y="1990165"/>
            <a:ext cx="1250577" cy="194982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632012" y="2288472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Foglalások kezelése (bookings)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Összeköti a felhasználókat a szolgáltatásokkal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Státuszok és időpontok nyilvántartása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491318" y="907676"/>
            <a:ext cx="1250577" cy="1317812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/>
        </p:nvSpPr>
        <p:spPr>
          <a:xfrm>
            <a:off x="441064" y="2032978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Szolgáltatások rendszere (services)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Szolgáltatások nevét, időtartamát és árát tárolja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Aktív státusz és ajánlott időtartamok kezelése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173423" y="910150"/>
            <a:ext cx="1298224" cy="1257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Kapcsolattartás és feladatok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353657" y="1716972"/>
            <a:ext cx="440660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feladatokat saját erősségeink szerint osztottuk fel.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dirty="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projekt összehangolására és aktualizálására a 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Github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volt a segítségünkre.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dirty="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Minden egyéb részletet pedig a 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eta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essengerének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segítségével beszéltünk át.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5FBAB72-4613-404B-814D-E5851945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35" y="1912913"/>
            <a:ext cx="1471337" cy="1471337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26D63F83-14FB-48EA-8677-310DF18A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4772" y="1967823"/>
            <a:ext cx="1361515" cy="1361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Diavetítés a képernyőre (16:9 oldalarány)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Archivo ExtraBold</vt:lpstr>
      <vt:lpstr>Arial</vt:lpstr>
      <vt:lpstr>Archivo Black</vt:lpstr>
      <vt:lpstr>Manrope</vt:lpstr>
      <vt:lpstr>Archivo</vt:lpstr>
      <vt:lpstr>DM Sans</vt:lpstr>
      <vt:lpstr>Business Administration School Center by Slidesgo</vt:lpstr>
      <vt:lpstr>Firestarter Akadémia</vt:lpstr>
      <vt:lpstr>Bevezető</vt:lpstr>
      <vt:lpstr>Projekt felépítése</vt:lpstr>
      <vt:lpstr>Felépítés</vt:lpstr>
      <vt:lpstr>Program fejlesztése</vt:lpstr>
      <vt:lpstr>Adatbázis</vt:lpstr>
      <vt:lpstr>Adatbázis</vt:lpstr>
      <vt:lpstr>Adatbázis</vt:lpstr>
      <vt:lpstr>Kapcsolattartás és feladatok</vt:lpstr>
      <vt:lpstr>Mik a program fő részei?</vt:lpstr>
      <vt:lpstr>Kezdőlap</vt:lpstr>
      <vt:lpstr>Regisztráció/Bejelentkezés</vt:lpstr>
      <vt:lpstr>Képzések</vt:lpstr>
      <vt:lpstr>Személyes profil</vt:lpstr>
      <vt:lpstr>Időpontfoglalás</vt:lpstr>
      <vt:lpstr>Fizetési rendszer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Firestarter Akadémia</dc:title>
  <cp:lastModifiedBy>13 A</cp:lastModifiedBy>
  <cp:revision>16</cp:revision>
  <dcterms:modified xsi:type="dcterms:W3CDTF">2025-04-03T06:26:31Z</dcterms:modified>
</cp:coreProperties>
</file>