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Archivo" panose="020B0604020202020204" charset="-18"/>
      <p:regular r:id="rId19"/>
      <p:bold r:id="rId20"/>
      <p:italic r:id="rId21"/>
      <p:boldItalic r:id="rId22"/>
    </p:embeddedFont>
    <p:embeddedFont>
      <p:font typeface="Archivo Black" panose="020B0604020202020204" charset="-18"/>
      <p:regular r:id="rId23"/>
    </p:embeddedFont>
    <p:embeddedFont>
      <p:font typeface="Archivo ExtraBold" panose="020B0604020202020204" charset="-18"/>
      <p:bold r:id="rId24"/>
      <p:boldItalic r:id="rId25"/>
    </p:embeddedFont>
    <p:embeddedFont>
      <p:font typeface="DM Sans" panose="020B0604020202020204" charset="-18"/>
      <p:regular r:id="rId26"/>
      <p:bold r:id="rId27"/>
      <p:italic r:id="rId28"/>
      <p:boldItalic r:id="rId29"/>
    </p:embeddedFont>
    <p:embeddedFont>
      <p:font typeface="Manrope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g50lBVQY1DUQBGsCbasJAguESY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4" name="Google Shape;24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0" name="Google Shape;25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9" name="Google Shape;26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5" name="Google Shape;27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86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9" name="Google Shape;22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8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6170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ubTitle" idx="1"/>
          </p:nvPr>
        </p:nvSpPr>
        <p:spPr>
          <a:xfrm>
            <a:off x="713225" y="2733950"/>
            <a:ext cx="2237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" name="Google Shape;11;p18"/>
          <p:cNvSpPr>
            <a:spLocks noGrp="1"/>
          </p:cNvSpPr>
          <p:nvPr>
            <p:ph type="pic" idx="2"/>
          </p:nvPr>
        </p:nvSpPr>
        <p:spPr>
          <a:xfrm>
            <a:off x="5654925" y="1312525"/>
            <a:ext cx="2852100" cy="28521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9"/>
          <p:cNvSpPr txBox="1">
            <a:spLocks noGrp="1"/>
          </p:cNvSpPr>
          <p:nvPr>
            <p:ph type="subTitle" idx="1"/>
          </p:nvPr>
        </p:nvSpPr>
        <p:spPr>
          <a:xfrm>
            <a:off x="4255610" y="1667625"/>
            <a:ext cx="3030900" cy="24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ubTitle" idx="2"/>
          </p:nvPr>
        </p:nvSpPr>
        <p:spPr>
          <a:xfrm>
            <a:off x="720000" y="1667625"/>
            <a:ext cx="3030900" cy="24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19"/>
          <p:cNvGrpSpPr/>
          <p:nvPr/>
        </p:nvGrpSpPr>
        <p:grpSpPr>
          <a:xfrm>
            <a:off x="2212504" y="2617581"/>
            <a:ext cx="7422661" cy="2776701"/>
            <a:chOff x="2212504" y="2617581"/>
            <a:chExt cx="7422661" cy="2776701"/>
          </a:xfrm>
        </p:grpSpPr>
        <p:grpSp>
          <p:nvGrpSpPr>
            <p:cNvPr id="17" name="Google Shape;17;p19"/>
            <p:cNvGrpSpPr/>
            <p:nvPr/>
          </p:nvGrpSpPr>
          <p:grpSpPr>
            <a:xfrm>
              <a:off x="2212504" y="4514625"/>
              <a:ext cx="1309796" cy="257750"/>
              <a:chOff x="-6337521" y="4362225"/>
              <a:chExt cx="1309796" cy="257750"/>
            </a:xfrm>
          </p:grpSpPr>
          <p:sp>
            <p:nvSpPr>
              <p:cNvPr id="18" name="Google Shape;18;p19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9;p19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19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19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19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19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19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19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19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19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" name="Google Shape;28;p19"/>
            <p:cNvGrpSpPr/>
            <p:nvPr/>
          </p:nvGrpSpPr>
          <p:grpSpPr>
            <a:xfrm>
              <a:off x="6687000" y="2617581"/>
              <a:ext cx="2948165" cy="2776701"/>
              <a:chOff x="6687000" y="2617581"/>
              <a:chExt cx="2948165" cy="2776701"/>
            </a:xfrm>
          </p:grpSpPr>
          <p:sp>
            <p:nvSpPr>
              <p:cNvPr id="29" name="Google Shape;29;p19"/>
              <p:cNvSpPr/>
              <p:nvPr/>
            </p:nvSpPr>
            <p:spPr>
              <a:xfrm flipH="1">
                <a:off x="6687000" y="2703525"/>
                <a:ext cx="2457000" cy="24471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19"/>
              <p:cNvSpPr/>
              <p:nvPr/>
            </p:nvSpPr>
            <p:spPr>
              <a:xfrm rot="-2699590">
                <a:off x="7946885" y="3849460"/>
                <a:ext cx="1780000" cy="477721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19"/>
              <p:cNvSpPr/>
              <p:nvPr/>
            </p:nvSpPr>
            <p:spPr>
              <a:xfrm rot="-2700000">
                <a:off x="6857259" y="4943944"/>
                <a:ext cx="996172" cy="114976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19"/>
              <p:cNvSpPr/>
              <p:nvPr/>
            </p:nvSpPr>
            <p:spPr>
              <a:xfrm>
                <a:off x="6962498" y="355377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19"/>
              <p:cNvSpPr/>
              <p:nvPr/>
            </p:nvSpPr>
            <p:spPr>
              <a:xfrm rot="-2699590">
                <a:off x="7651509" y="3199003"/>
                <a:ext cx="1780000" cy="326683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subTitle" idx="1"/>
          </p:nvPr>
        </p:nvSpPr>
        <p:spPr>
          <a:xfrm>
            <a:off x="937700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subTitle" idx="2"/>
          </p:nvPr>
        </p:nvSpPr>
        <p:spPr>
          <a:xfrm>
            <a:off x="3484421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subTitle" idx="3"/>
          </p:nvPr>
        </p:nvSpPr>
        <p:spPr>
          <a:xfrm>
            <a:off x="6031148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ubTitle" idx="4"/>
          </p:nvPr>
        </p:nvSpPr>
        <p:spPr>
          <a:xfrm>
            <a:off x="937625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ubTitle" idx="5"/>
          </p:nvPr>
        </p:nvSpPr>
        <p:spPr>
          <a:xfrm>
            <a:off x="3484346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subTitle" idx="6"/>
          </p:nvPr>
        </p:nvSpPr>
        <p:spPr>
          <a:xfrm>
            <a:off x="6031073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42" name="Google Shape;42;p20"/>
          <p:cNvGrpSpPr/>
          <p:nvPr/>
        </p:nvGrpSpPr>
        <p:grpSpPr>
          <a:xfrm>
            <a:off x="7527489" y="-437123"/>
            <a:ext cx="2304018" cy="2076084"/>
            <a:chOff x="7527489" y="-437123"/>
            <a:chExt cx="2304018" cy="2076084"/>
          </a:xfrm>
        </p:grpSpPr>
        <p:sp>
          <p:nvSpPr>
            <p:cNvPr id="43" name="Google Shape;43;p20"/>
            <p:cNvSpPr/>
            <p:nvPr/>
          </p:nvSpPr>
          <p:spPr>
            <a:xfrm rot="-5400000" flipH="1">
              <a:off x="7653475" y="-58150"/>
              <a:ext cx="1554600" cy="154860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4" name="Google Shape;44;p20"/>
            <p:cNvGrpSpPr/>
            <p:nvPr/>
          </p:nvGrpSpPr>
          <p:grpSpPr>
            <a:xfrm>
              <a:off x="7527489" y="-190590"/>
              <a:ext cx="2304018" cy="1829551"/>
              <a:chOff x="7267314" y="-366325"/>
              <a:chExt cx="2304018" cy="1829551"/>
            </a:xfrm>
          </p:grpSpPr>
          <p:sp>
            <p:nvSpPr>
              <p:cNvPr id="45" name="Google Shape;45;p20"/>
              <p:cNvSpPr/>
              <p:nvPr/>
            </p:nvSpPr>
            <p:spPr>
              <a:xfrm rot="2699366" flipH="1">
                <a:off x="8496503" y="4900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0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0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8" name="Google Shape;48;p20"/>
            <p:cNvSpPr/>
            <p:nvPr/>
          </p:nvSpPr>
          <p:spPr>
            <a:xfrm rot="2700000">
              <a:off x="7775558" y="-183425"/>
              <a:ext cx="770464" cy="127703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" name="Google Shape;49;p20"/>
          <p:cNvGrpSpPr/>
          <p:nvPr/>
        </p:nvGrpSpPr>
        <p:grpSpPr>
          <a:xfrm>
            <a:off x="3917102" y="4514625"/>
            <a:ext cx="1309796" cy="257750"/>
            <a:chOff x="-6337521" y="4362225"/>
            <a:chExt cx="1309796" cy="257750"/>
          </a:xfrm>
        </p:grpSpPr>
        <p:sp>
          <p:nvSpPr>
            <p:cNvPr id="50" name="Google Shape;50;p20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20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20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20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20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20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20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20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20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0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62" name="Google Shape;62;p21"/>
          <p:cNvGrpSpPr/>
          <p:nvPr/>
        </p:nvGrpSpPr>
        <p:grpSpPr>
          <a:xfrm>
            <a:off x="7267314" y="387525"/>
            <a:ext cx="2456418" cy="5138700"/>
            <a:chOff x="7267314" y="387525"/>
            <a:chExt cx="2456418" cy="5138700"/>
          </a:xfrm>
        </p:grpSpPr>
        <p:grpSp>
          <p:nvGrpSpPr>
            <p:cNvPr id="63" name="Google Shape;63;p21"/>
            <p:cNvGrpSpPr/>
            <p:nvPr/>
          </p:nvGrpSpPr>
          <p:grpSpPr>
            <a:xfrm rot="10800000" flipH="1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64" name="Google Shape;64;p21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21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1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1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1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1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1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1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1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1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21"/>
            <p:cNvGrpSpPr/>
            <p:nvPr/>
          </p:nvGrpSpPr>
          <p:grpSpPr>
            <a:xfrm rot="10800000" flipH="1">
              <a:off x="7267314" y="3608800"/>
              <a:ext cx="2456418" cy="1917425"/>
              <a:chOff x="7267314" y="-366325"/>
              <a:chExt cx="2456418" cy="1917425"/>
            </a:xfrm>
          </p:grpSpPr>
          <p:sp>
            <p:nvSpPr>
              <p:cNvPr id="75" name="Google Shape;75;p21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21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21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21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24"/>
          <p:cNvGrpSpPr/>
          <p:nvPr/>
        </p:nvGrpSpPr>
        <p:grpSpPr>
          <a:xfrm>
            <a:off x="7267314" y="-374489"/>
            <a:ext cx="2456418" cy="5138700"/>
            <a:chOff x="7267314" y="-374489"/>
            <a:chExt cx="2456418" cy="5138700"/>
          </a:xfrm>
        </p:grpSpPr>
        <p:grpSp>
          <p:nvGrpSpPr>
            <p:cNvPr id="85" name="Google Shape;85;p24"/>
            <p:cNvGrpSpPr/>
            <p:nvPr/>
          </p:nvGrpSpPr>
          <p:grpSpPr>
            <a:xfrm>
              <a:off x="7432804" y="4506461"/>
              <a:ext cx="1309796" cy="257750"/>
              <a:chOff x="-6337521" y="4362225"/>
              <a:chExt cx="1309796" cy="257750"/>
            </a:xfrm>
          </p:grpSpPr>
          <p:sp>
            <p:nvSpPr>
              <p:cNvPr id="86" name="Google Shape;86;p24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4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4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4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4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4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4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4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4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4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" name="Google Shape;96;p24"/>
            <p:cNvGrpSpPr/>
            <p:nvPr/>
          </p:nvGrpSpPr>
          <p:grpSpPr>
            <a:xfrm>
              <a:off x="7267314" y="-374489"/>
              <a:ext cx="2456418" cy="1917425"/>
              <a:chOff x="7267314" y="-366325"/>
              <a:chExt cx="2456418" cy="1917425"/>
            </a:xfrm>
          </p:grpSpPr>
          <p:sp>
            <p:nvSpPr>
              <p:cNvPr id="97" name="Google Shape;97;p24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24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24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24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5"/>
          <p:cNvGrpSpPr/>
          <p:nvPr/>
        </p:nvGrpSpPr>
        <p:grpSpPr>
          <a:xfrm>
            <a:off x="7267314" y="387525"/>
            <a:ext cx="2456418" cy="5138700"/>
            <a:chOff x="7267314" y="387525"/>
            <a:chExt cx="2456418" cy="5138700"/>
          </a:xfrm>
        </p:grpSpPr>
        <p:grpSp>
          <p:nvGrpSpPr>
            <p:cNvPr id="103" name="Google Shape;103;p25"/>
            <p:cNvGrpSpPr/>
            <p:nvPr/>
          </p:nvGrpSpPr>
          <p:grpSpPr>
            <a:xfrm rot="10800000" flipH="1">
              <a:off x="7432804" y="387525"/>
              <a:ext cx="1309796" cy="257750"/>
              <a:chOff x="-6337521" y="4362225"/>
              <a:chExt cx="1309796" cy="257750"/>
            </a:xfrm>
          </p:grpSpPr>
          <p:sp>
            <p:nvSpPr>
              <p:cNvPr id="104" name="Google Shape;104;p25"/>
              <p:cNvSpPr/>
              <p:nvPr/>
            </p:nvSpPr>
            <p:spPr>
              <a:xfrm>
                <a:off x="-591797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25"/>
              <p:cNvSpPr/>
              <p:nvPr/>
            </p:nvSpPr>
            <p:spPr>
              <a:xfrm>
                <a:off x="-5713862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25"/>
              <p:cNvSpPr/>
              <p:nvPr/>
            </p:nvSpPr>
            <p:spPr>
              <a:xfrm>
                <a:off x="-5509750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25"/>
              <p:cNvSpPr/>
              <p:nvPr/>
            </p:nvSpPr>
            <p:spPr>
              <a:xfrm>
                <a:off x="-5305637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25"/>
              <p:cNvSpPr/>
              <p:nvPr/>
            </p:nvSpPr>
            <p:spPr>
              <a:xfrm>
                <a:off x="-5101525" y="436222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25"/>
              <p:cNvSpPr/>
              <p:nvPr/>
            </p:nvSpPr>
            <p:spPr>
              <a:xfrm>
                <a:off x="-633752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25"/>
              <p:cNvSpPr/>
              <p:nvPr/>
            </p:nvSpPr>
            <p:spPr>
              <a:xfrm>
                <a:off x="-6133409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25"/>
              <p:cNvSpPr/>
              <p:nvPr/>
            </p:nvSpPr>
            <p:spPr>
              <a:xfrm>
                <a:off x="-5929296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25"/>
              <p:cNvSpPr/>
              <p:nvPr/>
            </p:nvSpPr>
            <p:spPr>
              <a:xfrm>
                <a:off x="-5725184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25"/>
              <p:cNvSpPr/>
              <p:nvPr/>
            </p:nvSpPr>
            <p:spPr>
              <a:xfrm>
                <a:off x="-5521071" y="4546175"/>
                <a:ext cx="73800" cy="738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114;p25"/>
            <p:cNvGrpSpPr/>
            <p:nvPr/>
          </p:nvGrpSpPr>
          <p:grpSpPr>
            <a:xfrm rot="10800000" flipH="1">
              <a:off x="7267314" y="3608800"/>
              <a:ext cx="2456418" cy="1917425"/>
              <a:chOff x="7267314" y="-366325"/>
              <a:chExt cx="2456418" cy="1917425"/>
            </a:xfrm>
          </p:grpSpPr>
          <p:sp>
            <p:nvSpPr>
              <p:cNvPr id="115" name="Google Shape;115;p25"/>
              <p:cNvSpPr/>
              <p:nvPr/>
            </p:nvSpPr>
            <p:spPr>
              <a:xfrm rot="-5400000" flipH="1">
                <a:off x="7653475" y="-500"/>
                <a:ext cx="1554600" cy="1548600"/>
              </a:xfrm>
              <a:prstGeom prst="rtTriangl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25"/>
              <p:cNvSpPr/>
              <p:nvPr/>
            </p:nvSpPr>
            <p:spPr>
              <a:xfrm rot="2699366" flipH="1">
                <a:off x="8648903" y="642478"/>
                <a:ext cx="1150392" cy="262619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25"/>
              <p:cNvSpPr/>
              <p:nvPr/>
            </p:nvSpPr>
            <p:spPr>
              <a:xfrm>
                <a:off x="7719598" y="153426"/>
                <a:ext cx="1309800" cy="13098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25"/>
              <p:cNvSpPr/>
              <p:nvPr/>
            </p:nvSpPr>
            <p:spPr>
              <a:xfrm rot="2699336" flipH="1">
                <a:off x="7177884" y="-7536"/>
                <a:ext cx="1098632" cy="201950"/>
              </a:xfrm>
              <a:prstGeom prst="roundRect">
                <a:avLst>
                  <a:gd name="adj" fmla="val 50000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 Black"/>
              <a:buNone/>
              <a:defRPr sz="3200" b="0" i="0" u="none" strike="noStrike" cap="none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●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■"/>
              <a:defRPr sz="1400" b="0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/>
          <p:nvPr/>
        </p:nvSpPr>
        <p:spPr>
          <a:xfrm flipH="1">
            <a:off x="4714200" y="783325"/>
            <a:ext cx="4429800" cy="4367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 rot="-2700000">
            <a:off x="7675121" y="1303413"/>
            <a:ext cx="996172" cy="11497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46170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hu-HU" b="1" dirty="0">
                <a:latin typeface="Manrope" panose="020B0604020202020204" charset="0"/>
              </a:rPr>
              <a:t>Firestarter Akadémia</a:t>
            </a:r>
            <a:endParaRPr dirty="0">
              <a:latin typeface="Manrope" panose="020B0604020202020204" charset="0"/>
              <a:ea typeface="Archivo"/>
              <a:cs typeface="Archivo"/>
              <a:sym typeface="Archivo"/>
            </a:endParaRPr>
          </a:p>
        </p:txBody>
      </p:sp>
      <p:sp>
        <p:nvSpPr>
          <p:cNvPr id="126" name="Google Shape;126;p1"/>
          <p:cNvSpPr txBox="1">
            <a:spLocks noGrp="1"/>
          </p:cNvSpPr>
          <p:nvPr>
            <p:ph type="subTitle" idx="1"/>
          </p:nvPr>
        </p:nvSpPr>
        <p:spPr>
          <a:xfrm>
            <a:off x="713225" y="2733950"/>
            <a:ext cx="2237400" cy="6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hu-HU" b="1" dirty="0"/>
              <a:t>Alakítsd át az életed velünk</a:t>
            </a:r>
            <a:endParaRPr dirty="0"/>
          </a:p>
        </p:txBody>
      </p:sp>
      <p:sp>
        <p:nvSpPr>
          <p:cNvPr id="127" name="Google Shape;127;p1"/>
          <p:cNvSpPr/>
          <p:nvPr/>
        </p:nvSpPr>
        <p:spPr>
          <a:xfrm rot="-2699590">
            <a:off x="4984509" y="3275203"/>
            <a:ext cx="1780000" cy="32668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 rot="-2699590">
            <a:off x="7108289" y="2092651"/>
            <a:ext cx="1780000" cy="326683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 rot="-2699590">
            <a:off x="6792716" y="1243005"/>
            <a:ext cx="1780000" cy="477721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 rot="-2699590">
            <a:off x="5127485" y="3849460"/>
            <a:ext cx="1780000" cy="477721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1"/>
          <p:cNvGrpSpPr/>
          <p:nvPr/>
        </p:nvGrpSpPr>
        <p:grpSpPr>
          <a:xfrm>
            <a:off x="2669704" y="4362225"/>
            <a:ext cx="1309796" cy="257750"/>
            <a:chOff x="-6337521" y="4362225"/>
            <a:chExt cx="1309796" cy="257750"/>
          </a:xfrm>
        </p:grpSpPr>
        <p:sp>
          <p:nvSpPr>
            <p:cNvPr id="132" name="Google Shape;132;p1"/>
            <p:cNvSpPr/>
            <p:nvPr/>
          </p:nvSpPr>
          <p:spPr>
            <a:xfrm>
              <a:off x="-591797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-5713862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-5509750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-5305637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-5101525" y="436222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-633752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-6133409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-5929296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-5725184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-5521071" y="4546175"/>
              <a:ext cx="73800" cy="738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2" name="Google Shape;142;p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6139" t="12780" r="6140" b="28752"/>
          <a:stretch/>
        </p:blipFill>
        <p:spPr>
          <a:xfrm>
            <a:off x="5654925" y="1312525"/>
            <a:ext cx="2852100" cy="28521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3" name="Google Shape;143;p1"/>
          <p:cNvSpPr/>
          <p:nvPr/>
        </p:nvSpPr>
        <p:spPr>
          <a:xfrm rot="-2700000">
            <a:off x="5941284" y="4227394"/>
            <a:ext cx="996172" cy="11497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4643689" y="2814981"/>
            <a:ext cx="1596600" cy="15966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Mik a program fő részei?</a:t>
            </a:r>
            <a:endParaRPr b="1" dirty="0">
              <a:latin typeface="Manrope" panose="020B0604020202020204" charset="0"/>
            </a:endParaRPr>
          </a:p>
        </p:txBody>
      </p:sp>
      <p:sp>
        <p:nvSpPr>
          <p:cNvPr id="247" name="Google Shape;247;p10"/>
          <p:cNvSpPr txBox="1"/>
          <p:nvPr/>
        </p:nvSpPr>
        <p:spPr>
          <a:xfrm>
            <a:off x="719999" y="1932125"/>
            <a:ext cx="402008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hu-HU" sz="20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Kezdőlap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hu-HU" sz="20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Regisztráció/bejelentkezés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hu-HU" sz="20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Képzések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hu-HU" sz="20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Személyes profil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hu-HU" sz="20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Időpontfoglalás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hu-HU" sz="2000" b="1" dirty="0">
                <a:solidFill>
                  <a:schemeClr val="tx1"/>
                </a:solidFill>
                <a:latin typeface="Manrope" panose="020B0604020202020204" charset="0"/>
              </a:rPr>
              <a:t>Fizetési rendszer</a:t>
            </a:r>
            <a:endParaRPr sz="2000" b="1" dirty="0">
              <a:solidFill>
                <a:schemeClr val="tx1"/>
              </a:solidFill>
              <a:latin typeface="Manrope" panose="020B06040202020202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Kezdőlap</a:t>
            </a:r>
            <a:endParaRPr b="1" dirty="0">
              <a:latin typeface="Manrope" panose="020B0604020202020204" charset="0"/>
            </a:endParaRPr>
          </a:p>
        </p:txBody>
      </p:sp>
      <p:sp>
        <p:nvSpPr>
          <p:cNvPr id="253" name="Google Shape;253;p11"/>
          <p:cNvSpPr txBox="1"/>
          <p:nvPr/>
        </p:nvSpPr>
        <p:spPr>
          <a:xfrm>
            <a:off x="720000" y="1674159"/>
            <a:ext cx="405370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333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</a:pP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17A4162-775A-47C8-A707-F2B5C122C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05" y="1578005"/>
            <a:ext cx="5795683" cy="24426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Regisztráció/Bejelentkezés</a:t>
            </a:r>
            <a:endParaRPr b="1" dirty="0">
              <a:latin typeface="Manrope" panose="020B0604020202020204" charset="0"/>
            </a:endParaRPr>
          </a:p>
        </p:txBody>
      </p:sp>
      <p:sp>
        <p:nvSpPr>
          <p:cNvPr id="259" name="Google Shape;259;p12"/>
          <p:cNvSpPr txBox="1"/>
          <p:nvPr/>
        </p:nvSpPr>
        <p:spPr>
          <a:xfrm>
            <a:off x="720000" y="1586753"/>
            <a:ext cx="4053706" cy="31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1. 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Egyszerű regisztráció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Email és jelszó megadása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Felhasználónév választása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Új jelszó kérése emailen keresztül</a:t>
            </a: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2.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OAuth2 bejelentkezés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Google fiókkal történő belépés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Biztonságos hitelesítés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Automatikus profilkezelés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3. 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Felhasználói jogosultságok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Vendég vagy oktató szerepkör választása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Személyre szabott hozzáférési szintek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Egyedi jogosultságkezelés </a:t>
            </a:r>
            <a:endParaRPr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AE4646B-DB66-49B1-A9A4-AFC2873A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8434"/>
            <a:ext cx="2958353" cy="36846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solidFill>
                  <a:schemeClr val="dk1"/>
                </a:solidFill>
                <a:latin typeface="Manrope" panose="020B0604020202020204" charset="0"/>
                <a:ea typeface="Manrope"/>
                <a:cs typeface="Manrope"/>
                <a:sym typeface="Manrope"/>
              </a:rPr>
              <a:t>Képzések</a:t>
            </a:r>
            <a:endParaRPr b="1" dirty="0">
              <a:latin typeface="Manrope" panose="020B0604020202020204" charset="0"/>
            </a:endParaRPr>
          </a:p>
        </p:txBody>
      </p:sp>
      <p:sp>
        <p:nvSpPr>
          <p:cNvPr id="266" name="Google Shape;266;p13"/>
          <p:cNvSpPr txBox="1"/>
          <p:nvPr/>
        </p:nvSpPr>
        <p:spPr>
          <a:xfrm>
            <a:off x="720000" y="1586753"/>
            <a:ext cx="4053706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1. 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Képzések áttekintése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Elérhető kurzusok listája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Részletes képzési leírások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Aktuális árak és időtartamok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2.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Jelentkezési folyamat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Online regisztrációs űrlap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Automatikus visszaigazolás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3. 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Képzési platform funkciók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Személyes profil kezelése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Konzultációk ütemezése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EEC49D0-9975-4FFC-86B8-F5FF8444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609" y="263490"/>
            <a:ext cx="4249809" cy="47429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solidFill>
                  <a:schemeClr val="dk1"/>
                </a:solidFill>
                <a:latin typeface="Manrope" panose="020B0604020202020204" charset="0"/>
                <a:ea typeface="Manrope"/>
                <a:cs typeface="Manrope"/>
                <a:sym typeface="Manrope"/>
              </a:rPr>
              <a:t>Személyes profil</a:t>
            </a:r>
            <a:endParaRPr dirty="0">
              <a:latin typeface="Manrope" panose="020B0604020202020204" charset="0"/>
            </a:endParaRPr>
          </a:p>
        </p:txBody>
      </p:sp>
      <p:sp>
        <p:nvSpPr>
          <p:cNvPr id="272" name="Google Shape;272;p14"/>
          <p:cNvSpPr txBox="1"/>
          <p:nvPr/>
        </p:nvSpPr>
        <p:spPr>
          <a:xfrm>
            <a:off x="720000" y="1586753"/>
            <a:ext cx="405370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Megrendelt kurzusok megtekintése/módosítása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Személyes adatok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Email cím/jelszó módosítás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53E2388C-EE36-4DAE-B228-59F9B59DD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867" y="1017725"/>
            <a:ext cx="2885856" cy="356978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solidFill>
                  <a:schemeClr val="dk1"/>
                </a:solidFill>
                <a:latin typeface="Manrope" panose="020B0604020202020204" charset="0"/>
                <a:ea typeface="Manrope"/>
                <a:cs typeface="Manrope"/>
                <a:sym typeface="Manrope"/>
              </a:rPr>
              <a:t>Időpontfoglalás</a:t>
            </a:r>
            <a:endParaRPr dirty="0">
              <a:latin typeface="Manrope" panose="020B0604020202020204" charset="0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720000" y="1586753"/>
            <a:ext cx="4053706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Naptár formátumban kiválasztható szabad időpontok</a:t>
            </a:r>
            <a:endParaRPr dirty="0"/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5 hónappal előre foglalhatóság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Oktatói elfogadás után, megjelenik a felhasználó oldalán is, emaillel tájékoztatva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6B18067C-7C10-455F-814D-67BA0C86E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706" y="941558"/>
            <a:ext cx="3223121" cy="310627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Fizetési rendszer</a:t>
            </a:r>
            <a:endParaRPr dirty="0"/>
          </a:p>
        </p:txBody>
      </p:sp>
      <p:sp>
        <p:nvSpPr>
          <p:cNvPr id="278" name="Google Shape;278;p15"/>
          <p:cNvSpPr txBox="1"/>
          <p:nvPr/>
        </p:nvSpPr>
        <p:spPr>
          <a:xfrm>
            <a:off x="720000" y="1586753"/>
            <a:ext cx="405370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Ennek segítségével lehet foglalni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Arial"/>
              <a:buChar char="•"/>
            </a:pPr>
            <a:endParaRPr lang="hu-HU" b="1" dirty="0">
              <a:solidFill>
                <a:schemeClr val="dk1"/>
              </a:solidFill>
              <a:latin typeface="Manrope"/>
              <a:sym typeface="Manrope"/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Ha a megfelelő adatokkal van kitöltve csak akkor engedi tovább a felhasználót</a:t>
            </a:r>
          </a:p>
          <a:p>
            <a:pPr marL="285750" lvl="0" indent="-285750">
              <a:buClr>
                <a:schemeClr val="dk1"/>
              </a:buClr>
              <a:buSzPts val="1400"/>
              <a:buFont typeface="Arial"/>
              <a:buChar char="•"/>
            </a:pPr>
            <a:endParaRPr lang="hu-HU" b="1" dirty="0">
              <a:solidFill>
                <a:schemeClr val="dk1"/>
              </a:solidFill>
              <a:latin typeface="Manrope"/>
              <a:sym typeface="Manrope"/>
            </a:endParaRPr>
          </a:p>
          <a:p>
            <a:pPr marL="285750" lvl="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b="1" dirty="0">
                <a:solidFill>
                  <a:schemeClr val="dk1"/>
                </a:solidFill>
                <a:latin typeface="Manrope"/>
                <a:sym typeface="Manrope"/>
              </a:rPr>
              <a:t>Sikeres „Fizetés” után véglegesíti a rendszer a foglalást</a:t>
            </a:r>
          </a:p>
          <a:p>
            <a:pPr lvl="0">
              <a:buSzPts val="1400"/>
            </a:pPr>
            <a:endParaRPr lang="hu-HU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34DDAB8-0837-496C-841A-C4692FB0E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435" y="753036"/>
            <a:ext cx="2420471" cy="37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1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Bevezető</a:t>
            </a:r>
            <a:endParaRPr b="1" dirty="0">
              <a:latin typeface="Manrope" panose="020B0604020202020204" charset="0"/>
            </a:endParaRPr>
          </a:p>
        </p:txBody>
      </p:sp>
      <p:sp>
        <p:nvSpPr>
          <p:cNvPr id="150" name="Google Shape;150;p2"/>
          <p:cNvSpPr txBox="1">
            <a:spLocks noGrp="1"/>
          </p:cNvSpPr>
          <p:nvPr>
            <p:ph type="subTitle" idx="1"/>
          </p:nvPr>
        </p:nvSpPr>
        <p:spPr>
          <a:xfrm>
            <a:off x="4047566" y="1425577"/>
            <a:ext cx="3133164" cy="3045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	Platformunk egyedi előnyei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	között szerepel a 24/7 online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	időpontfoglalási rendszer, a sötét/világos téma támogatás és a Google bejelentkezési lehetőség. A biztonságos adatkezelés és a reszponzív felület garantálja a zökkenőmentes felhasználói élményt minden eszközön.</a:t>
            </a:r>
            <a:endParaRPr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1" name="Google Shape;151;p2"/>
          <p:cNvSpPr txBox="1">
            <a:spLocks noGrp="1"/>
          </p:cNvSpPr>
          <p:nvPr>
            <p:ph type="subTitle" idx="2"/>
          </p:nvPr>
        </p:nvSpPr>
        <p:spPr>
          <a:xfrm>
            <a:off x="720000" y="1425578"/>
            <a:ext cx="3030900" cy="24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A Firestarter Akadémia egy modern digitális platform az önfejlesztés területén. Weboldalunk ötvözi a felhasználóbarát designt a legkorszerűbb technológiákkal. Hat kulcsfontosságú szolgáltatásunk között megtalálható a Life és Business Coaching, valamint különböző személyiségfejlesztő workshopok.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/>
          <p:nvPr/>
        </p:nvSpPr>
        <p:spPr>
          <a:xfrm>
            <a:off x="6763673" y="1897625"/>
            <a:ext cx="710100" cy="513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4216946" y="1897625"/>
            <a:ext cx="710100" cy="513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1670225" y="1897625"/>
            <a:ext cx="710100" cy="513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Projekt felépítése</a:t>
            </a:r>
            <a:endParaRPr dirty="0">
              <a:latin typeface="Manrope" panose="020B0604020202020204" charset="0"/>
            </a:endParaRPr>
          </a:p>
        </p:txBody>
      </p:sp>
      <p:sp>
        <p:nvSpPr>
          <p:cNvPr id="160" name="Google Shape;160;p3"/>
          <p:cNvSpPr txBox="1">
            <a:spLocks noGrp="1"/>
          </p:cNvSpPr>
          <p:nvPr>
            <p:ph type="subTitle" idx="1"/>
          </p:nvPr>
        </p:nvSpPr>
        <p:spPr>
          <a:xfrm>
            <a:off x="937625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Megjelenítési réteg: HTML/CSS szerkezet</a:t>
            </a:r>
            <a:endParaRPr dirty="0"/>
          </a:p>
        </p:txBody>
      </p:sp>
      <p:sp>
        <p:nvSpPr>
          <p:cNvPr id="161" name="Google Shape;161;p3"/>
          <p:cNvSpPr txBox="1">
            <a:spLocks noGrp="1"/>
          </p:cNvSpPr>
          <p:nvPr>
            <p:ph type="subTitle" idx="2"/>
          </p:nvPr>
        </p:nvSpPr>
        <p:spPr>
          <a:xfrm>
            <a:off x="3484349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Reszponzív, szemantikus kódstruktúra kialakítása</a:t>
            </a:r>
            <a:endParaRPr dirty="0"/>
          </a:p>
        </p:txBody>
      </p:sp>
      <p:sp>
        <p:nvSpPr>
          <p:cNvPr id="162" name="Google Shape;162;p3"/>
          <p:cNvSpPr txBox="1">
            <a:spLocks noGrp="1"/>
          </p:cNvSpPr>
          <p:nvPr>
            <p:ph type="subTitle" idx="3"/>
          </p:nvPr>
        </p:nvSpPr>
        <p:spPr>
          <a:xfrm>
            <a:off x="6031073" y="3077125"/>
            <a:ext cx="2175300" cy="8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hu-HU" dirty="0"/>
              <a:t>Jogosultságkezelés, titkosítás</a:t>
            </a:r>
            <a:endParaRPr dirty="0"/>
          </a:p>
        </p:txBody>
      </p:sp>
      <p:sp>
        <p:nvSpPr>
          <p:cNvPr id="163" name="Google Shape;163;p3"/>
          <p:cNvSpPr txBox="1">
            <a:spLocks noGrp="1"/>
          </p:cNvSpPr>
          <p:nvPr>
            <p:ph type="subTitle" idx="4"/>
          </p:nvPr>
        </p:nvSpPr>
        <p:spPr>
          <a:xfrm>
            <a:off x="937625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</a:pPr>
            <a:r>
              <a:rPr lang="hu-HU" dirty="0"/>
              <a:t>Felépítés</a:t>
            </a:r>
            <a:endParaRPr dirty="0"/>
          </a:p>
        </p:txBody>
      </p:sp>
      <p:sp>
        <p:nvSpPr>
          <p:cNvPr id="164" name="Google Shape;164;p3"/>
          <p:cNvSpPr txBox="1">
            <a:spLocks noGrp="1"/>
          </p:cNvSpPr>
          <p:nvPr>
            <p:ph type="subTitle" idx="5"/>
          </p:nvPr>
        </p:nvSpPr>
        <p:spPr>
          <a:xfrm>
            <a:off x="3484346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</a:pPr>
            <a:r>
              <a:rPr lang="hu-HU" dirty="0"/>
              <a:t>Célok</a:t>
            </a:r>
            <a:endParaRPr dirty="0"/>
          </a:p>
        </p:txBody>
      </p:sp>
      <p:sp>
        <p:nvSpPr>
          <p:cNvPr id="165" name="Google Shape;165;p3"/>
          <p:cNvSpPr txBox="1">
            <a:spLocks noGrp="1"/>
          </p:cNvSpPr>
          <p:nvPr>
            <p:ph type="subTitle" idx="6"/>
          </p:nvPr>
        </p:nvSpPr>
        <p:spPr>
          <a:xfrm>
            <a:off x="6031073" y="2646325"/>
            <a:ext cx="21753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hu-HU" dirty="0"/>
              <a:t>Biztonság</a:t>
            </a:r>
            <a:endParaRPr dirty="0"/>
          </a:p>
        </p:txBody>
      </p:sp>
      <p:sp>
        <p:nvSpPr>
          <p:cNvPr id="166" name="Google Shape;166;p3"/>
          <p:cNvSpPr/>
          <p:nvPr/>
        </p:nvSpPr>
        <p:spPr>
          <a:xfrm>
            <a:off x="4380612" y="2005098"/>
            <a:ext cx="382768" cy="298991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7" name="Google Shape;167;p3"/>
          <p:cNvGrpSpPr/>
          <p:nvPr/>
        </p:nvGrpSpPr>
        <p:grpSpPr>
          <a:xfrm>
            <a:off x="6935554" y="1970672"/>
            <a:ext cx="382765" cy="367810"/>
            <a:chOff x="-62890750" y="3747425"/>
            <a:chExt cx="330825" cy="317900"/>
          </a:xfrm>
        </p:grpSpPr>
        <p:sp>
          <p:nvSpPr>
            <p:cNvPr id="168" name="Google Shape;168;p3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" name="Google Shape;182;p3"/>
          <p:cNvGrpSpPr/>
          <p:nvPr/>
        </p:nvGrpSpPr>
        <p:grpSpPr>
          <a:xfrm>
            <a:off x="1879769" y="2011341"/>
            <a:ext cx="291920" cy="286112"/>
            <a:chOff x="-60988625" y="3740800"/>
            <a:chExt cx="316650" cy="310350"/>
          </a:xfrm>
        </p:grpSpPr>
        <p:sp>
          <p:nvSpPr>
            <p:cNvPr id="183" name="Google Shape;183;p3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Felépítés</a:t>
            </a:r>
            <a:endParaRPr dirty="0">
              <a:latin typeface="Manrope" panose="020B0604020202020204" charset="0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4776485" y="2679145"/>
            <a:ext cx="13449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u-HU" sz="2000" b="1" i="0" u="none" strike="noStrike" cap="none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Frontend</a:t>
            </a:r>
            <a:endParaRPr sz="2000" b="1" i="0" u="none" strike="noStrike" cap="none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2" name="Google Shape;192;p4"/>
          <p:cNvSpPr txBox="1"/>
          <p:nvPr/>
        </p:nvSpPr>
        <p:spPr>
          <a:xfrm>
            <a:off x="4865560" y="2293070"/>
            <a:ext cx="36324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u-HU" sz="2000" b="1" i="0" u="none" strike="noStrike" cap="none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Jellemzők</a:t>
            </a:r>
            <a:endParaRPr sz="2000" b="1" i="0" u="none" strike="noStrike" cap="none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375937" y="1698875"/>
            <a:ext cx="3632400" cy="317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b="0" i="0" u="none" strike="noStrike" cap="none" dirty="0">
                <a:solidFill>
                  <a:srgbClr val="000000"/>
                </a:solidFill>
                <a:latin typeface="Manrope"/>
                <a:ea typeface="Manrope"/>
                <a:cs typeface="Manrope"/>
                <a:sym typeface="Manrope"/>
              </a:rPr>
              <a:t>A rendszer architektúrája háromrétegű modellt követ, ahol a felhasználói felület HTML5 és CSS3 technológiákra épül, ezt JavaScript vezérli. A középső rétegben PHP7+ alapú szerveroldali logika biztosítja az üzleti folyamatokat és a munkamenet kezelést. Az adatok tárolását MySQL adatbázis végzi, PDO absztrakciós rétegen keresztül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4776485" y="3065234"/>
            <a:ext cx="13449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hu-HU" sz="2000" b="1" i="0" u="none" strike="noStrike" cap="none" dirty="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Backend</a:t>
            </a:r>
            <a:endParaRPr sz="2000" b="1" i="0" u="none" strike="noStrike" cap="none" dirty="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6288635" y="2774545"/>
            <a:ext cx="1344900" cy="156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7800785" y="2679145"/>
            <a:ext cx="6972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50%</a:t>
            </a:r>
            <a:endParaRPr sz="1800" b="0" i="0" u="none" strike="noStrike" cap="none" dirty="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197" name="Google Shape;197;p4"/>
          <p:cNvSpPr txBox="1"/>
          <p:nvPr/>
        </p:nvSpPr>
        <p:spPr>
          <a:xfrm>
            <a:off x="7800785" y="3065234"/>
            <a:ext cx="697200" cy="3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hu-HU" sz="1800" b="0" i="0" u="none" strike="noStrike" cap="none" dirty="0">
                <a:solidFill>
                  <a:schemeClr val="dk1"/>
                </a:solidFill>
                <a:latin typeface="Archivo ExtraBold"/>
                <a:ea typeface="Archivo ExtraBold"/>
                <a:cs typeface="Archivo ExtraBold"/>
                <a:sym typeface="Archivo ExtraBold"/>
              </a:rPr>
              <a:t>80%</a:t>
            </a:r>
            <a:endParaRPr sz="1800" b="0" i="0" u="none" strike="noStrike" cap="none" dirty="0">
              <a:solidFill>
                <a:schemeClr val="dk1"/>
              </a:solidFill>
              <a:latin typeface="Archivo ExtraBold"/>
              <a:ea typeface="Archivo ExtraBold"/>
              <a:cs typeface="Archivo ExtraBold"/>
              <a:sym typeface="Archivo ExtraBold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6288635" y="3160634"/>
            <a:ext cx="1344900" cy="156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4"/>
          <p:cNvSpPr/>
          <p:nvPr/>
        </p:nvSpPr>
        <p:spPr>
          <a:xfrm>
            <a:off x="6288635" y="2774545"/>
            <a:ext cx="697200" cy="156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6288635" y="3160645"/>
            <a:ext cx="1102200" cy="156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Program fejlesztése</a:t>
            </a:r>
            <a:endParaRPr dirty="0">
              <a:latin typeface="Manrope" panose="020B0604020202020204" charset="0"/>
            </a:endParaRPr>
          </a:p>
        </p:txBody>
      </p:sp>
      <p:sp>
        <p:nvSpPr>
          <p:cNvPr id="206" name="Google Shape;206;p5"/>
          <p:cNvSpPr txBox="1"/>
          <p:nvPr/>
        </p:nvSpPr>
        <p:spPr>
          <a:xfrm>
            <a:off x="720000" y="1604746"/>
            <a:ext cx="3632400" cy="3175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HTML/CSS/JavaScript → Frontend</a:t>
            </a:r>
            <a:endParaRPr dirty="0"/>
          </a:p>
          <a:p>
            <a:pPr marL="285750" marR="0" lvl="0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PHP → Backend</a:t>
            </a:r>
            <a:endParaRPr dirty="0"/>
          </a:p>
          <a:p>
            <a:pPr marL="285750" marR="0" lvl="0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285750" marR="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MySQL → Adatbázis</a:t>
            </a:r>
            <a:endParaRPr dirty="0"/>
          </a:p>
          <a:p>
            <a:pPr marL="285750" marR="0" lvl="0" indent="-196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CD4F68D-3382-4350-9090-58387BE96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838" y="1079752"/>
            <a:ext cx="2365253" cy="138379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7BC7710-4C39-49BB-84F7-9780C31098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964" y="2550508"/>
            <a:ext cx="1905000" cy="100965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4507C34A-6882-4B38-9924-411E4E6BF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8264" y="3647120"/>
            <a:ext cx="1676400" cy="1133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Adatbázis</a:t>
            </a:r>
            <a:endParaRPr b="1" dirty="0">
              <a:latin typeface="Manrope" panose="020B0604020202020204" charset="0"/>
            </a:endParaRPr>
          </a:p>
        </p:txBody>
      </p:sp>
      <p:pic>
        <p:nvPicPr>
          <p:cNvPr id="216" name="Google Shape;21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8182" y="830117"/>
            <a:ext cx="5760720" cy="31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6"/>
          <p:cNvSpPr txBox="1"/>
          <p:nvPr/>
        </p:nvSpPr>
        <p:spPr>
          <a:xfrm>
            <a:off x="441064" y="2174172"/>
            <a:ext cx="2884394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Felhasználói tábla (users)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Tárolja a felhasználók alapvető adatait, mint felhasználónév, email és jelszó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OAuth2 hitelesítési adatokat is kezel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/>
          <p:nvPr/>
        </p:nvSpPr>
        <p:spPr>
          <a:xfrm>
            <a:off x="5842747" y="1990165"/>
            <a:ext cx="1250577" cy="1949823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Adatbázis</a:t>
            </a:r>
            <a:endParaRPr b="1" dirty="0">
              <a:latin typeface="Manrope" panose="020B0604020202020204" charset="0"/>
            </a:endParaRPr>
          </a:p>
        </p:txBody>
      </p:sp>
      <p:pic>
        <p:nvPicPr>
          <p:cNvPr id="224" name="Google Shape;22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2216" y="857343"/>
            <a:ext cx="5760720" cy="31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"/>
          <p:cNvSpPr txBox="1"/>
          <p:nvPr/>
        </p:nvSpPr>
        <p:spPr>
          <a:xfrm>
            <a:off x="632012" y="2288472"/>
            <a:ext cx="2884394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Foglalások kezelése (bookings)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Összeköti a felhasználókat a szolgáltatásokkal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Státuszok és időpontok nyilvántartása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7"/>
          <p:cNvSpPr/>
          <p:nvPr/>
        </p:nvSpPr>
        <p:spPr>
          <a:xfrm>
            <a:off x="4491318" y="907676"/>
            <a:ext cx="1250577" cy="1317812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Adatbázis</a:t>
            </a:r>
            <a:endParaRPr b="1" dirty="0">
              <a:latin typeface="Manrope" panose="020B0604020202020204" charset="0"/>
            </a:endParaRPr>
          </a:p>
        </p:txBody>
      </p:sp>
      <p:pic>
        <p:nvPicPr>
          <p:cNvPr id="232" name="Google Shape;23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42216" y="857343"/>
            <a:ext cx="5760720" cy="314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8"/>
          <p:cNvSpPr txBox="1"/>
          <p:nvPr/>
        </p:nvSpPr>
        <p:spPr>
          <a:xfrm>
            <a:off x="441064" y="2032978"/>
            <a:ext cx="2884394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 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Szolgáltatások rendszere (services)</a:t>
            </a:r>
            <a:endParaRPr sz="1400" b="0" i="0" u="none" strike="noStrike" cap="none" dirty="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Szolgáltatások nevét, időtartamát és árát tárolja</a:t>
            </a:r>
            <a:endParaRPr dirty="0"/>
          </a:p>
          <a:p>
            <a:pPr marL="0" marR="0" lvl="0" indent="-88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Aktív státusz és ajánlott időtartamok kezelése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7173423" y="910150"/>
            <a:ext cx="1298224" cy="1257300"/>
          </a:xfrm>
          <a:prstGeom prst="rect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hu-HU" b="1" dirty="0">
                <a:latin typeface="Manrope" panose="020B0604020202020204" charset="0"/>
              </a:rPr>
              <a:t>Kapcsolattartás és feladatok</a:t>
            </a:r>
            <a:endParaRPr b="1" dirty="0">
              <a:latin typeface="Manrope" panose="020B0604020202020204" charset="0"/>
            </a:endParaRPr>
          </a:p>
        </p:txBody>
      </p:sp>
      <p:sp>
        <p:nvSpPr>
          <p:cNvPr id="240" name="Google Shape;240;p9"/>
          <p:cNvSpPr txBox="1"/>
          <p:nvPr/>
        </p:nvSpPr>
        <p:spPr>
          <a:xfrm>
            <a:off x="353657" y="1716972"/>
            <a:ext cx="4406601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A feladatokat saját erősségeink szerint osztottuk fel.</a:t>
            </a: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endParaRPr dirty="0"/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 projekt összehangolására és aktualizálására a 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Github</a:t>
            </a: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volt a segítségünkre.</a:t>
            </a: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endParaRPr dirty="0"/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Minden egyéb részletet pedig a </a:t>
            </a:r>
            <a:r>
              <a:rPr lang="hu-HU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eta</a:t>
            </a: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r>
              <a:rPr lang="hu-HU" b="1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M</a:t>
            </a:r>
            <a:r>
              <a:rPr lang="hu-HU" sz="1400" b="1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essengerének</a:t>
            </a:r>
            <a:r>
              <a:rPr lang="hu-HU" sz="1400" b="0" i="0" u="none" strike="noStrike" cap="none" dirty="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segítségével beszéltünk át.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5FBAB72-4613-404B-814D-E5851945C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435" y="1912913"/>
            <a:ext cx="1471337" cy="1471337"/>
          </a:xfrm>
          <a:prstGeom prst="rect">
            <a:avLst/>
          </a:prstGeom>
        </p:spPr>
      </p:pic>
      <p:pic>
        <p:nvPicPr>
          <p:cNvPr id="5" name="Ábra 4">
            <a:extLst>
              <a:ext uri="{FF2B5EF4-FFF2-40B4-BE49-F238E27FC236}">
                <a16:creationId xmlns:a16="http://schemas.microsoft.com/office/drawing/2014/main" id="{26D63F83-14FB-48EA-8677-310DF18AED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64772" y="1967823"/>
            <a:ext cx="1361515" cy="13615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Administration School Center by Slidesgo">
  <a:themeElements>
    <a:clrScheme name="Simple Light">
      <a:dk1>
        <a:srgbClr val="092241"/>
      </a:dk1>
      <a:lt1>
        <a:srgbClr val="F8F8F8"/>
      </a:lt1>
      <a:dk2>
        <a:srgbClr val="B7B7B7"/>
      </a:dk2>
      <a:lt2>
        <a:srgbClr val="6194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922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Diavetítés a képernyőre (16:9 oldalarány)</PresentationFormat>
  <Paragraphs>99</Paragraphs>
  <Slides>16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3" baseType="lpstr">
      <vt:lpstr>Archivo</vt:lpstr>
      <vt:lpstr>Archivo Black</vt:lpstr>
      <vt:lpstr>DM Sans</vt:lpstr>
      <vt:lpstr>Arial</vt:lpstr>
      <vt:lpstr>Archivo ExtraBold</vt:lpstr>
      <vt:lpstr>Manrope</vt:lpstr>
      <vt:lpstr>Business Administration School Center by Slidesgo</vt:lpstr>
      <vt:lpstr>Firestarter Akadémia</vt:lpstr>
      <vt:lpstr>Bevezető</vt:lpstr>
      <vt:lpstr>Projekt felépítése</vt:lpstr>
      <vt:lpstr>Felépítés</vt:lpstr>
      <vt:lpstr>Program fejlesztése</vt:lpstr>
      <vt:lpstr>Adatbázis</vt:lpstr>
      <vt:lpstr>Adatbázis</vt:lpstr>
      <vt:lpstr>Adatbázis</vt:lpstr>
      <vt:lpstr>Kapcsolattartás és feladatok</vt:lpstr>
      <vt:lpstr>Mik a program fő részei?</vt:lpstr>
      <vt:lpstr>Kezdőlap</vt:lpstr>
      <vt:lpstr>Regisztráció/Bejelentkezés</vt:lpstr>
      <vt:lpstr>Képzések</vt:lpstr>
      <vt:lpstr>Személyes profil</vt:lpstr>
      <vt:lpstr>Időpontfoglalás</vt:lpstr>
      <vt:lpstr>Fizetési rendszer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Firestarter Akadémia</dc:title>
  <cp:lastModifiedBy>Takács Botond</cp:lastModifiedBy>
  <cp:revision>19</cp:revision>
  <dcterms:modified xsi:type="dcterms:W3CDTF">2025-04-28T07:18:35Z</dcterms:modified>
</cp:coreProperties>
</file>