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28"/>
  </p:notesMasterIdLst>
  <p:sldIdLst>
    <p:sldId id="256" r:id="rId2"/>
    <p:sldId id="257" r:id="rId3"/>
    <p:sldId id="260" r:id="rId4"/>
    <p:sldId id="262" r:id="rId5"/>
    <p:sldId id="261" r:id="rId6"/>
    <p:sldId id="265" r:id="rId7"/>
    <p:sldId id="271" r:id="rId8"/>
    <p:sldId id="263" r:id="rId9"/>
    <p:sldId id="272" r:id="rId10"/>
    <p:sldId id="264" r:id="rId11"/>
    <p:sldId id="267" r:id="rId12"/>
    <p:sldId id="268" r:id="rId13"/>
    <p:sldId id="266" r:id="rId14"/>
    <p:sldId id="273" r:id="rId15"/>
    <p:sldId id="270"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1" clrIdx="0">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0068C-3DBC-4F12-BD28-742F32548496}" type="datetimeFigureOut">
              <a:rPr kumimoji="1" lang="ja-JP" altLang="en-US" smtClean="0"/>
              <a:t>2020/4/23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94EF7-FF74-4633-B4CD-1354E3740D62}" type="slidenum">
              <a:rPr kumimoji="1" lang="ja-JP" altLang="en-US" smtClean="0"/>
              <a:t>‹#›</a:t>
            </a:fld>
            <a:endParaRPr kumimoji="1" lang="ja-JP" altLang="en-US"/>
          </a:p>
        </p:txBody>
      </p:sp>
    </p:spTree>
    <p:extLst>
      <p:ext uri="{BB962C8B-B14F-4D97-AF65-F5344CB8AC3E}">
        <p14:creationId xmlns:p14="http://schemas.microsoft.com/office/powerpoint/2010/main" val="22864691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a:t>
            </a:fld>
            <a:endParaRPr kumimoji="1" lang="ja-JP" altLang="en-US"/>
          </a:p>
        </p:txBody>
      </p:sp>
    </p:spTree>
    <p:extLst>
      <p:ext uri="{BB962C8B-B14F-4D97-AF65-F5344CB8AC3E}">
        <p14:creationId xmlns:p14="http://schemas.microsoft.com/office/powerpoint/2010/main" val="2332781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次に紹介する課題は、</a:t>
            </a:r>
            <a:r>
              <a:rPr kumimoji="1" lang="en-US" altLang="ja-JP" dirty="0" smtClean="0"/>
              <a:t>VPS</a:t>
            </a:r>
            <a:r>
              <a:rPr kumimoji="1" lang="ja-JP" altLang="en-US" dirty="0" smtClean="0"/>
              <a:t>と</a:t>
            </a:r>
            <a:r>
              <a:rPr kumimoji="1" lang="en-US" altLang="ja-JP" dirty="0" smtClean="0"/>
              <a:t>OS</a:t>
            </a:r>
            <a:r>
              <a:rPr kumimoji="1" lang="ja-JP" altLang="en-US" dirty="0" smtClean="0"/>
              <a:t>は先ほどと同じままで、</a:t>
            </a:r>
            <a:r>
              <a:rPr kumimoji="1" lang="en-US" altLang="ja-JP" dirty="0" err="1" smtClean="0"/>
              <a:t>wordpress</a:t>
            </a:r>
            <a:r>
              <a:rPr kumimoji="1" lang="ja-JP" altLang="en-US" dirty="0" err="1" smtClean="0"/>
              <a:t>のさいとを</a:t>
            </a:r>
            <a:r>
              <a:rPr kumimoji="1" lang="ja-JP" altLang="en-US" dirty="0" smtClean="0"/>
              <a:t>表示するという課題です。</a:t>
            </a:r>
            <a:endParaRPr kumimoji="1" lang="en-US" altLang="ja-JP" dirty="0" smtClean="0"/>
          </a:p>
          <a:p>
            <a:r>
              <a:rPr kumimoji="1" lang="ja-JP" altLang="en-US" dirty="0" smtClean="0"/>
              <a:t>この課題で苦戦したところは、</a:t>
            </a:r>
            <a:r>
              <a:rPr kumimoji="1" lang="en-US" altLang="ja-JP" dirty="0" err="1" smtClean="0"/>
              <a:t>wordpress</a:t>
            </a:r>
            <a:r>
              <a:rPr kumimoji="1" lang="ja-JP" altLang="en-US" dirty="0" smtClean="0"/>
              <a:t>の設定ファイルに不備があったときに、～～です。</a:t>
            </a:r>
            <a:endParaRPr kumimoji="1" lang="en-US" altLang="ja-JP" dirty="0" smtClean="0"/>
          </a:p>
          <a:p>
            <a:r>
              <a:rPr kumimoji="1" lang="ja-JP" altLang="en-US" dirty="0" smtClean="0"/>
              <a:t>解決策は、日本語のコメント部分を消してから、コピーすることでした。</a:t>
            </a:r>
            <a:endParaRPr kumimoji="1" lang="en-US" altLang="ja-JP" dirty="0" smtClean="0"/>
          </a:p>
          <a:p>
            <a:r>
              <a:rPr kumimoji="1" lang="ja-JP" altLang="en-US" dirty="0" smtClean="0"/>
              <a:t>次の画面に、</a:t>
            </a:r>
            <a:r>
              <a:rPr kumimoji="1" lang="en-US" altLang="ja-JP" dirty="0" err="1" smtClean="0"/>
              <a:t>wordpress</a:t>
            </a:r>
            <a:r>
              <a:rPr kumimoji="1" lang="ja-JP" altLang="en-US" dirty="0" smtClean="0"/>
              <a:t>上で作成した、テストのブログページを示します。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11</a:t>
            </a:fld>
            <a:endParaRPr kumimoji="1" lang="ja-JP" altLang="en-US"/>
          </a:p>
        </p:txBody>
      </p:sp>
    </p:spTree>
    <p:extLst>
      <p:ext uri="{BB962C8B-B14F-4D97-AF65-F5344CB8AC3E}">
        <p14:creationId xmlns:p14="http://schemas.microsoft.com/office/powerpoint/2010/main" val="738497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最後に達成できなかった課題です。</a:t>
            </a:r>
            <a:endParaRPr kumimoji="1" lang="en-US" altLang="ja-JP" dirty="0" smtClean="0"/>
          </a:p>
          <a:p>
            <a:r>
              <a:rPr kumimoji="1" lang="ja-JP" altLang="en-US" dirty="0" smtClean="0"/>
              <a:t>環境は、先ほどまでと同じで</a:t>
            </a:r>
            <a:r>
              <a:rPr kumimoji="1" lang="en-US" altLang="ja-JP" dirty="0" smtClean="0"/>
              <a:t>Docker</a:t>
            </a:r>
            <a:r>
              <a:rPr kumimoji="1" lang="ja-JP" altLang="en-US" dirty="0" smtClean="0"/>
              <a:t>上で</a:t>
            </a:r>
            <a:r>
              <a:rPr kumimoji="1" lang="en-US" altLang="ja-JP" dirty="0" smtClean="0"/>
              <a:t>LAMP</a:t>
            </a:r>
            <a:r>
              <a:rPr kumimoji="1" lang="ja-JP" altLang="en-US" dirty="0" smtClean="0"/>
              <a:t>環境を構築するという課題でした。</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13</a:t>
            </a:fld>
            <a:endParaRPr kumimoji="1" lang="ja-JP" altLang="en-US"/>
          </a:p>
        </p:txBody>
      </p:sp>
    </p:spTree>
    <p:extLst>
      <p:ext uri="{BB962C8B-B14F-4D97-AF65-F5344CB8AC3E}">
        <p14:creationId xmlns:p14="http://schemas.microsoft.com/office/powerpoint/2010/main" val="339689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Docker</a:t>
            </a:r>
            <a:r>
              <a:rPr kumimoji="1" lang="ja-JP" altLang="en-US" dirty="0" smtClean="0"/>
              <a:t>上で</a:t>
            </a:r>
            <a:r>
              <a:rPr kumimoji="1" lang="en-US" altLang="ja-JP" dirty="0" smtClean="0"/>
              <a:t>webserver</a:t>
            </a:r>
            <a:r>
              <a:rPr kumimoji="1" lang="ja-JP" altLang="en-US" dirty="0" smtClean="0"/>
              <a:t>を動かすことには成功した（写真右）のですが、</a:t>
            </a:r>
            <a:r>
              <a:rPr kumimoji="1" lang="en-US" altLang="ja-JP" dirty="0" smtClean="0"/>
              <a:t>DB</a:t>
            </a:r>
            <a:r>
              <a:rPr kumimoji="1" lang="ja-JP" altLang="en-US" dirty="0" smtClean="0"/>
              <a:t>や</a:t>
            </a:r>
            <a:r>
              <a:rPr kumimoji="1" lang="en-US" altLang="ja-JP" dirty="0" smtClean="0"/>
              <a:t>PHP</a:t>
            </a:r>
            <a:r>
              <a:rPr kumimoji="1" lang="ja-JP" altLang="en-US" dirty="0" smtClean="0"/>
              <a:t>を動かすまでには至りませんでした。</a:t>
            </a:r>
            <a:endParaRPr kumimoji="1" lang="en-US" altLang="ja-JP" dirty="0" smtClean="0"/>
          </a:p>
          <a:p>
            <a:r>
              <a:rPr kumimoji="1" lang="en-US" altLang="ja-JP" dirty="0" smtClean="0"/>
              <a:t>Docker-Compose</a:t>
            </a:r>
            <a:r>
              <a:rPr kumimoji="1" lang="ja-JP" altLang="en-US" dirty="0" smtClean="0"/>
              <a:t>を使うやり方が一般的らしいのですが、肝心の</a:t>
            </a:r>
            <a:r>
              <a:rPr kumimoji="1" lang="en-US" altLang="ja-JP" dirty="0" smtClean="0"/>
              <a:t>Docker-Compose</a:t>
            </a:r>
            <a:r>
              <a:rPr kumimoji="1" lang="ja-JP" altLang="en-US" dirty="0" smtClean="0"/>
              <a:t>の知識が浅く未完に終わってしまいました。</a:t>
            </a:r>
            <a:endParaRPr kumimoji="1" lang="en-US" altLang="ja-JP" dirty="0" smtClean="0"/>
          </a:p>
          <a:p>
            <a:r>
              <a:rPr kumimoji="1" lang="ja-JP" altLang="en-US" dirty="0" smtClean="0"/>
              <a:t>これからの対策と</a:t>
            </a:r>
            <a:r>
              <a:rPr kumimoji="1" lang="ja-JP" altLang="en-US" dirty="0" smtClean="0"/>
              <a:t>して、</a:t>
            </a:r>
            <a:r>
              <a:rPr kumimoji="1" lang="ja-JP" altLang="en-US" dirty="0" smtClean="0"/>
              <a:t>参考書や</a:t>
            </a:r>
            <a:r>
              <a:rPr kumimoji="1" lang="en-US" altLang="ja-JP" dirty="0" smtClean="0"/>
              <a:t>WEB</a:t>
            </a:r>
            <a:r>
              <a:rPr kumimoji="1" lang="ja-JP" altLang="en-US" dirty="0" smtClean="0"/>
              <a:t>ページを</a:t>
            </a:r>
            <a:r>
              <a:rPr kumimoji="1" lang="ja-JP" altLang="en-US" dirty="0" smtClean="0"/>
              <a:t>みて</a:t>
            </a:r>
            <a:r>
              <a:rPr kumimoji="1" lang="en-US" altLang="ja-JP" dirty="0" smtClean="0"/>
              <a:t>Docker</a:t>
            </a:r>
            <a:r>
              <a:rPr kumimoji="1" lang="ja-JP" altLang="en-US" dirty="0" smtClean="0"/>
              <a:t>の知識を蓄えていきます。</a:t>
            </a:r>
            <a:r>
              <a:rPr kumimoji="1" lang="ja-JP" altLang="en-US" dirty="0" smtClean="0"/>
              <a:t>そして、もう一度</a:t>
            </a:r>
            <a:r>
              <a:rPr kumimoji="1" lang="ja-JP" altLang="en-US" dirty="0" smtClean="0"/>
              <a:t>チャレンジします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14</a:t>
            </a:fld>
            <a:endParaRPr kumimoji="1" lang="ja-JP" altLang="en-US"/>
          </a:p>
        </p:txBody>
      </p:sp>
    </p:spTree>
    <p:extLst>
      <p:ext uri="{BB962C8B-B14F-4D97-AF65-F5344CB8AC3E}">
        <p14:creationId xmlns:p14="http://schemas.microsoft.com/office/powerpoint/2010/main" val="2587412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以上が研修で学んだ技術です。が、</a:t>
            </a:r>
            <a:endParaRPr kumimoji="1" lang="en-US" altLang="ja-JP" dirty="0" smtClean="0"/>
          </a:p>
          <a:p>
            <a:r>
              <a:rPr kumimoji="1" lang="ja-JP" altLang="en-US" dirty="0" smtClean="0"/>
              <a:t>私がこの研修で学んだ最も重要なことは社会人として仕事をする上での心得です。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15</a:t>
            </a:fld>
            <a:endParaRPr kumimoji="1" lang="ja-JP" altLang="en-US"/>
          </a:p>
        </p:txBody>
      </p:sp>
    </p:spTree>
    <p:extLst>
      <p:ext uri="{BB962C8B-B14F-4D97-AF65-F5344CB8AC3E}">
        <p14:creationId xmlns:p14="http://schemas.microsoft.com/office/powerpoint/2010/main" val="140775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技術で学んだ面は大きかったのですが、</a:t>
            </a:r>
            <a:endParaRPr kumimoji="1" lang="en-US" altLang="ja-JP" dirty="0" smtClean="0"/>
          </a:p>
          <a:p>
            <a:r>
              <a:rPr kumimoji="1" lang="ja-JP" altLang="en-US" dirty="0" smtClean="0"/>
              <a:t>それ以上に</a:t>
            </a:r>
            <a:r>
              <a:rPr kumimoji="1" lang="ja-JP" altLang="en-US" dirty="0" smtClean="0"/>
              <a:t>、仕事をするうえで大事なことを知れたことが大きかったです。</a:t>
            </a:r>
            <a:endParaRPr kumimoji="1" lang="en-US" altLang="ja-JP" dirty="0" smtClean="0"/>
          </a:p>
          <a:p>
            <a:r>
              <a:rPr kumimoji="1" lang="ja-JP" altLang="en-US" dirty="0" smtClean="0"/>
              <a:t>それは、チーム内</a:t>
            </a:r>
            <a:r>
              <a:rPr kumimoji="1" lang="ja-JP" altLang="en-US" dirty="0" smtClean="0"/>
              <a:t>での情報共有、全体での進捗共有、教える立場の経験ができた</a:t>
            </a:r>
            <a:r>
              <a:rPr kumimoji="1" lang="ja-JP" altLang="en-US" dirty="0" smtClean="0"/>
              <a:t>ことなどです。</a:t>
            </a:r>
            <a:endParaRPr kumimoji="1" lang="en-US" altLang="ja-JP" dirty="0" smtClean="0"/>
          </a:p>
          <a:p>
            <a:r>
              <a:rPr kumimoji="1" lang="ja-JP" altLang="en-US" dirty="0" smtClean="0"/>
              <a:t>次の</a:t>
            </a:r>
            <a:r>
              <a:rPr kumimoji="1" lang="en-US" altLang="ja-JP" dirty="0" smtClean="0"/>
              <a:t>3</a:t>
            </a:r>
            <a:r>
              <a:rPr kumimoji="1" lang="ja-JP" altLang="en-US" dirty="0" err="1" smtClean="0"/>
              <a:t>つの</a:t>
            </a:r>
            <a:r>
              <a:rPr kumimoji="1" lang="ja-JP" altLang="en-US" dirty="0" smtClean="0"/>
              <a:t>キーワードをもとに成果を報告いたします。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16</a:t>
            </a:fld>
            <a:endParaRPr kumimoji="1" lang="ja-JP" altLang="en-US"/>
          </a:p>
        </p:txBody>
      </p:sp>
    </p:spTree>
    <p:extLst>
      <p:ext uri="{BB962C8B-B14F-4D97-AF65-F5344CB8AC3E}">
        <p14:creationId xmlns:p14="http://schemas.microsoft.com/office/powerpoint/2010/main" val="2331596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私が上げる</a:t>
            </a:r>
            <a:r>
              <a:rPr kumimoji="1" lang="en-US" altLang="ja-JP" dirty="0" smtClean="0"/>
              <a:t>3</a:t>
            </a:r>
            <a:r>
              <a:rPr kumimoji="1" lang="ja-JP" altLang="en-US" dirty="0" err="1" smtClean="0"/>
              <a:t>つの</a:t>
            </a:r>
            <a:r>
              <a:rPr kumimoji="1" lang="ja-JP" altLang="en-US" dirty="0" smtClean="0"/>
              <a:t>キーワードは</a:t>
            </a:r>
            <a:r>
              <a:rPr kumimoji="1" lang="ja-JP" altLang="en-US" dirty="0" smtClean="0"/>
              <a:t>、←です</a:t>
            </a:r>
            <a:r>
              <a:rPr kumimoji="1" lang="ja-JP" altLang="en-US" dirty="0" smtClean="0"/>
              <a:t>。</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17</a:t>
            </a:fld>
            <a:endParaRPr kumimoji="1" lang="ja-JP" altLang="en-US"/>
          </a:p>
        </p:txBody>
      </p:sp>
    </p:spTree>
    <p:extLst>
      <p:ext uri="{BB962C8B-B14F-4D97-AF65-F5344CB8AC3E}">
        <p14:creationId xmlns:p14="http://schemas.microsoft.com/office/powerpoint/2010/main" val="273564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smtClean="0"/>
              <a:t>1</a:t>
            </a:r>
            <a:r>
              <a:rPr kumimoji="1" lang="ja-JP" altLang="en-US" dirty="0" smtClean="0"/>
              <a:t>つ目の、リモートワークについてです。</a:t>
            </a:r>
            <a:endParaRPr kumimoji="1" lang="en-US" altLang="ja-JP" dirty="0" smtClean="0"/>
          </a:p>
          <a:p>
            <a:r>
              <a:rPr kumimoji="1" lang="ja-JP" altLang="en-US" dirty="0" smtClean="0"/>
              <a:t>コロナウイルス感染拡大防止のため、行われた処置でした。これから、必要になってくる作業の</a:t>
            </a:r>
            <a:r>
              <a:rPr kumimoji="1" lang="en-US" altLang="ja-JP" dirty="0" smtClean="0"/>
              <a:t>1</a:t>
            </a:r>
            <a:r>
              <a:rPr kumimoji="1" lang="ja-JP" altLang="en-US" dirty="0" smtClean="0"/>
              <a:t>つを、</a:t>
            </a:r>
            <a:r>
              <a:rPr kumimoji="1" lang="ja-JP" altLang="en-US" dirty="0" smtClean="0"/>
              <a:t>この場で経験できたことはとてもよかったです。</a:t>
            </a:r>
            <a:endParaRPr kumimoji="1" lang="en-US" altLang="ja-JP" dirty="0" smtClean="0"/>
          </a:p>
          <a:p>
            <a:r>
              <a:rPr kumimoji="1" lang="ja-JP" altLang="en-US" dirty="0" smtClean="0"/>
              <a:t>リモートワークを実施することが</a:t>
            </a:r>
            <a:r>
              <a:rPr kumimoji="1" lang="ja-JP" altLang="en-US" dirty="0" smtClean="0"/>
              <a:t>で、企業や日本全体で、</a:t>
            </a:r>
            <a:r>
              <a:rPr kumimoji="1" lang="ja-JP" altLang="en-US" dirty="0" smtClean="0"/>
              <a:t>少なからず業務体系に変化が出てくると思います。その変化にこの研修の経験を生かして、乗り遅れないようにしていきます。</a:t>
            </a:r>
            <a:endParaRPr kumimoji="1" lang="en-US" altLang="ja-JP" dirty="0" smtClean="0"/>
          </a:p>
          <a:p>
            <a:r>
              <a:rPr kumimoji="1" lang="ja-JP" altLang="en-US" dirty="0" smtClean="0"/>
              <a:t>また、リモートワーク研修への移行が急だったにも</a:t>
            </a:r>
            <a:r>
              <a:rPr kumimoji="1" lang="ja-JP" altLang="en-US" dirty="0" smtClean="0"/>
              <a:t>かかわらず、スムーズに実行できたことに感謝</a:t>
            </a:r>
            <a:r>
              <a:rPr kumimoji="1" lang="ja-JP" altLang="en-US" dirty="0" smtClean="0"/>
              <a:t>しています。</a:t>
            </a:r>
            <a:endParaRPr kumimoji="1" lang="en-US" altLang="ja-JP" dirty="0" smtClean="0"/>
          </a:p>
          <a:p>
            <a:r>
              <a:rPr kumimoji="1" lang="ja-JP" altLang="en-US" dirty="0" smtClean="0"/>
              <a:t>非常事態のために柔軟な対応を</a:t>
            </a:r>
            <a:r>
              <a:rPr kumimoji="1" lang="ja-JP" altLang="en-US" dirty="0" smtClean="0"/>
              <a:t>私も身に着けていきたいと</a:t>
            </a:r>
            <a:r>
              <a:rPr kumimoji="1" lang="ja-JP" altLang="en-US" dirty="0" smtClean="0"/>
              <a:t>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18</a:t>
            </a:fld>
            <a:endParaRPr kumimoji="1" lang="ja-JP" altLang="en-US"/>
          </a:p>
        </p:txBody>
      </p:sp>
    </p:spTree>
    <p:extLst>
      <p:ext uri="{BB962C8B-B14F-4D97-AF65-F5344CB8AC3E}">
        <p14:creationId xmlns:p14="http://schemas.microsoft.com/office/powerpoint/2010/main" val="1154318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リモートワークのメリットについては、</a:t>
            </a:r>
            <a:r>
              <a:rPr kumimoji="1" lang="en-US" altLang="ja-JP" dirty="0" smtClean="0"/>
              <a:t>slack</a:t>
            </a:r>
            <a:r>
              <a:rPr kumimoji="1" lang="ja-JP" altLang="en-US" dirty="0" smtClean="0"/>
              <a:t>に</a:t>
            </a:r>
            <a:r>
              <a:rPr kumimoji="1" lang="en-US" altLang="ja-JP" dirty="0" smtClean="0"/>
              <a:t>URL</a:t>
            </a:r>
            <a:r>
              <a:rPr kumimoji="1" lang="ja-JP" altLang="en-US" dirty="0" smtClean="0"/>
              <a:t>を張ったり、</a:t>
            </a:r>
            <a:r>
              <a:rPr kumimoji="1" lang="en-US" altLang="ja-JP" dirty="0" smtClean="0"/>
              <a:t>wiki</a:t>
            </a:r>
            <a:r>
              <a:rPr kumimoji="1" lang="ja-JP" altLang="en-US" dirty="0" smtClean="0"/>
              <a:t>に進捗を残したりしているので、ほしいときにすぐ欲しいデータにアクセスできる利便性を感じました。</a:t>
            </a:r>
            <a:endParaRPr kumimoji="1" lang="en-US" altLang="ja-JP" dirty="0" smtClean="0"/>
          </a:p>
          <a:p>
            <a:r>
              <a:rPr kumimoji="1" lang="ja-JP" altLang="en-US" dirty="0" smtClean="0"/>
              <a:t>デュアルディスプレイにつきましては、</a:t>
            </a:r>
            <a:r>
              <a:rPr kumimoji="1" lang="en-US" altLang="ja-JP" dirty="0" smtClean="0"/>
              <a:t>PC</a:t>
            </a:r>
            <a:r>
              <a:rPr kumimoji="1" lang="ja-JP" altLang="en-US" dirty="0" smtClean="0"/>
              <a:t>が</a:t>
            </a:r>
            <a:r>
              <a:rPr kumimoji="1" lang="en-US" altLang="ja-JP" dirty="0" smtClean="0"/>
              <a:t>1</a:t>
            </a:r>
            <a:r>
              <a:rPr kumimoji="1" lang="ja-JP" altLang="en-US" dirty="0" smtClean="0"/>
              <a:t>台配布されることでもう</a:t>
            </a:r>
            <a:r>
              <a:rPr kumimoji="1" lang="en-US" altLang="ja-JP" dirty="0" smtClean="0"/>
              <a:t>1</a:t>
            </a:r>
            <a:r>
              <a:rPr kumimoji="1" lang="ja-JP" altLang="en-US" dirty="0" smtClean="0"/>
              <a:t>台ディスプレイがあれば、</a:t>
            </a:r>
            <a:r>
              <a:rPr kumimoji="1" lang="ja-JP" altLang="en-US" dirty="0" smtClean="0"/>
              <a:t>ケーブルが一本あればデュアルディスプレイ</a:t>
            </a:r>
            <a:r>
              <a:rPr kumimoji="1" lang="ja-JP" altLang="en-US" dirty="0" smtClean="0"/>
              <a:t>に</a:t>
            </a:r>
            <a:r>
              <a:rPr kumimoji="1" lang="ja-JP" altLang="en-US" dirty="0" smtClean="0"/>
              <a:t>できるので、</a:t>
            </a:r>
            <a:r>
              <a:rPr kumimoji="1" lang="ja-JP" altLang="en-US" dirty="0" smtClean="0"/>
              <a:t>操作性の良い環境で学ぶことができました。</a:t>
            </a:r>
            <a:endParaRPr kumimoji="1" lang="en-US" altLang="ja-JP" dirty="0" smtClean="0"/>
          </a:p>
          <a:p>
            <a:r>
              <a:rPr kumimoji="1" lang="ja-JP" altLang="en-US" dirty="0" smtClean="0"/>
              <a:t>リモートワークツールになじむというのは、そのままで使用頻度がほぼゼロに近かった</a:t>
            </a:r>
            <a:r>
              <a:rPr kumimoji="1" lang="en-US" altLang="ja-JP" dirty="0" smtClean="0"/>
              <a:t>slack</a:t>
            </a:r>
            <a:r>
              <a:rPr kumimoji="1" lang="ja-JP" altLang="en-US" dirty="0" smtClean="0"/>
              <a:t>や</a:t>
            </a:r>
            <a:r>
              <a:rPr kumimoji="1" lang="en-US" altLang="ja-JP" dirty="0" smtClean="0"/>
              <a:t>meet</a:t>
            </a:r>
            <a:r>
              <a:rPr kumimoji="1" lang="ja-JP" altLang="en-US" dirty="0" smtClean="0"/>
              <a:t>に触れることができ良い点でした。</a:t>
            </a:r>
            <a:endParaRPr kumimoji="1" lang="en-US" altLang="ja-JP" dirty="0" smtClean="0"/>
          </a:p>
          <a:p>
            <a:r>
              <a:rPr kumimoji="1" lang="ja-JP" altLang="en-US" dirty="0" smtClean="0"/>
              <a:t>以上の</a:t>
            </a:r>
            <a:r>
              <a:rPr kumimoji="1" lang="en-US" altLang="ja-JP" dirty="0" smtClean="0"/>
              <a:t>3</a:t>
            </a:r>
            <a:r>
              <a:rPr kumimoji="1" lang="ja-JP" altLang="en-US" dirty="0" smtClean="0"/>
              <a:t>つが</a:t>
            </a:r>
            <a:r>
              <a:rPr kumimoji="1" lang="ja-JP" altLang="en-US" dirty="0" smtClean="0"/>
              <a:t>リモートワークを体験しての</a:t>
            </a:r>
            <a:r>
              <a:rPr kumimoji="1" lang="ja-JP" altLang="en-US" dirty="0" smtClean="0"/>
              <a:t>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19</a:t>
            </a:fld>
            <a:endParaRPr kumimoji="1" lang="ja-JP" altLang="en-US"/>
          </a:p>
        </p:txBody>
      </p:sp>
    </p:spTree>
    <p:extLst>
      <p:ext uri="{BB962C8B-B14F-4D97-AF65-F5344CB8AC3E}">
        <p14:creationId xmlns:p14="http://schemas.microsoft.com/office/powerpoint/2010/main" val="420882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リモートワークはこれからも絶えることはないと</a:t>
            </a:r>
            <a:r>
              <a:rPr kumimoji="1" lang="ja-JP" altLang="en-US" dirty="0" smtClean="0"/>
              <a:t>思います。今回</a:t>
            </a:r>
            <a:r>
              <a:rPr kumimoji="1" lang="ja-JP" altLang="en-US" dirty="0" smtClean="0"/>
              <a:t>学んだ、</a:t>
            </a:r>
            <a:r>
              <a:rPr lang="en-US" altLang="ja-JP" sz="3000" dirty="0" smtClean="0"/>
              <a:t>Slack </a:t>
            </a:r>
            <a:r>
              <a:rPr lang="ja-JP" altLang="en-US" sz="3000" dirty="0" smtClean="0"/>
              <a:t>やビデオ会議ツールでのレスポンスが各個人によって差がある</a:t>
            </a:r>
            <a:r>
              <a:rPr lang="ja-JP" altLang="en-US" sz="3000" dirty="0" smtClean="0"/>
              <a:t>ことと</a:t>
            </a:r>
            <a:endParaRPr lang="en-US" altLang="ja-JP" sz="3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3000" dirty="0" smtClean="0"/>
              <a:t>リモートでのファイル共有の仕方を業務でも生かしていきます。</a:t>
            </a:r>
            <a:endParaRPr lang="en-US" altLang="ja-JP" sz="30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20</a:t>
            </a:fld>
            <a:endParaRPr kumimoji="1" lang="ja-JP" altLang="en-US"/>
          </a:p>
        </p:txBody>
      </p:sp>
    </p:spTree>
    <p:extLst>
      <p:ext uri="{BB962C8B-B14F-4D97-AF65-F5344CB8AC3E}">
        <p14:creationId xmlns:p14="http://schemas.microsoft.com/office/powerpoint/2010/main" val="288837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a:t>
            </a:r>
            <a:r>
              <a:rPr kumimoji="1" lang="en-US" altLang="ja-JP" dirty="0" smtClean="0"/>
              <a:t>2</a:t>
            </a:r>
            <a:r>
              <a:rPr kumimoji="1" lang="ja-JP" altLang="en-US" dirty="0" smtClean="0"/>
              <a:t>つ目のキーワードである</a:t>
            </a:r>
            <a:r>
              <a:rPr kumimoji="1" lang="ja-JP" altLang="en-US" dirty="0" smtClean="0"/>
              <a:t>アウトプットです。</a:t>
            </a:r>
            <a:r>
              <a:rPr kumimoji="1" lang="ja-JP" altLang="en-US" dirty="0" smtClean="0"/>
              <a:t>印象に残っているのは、社会人になるとアウトプットしていかないと意味が</a:t>
            </a:r>
            <a:r>
              <a:rPr kumimoji="1" lang="ja-JP" altLang="en-US" dirty="0" smtClean="0"/>
              <a:t>ないということです。</a:t>
            </a:r>
            <a:endParaRPr kumimoji="1" lang="en-US" altLang="ja-JP" dirty="0" smtClean="0"/>
          </a:p>
          <a:p>
            <a:r>
              <a:rPr kumimoji="1" lang="ja-JP" altLang="en-US" dirty="0" smtClean="0"/>
              <a:t>それをきいて、</a:t>
            </a:r>
            <a:r>
              <a:rPr kumimoji="1" lang="ja-JP" altLang="en-US" dirty="0" smtClean="0"/>
              <a:t>覚えること＝インプットの面でネガティブになっている暇はないと思い、不安は払しょくされました。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21</a:t>
            </a:fld>
            <a:endParaRPr kumimoji="1" lang="ja-JP" altLang="en-US"/>
          </a:p>
        </p:txBody>
      </p:sp>
    </p:spTree>
    <p:extLst>
      <p:ext uri="{BB962C8B-B14F-4D97-AF65-F5344CB8AC3E}">
        <p14:creationId xmlns:p14="http://schemas.microsoft.com/office/powerpoint/2010/main" val="168421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技術研修・・・</a:t>
            </a:r>
            <a:r>
              <a:rPr lang="en-US" altLang="ja-JP" dirty="0" err="1" smtClean="0"/>
              <a:t>Github</a:t>
            </a:r>
            <a:r>
              <a:rPr lang="ja-JP" altLang="en-US" dirty="0" smtClean="0"/>
              <a:t>やプログラム、データベースなどの基礎に触れるため</a:t>
            </a:r>
            <a:endParaRPr lang="en-US" altLang="ja-JP" dirty="0" smtClean="0"/>
          </a:p>
          <a:p>
            <a:r>
              <a:rPr lang="ja-JP" altLang="en-US" dirty="0" smtClean="0"/>
              <a:t>技術別研修（ネットワーク）・・・会社ごとに業務に関係の深い内容を</a:t>
            </a:r>
            <a:r>
              <a:rPr lang="ja-JP" altLang="en-US" dirty="0" smtClean="0"/>
              <a:t>学ぶ研修</a:t>
            </a:r>
            <a:endParaRPr lang="en-US" altLang="ja-JP" dirty="0" smtClean="0"/>
          </a:p>
          <a:p>
            <a:r>
              <a:rPr lang="ja-JP" altLang="en-US" dirty="0" smtClean="0"/>
              <a:t>タイピング</a:t>
            </a:r>
            <a:r>
              <a:rPr kumimoji="1" lang="ja-JP" altLang="en-US" dirty="0" smtClean="0"/>
              <a:t>トレーニング・・・タイピング力の向上、把握</a:t>
            </a:r>
            <a:endParaRPr kumimoji="1" lang="en-US" altLang="ja-JP" dirty="0" smtClean="0"/>
          </a:p>
          <a:p>
            <a:r>
              <a:rPr kumimoji="1" lang="en-US" altLang="ja-JP" dirty="0" smtClean="0"/>
              <a:t>30</a:t>
            </a:r>
            <a:r>
              <a:rPr kumimoji="1" lang="ja-JP" altLang="en-US" dirty="0" smtClean="0"/>
              <a:t>秒スピーチ、</a:t>
            </a:r>
            <a:r>
              <a:rPr kumimoji="1" lang="en-US" altLang="ja-JP" dirty="0" smtClean="0"/>
              <a:t>2</a:t>
            </a:r>
            <a:r>
              <a:rPr kumimoji="1" lang="ja-JP" altLang="en-US" dirty="0" smtClean="0"/>
              <a:t>分スピーチ・・・スピーチ力を</a:t>
            </a:r>
            <a:r>
              <a:rPr lang="ja-JP" altLang="en-US" dirty="0" smtClean="0"/>
              <a:t>上げるトレーニング</a:t>
            </a:r>
            <a:endParaRPr kumimoji="1" lang="en-US" altLang="ja-JP" dirty="0" smtClean="0"/>
          </a:p>
          <a:p>
            <a:r>
              <a:rPr lang="ja-JP" altLang="en-US" dirty="0" smtClean="0"/>
              <a:t>用語の</a:t>
            </a:r>
            <a:r>
              <a:rPr lang="en-US" altLang="ja-JP" dirty="0" smtClean="0"/>
              <a:t>wiki</a:t>
            </a:r>
            <a:r>
              <a:rPr lang="ja-JP" altLang="en-US" dirty="0" smtClean="0"/>
              <a:t>ページ作り・・・学んだことを見える形で</a:t>
            </a:r>
            <a:r>
              <a:rPr lang="ja-JP" altLang="en-US" dirty="0" smtClean="0"/>
              <a:t>アウトプットするための作業</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a:t>
            </a:fld>
            <a:endParaRPr kumimoji="1" lang="ja-JP" altLang="en-US"/>
          </a:p>
        </p:txBody>
      </p:sp>
    </p:spTree>
    <p:extLst>
      <p:ext uri="{BB962C8B-B14F-4D97-AF65-F5344CB8AC3E}">
        <p14:creationId xmlns:p14="http://schemas.microsoft.com/office/powerpoint/2010/main" val="3126242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これからのアウトプットに関しましては、量と質を上げていくことを目指します</a:t>
            </a:r>
            <a:r>
              <a:rPr kumimoji="1" lang="ja-JP" altLang="en-US" dirty="0" smtClean="0"/>
              <a:t>。具体的に</a:t>
            </a:r>
            <a:endParaRPr kumimoji="1" lang="en-US" altLang="ja-JP" dirty="0" smtClean="0"/>
          </a:p>
          <a:p>
            <a:r>
              <a:rPr kumimoji="1" lang="ja-JP" altLang="en-US" dirty="0" smtClean="0"/>
              <a:t>技術的な面では</a:t>
            </a:r>
            <a:r>
              <a:rPr kumimoji="1" lang="ja-JP" altLang="en-US" dirty="0" smtClean="0"/>
              <a:t>、知識を深めるために、サーバやネットワークの</a:t>
            </a:r>
            <a:r>
              <a:rPr kumimoji="1" lang="ja-JP" altLang="en-US" dirty="0" smtClean="0"/>
              <a:t>構築を繰り返し練習すること</a:t>
            </a:r>
            <a:r>
              <a:rPr kumimoji="1" lang="ja-JP" altLang="en-US" dirty="0" smtClean="0"/>
              <a:t>で突き詰めていきます。</a:t>
            </a:r>
            <a:endParaRPr kumimoji="1" lang="en-US" altLang="ja-JP" dirty="0" smtClean="0"/>
          </a:p>
          <a:p>
            <a:r>
              <a:rPr kumimoji="1" lang="ja-JP" altLang="en-US" dirty="0" smtClean="0"/>
              <a:t>仕事の</a:t>
            </a:r>
            <a:r>
              <a:rPr kumimoji="1" lang="ja-JP" altLang="en-US" dirty="0" smtClean="0"/>
              <a:t>面では、メモを取ることを意識し、タイピング力の向上にも努めます。</a:t>
            </a:r>
            <a:endParaRPr kumimoji="1" lang="en-US" altLang="ja-JP" dirty="0" smtClean="0"/>
          </a:p>
          <a:p>
            <a:endParaRPr kumimoji="1" lang="en-US" altLang="ja-JP" dirty="0" smtClean="0"/>
          </a:p>
          <a:p>
            <a:r>
              <a:rPr kumimoji="1" lang="ja-JP" altLang="en-US" dirty="0" smtClean="0"/>
              <a:t>チーム</a:t>
            </a:r>
            <a:r>
              <a:rPr kumimoji="1" lang="ja-JP" altLang="en-US" dirty="0" smtClean="0"/>
              <a:t>作業では、この研修で、自ら</a:t>
            </a:r>
            <a:r>
              <a:rPr kumimoji="1" lang="ja-JP" altLang="en-US" dirty="0" smtClean="0"/>
              <a:t>の意見を出し合ったり、不明な点を埋め合わせていくことで成果物の精度が上がることが分かったので、実践していきます。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22</a:t>
            </a:fld>
            <a:endParaRPr kumimoji="1" lang="ja-JP" altLang="en-US"/>
          </a:p>
        </p:txBody>
      </p:sp>
    </p:spTree>
    <p:extLst>
      <p:ext uri="{BB962C8B-B14F-4D97-AF65-F5344CB8AC3E}">
        <p14:creationId xmlns:p14="http://schemas.microsoft.com/office/powerpoint/2010/main" val="108586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ja-JP" altLang="en-US" dirty="0" smtClean="0"/>
              <a:t>つ目のキーワードである報連相は、研修中に全体で徹底していたことです。</a:t>
            </a:r>
            <a:endParaRPr kumimoji="1" lang="en-US" altLang="ja-JP" dirty="0" smtClean="0"/>
          </a:p>
          <a:p>
            <a:r>
              <a:rPr kumimoji="1" lang="ja-JP" altLang="en-US" dirty="0" smtClean="0"/>
              <a:t>報告は</a:t>
            </a:r>
            <a:r>
              <a:rPr kumimoji="1" lang="ja-JP" altLang="en-US" dirty="0" smtClean="0"/>
              <a:t>、←</a:t>
            </a:r>
            <a:endParaRPr kumimoji="1" lang="en-US" altLang="ja-JP" dirty="0" smtClean="0"/>
          </a:p>
          <a:p>
            <a:r>
              <a:rPr kumimoji="1" lang="ja-JP" altLang="en-US" dirty="0" smtClean="0"/>
              <a:t>連絡は</a:t>
            </a:r>
            <a:r>
              <a:rPr kumimoji="1" lang="ja-JP" altLang="en-US" dirty="0" smtClean="0"/>
              <a:t>、←</a:t>
            </a:r>
            <a:endParaRPr kumimoji="1" lang="en-US" altLang="ja-JP" dirty="0" smtClean="0"/>
          </a:p>
          <a:p>
            <a:r>
              <a:rPr kumimoji="1" lang="ja-JP" altLang="en-US" dirty="0" smtClean="0"/>
              <a:t>相談は、～～。質問の数は、資料を書いているときは</a:t>
            </a:r>
            <a:r>
              <a:rPr kumimoji="1" lang="en-US" altLang="ja-JP" dirty="0" smtClean="0"/>
              <a:t>32</a:t>
            </a:r>
            <a:r>
              <a:rPr kumimoji="1" lang="ja-JP" altLang="en-US" dirty="0" smtClean="0"/>
              <a:t>８個</a:t>
            </a:r>
            <a:r>
              <a:rPr kumimoji="1" lang="ja-JP" altLang="en-US" dirty="0" smtClean="0"/>
              <a:t>でした</a:t>
            </a:r>
            <a:endParaRPr kumimoji="1" lang="en-US" altLang="ja-JP" dirty="0" smtClean="0"/>
          </a:p>
          <a:p>
            <a:r>
              <a:rPr kumimoji="1" lang="ja-JP" altLang="en-US" dirty="0" smtClean="0"/>
              <a:t>これらを業務でも生かしていきます。次のページ</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23</a:t>
            </a:fld>
            <a:endParaRPr kumimoji="1" lang="ja-JP" altLang="en-US"/>
          </a:p>
        </p:txBody>
      </p:sp>
    </p:spTree>
    <p:extLst>
      <p:ext uri="{BB962C8B-B14F-4D97-AF65-F5344CB8AC3E}">
        <p14:creationId xmlns:p14="http://schemas.microsoft.com/office/powerpoint/2010/main" val="1131344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これからのことは、</a:t>
            </a:r>
            <a:endParaRPr kumimoji="1" lang="en-US" altLang="ja-JP" dirty="0" smtClean="0"/>
          </a:p>
          <a:p>
            <a:r>
              <a:rPr kumimoji="1" lang="ja-JP" altLang="en-US" dirty="0" smtClean="0"/>
              <a:t>報告</a:t>
            </a:r>
            <a:r>
              <a:rPr kumimoji="1" lang="ja-JP" altLang="en-US" dirty="0" smtClean="0"/>
              <a:t>は</a:t>
            </a:r>
            <a:r>
              <a:rPr kumimoji="1" lang="ja-JP" altLang="en-US" dirty="0" smtClean="0"/>
              <a:t>、←こと</a:t>
            </a:r>
            <a:r>
              <a:rPr kumimoji="1" lang="ja-JP" altLang="en-US" dirty="0" smtClean="0"/>
              <a:t>です</a:t>
            </a:r>
            <a:r>
              <a:rPr kumimoji="1" lang="ja-JP" altLang="en-US" dirty="0" smtClean="0"/>
              <a:t>。</a:t>
            </a:r>
            <a:endParaRPr kumimoji="1" lang="en-US" altLang="ja-JP" dirty="0" smtClean="0"/>
          </a:p>
          <a:p>
            <a:r>
              <a:rPr kumimoji="1" lang="ja-JP" altLang="en-US" dirty="0" smtClean="0"/>
              <a:t>連絡は</a:t>
            </a:r>
            <a:r>
              <a:rPr kumimoji="1" lang="ja-JP" altLang="en-US" dirty="0" smtClean="0"/>
              <a:t>、←です</a:t>
            </a:r>
            <a:r>
              <a:rPr kumimoji="1" lang="ja-JP" altLang="en-US" dirty="0" smtClean="0"/>
              <a:t>。業務が始まっても、いい出来事、悪い出来事にかかわらず素早く正確に連絡します。</a:t>
            </a:r>
            <a:endParaRPr kumimoji="1" lang="en-US" altLang="ja-JP" dirty="0" smtClean="0"/>
          </a:p>
          <a:p>
            <a:r>
              <a:rPr kumimoji="1" lang="ja-JP" altLang="en-US" dirty="0" smtClean="0"/>
              <a:t>相談は</a:t>
            </a:r>
            <a:r>
              <a:rPr kumimoji="1" lang="ja-JP" altLang="en-US" dirty="0" smtClean="0"/>
              <a:t>、←する</a:t>
            </a:r>
            <a:r>
              <a:rPr kumimoji="1" lang="ja-JP" altLang="en-US" dirty="0" smtClean="0"/>
              <a:t>ことです</a:t>
            </a:r>
            <a:r>
              <a:rPr kumimoji="1" lang="ja-JP" altLang="en-US" dirty="0" smtClean="0"/>
              <a:t>。これらのことを研修で再認識</a:t>
            </a:r>
            <a:r>
              <a:rPr kumimoji="1" lang="ja-JP" altLang="en-US" dirty="0" smtClean="0"/>
              <a:t>することが</a:t>
            </a:r>
            <a:r>
              <a:rPr kumimoji="1" lang="ja-JP" altLang="en-US" dirty="0" err="1" smtClean="0"/>
              <a:t>できたました</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24</a:t>
            </a:fld>
            <a:endParaRPr kumimoji="1" lang="ja-JP" altLang="en-US"/>
          </a:p>
        </p:txBody>
      </p:sp>
    </p:spTree>
    <p:extLst>
      <p:ext uri="{BB962C8B-B14F-4D97-AF65-F5344CB8AC3E}">
        <p14:creationId xmlns:p14="http://schemas.microsoft.com/office/powerpoint/2010/main" val="1705082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最後に、全体を通しての感想です。</a:t>
            </a:r>
            <a:endParaRPr kumimoji="1" lang="en-US" altLang="ja-JP" dirty="0" smtClean="0"/>
          </a:p>
          <a:p>
            <a:r>
              <a:rPr kumimoji="1" lang="ja-JP" altLang="en-US" dirty="0" smtClean="0"/>
              <a:t>未体験のリモートでの共同作業を経験することができ、本当に良かったです。実務抜きで研修だけで見たら、デメリットの方が、少ないのではないかというくらい充実していました。</a:t>
            </a:r>
            <a:endParaRPr kumimoji="1" lang="en-US" altLang="ja-JP" dirty="0" smtClean="0"/>
          </a:p>
          <a:p>
            <a:endParaRPr kumimoji="1" lang="en-US" altLang="ja-JP" dirty="0" smtClean="0"/>
          </a:p>
          <a:p>
            <a:r>
              <a:rPr kumimoji="1" lang="ja-JP" altLang="en-US" dirty="0" smtClean="0"/>
              <a:t>私にとって足りていないことも見えてきました。</a:t>
            </a:r>
            <a:endParaRPr kumimoji="1" lang="en-US" altLang="ja-JP" dirty="0" smtClean="0"/>
          </a:p>
          <a:p>
            <a:r>
              <a:rPr kumimoji="1" lang="ja-JP" altLang="en-US" dirty="0" smtClean="0"/>
              <a:t>それは、</a:t>
            </a:r>
            <a:r>
              <a:rPr kumimoji="1" lang="ja-JP" altLang="en-US" dirty="0" smtClean="0"/>
              <a:t>いつも日報提出が最後の方であったりというような作業で遅れることが</a:t>
            </a:r>
            <a:r>
              <a:rPr kumimoji="1" lang="ja-JP" altLang="en-US" dirty="0" smtClean="0"/>
              <a:t>多かったことです。</a:t>
            </a:r>
            <a:endParaRPr kumimoji="1" lang="en-US" altLang="ja-JP" dirty="0" smtClean="0"/>
          </a:p>
          <a:p>
            <a:r>
              <a:rPr kumimoji="1" lang="ja-JP" altLang="en-US" dirty="0" smtClean="0"/>
              <a:t>そこを改善するためには</a:t>
            </a:r>
            <a:r>
              <a:rPr kumimoji="1" lang="ja-JP" altLang="en-US" dirty="0" err="1" smtClean="0"/>
              <a:t>、、</a:t>
            </a:r>
            <a:r>
              <a:rPr kumimoji="1" lang="ja-JP" altLang="en-US" dirty="0" smtClean="0"/>
              <a:t>時間を見つけてメモを取ることと、タイピング力を上げることが重要なので、そこを鍛えていきます。</a:t>
            </a:r>
            <a:endParaRPr kumimoji="1" lang="en-US" altLang="ja-JP" dirty="0" smtClean="0"/>
          </a:p>
          <a:p>
            <a:endParaRPr kumimoji="1" lang="en-US" altLang="ja-JP" dirty="0" smtClean="0"/>
          </a:p>
          <a:p>
            <a:r>
              <a:rPr kumimoji="1" lang="ja-JP" altLang="en-US" dirty="0" smtClean="0"/>
              <a:t>最後になりますが、技術面はもちろんのこと新人</a:t>
            </a:r>
            <a:r>
              <a:rPr kumimoji="1" lang="en-US" altLang="ja-JP" dirty="0" smtClean="0"/>
              <a:t>IT</a:t>
            </a:r>
            <a:r>
              <a:rPr kumimoji="1" lang="ja-JP" altLang="en-US" dirty="0" smtClean="0"/>
              <a:t>技術者がもつべき意識を学ぶことができてよかったです</a:t>
            </a:r>
            <a:r>
              <a:rPr kumimoji="1" lang="ja-JP" altLang="en-US" dirty="0" smtClean="0"/>
              <a:t>。</a:t>
            </a:r>
            <a:endParaRPr kumimoji="1" lang="en-US" altLang="ja-JP" dirty="0" smtClean="0"/>
          </a:p>
          <a:p>
            <a:r>
              <a:rPr kumimoji="1" lang="ja-JP" altLang="en-US" dirty="0" smtClean="0"/>
              <a:t>リモートだったので、どんな緊張感でやれるか心配でしたが、適度なスパルタ感があり、内容も充実してよかったです。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25</a:t>
            </a:fld>
            <a:endParaRPr kumimoji="1" lang="ja-JP" altLang="en-US"/>
          </a:p>
        </p:txBody>
      </p:sp>
    </p:spTree>
    <p:extLst>
      <p:ext uri="{BB962C8B-B14F-4D97-AF65-F5344CB8AC3E}">
        <p14:creationId xmlns:p14="http://schemas.microsoft.com/office/powerpoint/2010/main" val="325771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次は、利用したサービスの紹介です</a:t>
            </a:r>
            <a:endParaRPr kumimoji="1" lang="en-US" altLang="ja-JP" dirty="0" smtClean="0"/>
          </a:p>
          <a:p>
            <a:r>
              <a:rPr kumimoji="1" lang="ja-JP" altLang="en-US" dirty="0" smtClean="0"/>
              <a:t>ロゴの大きさが違うのが変だと思いますよね</a:t>
            </a:r>
            <a:endParaRPr kumimoji="1" lang="en-US" altLang="ja-JP" dirty="0" smtClean="0"/>
          </a:p>
          <a:p>
            <a:r>
              <a:rPr kumimoji="1" lang="ja-JP" altLang="en-US" dirty="0" smtClean="0"/>
              <a:t>ロゴ</a:t>
            </a:r>
            <a:r>
              <a:rPr kumimoji="1" lang="ja-JP" altLang="en-US" dirty="0" smtClean="0"/>
              <a:t>の大きさは</a:t>
            </a:r>
            <a:r>
              <a:rPr kumimoji="1" lang="ja-JP" altLang="en-US" dirty="0" smtClean="0"/>
              <a:t>、よくつかったサービス</a:t>
            </a:r>
            <a:r>
              <a:rPr kumimoji="1" lang="ja-JP" altLang="en-US" dirty="0" smtClean="0"/>
              <a:t>ほど大きくなっております。</a:t>
            </a:r>
            <a:endParaRPr kumimoji="1" lang="en-US" altLang="ja-JP" dirty="0" smtClean="0"/>
          </a:p>
          <a:p>
            <a:r>
              <a:rPr kumimoji="1" lang="en-US" altLang="ja-JP" dirty="0" smtClean="0"/>
              <a:t>Chrome</a:t>
            </a:r>
            <a:r>
              <a:rPr kumimoji="1" lang="ja-JP" altLang="en-US" dirty="0" smtClean="0"/>
              <a:t>と</a:t>
            </a:r>
            <a:r>
              <a:rPr kumimoji="1" lang="en-US" altLang="ja-JP" dirty="0" smtClean="0"/>
              <a:t>slack</a:t>
            </a:r>
            <a:r>
              <a:rPr kumimoji="1" lang="ja-JP" altLang="en-US" dirty="0" smtClean="0"/>
              <a:t>はもっと大きくしたかった。</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3</a:t>
            </a:fld>
            <a:endParaRPr kumimoji="1" lang="ja-JP" altLang="en-US"/>
          </a:p>
        </p:txBody>
      </p:sp>
    </p:spTree>
    <p:extLst>
      <p:ext uri="{BB962C8B-B14F-4D97-AF65-F5344CB8AC3E}">
        <p14:creationId xmlns:p14="http://schemas.microsoft.com/office/powerpoint/2010/main" val="263215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それでは技術研修の紹介です</a:t>
            </a:r>
            <a:endParaRPr kumimoji="1" lang="en-US" altLang="ja-JP" dirty="0" smtClean="0"/>
          </a:p>
          <a:p>
            <a:r>
              <a:rPr kumimoji="1" lang="en-US" altLang="ja-JP" dirty="0" err="1" smtClean="0"/>
              <a:t>Github,windows</a:t>
            </a:r>
            <a:r>
              <a:rPr kumimoji="1" lang="ja-JP" altLang="en-US" dirty="0" smtClean="0"/>
              <a:t>バッチプログラム、データベース等いくつかの項目を課題を通して学びました</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この中から、時間の都合上難</a:t>
            </a:r>
            <a:r>
              <a:rPr kumimoji="1" lang="en-US" altLang="ja-JP" sz="1200" b="0" i="0" kern="1200" dirty="0" smtClean="0">
                <a:solidFill>
                  <a:schemeClr val="tx1"/>
                </a:solidFill>
                <a:effectLst/>
                <a:latin typeface="+mn-lt"/>
                <a:ea typeface="+mn-ea"/>
                <a:cs typeface="+mn-cs"/>
              </a:rPr>
              <a:t>Windows</a:t>
            </a:r>
            <a:r>
              <a:rPr kumimoji="1" lang="ja-JP" altLang="en-US" sz="1200" b="0" i="0" kern="1200" dirty="0" smtClean="0">
                <a:solidFill>
                  <a:schemeClr val="tx1"/>
                </a:solidFill>
                <a:effectLst/>
                <a:latin typeface="+mn-lt"/>
                <a:ea typeface="+mn-ea"/>
                <a:cs typeface="+mn-cs"/>
              </a:rPr>
              <a:t>パッチプログラムについてだけ紹介します</a:t>
            </a:r>
            <a:endParaRPr kumimoji="1" lang="en-US" altLang="ja-JP" sz="1200" b="0" i="0" kern="1200" dirty="0" smtClean="0">
              <a:solidFill>
                <a:schemeClr val="tx1"/>
              </a:solidFill>
              <a:effectLst/>
              <a:latin typeface="+mn-lt"/>
              <a:ea typeface="+mn-ea"/>
              <a:cs typeface="+mn-cs"/>
            </a:endParaRPr>
          </a:p>
          <a:p>
            <a:endParaRPr kumimoji="1" lang="en-US" altLang="ja-JP" dirty="0" smtClean="0"/>
          </a:p>
          <a:p>
            <a:endParaRPr kumimoji="1" lang="en-US" altLang="ja-JP" dirty="0" smtClean="0"/>
          </a:p>
          <a:p>
            <a:r>
              <a:rPr kumimoji="1" lang="ja-JP" altLang="en-US" dirty="0" smtClean="0"/>
              <a:t>その中から</a:t>
            </a:r>
            <a:r>
              <a:rPr kumimoji="1" lang="en-US" altLang="ja-JP" dirty="0" smtClean="0"/>
              <a:t>Windows</a:t>
            </a:r>
            <a:r>
              <a:rPr kumimoji="1" lang="ja-JP" altLang="en-US" dirty="0" smtClean="0"/>
              <a:t>バッチファイルの報告をします。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4</a:t>
            </a:fld>
            <a:endParaRPr kumimoji="1" lang="ja-JP" altLang="en-US"/>
          </a:p>
        </p:txBody>
      </p:sp>
    </p:spTree>
    <p:extLst>
      <p:ext uri="{BB962C8B-B14F-4D97-AF65-F5344CB8AC3E}">
        <p14:creationId xmlns:p14="http://schemas.microsoft.com/office/powerpoint/2010/main" val="318644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Windows</a:t>
            </a:r>
            <a:r>
              <a:rPr kumimoji="1" lang="ja-JP" altLang="en-US" sz="1200" b="0" i="0" kern="1200" dirty="0" smtClean="0">
                <a:solidFill>
                  <a:schemeClr val="tx1"/>
                </a:solidFill>
                <a:effectLst/>
                <a:latin typeface="+mn-lt"/>
                <a:ea typeface="+mn-ea"/>
                <a:cs typeface="+mn-cs"/>
              </a:rPr>
              <a:t>バッチプログラムの課題に取り組んだ際、使ったサービスは、</a:t>
            </a:r>
            <a:r>
              <a:rPr kumimoji="1" lang="en-US" altLang="ja-JP" sz="1200" b="0" i="0" kern="1200" dirty="0" smtClean="0">
                <a:solidFill>
                  <a:schemeClr val="tx1"/>
                </a:solidFill>
                <a:effectLst/>
                <a:latin typeface="+mn-lt"/>
                <a:ea typeface="+mn-ea"/>
                <a:cs typeface="+mn-cs"/>
              </a:rPr>
              <a:t>VSCODE</a:t>
            </a:r>
            <a:r>
              <a:rPr kumimoji="1" lang="ja-JP" altLang="en-US" sz="1200" b="0" i="0" kern="1200" dirty="0" err="1"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コマンドプロンプト、</a:t>
            </a:r>
            <a:r>
              <a:rPr kumimoji="1" lang="en-US" altLang="ja-JP" sz="1200" b="0" i="0" kern="1200" dirty="0" smtClean="0">
                <a:solidFill>
                  <a:schemeClr val="tx1"/>
                </a:solidFill>
                <a:effectLst/>
                <a:latin typeface="+mn-lt"/>
                <a:ea typeface="+mn-ea"/>
                <a:cs typeface="+mn-cs"/>
              </a:rPr>
              <a:t>draw.io</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課題は</a:t>
            </a:r>
            <a:r>
              <a:rPr kumimoji="1" lang="ja-JP" altLang="en-US" sz="1200" b="0" i="0" kern="1200" dirty="0" smtClean="0">
                <a:solidFill>
                  <a:schemeClr val="tx1"/>
                </a:solidFill>
                <a:effectLst/>
                <a:latin typeface="+mn-lt"/>
                <a:ea typeface="+mn-ea"/>
                <a:cs typeface="+mn-cs"/>
              </a:rPr>
              <a:t>、←と</a:t>
            </a:r>
            <a:r>
              <a:rPr kumimoji="1" lang="ja-JP" altLang="en-US" sz="1200" b="0" i="0" kern="1200" dirty="0" smtClean="0">
                <a:solidFill>
                  <a:schemeClr val="tx1"/>
                </a:solidFill>
                <a:effectLst/>
                <a:latin typeface="+mn-lt"/>
                <a:ea typeface="+mn-ea"/>
                <a:cs typeface="+mn-cs"/>
              </a:rPr>
              <a:t>いうものでした。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くろうした点は、フォルダが存在するかを確かめることです。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解決策は</a:t>
            </a:r>
            <a:r>
              <a:rPr kumimoji="1" lang="ja-JP" altLang="en-US" sz="1200" b="0" i="0" kern="1200" dirty="0" smtClean="0">
                <a:solidFill>
                  <a:schemeClr val="tx1"/>
                </a:solidFill>
                <a:effectLst/>
                <a:latin typeface="+mn-lt"/>
                <a:ea typeface="+mn-ea"/>
                <a:cs typeface="+mn-cs"/>
              </a:rPr>
              <a:t>、←こと</a:t>
            </a:r>
            <a:r>
              <a:rPr kumimoji="1" lang="ja-JP" altLang="en-US" sz="1200" b="0" i="0" kern="1200" dirty="0" smtClean="0">
                <a:solidFill>
                  <a:schemeClr val="tx1"/>
                </a:solidFill>
                <a:effectLst/>
                <a:latin typeface="+mn-lt"/>
                <a:ea typeface="+mn-ea"/>
                <a:cs typeface="+mn-cs"/>
              </a:rPr>
              <a:t>で解決することができました。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次のページに、</a:t>
            </a:r>
            <a:r>
              <a:rPr kumimoji="1" lang="en-US" altLang="ja-JP" sz="1200" b="0" i="0" kern="1200" dirty="0" err="1" smtClean="0">
                <a:solidFill>
                  <a:schemeClr val="tx1"/>
                </a:solidFill>
                <a:effectLst/>
                <a:latin typeface="+mn-lt"/>
                <a:ea typeface="+mn-ea"/>
                <a:cs typeface="+mn-cs"/>
              </a:rPr>
              <a:t>expoler</a:t>
            </a:r>
            <a:r>
              <a:rPr kumimoji="1" lang="ja-JP" altLang="en-US" sz="1200" b="0" i="0" kern="1200" dirty="0" smtClean="0">
                <a:solidFill>
                  <a:schemeClr val="tx1"/>
                </a:solidFill>
                <a:effectLst/>
                <a:latin typeface="+mn-lt"/>
                <a:ea typeface="+mn-ea"/>
                <a:cs typeface="+mn-cs"/>
              </a:rPr>
              <a:t>の実行前と実行後の画面を映します</a:t>
            </a:r>
            <a:r>
              <a:rPr kumimoji="1" lang="ja-JP" altLang="en-US" sz="1200" b="0" i="0" kern="1200" dirty="0" smtClean="0">
                <a:solidFill>
                  <a:schemeClr val="tx1"/>
                </a:solidFill>
                <a:effectLst/>
                <a:latin typeface="+mn-lt"/>
                <a:ea typeface="+mn-ea"/>
                <a:cs typeface="+mn-cs"/>
              </a:rPr>
              <a:t>。</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2020</a:t>
            </a:r>
            <a:r>
              <a:rPr kumimoji="1" lang="ja-JP" altLang="en-US" sz="1200" b="0" i="0" kern="1200" dirty="0" smtClean="0">
                <a:solidFill>
                  <a:schemeClr val="tx1"/>
                </a:solidFill>
                <a:effectLst/>
                <a:latin typeface="+mn-lt"/>
                <a:ea typeface="+mn-ea"/>
                <a:cs typeface="+mn-cs"/>
              </a:rPr>
              <a:t>年度研修</a:t>
            </a:r>
            <a:r>
              <a:rPr kumimoji="1" lang="en-US" altLang="ja-JP" sz="1200" b="0" i="0" kern="1200" dirty="0" smtClean="0">
                <a:solidFill>
                  <a:schemeClr val="tx1"/>
                </a:solidFill>
                <a:effectLst/>
                <a:latin typeface="+mn-lt"/>
                <a:ea typeface="+mn-ea"/>
                <a:cs typeface="+mn-cs"/>
              </a:rPr>
              <a:t>/20200410/</a:t>
            </a:r>
            <a:r>
              <a:rPr kumimoji="1" lang="ja-JP" altLang="en-US" sz="1200" b="0" i="0" kern="1200" dirty="0" smtClean="0">
                <a:solidFill>
                  <a:schemeClr val="tx1"/>
                </a:solidFill>
                <a:effectLst/>
                <a:latin typeface="+mn-lt"/>
                <a:ea typeface="+mn-ea"/>
                <a:cs typeface="+mn-cs"/>
              </a:rPr>
              <a:t>アルゴリズム課題</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チーム</a:t>
            </a:r>
            <a:r>
              <a:rPr kumimoji="1" lang="en-US" altLang="ja-JP" sz="1200" b="0" i="0" kern="1200" dirty="0" smtClean="0">
                <a:solidFill>
                  <a:schemeClr val="tx1"/>
                </a:solidFill>
                <a:effectLst/>
                <a:latin typeface="+mn-lt"/>
                <a:ea typeface="+mn-ea"/>
                <a:cs typeface="+mn-cs"/>
              </a:rPr>
              <a:t>/team2 https://training.growi.cloud/5e8fcfeef8aa8f00481ea920</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5</a:t>
            </a:fld>
            <a:endParaRPr kumimoji="1" lang="ja-JP" altLang="en-US"/>
          </a:p>
        </p:txBody>
      </p:sp>
    </p:spTree>
    <p:extLst>
      <p:ext uri="{BB962C8B-B14F-4D97-AF65-F5344CB8AC3E}">
        <p14:creationId xmlns:p14="http://schemas.microsoft.com/office/powerpoint/2010/main" val="124818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左が実行前です。</a:t>
            </a:r>
            <a:endParaRPr kumimoji="1" lang="en-US" altLang="ja-JP" sz="1200" b="0" i="0" kern="1200" dirty="0" smtClean="0">
              <a:solidFill>
                <a:schemeClr val="tx1"/>
              </a:solidFill>
              <a:effectLst/>
              <a:latin typeface="+mn-lt"/>
              <a:ea typeface="+mn-ea"/>
              <a:cs typeface="+mn-cs"/>
            </a:endParaRPr>
          </a:p>
          <a:p>
            <a:r>
              <a:rPr kumimoji="1" lang="ja-JP" altLang="en-US" dirty="0" smtClean="0"/>
              <a:t>右が実行後の画面です。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6</a:t>
            </a:fld>
            <a:endParaRPr kumimoji="1" lang="ja-JP" altLang="en-US"/>
          </a:p>
        </p:txBody>
      </p:sp>
    </p:spTree>
    <p:extLst>
      <p:ext uri="{BB962C8B-B14F-4D97-AF65-F5344CB8AC3E}">
        <p14:creationId xmlns:p14="http://schemas.microsoft.com/office/powerpoint/2010/main" val="292668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後半</a:t>
            </a:r>
            <a:r>
              <a:rPr kumimoji="1" lang="en-US" altLang="ja-JP" dirty="0" smtClean="0"/>
              <a:t>5</a:t>
            </a:r>
            <a:r>
              <a:rPr kumimoji="1" lang="ja-JP" altLang="en-US" dirty="0" smtClean="0"/>
              <a:t>日間を使って、会社ごとの技術別研修を行いました。</a:t>
            </a:r>
            <a:endParaRPr kumimoji="1" lang="en-US" altLang="ja-JP" dirty="0" smtClean="0"/>
          </a:p>
          <a:p>
            <a:r>
              <a:rPr kumimoji="1" lang="ja-JP" altLang="en-US" dirty="0" smtClean="0"/>
              <a:t>私は、ネットワーク課題に同菌みんなと取り組みました。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7</a:t>
            </a:fld>
            <a:endParaRPr kumimoji="1" lang="ja-JP" altLang="en-US"/>
          </a:p>
        </p:txBody>
      </p:sp>
    </p:spTree>
    <p:extLst>
      <p:ext uri="{BB962C8B-B14F-4D97-AF65-F5344CB8AC3E}">
        <p14:creationId xmlns:p14="http://schemas.microsoft.com/office/powerpoint/2010/main" val="268195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最初の課題は、</a:t>
            </a:r>
            <a:r>
              <a:rPr kumimoji="1" lang="en-US" altLang="ja-JP" dirty="0" smtClean="0"/>
              <a:t>VPS</a:t>
            </a:r>
            <a:r>
              <a:rPr kumimoji="1" lang="ja-JP" altLang="en-US" dirty="0" smtClean="0"/>
              <a:t>上に</a:t>
            </a:r>
            <a:r>
              <a:rPr kumimoji="1" lang="en-US" altLang="ja-JP" dirty="0" smtClean="0"/>
              <a:t>LAMP</a:t>
            </a:r>
            <a:r>
              <a:rPr kumimoji="1" lang="ja-JP" altLang="en-US" dirty="0" smtClean="0"/>
              <a:t>構成を構築することです。</a:t>
            </a:r>
            <a:endParaRPr kumimoji="1" lang="en-US" altLang="ja-JP" dirty="0" smtClean="0"/>
          </a:p>
          <a:p>
            <a:r>
              <a:rPr kumimoji="1" lang="en-US" altLang="ja-JP" dirty="0" smtClean="0"/>
              <a:t>VPS</a:t>
            </a:r>
            <a:r>
              <a:rPr kumimoji="1" lang="ja-JP" altLang="en-US" dirty="0" smtClean="0"/>
              <a:t>は←</a:t>
            </a:r>
            <a:endParaRPr kumimoji="1" lang="en-US" altLang="ja-JP" dirty="0" smtClean="0"/>
          </a:p>
          <a:p>
            <a:r>
              <a:rPr kumimoji="1" lang="en-US" altLang="ja-JP" dirty="0" smtClean="0"/>
              <a:t>OS</a:t>
            </a:r>
            <a:r>
              <a:rPr kumimoji="1" lang="ja-JP" altLang="en-US" dirty="0" smtClean="0"/>
              <a:t>は←</a:t>
            </a:r>
            <a:endParaRPr kumimoji="1" lang="en-US" altLang="ja-JP" dirty="0" smtClean="0"/>
          </a:p>
          <a:p>
            <a:r>
              <a:rPr kumimoji="1" lang="en-US" altLang="ja-JP" dirty="0" smtClean="0"/>
              <a:t>LAMP</a:t>
            </a:r>
            <a:r>
              <a:rPr kumimoji="1" lang="ja-JP" altLang="en-US" dirty="0" smtClean="0"/>
              <a:t>は←です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8</a:t>
            </a:fld>
            <a:endParaRPr kumimoji="1" lang="ja-JP" altLang="en-US"/>
          </a:p>
        </p:txBody>
      </p:sp>
    </p:spTree>
    <p:extLst>
      <p:ext uri="{BB962C8B-B14F-4D97-AF65-F5344CB8AC3E}">
        <p14:creationId xmlns:p14="http://schemas.microsoft.com/office/powerpoint/2010/main" val="357714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この課題で苦戦した点は、</a:t>
            </a:r>
            <a:r>
              <a:rPr kumimoji="1" lang="en-US" altLang="ja-JP" dirty="0" err="1" smtClean="0"/>
              <a:t>httpd</a:t>
            </a:r>
            <a:r>
              <a:rPr kumimoji="1" lang="ja-JP" altLang="en-US" dirty="0" err="1" smtClean="0"/>
              <a:t>が開</a:t>
            </a:r>
            <a:r>
              <a:rPr kumimoji="1" lang="ja-JP" altLang="en-US" dirty="0" smtClean="0"/>
              <a:t>通せず、</a:t>
            </a:r>
            <a:r>
              <a:rPr kumimoji="1" lang="en-US" altLang="ja-JP" dirty="0" smtClean="0"/>
              <a:t>Apache</a:t>
            </a:r>
            <a:r>
              <a:rPr kumimoji="1" lang="ja-JP" altLang="en-US" dirty="0" smtClean="0"/>
              <a:t>のテストページが表示されなかったことです</a:t>
            </a:r>
            <a:r>
              <a:rPr kumimoji="1" lang="ja-JP" altLang="en-US" dirty="0" smtClean="0"/>
              <a:t>。</a:t>
            </a:r>
            <a:endParaRPr kumimoji="1" lang="en-US" altLang="ja-JP" dirty="0" smtClean="0"/>
          </a:p>
          <a:p>
            <a:r>
              <a:rPr kumimoji="1" lang="ja-JP" altLang="en-US" dirty="0" smtClean="0"/>
              <a:t>原因は</a:t>
            </a:r>
            <a:r>
              <a:rPr kumimoji="1" lang="ja-JP" altLang="en-US" dirty="0" smtClean="0"/>
              <a:t>、←でした</a:t>
            </a:r>
            <a:r>
              <a:rPr kumimoji="1" lang="ja-JP" altLang="en-US" dirty="0" smtClean="0"/>
              <a:t>。原因究明まで、時間だけでみると</a:t>
            </a:r>
            <a:r>
              <a:rPr kumimoji="1" lang="en-US" altLang="ja-JP" dirty="0" smtClean="0"/>
              <a:t>1</a:t>
            </a:r>
            <a:r>
              <a:rPr kumimoji="1" lang="ja-JP" altLang="en-US" dirty="0" smtClean="0"/>
              <a:t>日かかってしまいましたが、見つけられたことは良かった点です。</a:t>
            </a:r>
            <a:endParaRPr kumimoji="1" lang="en-US" altLang="ja-JP" dirty="0" smtClean="0"/>
          </a:p>
          <a:p>
            <a:r>
              <a:rPr kumimoji="1" lang="ja-JP" altLang="en-US" dirty="0" smtClean="0"/>
              <a:t>次のスライドに</a:t>
            </a:r>
            <a:r>
              <a:rPr kumimoji="1" lang="en-US" altLang="ja-JP" dirty="0" smtClean="0"/>
              <a:t>apache</a:t>
            </a:r>
            <a:r>
              <a:rPr kumimoji="1" lang="ja-JP" altLang="en-US" dirty="0" smtClean="0"/>
              <a:t>のテストページの実際の画像を表示いたします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AA94EF7-FF74-4633-B4CD-1354E3740D62}" type="slidenum">
              <a:rPr kumimoji="1" lang="ja-JP" altLang="en-US" smtClean="0"/>
              <a:t>9</a:t>
            </a:fld>
            <a:endParaRPr kumimoji="1" lang="ja-JP" altLang="en-US"/>
          </a:p>
        </p:txBody>
      </p:sp>
    </p:spTree>
    <p:extLst>
      <p:ext uri="{BB962C8B-B14F-4D97-AF65-F5344CB8AC3E}">
        <p14:creationId xmlns:p14="http://schemas.microsoft.com/office/powerpoint/2010/main" val="29510970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380349155"/>
      </p:ext>
    </p:extLst>
  </p:cSld>
  <p:clrMapOvr>
    <a:masterClrMapping/>
  </p:clrMapOvr>
  <p:transition spd="slow">
    <p:wipe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4071492524"/>
      </p:ext>
    </p:extLst>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4005169616"/>
      </p:ext>
    </p:extLst>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lvl1pPr>
              <a:defRPr>
                <a:latin typeface="HG行書体" panose="03000609000000000000" pitchFamily="65" charset="-128"/>
                <a:ea typeface="HG行書体" panose="03000609000000000000" pitchFamily="65"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3521912038"/>
      </p:ext>
    </p:extLst>
  </p:cSld>
  <p:clrMapOvr>
    <a:masterClrMapping/>
  </p:clrMapOvr>
  <p:transition spd="slow">
    <p:wipe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6B87BEE2-D0FD-45ED-978A-776430ABDB91}" type="datetimeFigureOut">
              <a:rPr kumimoji="1" lang="ja-JP" altLang="en-US" smtClean="0"/>
              <a:t>2020/4/23</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3951300023"/>
      </p:ext>
    </p:extLst>
  </p:cSld>
  <p:clrMapOvr>
    <a:masterClrMapping/>
  </p:clrMapOvr>
  <p:transition spd="slow">
    <p:wipe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4058372577"/>
      </p:ext>
    </p:extLst>
  </p:cSld>
  <p:clrMapOvr>
    <a:masterClrMapping/>
  </p:clrMapOvr>
  <p:transition spd="slow">
    <p:wipe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953817704"/>
      </p:ext>
    </p:extLst>
  </p:cSld>
  <p:clrMapOvr>
    <a:masterClrMapping/>
  </p:clrMapOvr>
  <p:transition spd="slow">
    <p:wipe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2809263147"/>
      </p:ext>
    </p:extLst>
  </p:cSld>
  <p:clrMapOvr>
    <a:masterClrMapping/>
  </p:clrMapOvr>
  <p:transition spd="slow">
    <p:wipe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135725308"/>
      </p:ext>
    </p:extLst>
  </p:cSld>
  <p:clrMapOvr>
    <a:masterClrMapping/>
  </p:clrMapOvr>
  <p:transition spd="slow">
    <p:wipe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2555389764"/>
      </p:ext>
    </p:extLst>
  </p:cSld>
  <p:clrMapOvr>
    <a:masterClrMapping/>
  </p:clrMapOvr>
  <p:transition spd="slow">
    <p:wipe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B87BEE2-D0FD-45ED-978A-776430ABDB91}" type="datetimeFigureOut">
              <a:rPr kumimoji="1" lang="ja-JP" altLang="en-US" smtClean="0"/>
              <a:t>2020/4/23</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563816791"/>
      </p:ext>
    </p:extLst>
  </p:cSld>
  <p:clrMapOvr>
    <a:masterClrMapping/>
  </p:clrMapOvr>
  <p:transition spd="slow">
    <p:wipe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B87BEE2-D0FD-45ED-978A-776430ABDB91}" type="datetimeFigureOut">
              <a:rPr kumimoji="1" lang="ja-JP" altLang="en-US" smtClean="0"/>
              <a:t>2020/4/23</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AFE7043-578E-4DF3-A40C-9C9A67565F53}" type="slidenum">
              <a:rPr kumimoji="1" lang="ja-JP" altLang="en-US" smtClean="0"/>
              <a:t>‹#›</a:t>
            </a:fld>
            <a:endParaRPr kumimoji="1" lang="ja-JP" altLang="en-US"/>
          </a:p>
        </p:txBody>
      </p:sp>
    </p:spTree>
    <p:extLst>
      <p:ext uri="{BB962C8B-B14F-4D97-AF65-F5344CB8AC3E}">
        <p14:creationId xmlns:p14="http://schemas.microsoft.com/office/powerpoint/2010/main" val="203743699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ransition spd="slow">
    <p:wipe dir="u"/>
  </p:transition>
  <p:timing>
    <p:tnLst>
      <p:par>
        <p:cTn id="1" dur="indefinite" restart="never" nodeType="tmRoot"/>
      </p:par>
    </p:tnLst>
  </p:timing>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HG行書体" panose="03000609000000000000" pitchFamily="65" charset="-128"/>
          <a:ea typeface="HG行書体" panose="03000609000000000000" pitchFamily="65" charset="-128"/>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IT</a:t>
            </a:r>
            <a:r>
              <a:rPr kumimoji="1" lang="ja-JP" altLang="en-US" dirty="0" smtClean="0"/>
              <a:t>技術研修</a:t>
            </a:r>
            <a:r>
              <a:rPr lang="en-US" altLang="ja-JP" dirty="0"/>
              <a:t> </a:t>
            </a:r>
            <a:r>
              <a:rPr kumimoji="1" lang="ja-JP" altLang="en-US" dirty="0" smtClean="0"/>
              <a:t>報告</a:t>
            </a:r>
            <a:endParaRPr kumimoji="1" lang="ja-JP" altLang="en-US" dirty="0"/>
          </a:p>
        </p:txBody>
      </p:sp>
      <p:sp>
        <p:nvSpPr>
          <p:cNvPr id="3" name="サブタイトル 2"/>
          <p:cNvSpPr>
            <a:spLocks noGrp="1"/>
          </p:cNvSpPr>
          <p:nvPr>
            <p:ph type="subTitle" idx="1"/>
          </p:nvPr>
        </p:nvSpPr>
        <p:spPr>
          <a:xfrm>
            <a:off x="1069847" y="4389120"/>
            <a:ext cx="8298741" cy="1069848"/>
          </a:xfrm>
        </p:spPr>
        <p:txBody>
          <a:bodyPr>
            <a:normAutofit/>
          </a:bodyPr>
          <a:lstStyle/>
          <a:p>
            <a:r>
              <a:rPr lang="ja-JP" altLang="en-US" dirty="0"/>
              <a:t>プロフェッショナル・ネットワーク</a:t>
            </a:r>
            <a:r>
              <a:rPr lang="ja-JP" altLang="en-US" dirty="0" smtClean="0"/>
              <a:t>・コンサルティング株式会社</a:t>
            </a:r>
            <a:endParaRPr lang="en-US" altLang="ja-JP" dirty="0"/>
          </a:p>
          <a:p>
            <a:r>
              <a:rPr kumimoji="1" lang="en-US" altLang="ja-JP" dirty="0" smtClean="0"/>
              <a:t>							</a:t>
            </a:r>
            <a:r>
              <a:rPr kumimoji="1" lang="ja-JP" altLang="en-US" dirty="0" smtClean="0"/>
              <a:t>高木　晃介</a:t>
            </a:r>
            <a:endParaRPr kumimoji="1" lang="ja-JP" altLang="en-US" dirty="0"/>
          </a:p>
        </p:txBody>
      </p:sp>
    </p:spTree>
    <p:extLst>
      <p:ext uri="{BB962C8B-B14F-4D97-AF65-F5344CB8AC3E}">
        <p14:creationId xmlns:p14="http://schemas.microsoft.com/office/powerpoint/2010/main" val="3762538050"/>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 VPS </a:t>
            </a:r>
            <a:r>
              <a:rPr lang="ja-JP" altLang="en-US" dirty="0" smtClean="0"/>
              <a:t>に </a:t>
            </a:r>
            <a:r>
              <a:rPr lang="en-US" altLang="ja-JP" dirty="0" smtClean="0"/>
              <a:t>LAMP </a:t>
            </a:r>
            <a:r>
              <a:rPr lang="ja-JP" altLang="en-US" dirty="0" smtClean="0"/>
              <a:t>環境構築 </a:t>
            </a:r>
            <a:r>
              <a:rPr lang="en-US" altLang="ja-JP" dirty="0" smtClean="0"/>
              <a:t/>
            </a:r>
            <a:br>
              <a:rPr lang="en-US" altLang="ja-JP" dirty="0" smtClean="0"/>
            </a:br>
            <a:r>
              <a:rPr lang="en-US" altLang="ja-JP" dirty="0"/>
              <a:t>	</a:t>
            </a:r>
            <a:r>
              <a:rPr lang="en-US" altLang="ja-JP" dirty="0" smtClean="0"/>
              <a:t>					</a:t>
            </a:r>
            <a:r>
              <a:rPr lang="ja-JP" altLang="en-US" dirty="0" smtClean="0"/>
              <a:t>～</a:t>
            </a:r>
            <a:r>
              <a:rPr kumimoji="1" lang="ja-JP" altLang="en-US" dirty="0" smtClean="0"/>
              <a:t>成功画面～</a:t>
            </a:r>
            <a:endParaRPr kumimoji="1" lang="ja-JP" altLang="en-US" dirty="0"/>
          </a:p>
        </p:txBody>
      </p:sp>
      <p:sp>
        <p:nvSpPr>
          <p:cNvPr id="4" name="コンテンツ プレースホルダー 3"/>
          <p:cNvSpPr>
            <a:spLocks noGrp="1"/>
          </p:cNvSpPr>
          <p:nvPr>
            <p:ph idx="1"/>
          </p:nvPr>
        </p:nvSpPr>
        <p:spPr/>
        <p:txBody>
          <a:bodyPr/>
          <a:lstStyle/>
          <a:p>
            <a:endParaRPr kumimoji="1" lang="ja-JP" altLang="en-US"/>
          </a:p>
        </p:txBody>
      </p:sp>
      <p:pic>
        <p:nvPicPr>
          <p:cNvPr id="6" name="図 5"/>
          <p:cNvPicPr>
            <a:picLocks noChangeAspect="1"/>
          </p:cNvPicPr>
          <p:nvPr/>
        </p:nvPicPr>
        <p:blipFill>
          <a:blip r:embed="rId2"/>
          <a:stretch>
            <a:fillRect/>
          </a:stretch>
        </p:blipFill>
        <p:spPr>
          <a:xfrm>
            <a:off x="1069848" y="2121408"/>
            <a:ext cx="10058400" cy="4567187"/>
          </a:xfrm>
          <a:prstGeom prst="rect">
            <a:avLst/>
          </a:prstGeom>
          <a:ln w="38100">
            <a:solidFill>
              <a:srgbClr val="FFC000"/>
            </a:solidFill>
          </a:ln>
        </p:spPr>
      </p:pic>
    </p:spTree>
    <p:extLst>
      <p:ext uri="{BB962C8B-B14F-4D97-AF65-F5344CB8AC3E}">
        <p14:creationId xmlns:p14="http://schemas.microsoft.com/office/powerpoint/2010/main" val="827525"/>
      </p:ext>
    </p:extLst>
  </p:cSld>
  <p:clrMapOvr>
    <a:masterClrMapping/>
  </p:clrMapOvr>
  <p:transition spd="slow">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WordPress】テーマディレクトリにcomments.phpがない時に読み込む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3501" y="4593417"/>
            <a:ext cx="2823153" cy="18237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smtClean="0"/>
              <a:t> </a:t>
            </a:r>
            <a:r>
              <a:rPr kumimoji="1" lang="en-US" altLang="ja-JP" dirty="0" err="1" smtClean="0"/>
              <a:t>vPS</a:t>
            </a:r>
            <a:r>
              <a:rPr kumimoji="1" lang="en-US" altLang="ja-JP" dirty="0" smtClean="0"/>
              <a:t> </a:t>
            </a:r>
            <a:r>
              <a:rPr lang="ja-JP" altLang="en-US" dirty="0" smtClean="0"/>
              <a:t>上で </a:t>
            </a:r>
            <a:r>
              <a:rPr lang="en-US" altLang="ja-JP" dirty="0" smtClean="0"/>
              <a:t>WordPress</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r>
              <a:rPr kumimoji="1" lang="en-US" altLang="ja-JP" dirty="0" smtClean="0"/>
              <a:t>VPS</a:t>
            </a:r>
            <a:r>
              <a:rPr kumimoji="1" lang="ja-JP" altLang="en-US" dirty="0" smtClean="0"/>
              <a:t>・・・さくら</a:t>
            </a:r>
            <a:r>
              <a:rPr kumimoji="1" lang="en-US" altLang="ja-JP" dirty="0" smtClean="0"/>
              <a:t>VPS</a:t>
            </a:r>
          </a:p>
          <a:p>
            <a:r>
              <a:rPr lang="en-US" altLang="ja-JP" dirty="0" smtClean="0"/>
              <a:t>OS</a:t>
            </a:r>
            <a:r>
              <a:rPr lang="ja-JP" altLang="en-US" dirty="0" smtClean="0"/>
              <a:t>・・・</a:t>
            </a:r>
            <a:r>
              <a:rPr lang="en-US" altLang="ja-JP" dirty="0" smtClean="0"/>
              <a:t>CentOS</a:t>
            </a:r>
            <a:r>
              <a:rPr lang="ja-JP" altLang="en-US" dirty="0" smtClean="0"/>
              <a:t>７</a:t>
            </a:r>
            <a:endParaRPr lang="en-US" altLang="ja-JP" dirty="0" smtClean="0"/>
          </a:p>
          <a:p>
            <a:r>
              <a:rPr kumimoji="1" lang="ja-JP" altLang="en-US" dirty="0" smtClean="0"/>
              <a:t>ソフトウェア・・・ </a:t>
            </a:r>
            <a:r>
              <a:rPr lang="en-US" altLang="ja-JP" dirty="0" smtClean="0"/>
              <a:t>LAMP </a:t>
            </a:r>
            <a:r>
              <a:rPr lang="ja-JP" altLang="en-US" dirty="0" smtClean="0"/>
              <a:t>環境</a:t>
            </a:r>
            <a:r>
              <a:rPr kumimoji="1" lang="ja-JP" altLang="en-US" dirty="0" smtClean="0"/>
              <a:t>、</a:t>
            </a:r>
            <a:r>
              <a:rPr lang="en-US" altLang="ja-JP" dirty="0" smtClean="0"/>
              <a:t>W</a:t>
            </a:r>
            <a:r>
              <a:rPr kumimoji="1" lang="en-US" altLang="ja-JP" dirty="0" smtClean="0"/>
              <a:t>ordPress</a:t>
            </a:r>
          </a:p>
          <a:p>
            <a:r>
              <a:rPr lang="ja-JP" altLang="en-US" dirty="0" smtClean="0"/>
              <a:t>課題・・・</a:t>
            </a:r>
            <a:r>
              <a:rPr lang="en-US" altLang="ja-JP" dirty="0" smtClean="0"/>
              <a:t>WordPress </a:t>
            </a:r>
            <a:r>
              <a:rPr lang="ja-JP" altLang="en-US" dirty="0" smtClean="0"/>
              <a:t>のブログページを表示させ</a:t>
            </a:r>
            <a:r>
              <a:rPr lang="ja-JP" altLang="en-US" dirty="0"/>
              <a:t>る</a:t>
            </a:r>
            <a:endParaRPr kumimoji="1" lang="en-US" altLang="ja-JP" dirty="0" smtClean="0"/>
          </a:p>
          <a:p>
            <a:r>
              <a:rPr kumimoji="1" lang="ja-JP" altLang="en-US" b="1" dirty="0" smtClean="0"/>
              <a:t>苦労した点</a:t>
            </a:r>
            <a:r>
              <a:rPr kumimoji="1" lang="ja-JP" altLang="en-US" dirty="0" smtClean="0"/>
              <a:t>・・・ </a:t>
            </a:r>
            <a:r>
              <a:rPr kumimoji="1" lang="en-US" altLang="ja-JP" dirty="0" smtClean="0"/>
              <a:t>WordPress </a:t>
            </a:r>
            <a:r>
              <a:rPr lang="ja-JP" altLang="en-US" dirty="0" smtClean="0"/>
              <a:t>推奨</a:t>
            </a:r>
            <a:r>
              <a:rPr kumimoji="1" lang="ja-JP" altLang="en-US" dirty="0" smtClean="0"/>
              <a:t>のサンプルをコピーしても、文字化けが発生してしまう。</a:t>
            </a:r>
            <a:endParaRPr kumimoji="1" lang="en-US" altLang="ja-JP" dirty="0" smtClean="0"/>
          </a:p>
          <a:p>
            <a:r>
              <a:rPr lang="ja-JP" altLang="en-US" b="1" dirty="0"/>
              <a:t>解決</a:t>
            </a:r>
            <a:r>
              <a:rPr lang="ja-JP" altLang="en-US" b="1" dirty="0" smtClean="0"/>
              <a:t>策</a:t>
            </a:r>
            <a:r>
              <a:rPr lang="ja-JP" altLang="en-US" dirty="0" smtClean="0"/>
              <a:t>・・・日本語のコメント部分を消してからコピーする。</a:t>
            </a:r>
            <a:endParaRPr kumimoji="1" lang="ja-JP" altLang="en-US" dirty="0"/>
          </a:p>
        </p:txBody>
      </p:sp>
    </p:spTree>
    <p:extLst>
      <p:ext uri="{BB962C8B-B14F-4D97-AF65-F5344CB8AC3E}">
        <p14:creationId xmlns:p14="http://schemas.microsoft.com/office/powerpoint/2010/main" val="664845904"/>
      </p:ext>
    </p:extLst>
  </p:cSld>
  <p:clrMapOvr>
    <a:masterClrMapping/>
  </p:clrMapOvr>
  <p:transition spd="slow">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 </a:t>
            </a:r>
            <a:r>
              <a:rPr lang="en-US" altLang="ja-JP" dirty="0" err="1" smtClean="0"/>
              <a:t>vPS</a:t>
            </a:r>
            <a:r>
              <a:rPr lang="en-US" altLang="ja-JP" dirty="0" smtClean="0"/>
              <a:t> </a:t>
            </a:r>
            <a:r>
              <a:rPr lang="ja-JP" altLang="en-US" dirty="0" smtClean="0"/>
              <a:t>上で </a:t>
            </a:r>
            <a:r>
              <a:rPr lang="en-US" altLang="ja-JP" dirty="0" smtClean="0"/>
              <a:t>WordPress </a:t>
            </a:r>
            <a:r>
              <a:rPr kumimoji="1" lang="ja-JP" altLang="en-US" dirty="0" smtClean="0"/>
              <a:t>成功画面</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949" y="2093976"/>
            <a:ext cx="9746197" cy="4398264"/>
          </a:xfrm>
        </p:spPr>
      </p:pic>
    </p:spTree>
    <p:extLst>
      <p:ext uri="{BB962C8B-B14F-4D97-AF65-F5344CB8AC3E}">
        <p14:creationId xmlns:p14="http://schemas.microsoft.com/office/powerpoint/2010/main" val="744025171"/>
      </p:ext>
    </p:extLst>
  </p:cSld>
  <p:clrMapOvr>
    <a:masterClrMapping/>
  </p:clrMapOvr>
  <p:transition spd="slow">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 </a:t>
            </a:r>
            <a:r>
              <a:rPr kumimoji="1" lang="en-US" altLang="ja-JP" dirty="0" err="1" smtClean="0"/>
              <a:t>DocKER</a:t>
            </a:r>
            <a:r>
              <a:rPr kumimoji="1" lang="en-US" altLang="ja-JP" dirty="0" smtClean="0"/>
              <a:t> </a:t>
            </a:r>
            <a:r>
              <a:rPr kumimoji="1" lang="ja-JP" altLang="en-US" dirty="0" smtClean="0"/>
              <a:t>で </a:t>
            </a:r>
            <a:r>
              <a:rPr kumimoji="1" lang="en-US" altLang="ja-JP" dirty="0" smtClean="0"/>
              <a:t>LAMP </a:t>
            </a:r>
            <a:r>
              <a:rPr kumimoji="1" lang="ja-JP" altLang="en-US" dirty="0" smtClean="0"/>
              <a:t>環境構築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en-US" altLang="ja-JP" dirty="0" smtClean="0"/>
          </a:p>
          <a:p>
            <a:r>
              <a:rPr kumimoji="1" lang="en-US" altLang="ja-JP" dirty="0" smtClean="0"/>
              <a:t>VPS</a:t>
            </a:r>
            <a:r>
              <a:rPr kumimoji="1" lang="ja-JP" altLang="en-US" dirty="0" smtClean="0"/>
              <a:t>・・・さくら</a:t>
            </a:r>
            <a:r>
              <a:rPr kumimoji="1" lang="en-US" altLang="ja-JP" dirty="0" smtClean="0"/>
              <a:t>VPS</a:t>
            </a:r>
          </a:p>
          <a:p>
            <a:r>
              <a:rPr lang="ja-JP" altLang="en-US" dirty="0" smtClean="0"/>
              <a:t>ホスト</a:t>
            </a:r>
            <a:r>
              <a:rPr lang="en-US" altLang="ja-JP" dirty="0" smtClean="0"/>
              <a:t>OS</a:t>
            </a:r>
            <a:r>
              <a:rPr lang="ja-JP" altLang="en-US" dirty="0" smtClean="0"/>
              <a:t>・・・</a:t>
            </a:r>
            <a:r>
              <a:rPr lang="en-US" altLang="ja-JP" dirty="0" smtClean="0"/>
              <a:t>CentOS</a:t>
            </a:r>
            <a:r>
              <a:rPr lang="ja-JP" altLang="en-US" dirty="0" smtClean="0"/>
              <a:t>７</a:t>
            </a:r>
            <a:endParaRPr lang="en-US" altLang="ja-JP" dirty="0" smtClean="0"/>
          </a:p>
          <a:p>
            <a:r>
              <a:rPr kumimoji="1" lang="ja-JP" altLang="en-US" dirty="0" smtClean="0"/>
              <a:t>ソフトウェア・・</a:t>
            </a:r>
            <a:r>
              <a:rPr kumimoji="1" lang="ja-JP" altLang="en-US" dirty="0" smtClean="0"/>
              <a:t>・</a:t>
            </a:r>
            <a:r>
              <a:rPr lang="en-US" altLang="ja-JP" dirty="0" smtClean="0"/>
              <a:t>LAMP</a:t>
            </a:r>
            <a:r>
              <a:rPr lang="ja-JP" altLang="en-US" dirty="0" smtClean="0"/>
              <a:t>環境</a:t>
            </a:r>
            <a:r>
              <a:rPr lang="en-US" altLang="ja-JP" dirty="0" smtClean="0"/>
              <a:t>,</a:t>
            </a:r>
            <a:r>
              <a:rPr kumimoji="1" lang="en-US" altLang="ja-JP" dirty="0" smtClean="0"/>
              <a:t>Docker</a:t>
            </a:r>
            <a:endParaRPr kumimoji="1" lang="en-US" altLang="ja-JP" dirty="0" smtClean="0"/>
          </a:p>
          <a:p>
            <a:r>
              <a:rPr lang="ja-JP" altLang="en-US" dirty="0" smtClean="0"/>
              <a:t>課題・・・ </a:t>
            </a:r>
            <a:r>
              <a:rPr lang="en-US" altLang="ja-JP" dirty="0" smtClean="0"/>
              <a:t>Docker </a:t>
            </a:r>
            <a:r>
              <a:rPr lang="ja-JP" altLang="en-US" dirty="0" smtClean="0"/>
              <a:t>上で </a:t>
            </a:r>
            <a:r>
              <a:rPr lang="en-US" altLang="ja-JP" dirty="0" smtClean="0"/>
              <a:t>LAMP </a:t>
            </a:r>
            <a:r>
              <a:rPr lang="ja-JP" altLang="en-US" dirty="0" smtClean="0"/>
              <a:t>環境を構築する</a:t>
            </a:r>
            <a:endParaRPr kumimoji="1" lang="en-US" altLang="ja-JP" dirty="0" smtClean="0"/>
          </a:p>
        </p:txBody>
      </p:sp>
      <p:grpSp>
        <p:nvGrpSpPr>
          <p:cNvPr id="4" name="グループ化 3"/>
          <p:cNvGrpSpPr/>
          <p:nvPr/>
        </p:nvGrpSpPr>
        <p:grpSpPr>
          <a:xfrm>
            <a:off x="6871855" y="5070764"/>
            <a:ext cx="3391217" cy="1276988"/>
            <a:chOff x="9305731" y="4578925"/>
            <a:chExt cx="1413164" cy="1288473"/>
          </a:xfrm>
        </p:grpSpPr>
        <p:sp>
          <p:nvSpPr>
            <p:cNvPr id="5" name="直方体 4"/>
            <p:cNvSpPr/>
            <p:nvPr/>
          </p:nvSpPr>
          <p:spPr>
            <a:xfrm>
              <a:off x="9305731" y="4578925"/>
              <a:ext cx="1413164" cy="1288473"/>
            </a:xfrm>
            <a:prstGeom prst="cub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9442643" y="5152444"/>
              <a:ext cx="799125" cy="369332"/>
            </a:xfrm>
            <a:prstGeom prst="rect">
              <a:avLst/>
            </a:prstGeom>
            <a:noFill/>
          </p:spPr>
          <p:txBody>
            <a:bodyPr wrap="square" rtlCol="0">
              <a:spAutoFit/>
            </a:bodyPr>
            <a:lstStyle/>
            <a:p>
              <a:endParaRPr kumimoji="1" lang="ja-JP" altLang="en-US" dirty="0"/>
            </a:p>
          </p:txBody>
        </p:sp>
      </p:grpSp>
      <p:grpSp>
        <p:nvGrpSpPr>
          <p:cNvPr id="13" name="グループ化 12"/>
          <p:cNvGrpSpPr/>
          <p:nvPr/>
        </p:nvGrpSpPr>
        <p:grpSpPr>
          <a:xfrm>
            <a:off x="6949551" y="4184074"/>
            <a:ext cx="3391217" cy="886690"/>
            <a:chOff x="6871855" y="4017819"/>
            <a:chExt cx="3391217" cy="844678"/>
          </a:xfrm>
        </p:grpSpPr>
        <p:sp>
          <p:nvSpPr>
            <p:cNvPr id="7" name="角丸四角形 6"/>
            <p:cNvSpPr/>
            <p:nvPr/>
          </p:nvSpPr>
          <p:spPr>
            <a:xfrm>
              <a:off x="6871855" y="4017819"/>
              <a:ext cx="3391217" cy="844678"/>
            </a:xfrm>
            <a:prstGeom prst="round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flipH="1">
              <a:off x="7630877" y="4232563"/>
              <a:ext cx="2043189" cy="369332"/>
            </a:xfrm>
            <a:prstGeom prst="rect">
              <a:avLst/>
            </a:prstGeom>
            <a:noFill/>
          </p:spPr>
          <p:txBody>
            <a:bodyPr wrap="square" rtlCol="0">
              <a:spAutoFit/>
            </a:bodyPr>
            <a:lstStyle/>
            <a:p>
              <a:r>
                <a:rPr kumimoji="1" lang="en-US" altLang="ja-JP" dirty="0" smtClean="0">
                  <a:solidFill>
                    <a:schemeClr val="bg1"/>
                  </a:solidFill>
                </a:rPr>
                <a:t>Docker  Engine</a:t>
              </a:r>
              <a:endParaRPr kumimoji="1" lang="ja-JP" altLang="en-US" dirty="0">
                <a:solidFill>
                  <a:schemeClr val="bg1"/>
                </a:solidFill>
              </a:endParaRPr>
            </a:p>
          </p:txBody>
        </p:sp>
      </p:grpSp>
      <p:sp>
        <p:nvSpPr>
          <p:cNvPr id="9" name="テキスト ボックス 8"/>
          <p:cNvSpPr txBox="1"/>
          <p:nvPr/>
        </p:nvSpPr>
        <p:spPr>
          <a:xfrm flipH="1">
            <a:off x="7843674" y="5694270"/>
            <a:ext cx="1602972" cy="369332"/>
          </a:xfrm>
          <a:prstGeom prst="rect">
            <a:avLst/>
          </a:prstGeom>
          <a:noFill/>
        </p:spPr>
        <p:txBody>
          <a:bodyPr wrap="square" rtlCol="0">
            <a:spAutoFit/>
          </a:bodyPr>
          <a:lstStyle/>
          <a:p>
            <a:r>
              <a:rPr kumimoji="1" lang="en-US" altLang="ja-JP" dirty="0" smtClean="0"/>
              <a:t>CentOS7</a:t>
            </a:r>
            <a:endParaRPr kumimoji="1" lang="ja-JP" altLang="en-US" dirty="0"/>
          </a:p>
        </p:txBody>
      </p:sp>
      <p:sp>
        <p:nvSpPr>
          <p:cNvPr id="10" name="角丸四角形 9"/>
          <p:cNvSpPr/>
          <p:nvPr/>
        </p:nvSpPr>
        <p:spPr>
          <a:xfrm>
            <a:off x="6943343" y="2867891"/>
            <a:ext cx="872836" cy="1327836"/>
          </a:xfrm>
          <a:prstGeom prst="round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角丸四角形 13"/>
          <p:cNvSpPr/>
          <p:nvPr/>
        </p:nvSpPr>
        <p:spPr>
          <a:xfrm>
            <a:off x="7079673" y="3184820"/>
            <a:ext cx="628900" cy="6269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flipH="1">
            <a:off x="7050950" y="3287002"/>
            <a:ext cx="765229" cy="369332"/>
          </a:xfrm>
          <a:prstGeom prst="rect">
            <a:avLst/>
          </a:prstGeom>
          <a:noFill/>
        </p:spPr>
        <p:txBody>
          <a:bodyPr wrap="square" rtlCol="0">
            <a:spAutoFit/>
          </a:bodyPr>
          <a:lstStyle/>
          <a:p>
            <a:r>
              <a:rPr kumimoji="1" lang="en-US" altLang="ja-JP" dirty="0" smtClean="0"/>
              <a:t>App</a:t>
            </a:r>
            <a:endParaRPr kumimoji="1" lang="ja-JP" altLang="en-US" dirty="0"/>
          </a:p>
        </p:txBody>
      </p:sp>
      <p:sp>
        <p:nvSpPr>
          <p:cNvPr id="19" name="テキスト ボックス 18"/>
          <p:cNvSpPr txBox="1"/>
          <p:nvPr/>
        </p:nvSpPr>
        <p:spPr>
          <a:xfrm>
            <a:off x="8106712" y="2426765"/>
            <a:ext cx="1246909" cy="369332"/>
          </a:xfrm>
          <a:prstGeom prst="rect">
            <a:avLst/>
          </a:prstGeom>
          <a:noFill/>
        </p:spPr>
        <p:txBody>
          <a:bodyPr wrap="square" rtlCol="0">
            <a:spAutoFit/>
          </a:bodyPr>
          <a:lstStyle/>
          <a:p>
            <a:r>
              <a:rPr lang="ja-JP" altLang="en-US" dirty="0">
                <a:solidFill>
                  <a:srgbClr val="0070C0"/>
                </a:solidFill>
              </a:rPr>
              <a:t>コンテナ</a:t>
            </a:r>
            <a:endParaRPr kumimoji="1" lang="ja-JP" altLang="en-US" dirty="0">
              <a:solidFill>
                <a:srgbClr val="0070C0"/>
              </a:solidFill>
            </a:endParaRPr>
          </a:p>
        </p:txBody>
      </p:sp>
      <p:sp>
        <p:nvSpPr>
          <p:cNvPr id="20" name="テキスト ボックス 19"/>
          <p:cNvSpPr txBox="1"/>
          <p:nvPr/>
        </p:nvSpPr>
        <p:spPr>
          <a:xfrm>
            <a:off x="7902403" y="3410159"/>
            <a:ext cx="1330120" cy="369332"/>
          </a:xfrm>
          <a:prstGeom prst="rect">
            <a:avLst/>
          </a:prstGeom>
          <a:noFill/>
        </p:spPr>
        <p:txBody>
          <a:bodyPr wrap="square" rtlCol="0">
            <a:spAutoFit/>
          </a:bodyPr>
          <a:lstStyle/>
          <a:p>
            <a:r>
              <a:rPr kumimoji="1" lang="ja-JP" altLang="en-US" dirty="0" smtClean="0">
                <a:solidFill>
                  <a:srgbClr val="0070C0"/>
                </a:solidFill>
              </a:rPr>
              <a:t>・・・・・</a:t>
            </a:r>
            <a:endParaRPr kumimoji="1" lang="ja-JP" altLang="en-US" dirty="0">
              <a:solidFill>
                <a:srgbClr val="0070C0"/>
              </a:solidFill>
            </a:endParaRPr>
          </a:p>
        </p:txBody>
      </p:sp>
      <p:sp>
        <p:nvSpPr>
          <p:cNvPr id="21" name="角丸四角形 20"/>
          <p:cNvSpPr/>
          <p:nvPr/>
        </p:nvSpPr>
        <p:spPr>
          <a:xfrm>
            <a:off x="9390236" y="2856238"/>
            <a:ext cx="872836" cy="1327836"/>
          </a:xfrm>
          <a:prstGeom prst="round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角丸四角形 21"/>
          <p:cNvSpPr/>
          <p:nvPr/>
        </p:nvSpPr>
        <p:spPr>
          <a:xfrm>
            <a:off x="9526566" y="3173167"/>
            <a:ext cx="628900" cy="62698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flipH="1">
            <a:off x="9497843" y="3275349"/>
            <a:ext cx="765229" cy="369332"/>
          </a:xfrm>
          <a:prstGeom prst="rect">
            <a:avLst/>
          </a:prstGeom>
          <a:noFill/>
        </p:spPr>
        <p:txBody>
          <a:bodyPr wrap="square" rtlCol="0">
            <a:spAutoFit/>
          </a:bodyPr>
          <a:lstStyle/>
          <a:p>
            <a:r>
              <a:rPr kumimoji="1" lang="en-US" altLang="ja-JP" dirty="0" smtClean="0"/>
              <a:t>App</a:t>
            </a:r>
            <a:endParaRPr kumimoji="1" lang="ja-JP" altLang="en-US" dirty="0"/>
          </a:p>
        </p:txBody>
      </p:sp>
      <p:pic>
        <p:nvPicPr>
          <p:cNvPr id="4098" name="Picture 2" descr="DockerのADDとマウントの違いと特徴 - narupoのブロ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8217" y="4714896"/>
            <a:ext cx="4178660" cy="1958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889225"/>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 </a:t>
            </a:r>
            <a:r>
              <a:rPr lang="en-US" altLang="ja-JP" dirty="0" err="1" smtClean="0"/>
              <a:t>DocKER</a:t>
            </a:r>
            <a:r>
              <a:rPr lang="en-US" altLang="ja-JP" dirty="0" smtClean="0"/>
              <a:t> </a:t>
            </a:r>
            <a:r>
              <a:rPr lang="ja-JP" altLang="en-US" dirty="0" smtClean="0"/>
              <a:t>で </a:t>
            </a:r>
            <a:r>
              <a:rPr lang="en-US" altLang="ja-JP" dirty="0" smtClean="0"/>
              <a:t>LAMP </a:t>
            </a:r>
            <a:r>
              <a:rPr lang="ja-JP" altLang="en-US" dirty="0" smtClean="0"/>
              <a:t>環境構築</a:t>
            </a:r>
            <a:r>
              <a:rPr lang="ja-JP" altLang="en-US" dirty="0"/>
              <a:t> </a:t>
            </a:r>
            <a:r>
              <a:rPr lang="en-US" altLang="ja-JP" dirty="0" smtClean="0"/>
              <a:t>	</a:t>
            </a:r>
            <a:br>
              <a:rPr lang="en-US" altLang="ja-JP" dirty="0" smtClean="0"/>
            </a:br>
            <a:r>
              <a:rPr lang="en-US" altLang="ja-JP" dirty="0"/>
              <a:t>	</a:t>
            </a:r>
            <a:r>
              <a:rPr lang="en-US" altLang="ja-JP" dirty="0" smtClean="0"/>
              <a:t>						</a:t>
            </a:r>
            <a:r>
              <a:rPr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lang="en-US" altLang="ja-JP" b="1" dirty="0" smtClean="0"/>
          </a:p>
          <a:p>
            <a:r>
              <a:rPr lang="ja-JP" altLang="en-US" b="1" dirty="0" smtClean="0"/>
              <a:t>苦労</a:t>
            </a:r>
            <a:r>
              <a:rPr lang="ja-JP" altLang="en-US" b="1" dirty="0"/>
              <a:t>した点</a:t>
            </a:r>
            <a:r>
              <a:rPr lang="ja-JP" altLang="en-US" dirty="0"/>
              <a:t>・・・</a:t>
            </a:r>
            <a:r>
              <a:rPr lang="en-US" altLang="ja-JP" dirty="0" smtClean="0"/>
              <a:t>Docker-Compose</a:t>
            </a:r>
            <a:r>
              <a:rPr lang="ja-JP" altLang="en-US" dirty="0" smtClean="0"/>
              <a:t>による</a:t>
            </a:r>
            <a:r>
              <a:rPr lang="en-US" altLang="ja-JP" dirty="0" smtClean="0"/>
              <a:t>LAMP</a:t>
            </a:r>
            <a:r>
              <a:rPr lang="ja-JP" altLang="en-US" dirty="0" smtClean="0"/>
              <a:t>構築</a:t>
            </a:r>
            <a:endParaRPr lang="en-US" altLang="ja-JP" dirty="0" smtClean="0"/>
          </a:p>
          <a:p>
            <a:r>
              <a:rPr lang="ja-JP" altLang="en-US" b="1" dirty="0" smtClean="0"/>
              <a:t>解決</a:t>
            </a:r>
            <a:r>
              <a:rPr lang="ja-JP" altLang="en-US" b="1" dirty="0"/>
              <a:t>策</a:t>
            </a:r>
            <a:r>
              <a:rPr lang="ja-JP" altLang="en-US" dirty="0"/>
              <a:t>・・</a:t>
            </a:r>
            <a:r>
              <a:rPr lang="ja-JP" altLang="en-US" dirty="0" smtClean="0"/>
              <a:t>・未完のためまだ</a:t>
            </a:r>
            <a:r>
              <a:rPr lang="ja-JP" altLang="en-US" b="1" dirty="0" smtClean="0"/>
              <a:t>見出せず</a:t>
            </a:r>
            <a:endParaRPr lang="en-US" altLang="ja-JP" b="1" dirty="0" smtClean="0"/>
          </a:p>
          <a:p>
            <a:endParaRPr lang="en-US" altLang="ja-JP" dirty="0"/>
          </a:p>
          <a:p>
            <a:r>
              <a:rPr lang="ja-JP" altLang="en-US" dirty="0" smtClean="0"/>
              <a:t>対策・・・</a:t>
            </a:r>
            <a:r>
              <a:rPr lang="en-US" altLang="ja-JP" dirty="0" smtClean="0"/>
              <a:t>Docker-Compose </a:t>
            </a:r>
            <a:r>
              <a:rPr lang="ja-JP" altLang="en-US" dirty="0" smtClean="0"/>
              <a:t>のことをよく知る。</a:t>
            </a:r>
            <a:endParaRPr lang="en-US" altLang="ja-JP" dirty="0" smtClean="0"/>
          </a:p>
          <a:p>
            <a:endParaRPr lang="en-US" altLang="ja-JP"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56" y="2410691"/>
            <a:ext cx="3585291" cy="4239489"/>
          </a:xfrm>
          <a:prstGeom prst="rect">
            <a:avLst/>
          </a:prstGeom>
        </p:spPr>
      </p:pic>
      <p:pic>
        <p:nvPicPr>
          <p:cNvPr id="9218" name="Picture 2" descr="Docker ComposeでLAMP環境構築 - WebEn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836" y="4672193"/>
            <a:ext cx="4657074" cy="186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64623"/>
      </p:ext>
    </p:extLst>
  </p:cSld>
  <p:clrMapOvr>
    <a:masterClrMapping/>
  </p:clrMapOvr>
  <p:transition spd="slow">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167128" y="1253006"/>
            <a:ext cx="9281160" cy="3520440"/>
          </a:xfrm>
        </p:spPr>
        <p:txBody>
          <a:bodyPr>
            <a:normAutofit/>
          </a:bodyPr>
          <a:lstStyle/>
          <a:p>
            <a:r>
              <a:rPr lang="ja-JP" altLang="en-US" sz="4800" dirty="0" smtClean="0"/>
              <a:t>以上が研修で学んだ</a:t>
            </a:r>
            <a:r>
              <a:rPr lang="ja-JP" altLang="en-US" sz="4800" u="sng" dirty="0"/>
              <a:t>技術</a:t>
            </a:r>
            <a:r>
              <a:rPr lang="ja-JP" altLang="en-US" sz="4800" dirty="0" smtClean="0"/>
              <a:t>で</a:t>
            </a:r>
            <a:r>
              <a:rPr lang="ja-JP" altLang="en-US" sz="4800" dirty="0"/>
              <a:t>す</a:t>
            </a:r>
            <a:r>
              <a:rPr lang="ja-JP" altLang="en-US" sz="4800" dirty="0" smtClean="0"/>
              <a:t>。</a:t>
            </a:r>
            <a:endParaRPr kumimoji="1" lang="ja-JP" altLang="en-US" sz="4800" dirty="0"/>
          </a:p>
        </p:txBody>
      </p:sp>
      <p:sp>
        <p:nvSpPr>
          <p:cNvPr id="5" name="テキスト プレースホルダー 4"/>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720944258"/>
      </p:ext>
    </p:extLst>
  </p:cSld>
  <p:clrMapOvr>
    <a:masterClrMapping/>
  </p:clrMapOvr>
  <p:transition spd="slow">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技術＜仕事の心得</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306277306"/>
      </p:ext>
    </p:extLst>
  </p:cSld>
  <p:clrMapOvr>
    <a:masterClrMapping/>
  </p:clrMapOvr>
  <p:transition spd="slow">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67128" y="858983"/>
            <a:ext cx="9609236" cy="4752108"/>
          </a:xfrm>
        </p:spPr>
        <p:txBody>
          <a:bodyPr>
            <a:normAutofit/>
          </a:bodyPr>
          <a:lstStyle/>
          <a:p>
            <a:r>
              <a:rPr kumimoji="1" lang="ja-JP" altLang="en-US" dirty="0" smtClean="0"/>
              <a:t>リモートワーク</a:t>
            </a:r>
            <a:r>
              <a:rPr kumimoji="1" lang="en-US" altLang="ja-JP" dirty="0" smtClean="0"/>
              <a:t/>
            </a:r>
            <a:br>
              <a:rPr kumimoji="1" lang="en-US" altLang="ja-JP" dirty="0" smtClean="0"/>
            </a:br>
            <a:r>
              <a:rPr lang="ja-JP" altLang="en-US" dirty="0" smtClean="0"/>
              <a:t>アウトプット</a:t>
            </a:r>
            <a:r>
              <a:rPr lang="en-US" altLang="ja-JP" dirty="0" smtClean="0"/>
              <a:t/>
            </a:r>
            <a:br>
              <a:rPr lang="en-US" altLang="ja-JP" dirty="0" smtClean="0"/>
            </a:br>
            <a:r>
              <a:rPr lang="ja-JP" altLang="en-US" dirty="0" smtClean="0"/>
              <a:t>報連相</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24210519"/>
      </p:ext>
    </p:extLst>
  </p:cSld>
  <p:clrMapOvr>
    <a:masterClrMapping/>
  </p:clrMapOvr>
  <p:transition spd="slow">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コロナウイルス イラストのイラスト素材 [61671797] - PIX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7070" y="2379498"/>
            <a:ext cx="1378893" cy="143404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コロナウイルス イラストのイラスト素材 [61671797] - PIX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525403" y="2268588"/>
            <a:ext cx="1576244" cy="1639294"/>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p:cNvSpPr>
            <a:spLocks noGrp="1"/>
          </p:cNvSpPr>
          <p:nvPr>
            <p:ph type="title"/>
          </p:nvPr>
        </p:nvSpPr>
        <p:spPr/>
        <p:txBody>
          <a:bodyPr/>
          <a:lstStyle/>
          <a:p>
            <a:r>
              <a:rPr kumimoji="1" lang="ja-JP" altLang="en-US" dirty="0" smtClean="0"/>
              <a:t>リモートワーク</a:t>
            </a:r>
            <a:endParaRPr kumimoji="1" lang="ja-JP" altLang="en-US" dirty="0"/>
          </a:p>
        </p:txBody>
      </p:sp>
      <p:sp>
        <p:nvSpPr>
          <p:cNvPr id="6" name="コンテンツ プレースホルダー 5"/>
          <p:cNvSpPr>
            <a:spLocks noGrp="1"/>
          </p:cNvSpPr>
          <p:nvPr>
            <p:ph idx="1"/>
          </p:nvPr>
        </p:nvSpPr>
        <p:spPr/>
        <p:txBody>
          <a:bodyPr>
            <a:normAutofit/>
          </a:bodyPr>
          <a:lstStyle/>
          <a:p>
            <a:endParaRPr kumimoji="1" lang="en-US" altLang="ja-JP" sz="3600" dirty="0" smtClean="0"/>
          </a:p>
          <a:p>
            <a:r>
              <a:rPr kumimoji="1" lang="ja-JP" altLang="en-US" sz="3600" dirty="0" smtClean="0"/>
              <a:t>コロナウイルスの影響</a:t>
            </a:r>
            <a:endParaRPr lang="en-US" altLang="ja-JP" sz="3600" dirty="0" smtClean="0"/>
          </a:p>
          <a:p>
            <a:endParaRPr kumimoji="1" lang="en-US" altLang="ja-JP" sz="3600" dirty="0"/>
          </a:p>
          <a:p>
            <a:r>
              <a:rPr lang="ja-JP" altLang="en-US" sz="3600" dirty="0" smtClean="0"/>
              <a:t>実施できたことによる変化</a:t>
            </a:r>
            <a:endParaRPr lang="en-US" altLang="ja-JP" sz="3600" dirty="0" smtClean="0"/>
          </a:p>
          <a:p>
            <a:endParaRPr kumimoji="1" lang="en-US" altLang="ja-JP" sz="3600" dirty="0"/>
          </a:p>
          <a:p>
            <a:r>
              <a:rPr lang="ja-JP" altLang="en-US" sz="3600" dirty="0" smtClean="0"/>
              <a:t>リモート研修への移り変わりがスムーズ</a:t>
            </a:r>
            <a:endParaRPr kumimoji="1" lang="en-US" altLang="ja-JP" sz="3600" dirty="0" smtClean="0"/>
          </a:p>
          <a:p>
            <a:endParaRPr lang="en-US" altLang="ja-JP" sz="3600" dirty="0"/>
          </a:p>
          <a:p>
            <a:endParaRPr kumimoji="1" lang="en-US" altLang="ja-JP" sz="3600" dirty="0" smtClean="0"/>
          </a:p>
        </p:txBody>
      </p:sp>
      <p:pic>
        <p:nvPicPr>
          <p:cNvPr id="5122" name="Picture 2" descr="テレワーク・リモートワークのアイコン素材 | 無料のアイコンイラスト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813" y="269034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05744"/>
      </p:ext>
    </p:extLst>
  </p:cSld>
  <p:clrMapOvr>
    <a:masterClrMapping/>
  </p:clrMapOvr>
  <p:transition spd="slow">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リモートワーク </a:t>
            </a:r>
            <a:r>
              <a:rPr lang="ja-JP" altLang="en-US" dirty="0"/>
              <a:t>～</a:t>
            </a:r>
            <a:r>
              <a:rPr kumimoji="1" lang="ja-JP" altLang="en-US" dirty="0" smtClean="0"/>
              <a:t>メリット～</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en-US" altLang="ja-JP" sz="2800" dirty="0" smtClean="0"/>
          </a:p>
          <a:p>
            <a:r>
              <a:rPr kumimoji="1" lang="ja-JP" altLang="en-US" sz="3600" b="1" dirty="0" smtClean="0"/>
              <a:t>リンク、作業履歴が残る</a:t>
            </a:r>
            <a:endParaRPr kumimoji="1" lang="en-US" altLang="ja-JP" sz="3600" b="1" dirty="0" smtClean="0"/>
          </a:p>
          <a:p>
            <a:endParaRPr lang="en-US" altLang="ja-JP" sz="3600" b="1" dirty="0"/>
          </a:p>
          <a:p>
            <a:r>
              <a:rPr kumimoji="1" lang="ja-JP" altLang="en-US" sz="3600" b="1" dirty="0" smtClean="0"/>
              <a:t>デュアルディスプレイ</a:t>
            </a:r>
            <a:endParaRPr kumimoji="1" lang="en-US" altLang="ja-JP" sz="3600" b="1" dirty="0" smtClean="0"/>
          </a:p>
          <a:p>
            <a:endParaRPr lang="en-US" altLang="ja-JP" sz="3600" b="1" dirty="0"/>
          </a:p>
          <a:p>
            <a:r>
              <a:rPr lang="ja-JP" altLang="en-US" sz="3600" b="1" dirty="0" smtClean="0"/>
              <a:t>リモートワークツールになじむ</a:t>
            </a:r>
            <a:endParaRPr kumimoji="1" lang="ja-JP" altLang="en-US" sz="3600" b="1" dirty="0"/>
          </a:p>
        </p:txBody>
      </p:sp>
      <p:pic>
        <p:nvPicPr>
          <p:cNvPr id="6146" name="Picture 2" descr="デュアルモニター・ディスプレイのイラスト | イラスト無料・かわいい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576" y="2459944"/>
            <a:ext cx="3543715" cy="265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516998"/>
      </p:ext>
    </p:extLst>
  </p:cSld>
  <p:clrMapOvr>
    <a:masterClrMapping/>
  </p:clrMapOvr>
  <p:transition spd="slow">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研修</a:t>
            </a:r>
            <a:r>
              <a:rPr lang="ja-JP" altLang="en-US" dirty="0"/>
              <a:t>内容</a:t>
            </a:r>
            <a:endParaRPr kumimoji="1" lang="ja-JP" altLang="en-US" dirty="0"/>
          </a:p>
        </p:txBody>
      </p:sp>
      <p:sp>
        <p:nvSpPr>
          <p:cNvPr id="3" name="コンテンツ プレースホルダー 2"/>
          <p:cNvSpPr>
            <a:spLocks noGrp="1"/>
          </p:cNvSpPr>
          <p:nvPr>
            <p:ph idx="1"/>
          </p:nvPr>
        </p:nvSpPr>
        <p:spPr>
          <a:xfrm>
            <a:off x="1069848" y="2176828"/>
            <a:ext cx="10058400" cy="4050792"/>
          </a:xfrm>
        </p:spPr>
        <p:txBody>
          <a:bodyPr>
            <a:normAutofit/>
          </a:bodyPr>
          <a:lstStyle/>
          <a:p>
            <a:pPr marL="0" indent="0">
              <a:buNone/>
            </a:pPr>
            <a:endParaRPr lang="en-US" altLang="ja-JP" dirty="0" smtClean="0"/>
          </a:p>
          <a:p>
            <a:pPr>
              <a:buFont typeface="Wingdings" panose="05000000000000000000" pitchFamily="2" charset="2"/>
              <a:buChar char="u"/>
            </a:pPr>
            <a:r>
              <a:rPr lang="ja-JP" altLang="en-US" sz="3200" dirty="0" smtClean="0"/>
              <a:t>技術研修</a:t>
            </a:r>
            <a:endParaRPr lang="en-US" altLang="ja-JP" sz="3200" dirty="0" smtClean="0"/>
          </a:p>
          <a:p>
            <a:pPr>
              <a:buFont typeface="Wingdings" panose="05000000000000000000" pitchFamily="2" charset="2"/>
              <a:buChar char="u"/>
            </a:pPr>
            <a:r>
              <a:rPr lang="ja-JP" altLang="en-US" sz="3200" dirty="0" smtClean="0"/>
              <a:t>技術</a:t>
            </a:r>
            <a:r>
              <a:rPr lang="ja-JP" altLang="en-US" sz="3200" dirty="0"/>
              <a:t>別研修（ネットワーク</a:t>
            </a:r>
            <a:r>
              <a:rPr lang="ja-JP" altLang="en-US" sz="3200" dirty="0" smtClean="0"/>
              <a:t>）</a:t>
            </a:r>
            <a:endParaRPr lang="en-US" altLang="ja-JP" sz="3200" dirty="0" smtClean="0"/>
          </a:p>
          <a:p>
            <a:pPr>
              <a:buFont typeface="Wingdings" panose="05000000000000000000" pitchFamily="2" charset="2"/>
              <a:buChar char="u"/>
            </a:pPr>
            <a:r>
              <a:rPr lang="ja-JP" altLang="en-US" sz="3200" dirty="0" smtClean="0"/>
              <a:t>タイピング</a:t>
            </a:r>
            <a:r>
              <a:rPr kumimoji="1" lang="ja-JP" altLang="en-US" sz="3200" dirty="0" smtClean="0"/>
              <a:t>トレーニング</a:t>
            </a:r>
            <a:endParaRPr kumimoji="1" lang="en-US" altLang="ja-JP" sz="3200" dirty="0" smtClean="0"/>
          </a:p>
          <a:p>
            <a:pPr>
              <a:buFont typeface="Wingdings" panose="05000000000000000000" pitchFamily="2" charset="2"/>
              <a:buChar char="u"/>
            </a:pPr>
            <a:r>
              <a:rPr kumimoji="1" lang="en-US" altLang="ja-JP" sz="3200" dirty="0" smtClean="0"/>
              <a:t>30</a:t>
            </a:r>
            <a:r>
              <a:rPr kumimoji="1" lang="ja-JP" altLang="en-US" sz="3200" dirty="0" smtClean="0"/>
              <a:t>秒スピーチ、</a:t>
            </a:r>
            <a:r>
              <a:rPr kumimoji="1" lang="en-US" altLang="ja-JP" sz="3200" dirty="0" smtClean="0"/>
              <a:t>2</a:t>
            </a:r>
            <a:r>
              <a:rPr kumimoji="1" lang="ja-JP" altLang="en-US" sz="3200" dirty="0" smtClean="0"/>
              <a:t>分スピーチ</a:t>
            </a:r>
            <a:endParaRPr kumimoji="1" lang="en-US" altLang="ja-JP" sz="3200" dirty="0" smtClean="0"/>
          </a:p>
          <a:p>
            <a:pPr>
              <a:buFont typeface="Wingdings" panose="05000000000000000000" pitchFamily="2" charset="2"/>
              <a:buChar char="u"/>
            </a:pPr>
            <a:r>
              <a:rPr lang="ja-JP" altLang="en-US" sz="3200" dirty="0"/>
              <a:t>用語</a:t>
            </a:r>
            <a:r>
              <a:rPr lang="ja-JP" altLang="en-US" sz="3200" dirty="0" smtClean="0"/>
              <a:t>の </a:t>
            </a:r>
            <a:r>
              <a:rPr lang="en-US" altLang="ja-JP" sz="3200" dirty="0" smtClean="0"/>
              <a:t>wiki </a:t>
            </a:r>
            <a:r>
              <a:rPr lang="ja-JP" altLang="en-US" sz="3200" dirty="0" smtClean="0"/>
              <a:t>ページ作り</a:t>
            </a:r>
            <a:endParaRPr lang="en-US" altLang="ja-JP" sz="3200" dirty="0" smtClean="0"/>
          </a:p>
        </p:txBody>
      </p:sp>
    </p:spTree>
    <p:extLst>
      <p:ext uri="{BB962C8B-B14F-4D97-AF65-F5344CB8AC3E}">
        <p14:creationId xmlns:p14="http://schemas.microsoft.com/office/powerpoint/2010/main" val="1289878620"/>
      </p:ext>
    </p:extLst>
  </p:cSld>
  <p:clrMapOvr>
    <a:masterClrMapping/>
  </p:clrMapOvr>
  <p:transition spd="slow">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リモートワーク </a:t>
            </a:r>
            <a:r>
              <a:rPr lang="ja-JP" altLang="en-US" dirty="0" smtClean="0"/>
              <a:t>～これから～</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sz="3200" dirty="0" smtClean="0"/>
          </a:p>
          <a:p>
            <a:r>
              <a:rPr kumimoji="1" lang="ja-JP" altLang="en-US" sz="3200" b="1" dirty="0"/>
              <a:t>今回</a:t>
            </a:r>
            <a:r>
              <a:rPr kumimoji="1" lang="ja-JP" altLang="en-US" sz="3200" b="1" dirty="0" smtClean="0"/>
              <a:t>のリモート研修での経験は、仕事でも生きる！</a:t>
            </a:r>
            <a:endParaRPr kumimoji="1" lang="en-US" altLang="ja-JP" sz="3200" b="1" dirty="0" smtClean="0"/>
          </a:p>
          <a:p>
            <a:endParaRPr kumimoji="1" lang="en-US" altLang="ja-JP" sz="3200" dirty="0" smtClean="0"/>
          </a:p>
          <a:p>
            <a:pPr lvl="1">
              <a:buFont typeface="Wingdings" panose="05000000000000000000" pitchFamily="2" charset="2"/>
              <a:buChar char="ü"/>
            </a:pPr>
            <a:r>
              <a:rPr lang="en-US" altLang="ja-JP" sz="3000" dirty="0" smtClean="0"/>
              <a:t> Slack </a:t>
            </a:r>
            <a:r>
              <a:rPr lang="ja-JP" altLang="en-US" sz="3000" dirty="0" smtClean="0"/>
              <a:t>や</a:t>
            </a:r>
            <a:r>
              <a:rPr lang="ja-JP" altLang="en-US" sz="3000" dirty="0"/>
              <a:t>ビデオ会議</a:t>
            </a:r>
            <a:r>
              <a:rPr lang="ja-JP" altLang="en-US" sz="3000" dirty="0" smtClean="0"/>
              <a:t>ツールで</a:t>
            </a:r>
            <a:r>
              <a:rPr lang="ja-JP" altLang="en-US" sz="3000" dirty="0"/>
              <a:t>の</a:t>
            </a:r>
            <a:r>
              <a:rPr lang="ja-JP" altLang="en-US" sz="3000" dirty="0" smtClean="0"/>
              <a:t>レスポンス</a:t>
            </a:r>
            <a:endParaRPr lang="en-US" altLang="ja-JP" sz="3000" dirty="0" smtClean="0"/>
          </a:p>
          <a:p>
            <a:pPr marL="274320" lvl="1" indent="0">
              <a:buNone/>
            </a:pPr>
            <a:endParaRPr lang="en-US" altLang="ja-JP" sz="3000" dirty="0" smtClean="0"/>
          </a:p>
          <a:p>
            <a:pPr lvl="1">
              <a:buFont typeface="Wingdings" panose="05000000000000000000" pitchFamily="2" charset="2"/>
              <a:buChar char="ü"/>
            </a:pPr>
            <a:r>
              <a:rPr lang="ja-JP" altLang="en-US" sz="3000" dirty="0"/>
              <a:t>リモート</a:t>
            </a:r>
            <a:r>
              <a:rPr lang="ja-JP" altLang="en-US" sz="3000" dirty="0" smtClean="0"/>
              <a:t>でのファイル共有</a:t>
            </a:r>
            <a:endParaRPr lang="en-US" altLang="ja-JP" sz="3200" dirty="0" smtClean="0"/>
          </a:p>
          <a:p>
            <a:pPr marL="0" indent="0">
              <a:buNone/>
            </a:pPr>
            <a:endParaRPr lang="en-US" altLang="ja-JP" sz="3200" dirty="0" smtClean="0"/>
          </a:p>
          <a:p>
            <a:endParaRPr kumimoji="1" lang="ja-JP" altLang="en-US" sz="3200" dirty="0"/>
          </a:p>
        </p:txBody>
      </p:sp>
      <p:pic>
        <p:nvPicPr>
          <p:cNvPr id="4" name="Picture 26" descr="Slack、ロゴを変更し、アプリアイコンも統一 - ITmedia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388" y="5025736"/>
            <a:ext cx="3292860" cy="12798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0" descr="婚活相談・個性診断もZOOMが大活躍♪ZOOMセッション | サチ活 豊田の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6955" y="3488627"/>
            <a:ext cx="1530935" cy="13163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oogleドライブ：Android7.1.1以降は「アプリショートカット」機能に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739" y="5304351"/>
            <a:ext cx="3737552" cy="150249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Out of memory~ で github にプッシュできない問題 – NEARE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6884" y="5304351"/>
            <a:ext cx="3207335" cy="150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78333"/>
      </p:ext>
    </p:extLst>
  </p:cSld>
  <p:clrMapOvr>
    <a:masterClrMapping/>
  </p:clrMapOvr>
  <p:transition spd="slow">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アウトプット</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en-US" altLang="ja-JP" sz="3200" dirty="0" smtClean="0"/>
          </a:p>
          <a:p>
            <a:r>
              <a:rPr lang="ja-JP" altLang="en-US" sz="3200" dirty="0" smtClean="0"/>
              <a:t>研修前：覚えることが多そうで不安</a:t>
            </a:r>
            <a:r>
              <a:rPr lang="en-US" altLang="ja-JP" sz="3200" dirty="0" smtClean="0"/>
              <a:t>…</a:t>
            </a:r>
          </a:p>
          <a:p>
            <a:endParaRPr lang="en-US" altLang="ja-JP" sz="3200" dirty="0" smtClean="0"/>
          </a:p>
          <a:p>
            <a:endParaRPr kumimoji="1" lang="en-US" altLang="ja-JP" sz="3200" dirty="0"/>
          </a:p>
          <a:p>
            <a:r>
              <a:rPr lang="ja-JP" altLang="en-US" sz="3200" dirty="0" smtClean="0"/>
              <a:t>研修後：アウトプットすることが最低限の仕事。</a:t>
            </a:r>
            <a:endParaRPr lang="en-US" altLang="ja-JP" sz="3200" dirty="0" smtClean="0"/>
          </a:p>
          <a:p>
            <a:pPr marL="0" indent="0">
              <a:buNone/>
            </a:pPr>
            <a:r>
              <a:rPr lang="ja-JP" altLang="en-US" sz="3200" dirty="0"/>
              <a:t>　</a:t>
            </a:r>
            <a:r>
              <a:rPr lang="ja-JP" altLang="en-US" sz="3200" dirty="0" smtClean="0"/>
              <a:t>　　　インプットを不安視している暇はない</a:t>
            </a:r>
            <a:r>
              <a:rPr lang="en-US" altLang="ja-JP" sz="3200" dirty="0" smtClean="0"/>
              <a:t>!</a:t>
            </a:r>
          </a:p>
          <a:p>
            <a:pPr marL="0" indent="0">
              <a:buNone/>
            </a:pPr>
            <a:endParaRPr lang="en-US" altLang="ja-JP" sz="3200" dirty="0" smtClean="0"/>
          </a:p>
          <a:p>
            <a:pPr marL="0" indent="0">
              <a:buNone/>
            </a:pPr>
            <a:endParaRPr lang="en-US" altLang="ja-JP" sz="3200" dirty="0"/>
          </a:p>
          <a:p>
            <a:endParaRPr lang="en-US" altLang="ja-JP" sz="3200" dirty="0" smtClean="0"/>
          </a:p>
        </p:txBody>
      </p:sp>
      <p:sp>
        <p:nvSpPr>
          <p:cNvPr id="4" name="下矢印 3"/>
          <p:cNvSpPr/>
          <p:nvPr/>
        </p:nvSpPr>
        <p:spPr>
          <a:xfrm>
            <a:off x="4627418" y="3297381"/>
            <a:ext cx="775855" cy="1136073"/>
          </a:xfrm>
          <a:prstGeom prst="downArrow">
            <a:avLst/>
          </a:prstGeom>
          <a:solidFill>
            <a:schemeClr val="accent1">
              <a:lumMod val="60000"/>
              <a:lumOff val="4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693949"/>
      </p:ext>
    </p:extLst>
  </p:cSld>
  <p:clrMapOvr>
    <a:masterClrMapping/>
  </p:clrMapOvr>
  <p:transition spd="slow">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アウトプット ～これから～</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r>
              <a:rPr lang="ja-JP" altLang="en-US" sz="3200" dirty="0"/>
              <a:t>アウトプット</a:t>
            </a:r>
            <a:r>
              <a:rPr lang="ja-JP" altLang="en-US" sz="3200" dirty="0" smtClean="0"/>
              <a:t>の量も質も上げていきたい。</a:t>
            </a:r>
            <a:endParaRPr lang="en-US" altLang="ja-JP" sz="3200" dirty="0" smtClean="0"/>
          </a:p>
          <a:p>
            <a:pPr marL="0" indent="0">
              <a:buNone/>
            </a:pPr>
            <a:r>
              <a:rPr lang="en-US" altLang="ja-JP" sz="3200" dirty="0" smtClean="0"/>
              <a:t>[</a:t>
            </a:r>
            <a:r>
              <a:rPr lang="ja-JP" altLang="en-US" sz="3200" dirty="0" smtClean="0"/>
              <a:t>個人</a:t>
            </a:r>
            <a:r>
              <a:rPr lang="en-US" altLang="ja-JP" sz="3200" dirty="0" smtClean="0"/>
              <a:t>]</a:t>
            </a:r>
          </a:p>
          <a:p>
            <a:pPr lvl="1">
              <a:buFont typeface="Wingdings" panose="05000000000000000000" pitchFamily="2" charset="2"/>
              <a:buChar char="ü"/>
            </a:pPr>
            <a:r>
              <a:rPr lang="ja-JP" altLang="en-US" sz="3000" dirty="0"/>
              <a:t>アウトプット</a:t>
            </a:r>
            <a:r>
              <a:rPr lang="ja-JP" altLang="en-US" sz="3000" dirty="0" smtClean="0"/>
              <a:t>できるだけの知識を付ける！</a:t>
            </a:r>
            <a:endParaRPr lang="en-US" altLang="ja-JP" sz="3000" dirty="0" smtClean="0"/>
          </a:p>
          <a:p>
            <a:pPr lvl="1">
              <a:buFont typeface="Wingdings" panose="05000000000000000000" pitchFamily="2" charset="2"/>
              <a:buChar char="ü"/>
            </a:pPr>
            <a:r>
              <a:rPr lang="ja-JP" altLang="en-US" sz="3000" dirty="0"/>
              <a:t>メモ</a:t>
            </a:r>
            <a:r>
              <a:rPr lang="ja-JP" altLang="en-US" sz="3000" dirty="0" smtClean="0"/>
              <a:t>を取る、タイピング力を上げる！</a:t>
            </a:r>
            <a:endParaRPr lang="en-US" altLang="ja-JP" sz="3000" dirty="0" smtClean="0"/>
          </a:p>
          <a:p>
            <a:pPr marL="0" indent="0">
              <a:buNone/>
            </a:pPr>
            <a:r>
              <a:rPr lang="en-US" altLang="ja-JP" sz="3200" dirty="0" smtClean="0"/>
              <a:t>[</a:t>
            </a:r>
            <a:r>
              <a:rPr lang="ja-JP" altLang="en-US" sz="3200" dirty="0" smtClean="0"/>
              <a:t>チーム</a:t>
            </a:r>
            <a:r>
              <a:rPr lang="en-US" altLang="ja-JP" sz="3200" dirty="0" smtClean="0"/>
              <a:t>]</a:t>
            </a:r>
          </a:p>
          <a:p>
            <a:pPr lvl="1">
              <a:buFont typeface="Wingdings" panose="05000000000000000000" pitchFamily="2" charset="2"/>
              <a:buChar char="ü"/>
            </a:pPr>
            <a:r>
              <a:rPr lang="ja-JP" altLang="en-US" sz="3000" dirty="0"/>
              <a:t>チーム</a:t>
            </a:r>
            <a:r>
              <a:rPr kumimoji="1" lang="ja-JP" altLang="en-US" sz="3000" dirty="0" smtClean="0"/>
              <a:t>間で</a:t>
            </a:r>
            <a:r>
              <a:rPr lang="ja-JP" altLang="en-US" sz="3000" dirty="0"/>
              <a:t>意見</a:t>
            </a:r>
            <a:r>
              <a:rPr lang="ja-JP" altLang="en-US" sz="3000" dirty="0" smtClean="0"/>
              <a:t>を出し合う</a:t>
            </a:r>
            <a:r>
              <a:rPr kumimoji="1" lang="ja-JP" altLang="en-US" sz="3000" dirty="0" smtClean="0"/>
              <a:t>→成果物</a:t>
            </a:r>
            <a:endParaRPr kumimoji="1" lang="en-US" altLang="ja-JP" sz="3000" dirty="0" smtClean="0"/>
          </a:p>
          <a:p>
            <a:endParaRPr kumimoji="1" lang="ja-JP" altLang="en-US" sz="3200" dirty="0"/>
          </a:p>
        </p:txBody>
      </p:sp>
    </p:spTree>
    <p:extLst>
      <p:ext uri="{BB962C8B-B14F-4D97-AF65-F5344CB8AC3E}">
        <p14:creationId xmlns:p14="http://schemas.microsoft.com/office/powerpoint/2010/main" val="1698513273"/>
      </p:ext>
    </p:extLst>
  </p:cSld>
  <p:clrMapOvr>
    <a:masterClrMapping/>
  </p:clrMapOvr>
  <p:transition spd="slow">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報連相</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smtClean="0"/>
          </a:p>
          <a:p>
            <a:pPr>
              <a:lnSpc>
                <a:spcPct val="100000"/>
              </a:lnSpc>
            </a:pPr>
            <a:r>
              <a:rPr kumimoji="1" lang="ja-JP" altLang="en-US" sz="3200" b="1" dirty="0" smtClean="0"/>
              <a:t>報告</a:t>
            </a:r>
            <a:endParaRPr kumimoji="1" lang="en-US" altLang="ja-JP" sz="3200" b="1" dirty="0" smtClean="0"/>
          </a:p>
          <a:p>
            <a:pPr lvl="1">
              <a:lnSpc>
                <a:spcPct val="100000"/>
              </a:lnSpc>
            </a:pPr>
            <a:r>
              <a:rPr lang="en-US" altLang="ja-JP" sz="3200" dirty="0" smtClean="0"/>
              <a:t> Slack </a:t>
            </a:r>
            <a:r>
              <a:rPr lang="ja-JP" altLang="en-US" sz="3200" dirty="0" smtClean="0"/>
              <a:t>や </a:t>
            </a:r>
            <a:r>
              <a:rPr lang="en-US" altLang="ja-JP" sz="3200" dirty="0" smtClean="0"/>
              <a:t>GROWI </a:t>
            </a:r>
            <a:r>
              <a:rPr lang="ja-JP" altLang="en-US" sz="3200" dirty="0" smtClean="0"/>
              <a:t>による進捗報告、日報</a:t>
            </a:r>
            <a:endParaRPr lang="en-US" altLang="ja-JP" sz="3200" dirty="0" smtClean="0"/>
          </a:p>
          <a:p>
            <a:pPr>
              <a:lnSpc>
                <a:spcPct val="100000"/>
              </a:lnSpc>
            </a:pPr>
            <a:r>
              <a:rPr kumimoji="1" lang="ja-JP" altLang="en-US" sz="3200" b="1" dirty="0" smtClean="0"/>
              <a:t>連絡</a:t>
            </a:r>
            <a:endParaRPr kumimoji="1" lang="en-US" altLang="ja-JP" sz="3200" b="1" dirty="0" smtClean="0"/>
          </a:p>
          <a:p>
            <a:pPr lvl="1">
              <a:lnSpc>
                <a:spcPct val="100000"/>
              </a:lnSpc>
            </a:pPr>
            <a:r>
              <a:rPr lang="ja-JP" altLang="en-US" sz="3200" dirty="0" smtClean="0"/>
              <a:t>日報や出席の確認の連絡</a:t>
            </a:r>
            <a:endParaRPr lang="en-US" altLang="ja-JP" sz="3200" dirty="0" smtClean="0"/>
          </a:p>
          <a:p>
            <a:pPr>
              <a:lnSpc>
                <a:spcPct val="100000"/>
              </a:lnSpc>
            </a:pPr>
            <a:r>
              <a:rPr kumimoji="1" lang="ja-JP" altLang="en-US" sz="3200" b="1" dirty="0" smtClean="0"/>
              <a:t>相談</a:t>
            </a:r>
            <a:endParaRPr kumimoji="1" lang="en-US" altLang="ja-JP" sz="3200" b="1" dirty="0" smtClean="0"/>
          </a:p>
          <a:p>
            <a:pPr lvl="1">
              <a:lnSpc>
                <a:spcPct val="100000"/>
              </a:lnSpc>
            </a:pPr>
            <a:r>
              <a:rPr lang="ja-JP" altLang="en-US" sz="3200" dirty="0" smtClean="0"/>
              <a:t>チーム</a:t>
            </a:r>
            <a:r>
              <a:rPr lang="ja-JP" altLang="en-US" sz="3200" dirty="0"/>
              <a:t>内</a:t>
            </a:r>
            <a:r>
              <a:rPr lang="ja-JP" altLang="en-US" sz="3200" dirty="0" smtClean="0"/>
              <a:t>での話し合い、講師への質問票</a:t>
            </a:r>
            <a:endParaRPr kumimoji="1" lang="ja-JP" altLang="en-US" sz="3200" dirty="0"/>
          </a:p>
        </p:txBody>
      </p:sp>
    </p:spTree>
    <p:extLst>
      <p:ext uri="{BB962C8B-B14F-4D97-AF65-F5344CB8AC3E}">
        <p14:creationId xmlns:p14="http://schemas.microsoft.com/office/powerpoint/2010/main" val="1990807962"/>
      </p:ext>
    </p:extLst>
  </p:cSld>
  <p:clrMapOvr>
    <a:masterClrMapping/>
  </p:clrMapOvr>
  <p:transition spd="slow">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報連相</a:t>
            </a:r>
            <a:r>
              <a:rPr lang="en-US" altLang="ja-JP" dirty="0" smtClean="0"/>
              <a:t>	</a:t>
            </a:r>
            <a:r>
              <a:rPr lang="ja-JP" altLang="en-US" dirty="0" smtClean="0"/>
              <a:t>～これから～</a:t>
            </a:r>
            <a:endParaRPr kumimoji="1" lang="ja-JP" altLang="en-US" dirty="0"/>
          </a:p>
        </p:txBody>
      </p:sp>
      <p:sp>
        <p:nvSpPr>
          <p:cNvPr id="3" name="コンテンツ プレースホルダー 2"/>
          <p:cNvSpPr>
            <a:spLocks noGrp="1"/>
          </p:cNvSpPr>
          <p:nvPr>
            <p:ph idx="1"/>
          </p:nvPr>
        </p:nvSpPr>
        <p:spPr/>
        <p:txBody>
          <a:bodyPr>
            <a:normAutofit/>
          </a:bodyPr>
          <a:lstStyle/>
          <a:p>
            <a:endParaRPr lang="en-US" altLang="ja-JP" dirty="0" smtClean="0"/>
          </a:p>
          <a:p>
            <a:pPr>
              <a:lnSpc>
                <a:spcPct val="100000"/>
              </a:lnSpc>
            </a:pPr>
            <a:r>
              <a:rPr lang="ja-JP" altLang="en-US" sz="3200" b="1" dirty="0"/>
              <a:t>報告</a:t>
            </a:r>
            <a:endParaRPr lang="en-US" altLang="ja-JP" sz="3200" b="1" dirty="0"/>
          </a:p>
          <a:p>
            <a:pPr lvl="1">
              <a:lnSpc>
                <a:spcPct val="100000"/>
              </a:lnSpc>
            </a:pPr>
            <a:r>
              <a:rPr lang="ja-JP" altLang="en-US" sz="3200" dirty="0"/>
              <a:t>仕事</a:t>
            </a:r>
            <a:r>
              <a:rPr lang="ja-JP" altLang="en-US" sz="3200" dirty="0" smtClean="0"/>
              <a:t>の進捗具合などの報告を怠らない</a:t>
            </a:r>
            <a:endParaRPr lang="en-US" altLang="ja-JP" sz="3200" dirty="0"/>
          </a:p>
          <a:p>
            <a:pPr>
              <a:lnSpc>
                <a:spcPct val="100000"/>
              </a:lnSpc>
            </a:pPr>
            <a:r>
              <a:rPr lang="ja-JP" altLang="en-US" sz="3200" b="1" dirty="0"/>
              <a:t>連絡</a:t>
            </a:r>
            <a:endParaRPr lang="en-US" altLang="ja-JP" sz="3200" b="1" dirty="0"/>
          </a:p>
          <a:p>
            <a:pPr lvl="1">
              <a:lnSpc>
                <a:spcPct val="100000"/>
              </a:lnSpc>
            </a:pPr>
            <a:r>
              <a:rPr lang="ja-JP" altLang="en-US" sz="3200" dirty="0" smtClean="0"/>
              <a:t>イベント</a:t>
            </a:r>
            <a:r>
              <a:rPr lang="ja-JP" altLang="en-US" sz="3200" dirty="0"/>
              <a:t>発生</a:t>
            </a:r>
            <a:r>
              <a:rPr lang="ja-JP" altLang="en-US" sz="3200" dirty="0" smtClean="0"/>
              <a:t>時に素早く連絡</a:t>
            </a:r>
            <a:endParaRPr lang="en-US" altLang="ja-JP" sz="3200" dirty="0"/>
          </a:p>
          <a:p>
            <a:pPr>
              <a:lnSpc>
                <a:spcPct val="100000"/>
              </a:lnSpc>
            </a:pPr>
            <a:r>
              <a:rPr lang="ja-JP" altLang="en-US" sz="3200" b="1" dirty="0"/>
              <a:t>相談</a:t>
            </a:r>
            <a:endParaRPr lang="en-US" altLang="ja-JP" sz="3200" b="1" dirty="0"/>
          </a:p>
          <a:p>
            <a:pPr lvl="1">
              <a:lnSpc>
                <a:spcPct val="100000"/>
              </a:lnSpc>
            </a:pPr>
            <a:r>
              <a:rPr lang="ja-JP" altLang="en-US" sz="3200" dirty="0" smtClean="0"/>
              <a:t>わからないことや不明なことがあったらすぐ質問</a:t>
            </a:r>
            <a:endParaRPr lang="ja-JP" altLang="en-US" sz="3200" dirty="0"/>
          </a:p>
          <a:p>
            <a:endParaRPr kumimoji="1" lang="ja-JP" altLang="en-US" sz="3200" dirty="0"/>
          </a:p>
        </p:txBody>
      </p:sp>
    </p:spTree>
    <p:extLst>
      <p:ext uri="{BB962C8B-B14F-4D97-AF65-F5344CB8AC3E}">
        <p14:creationId xmlns:p14="http://schemas.microsoft.com/office/powerpoint/2010/main" val="3357377577"/>
      </p:ext>
    </p:ext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r>
              <a:rPr lang="ja-JP" altLang="en-US" dirty="0" smtClean="0"/>
              <a:t>を通して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endParaRPr kumimoji="1" lang="en-US" altLang="ja-JP" dirty="0" smtClean="0"/>
          </a:p>
          <a:p>
            <a:r>
              <a:rPr kumimoji="1" lang="ja-JP" altLang="en-US" sz="3200" dirty="0" smtClean="0"/>
              <a:t>リモート環境</a:t>
            </a:r>
            <a:endParaRPr lang="en-US" altLang="ja-JP" sz="3200" dirty="0"/>
          </a:p>
          <a:p>
            <a:endParaRPr kumimoji="1" lang="en-US" altLang="ja-JP" sz="3200" dirty="0" smtClean="0"/>
          </a:p>
          <a:p>
            <a:pPr>
              <a:lnSpc>
                <a:spcPct val="150000"/>
              </a:lnSpc>
            </a:pPr>
            <a:r>
              <a:rPr lang="ja-JP" altLang="en-US" sz="3200" dirty="0" smtClean="0"/>
              <a:t>作業スピードが遅いこと</a:t>
            </a:r>
            <a:endParaRPr lang="en-US" altLang="ja-JP" sz="3200" dirty="0" smtClean="0"/>
          </a:p>
          <a:p>
            <a:pPr lvl="1">
              <a:lnSpc>
                <a:spcPct val="150000"/>
              </a:lnSpc>
              <a:buFont typeface="Wingdings" panose="05000000000000000000" pitchFamily="2" charset="2"/>
              <a:buChar char="ü"/>
            </a:pPr>
            <a:r>
              <a:rPr lang="ja-JP" altLang="en-US" sz="2800" dirty="0" smtClean="0"/>
              <a:t>日報</a:t>
            </a:r>
            <a:r>
              <a:rPr lang="ja-JP" altLang="en-US" sz="2800" dirty="0"/>
              <a:t>提出がいつも</a:t>
            </a:r>
            <a:r>
              <a:rPr lang="ja-JP" altLang="en-US" sz="2800" dirty="0" smtClean="0"/>
              <a:t>最後の</a:t>
            </a:r>
            <a:r>
              <a:rPr lang="ja-JP" altLang="en-US" sz="2800" dirty="0"/>
              <a:t>方</a:t>
            </a:r>
            <a:r>
              <a:rPr lang="ja-JP" altLang="en-US" sz="2800" dirty="0" smtClean="0"/>
              <a:t>等々</a:t>
            </a:r>
            <a:endParaRPr lang="en-US" altLang="ja-JP" sz="2800" dirty="0"/>
          </a:p>
          <a:p>
            <a:pPr marL="0" indent="0">
              <a:buNone/>
            </a:pPr>
            <a:endParaRPr lang="en-US" altLang="ja-JP" sz="3200" dirty="0"/>
          </a:p>
          <a:p>
            <a:r>
              <a:rPr kumimoji="1" lang="ja-JP" altLang="en-US" sz="3200" dirty="0" smtClean="0"/>
              <a:t>技術はもちろん社会人としての心構えも</a:t>
            </a:r>
            <a:endParaRPr kumimoji="1" lang="ja-JP" altLang="en-US" sz="3200" dirty="0"/>
          </a:p>
        </p:txBody>
      </p:sp>
    </p:spTree>
    <p:extLst>
      <p:ext uri="{BB962C8B-B14F-4D97-AF65-F5344CB8AC3E}">
        <p14:creationId xmlns:p14="http://schemas.microsoft.com/office/powerpoint/2010/main" val="3100862232"/>
      </p:ext>
    </p:extLst>
  </p:cSld>
  <p:clrMapOvr>
    <a:masterClrMapping/>
  </p:clrMapOvr>
  <p:transition spd="slow">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4800" dirty="0" smtClean="0"/>
              <a:t>ご清聴ありがとうございました。</a:t>
            </a:r>
            <a:endParaRPr kumimoji="1" lang="ja-JP" altLang="en-US" sz="4800" dirty="0"/>
          </a:p>
        </p:txBody>
      </p:sp>
      <p:sp>
        <p:nvSpPr>
          <p:cNvPr id="7" name="テキスト プレースホルダー 6"/>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36851275"/>
      </p:ext>
    </p:extLst>
  </p:cSld>
  <p:clrMapOvr>
    <a:masterClrMapping/>
  </p:clrMapOvr>
  <p:transition spd="slow">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さくらのVPS】契約してSSHでログインする | yamaga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3169576"/>
            <a:ext cx="3377335" cy="245339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lack、ロゴを変更し、アプリアイコンも統一 - ITmedia NE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079" y="4561616"/>
            <a:ext cx="5765845" cy="224108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グーグル、「Chrome」ロゴを刷新--より2次元的で幾何学的に - CNET Jap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469" y="2093977"/>
            <a:ext cx="3745872" cy="26624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raw.io Diagrams を入手 - Microsoft Store ja-J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5039" y="5467145"/>
            <a:ext cx="1018246" cy="101824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利用したサービス</a:t>
            </a:r>
            <a:endParaRPr kumimoji="1" lang="ja-JP" altLang="en-US" dirty="0"/>
          </a:p>
        </p:txBody>
      </p:sp>
      <p:pic>
        <p:nvPicPr>
          <p:cNvPr id="1026" name="Picture 2" descr="Visual Studio Code で簡単にブラウザ表示プレビューさせる方法（拡張 ..."/>
          <p:cNvPicPr>
            <a:picLocks noGrp="1" noChangeAspect="1" noChangeArrowheads="1"/>
          </p:cNvPicPr>
          <p:nvPr>
            <p:ph idx="1"/>
          </p:nvPr>
        </p:nvPicPr>
        <p:blipFill>
          <a:blip r:embed="rId7" cstate="print">
            <a:extLst>
              <a:ext uri="{28A0092B-C50C-407E-A947-70E740481C1C}">
                <a14:useLocalDpi xmlns:a14="http://schemas.microsoft.com/office/drawing/2010/main" val="0"/>
              </a:ext>
            </a:extLst>
          </a:blip>
          <a:srcRect/>
          <a:stretch>
            <a:fillRect/>
          </a:stretch>
        </p:blipFill>
        <p:spPr bwMode="auto">
          <a:xfrm>
            <a:off x="1124784" y="2226877"/>
            <a:ext cx="1878515" cy="130150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HP: Download Logos"/>
          <p:cNvSpPr>
            <a:spLocks noChangeAspect="1" noChangeArrowheads="1"/>
          </p:cNvSpPr>
          <p:nvPr/>
        </p:nvSpPr>
        <p:spPr bwMode="auto">
          <a:xfrm>
            <a:off x="2460488" y="3953230"/>
            <a:ext cx="2686277" cy="26862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8" name="Picture 4" descr="Markdown×WikiのSaaS「GROWI.cloud」が2018年末登場 先駆けてWESEEKが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7581" y="1394915"/>
            <a:ext cx="4315090" cy="435472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2" descr="PHP: Download Log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2" name="図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7560" y="4083168"/>
            <a:ext cx="1213205" cy="1213205"/>
          </a:xfrm>
          <a:prstGeom prst="rect">
            <a:avLst/>
          </a:prstGeom>
        </p:spPr>
      </p:pic>
      <p:pic>
        <p:nvPicPr>
          <p:cNvPr id="1054" name="Picture 30" descr="婚活相談・個性診断もZOOMが大活躍♪ZOOMセッション | サチ活 豊田の ..."/>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44883" y="2621043"/>
            <a:ext cx="1547235" cy="13303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Out of memory~ で github にプッシュできない問題 – NEAREA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375" y="5196069"/>
            <a:ext cx="3207335" cy="150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171818"/>
      </p:ext>
    </p:extLst>
  </p:cSld>
  <p:clrMapOvr>
    <a:masterClrMapping/>
  </p:clrMapOvr>
  <p:transition spd="slow">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技術</a:t>
            </a:r>
            <a:r>
              <a:rPr lang="ja-JP" altLang="en-US" dirty="0" smtClean="0">
                <a:latin typeface="HG行書体" panose="03000609000000000000" pitchFamily="65" charset="-128"/>
                <a:ea typeface="HG行書体" panose="03000609000000000000" pitchFamily="65" charset="-128"/>
              </a:rPr>
              <a:t>研修</a:t>
            </a:r>
            <a:endParaRPr kumimoji="1" lang="ja-JP" altLang="en-US" dirty="0">
              <a:latin typeface="HG行書体" panose="03000609000000000000" pitchFamily="65" charset="-128"/>
              <a:ea typeface="HG行書体" panose="03000609000000000000" pitchFamily="65" charset="-128"/>
            </a:endParaRPr>
          </a:p>
        </p:txBody>
      </p:sp>
      <p:sp>
        <p:nvSpPr>
          <p:cNvPr id="5" name="テキスト プレースホルダー 4"/>
          <p:cNvSpPr>
            <a:spLocks noGrp="1"/>
          </p:cNvSpPr>
          <p:nvPr>
            <p:ph type="body" idx="1"/>
          </p:nvPr>
        </p:nvSpPr>
        <p:spPr/>
        <p:txBody>
          <a:bodyPr/>
          <a:lstStyle/>
          <a:p>
            <a:r>
              <a:rPr lang="en-US" altLang="ja-JP" sz="2400" dirty="0" err="1" smtClean="0"/>
              <a:t>Github</a:t>
            </a:r>
            <a:r>
              <a:rPr lang="en-US" altLang="ja-JP" sz="2400" dirty="0"/>
              <a:t>,</a:t>
            </a:r>
            <a:r>
              <a:rPr lang="ja-JP" altLang="en-US" sz="2400" dirty="0" smtClean="0"/>
              <a:t> </a:t>
            </a:r>
            <a:r>
              <a:rPr lang="en-US" altLang="ja-JP" sz="2400" dirty="0" smtClean="0"/>
              <a:t>Windows </a:t>
            </a:r>
            <a:r>
              <a:rPr lang="ja-JP" altLang="en-US" sz="2400" dirty="0" smtClean="0"/>
              <a:t>バッチプログラム</a:t>
            </a:r>
            <a:r>
              <a:rPr lang="en-US" altLang="ja-JP" sz="2400" dirty="0" smtClean="0"/>
              <a:t>,</a:t>
            </a:r>
            <a:r>
              <a:rPr lang="ja-JP" altLang="en-US" sz="2400" dirty="0" smtClean="0"/>
              <a:t>データベース</a:t>
            </a:r>
            <a:r>
              <a:rPr lang="ja-JP" altLang="en-US" sz="2400" dirty="0"/>
              <a:t>等</a:t>
            </a:r>
            <a:endParaRPr kumimoji="1" lang="ja-JP" altLang="en-US" sz="2400" dirty="0"/>
          </a:p>
        </p:txBody>
      </p:sp>
    </p:spTree>
    <p:extLst>
      <p:ext uri="{BB962C8B-B14F-4D97-AF65-F5344CB8AC3E}">
        <p14:creationId xmlns:p14="http://schemas.microsoft.com/office/powerpoint/2010/main" val="3253518700"/>
      </p:ext>
    </p:extLst>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 Windows </a:t>
            </a:r>
            <a:r>
              <a:rPr kumimoji="1" lang="ja-JP" altLang="en-US" dirty="0" smtClean="0"/>
              <a:t>バッチプログラム</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endParaRPr kumimoji="1" lang="en-US" altLang="ja-JP" dirty="0" smtClean="0"/>
          </a:p>
          <a:p>
            <a:pPr>
              <a:lnSpc>
                <a:spcPct val="150000"/>
              </a:lnSpc>
            </a:pPr>
            <a:r>
              <a:rPr kumimoji="1" lang="ja-JP" altLang="en-US" sz="2400" dirty="0" smtClean="0"/>
              <a:t>使った</a:t>
            </a:r>
            <a:r>
              <a:rPr lang="ja-JP" altLang="en-US" sz="2400" dirty="0"/>
              <a:t>サービス</a:t>
            </a:r>
            <a:r>
              <a:rPr lang="ja-JP" altLang="en-US" sz="2400" dirty="0" smtClean="0"/>
              <a:t>・・</a:t>
            </a:r>
            <a:r>
              <a:rPr lang="ja-JP" altLang="en-US" sz="2400" dirty="0"/>
              <a:t>・</a:t>
            </a:r>
            <a:r>
              <a:rPr lang="en-US" altLang="ja-JP" sz="2400" dirty="0" err="1" smtClean="0"/>
              <a:t>VSCode</a:t>
            </a:r>
            <a:r>
              <a:rPr lang="en-US" altLang="ja-JP" sz="2400" dirty="0" smtClean="0"/>
              <a:t>,</a:t>
            </a:r>
            <a:r>
              <a:rPr lang="ja-JP" altLang="en-US" sz="2400" dirty="0" smtClean="0"/>
              <a:t>コマンドプロンプト、</a:t>
            </a:r>
            <a:r>
              <a:rPr lang="en-US" altLang="ja-JP" sz="2400" dirty="0" smtClean="0"/>
              <a:t>draw.io</a:t>
            </a:r>
          </a:p>
          <a:p>
            <a:pPr>
              <a:lnSpc>
                <a:spcPct val="150000"/>
              </a:lnSpc>
            </a:pPr>
            <a:r>
              <a:rPr lang="ja-JP" altLang="en-US" sz="2400" dirty="0"/>
              <a:t>課題・・・データセットを参照して、フォルダを</a:t>
            </a:r>
            <a:r>
              <a:rPr lang="en-US" altLang="ja-JP" sz="2400" dirty="0"/>
              <a:t>2</a:t>
            </a:r>
            <a:r>
              <a:rPr lang="ja-JP" altLang="en-US" sz="2400" dirty="0"/>
              <a:t>つ作りその中にテキストファイルを作成する</a:t>
            </a:r>
            <a:r>
              <a:rPr lang="ja-JP" altLang="en-US" sz="2400" dirty="0" smtClean="0"/>
              <a:t>。</a:t>
            </a:r>
            <a:endParaRPr lang="en-US" altLang="ja-JP" sz="2400" dirty="0" smtClean="0"/>
          </a:p>
          <a:p>
            <a:pPr>
              <a:lnSpc>
                <a:spcPct val="150000"/>
              </a:lnSpc>
            </a:pPr>
            <a:r>
              <a:rPr lang="ja-JP" altLang="en-US" sz="2400" b="1" dirty="0"/>
              <a:t>苦労した</a:t>
            </a:r>
            <a:r>
              <a:rPr lang="ja-JP" altLang="en-US" sz="2400" b="1" dirty="0" smtClean="0"/>
              <a:t>点</a:t>
            </a:r>
            <a:r>
              <a:rPr lang="ja-JP" altLang="en-US" sz="2400" dirty="0" smtClean="0"/>
              <a:t>・・・</a:t>
            </a:r>
            <a:r>
              <a:rPr lang="ja-JP" altLang="en-US" sz="2400" dirty="0"/>
              <a:t>フォルダ</a:t>
            </a:r>
            <a:r>
              <a:rPr lang="ja-JP" altLang="en-US" sz="2400" dirty="0" smtClean="0"/>
              <a:t>が存在するかを確かめること。</a:t>
            </a:r>
            <a:endParaRPr lang="en-US" altLang="ja-JP" sz="2400" dirty="0" smtClean="0"/>
          </a:p>
          <a:p>
            <a:pPr>
              <a:lnSpc>
                <a:spcPct val="150000"/>
              </a:lnSpc>
            </a:pPr>
            <a:r>
              <a:rPr lang="ja-JP" altLang="en-US" sz="2400" b="1" dirty="0"/>
              <a:t>解決</a:t>
            </a:r>
            <a:r>
              <a:rPr lang="ja-JP" altLang="en-US" sz="2400" b="1" dirty="0" smtClean="0"/>
              <a:t>策</a:t>
            </a:r>
            <a:r>
              <a:rPr lang="ja-JP" altLang="en-US" sz="2400" dirty="0" smtClean="0"/>
              <a:t>・・・ </a:t>
            </a:r>
            <a:r>
              <a:rPr lang="en-US" altLang="ja-JP" sz="2400" dirty="0" smtClean="0"/>
              <a:t>if </a:t>
            </a:r>
            <a:r>
              <a:rPr lang="ja-JP" altLang="en-US" sz="2400" dirty="0" smtClean="0"/>
              <a:t>文で</a:t>
            </a:r>
            <a:r>
              <a:rPr lang="ja-JP" altLang="en-US" sz="2400" dirty="0"/>
              <a:t>フォルダ</a:t>
            </a:r>
            <a:r>
              <a:rPr lang="ja-JP" altLang="en-US" sz="2400" dirty="0" smtClean="0"/>
              <a:t>の有無を判定して、 </a:t>
            </a:r>
            <a:r>
              <a:rPr lang="en-US" altLang="ja-JP" sz="2400" dirty="0" smtClean="0"/>
              <a:t>for </a:t>
            </a:r>
            <a:r>
              <a:rPr lang="ja-JP" altLang="en-US" sz="2400" dirty="0" smtClean="0"/>
              <a:t>文でループさせる。</a:t>
            </a:r>
            <a:endParaRPr lang="en-US" altLang="ja-JP" sz="2400" dirty="0" smtClean="0"/>
          </a:p>
          <a:p>
            <a:endParaRPr lang="en-US" altLang="ja-JP" sz="2400" dirty="0" smtClean="0"/>
          </a:p>
          <a:p>
            <a:pPr marL="0" indent="0">
              <a:buNone/>
            </a:pPr>
            <a:endParaRPr kumimoji="1" lang="en-US" altLang="ja-JP" dirty="0" smtClean="0"/>
          </a:p>
        </p:txBody>
      </p:sp>
    </p:spTree>
    <p:extLst>
      <p:ext uri="{BB962C8B-B14F-4D97-AF65-F5344CB8AC3E}">
        <p14:creationId xmlns:p14="http://schemas.microsoft.com/office/powerpoint/2010/main" val="3480848397"/>
      </p:ext>
    </p:extLst>
  </p:cSld>
  <p:clrMapOvr>
    <a:masterClrMapping/>
  </p:clrMapOvr>
  <p:transition spd="slow">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 </a:t>
            </a:r>
            <a:r>
              <a:rPr kumimoji="1" lang="en-US" altLang="ja-JP" dirty="0" err="1" smtClean="0"/>
              <a:t>WINdows</a:t>
            </a:r>
            <a:r>
              <a:rPr kumimoji="1" lang="en-US" altLang="ja-JP" dirty="0" smtClean="0"/>
              <a:t> </a:t>
            </a:r>
            <a:r>
              <a:rPr kumimoji="1" lang="ja-JP" altLang="en-US" dirty="0" smtClean="0"/>
              <a:t>バッチプログラム</a:t>
            </a:r>
            <a:r>
              <a:rPr kumimoji="1" lang="en-US" altLang="ja-JP" dirty="0" smtClean="0"/>
              <a:t/>
            </a:r>
            <a:br>
              <a:rPr kumimoji="1" lang="en-US" altLang="ja-JP" dirty="0" smtClean="0"/>
            </a:br>
            <a:r>
              <a:rPr lang="en-US" altLang="ja-JP" dirty="0"/>
              <a:t>	</a:t>
            </a:r>
            <a:r>
              <a:rPr lang="en-US" altLang="ja-JP" dirty="0" smtClean="0"/>
              <a:t>					</a:t>
            </a:r>
            <a:r>
              <a:rPr lang="ja-JP" altLang="en-US" dirty="0" smtClean="0"/>
              <a:t>～</a:t>
            </a:r>
            <a:r>
              <a:rPr kumimoji="1" lang="ja-JP" altLang="en-US" dirty="0" smtClean="0"/>
              <a:t>実行画面～</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069849" y="2528046"/>
            <a:ext cx="5599891" cy="3644153"/>
          </a:xfrm>
          <a:prstGeom prst="rect">
            <a:avLst/>
          </a:prstGeom>
        </p:spPr>
      </p:pic>
      <p:pic>
        <p:nvPicPr>
          <p:cNvPr id="6" name="図 5"/>
          <p:cNvPicPr>
            <a:picLocks noChangeAspect="1"/>
          </p:cNvPicPr>
          <p:nvPr/>
        </p:nvPicPr>
        <p:blipFill>
          <a:blip r:embed="rId4"/>
          <a:stretch>
            <a:fillRect/>
          </a:stretch>
        </p:blipFill>
        <p:spPr>
          <a:xfrm>
            <a:off x="5561165" y="2528045"/>
            <a:ext cx="5567083" cy="3644153"/>
          </a:xfrm>
          <a:prstGeom prst="rect">
            <a:avLst/>
          </a:prstGeom>
        </p:spPr>
      </p:pic>
    </p:spTree>
    <p:extLst>
      <p:ext uri="{BB962C8B-B14F-4D97-AF65-F5344CB8AC3E}">
        <p14:creationId xmlns:p14="http://schemas.microsoft.com/office/powerpoint/2010/main" val="59612168"/>
      </p:ext>
    </p:extLst>
  </p:cSld>
  <p:clrMapOvr>
    <a:masterClrMapping/>
  </p:clrMapOvr>
  <p:transition spd="slow">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技術別研修</a:t>
            </a:r>
            <a:r>
              <a:rPr lang="en-US" altLang="ja-JP" dirty="0" smtClean="0"/>
              <a:t/>
            </a:r>
            <a:br>
              <a:rPr lang="en-US" altLang="ja-JP" dirty="0" smtClean="0"/>
            </a:br>
            <a:r>
              <a:rPr lang="en-US" altLang="ja-JP" dirty="0"/>
              <a:t>	</a:t>
            </a:r>
            <a:r>
              <a:rPr lang="ja-JP" altLang="en-US" dirty="0" smtClean="0"/>
              <a:t>～ネットワーク～</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6678645"/>
      </p:ext>
    </p:extLst>
  </p:cSld>
  <p:clrMapOvr>
    <a:masterClrMapping/>
  </p:clrMapOvr>
  <p:transition spd="slow">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 VPS </a:t>
            </a:r>
            <a:r>
              <a:rPr kumimoji="1" lang="ja-JP" altLang="en-US" dirty="0" smtClean="0"/>
              <a:t>に </a:t>
            </a:r>
            <a:r>
              <a:rPr kumimoji="1" lang="en-US" altLang="ja-JP" dirty="0" smtClean="0"/>
              <a:t>LAMP </a:t>
            </a:r>
            <a:r>
              <a:rPr kumimoji="1" lang="ja-JP" altLang="en-US" dirty="0" smtClean="0"/>
              <a:t>環境構築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en-US" altLang="ja-JP" dirty="0" smtClean="0"/>
          </a:p>
          <a:p>
            <a:endParaRPr kumimoji="1" lang="en-US" altLang="ja-JP" dirty="0" smtClean="0"/>
          </a:p>
          <a:p>
            <a:r>
              <a:rPr kumimoji="1" lang="en-US" altLang="ja-JP" dirty="0" smtClean="0"/>
              <a:t>VPS</a:t>
            </a:r>
            <a:r>
              <a:rPr kumimoji="1" lang="ja-JP" altLang="en-US" dirty="0" smtClean="0"/>
              <a:t>・・・さくら</a:t>
            </a:r>
            <a:r>
              <a:rPr kumimoji="1" lang="en-US" altLang="ja-JP" dirty="0" smtClean="0"/>
              <a:t>VPS</a:t>
            </a:r>
          </a:p>
          <a:p>
            <a:r>
              <a:rPr lang="en-US" altLang="ja-JP" dirty="0" smtClean="0"/>
              <a:t>OS</a:t>
            </a:r>
            <a:r>
              <a:rPr lang="ja-JP" altLang="en-US" dirty="0" smtClean="0"/>
              <a:t>・・・</a:t>
            </a:r>
            <a:r>
              <a:rPr lang="en-US" altLang="ja-JP" dirty="0" smtClean="0"/>
              <a:t>CentOS</a:t>
            </a:r>
            <a:r>
              <a:rPr lang="ja-JP" altLang="en-US" dirty="0" smtClean="0"/>
              <a:t>７（</a:t>
            </a:r>
            <a:r>
              <a:rPr lang="en-US" altLang="ja-JP" dirty="0" smtClean="0">
                <a:solidFill>
                  <a:srgbClr val="FFFF00"/>
                </a:solidFill>
              </a:rPr>
              <a:t>L</a:t>
            </a:r>
            <a:r>
              <a:rPr lang="en-US" altLang="ja-JP" dirty="0" smtClean="0"/>
              <a:t>inux</a:t>
            </a:r>
            <a:r>
              <a:rPr lang="ja-JP" altLang="en-US" dirty="0" smtClean="0"/>
              <a:t>）</a:t>
            </a:r>
            <a:endParaRPr lang="en-US" altLang="ja-JP" dirty="0" smtClean="0"/>
          </a:p>
          <a:p>
            <a:r>
              <a:rPr lang="ja-JP" altLang="en-US" dirty="0" smtClean="0"/>
              <a:t>課題・・・ </a:t>
            </a:r>
            <a:r>
              <a:rPr lang="en-US" altLang="ja-JP" dirty="0" smtClean="0">
                <a:solidFill>
                  <a:srgbClr val="FFFF00"/>
                </a:solidFill>
              </a:rPr>
              <a:t>L</a:t>
            </a:r>
            <a:r>
              <a:rPr lang="en-US" altLang="ja-JP" dirty="0" smtClean="0">
                <a:solidFill>
                  <a:srgbClr val="FF0000"/>
                </a:solidFill>
              </a:rPr>
              <a:t>A</a:t>
            </a:r>
            <a:r>
              <a:rPr lang="en-US" altLang="ja-JP" dirty="0" smtClean="0">
                <a:solidFill>
                  <a:srgbClr val="0070C0"/>
                </a:solidFill>
              </a:rPr>
              <a:t>M</a:t>
            </a:r>
            <a:r>
              <a:rPr lang="en-US" altLang="ja-JP" dirty="0" smtClean="0">
                <a:solidFill>
                  <a:srgbClr val="00B050"/>
                </a:solidFill>
              </a:rPr>
              <a:t>P</a:t>
            </a:r>
            <a:r>
              <a:rPr lang="en-US" altLang="ja-JP" dirty="0" smtClean="0"/>
              <a:t> </a:t>
            </a:r>
            <a:r>
              <a:rPr lang="ja-JP" altLang="en-US" dirty="0" smtClean="0"/>
              <a:t>環境を構築する</a:t>
            </a:r>
            <a:endParaRPr lang="en-US" altLang="ja-JP" dirty="0" smtClean="0"/>
          </a:p>
          <a:p>
            <a:pPr marL="0" indent="0">
              <a:buNone/>
            </a:pPr>
            <a:r>
              <a:rPr lang="ja-JP" altLang="en-US" dirty="0" smtClean="0"/>
              <a:t>（</a:t>
            </a:r>
            <a:r>
              <a:rPr lang="en-US" altLang="ja-JP" dirty="0" err="1" smtClean="0">
                <a:solidFill>
                  <a:srgbClr val="FFFF00"/>
                </a:solidFill>
              </a:rPr>
              <a:t>L</a:t>
            </a:r>
            <a:r>
              <a:rPr lang="en-US" altLang="ja-JP" dirty="0" err="1" smtClean="0"/>
              <a:t>inux,</a:t>
            </a:r>
            <a:r>
              <a:rPr lang="en-US" altLang="ja-JP" dirty="0" err="1" smtClean="0">
                <a:solidFill>
                  <a:srgbClr val="FF0000"/>
                </a:solidFill>
              </a:rPr>
              <a:t>A</a:t>
            </a:r>
            <a:r>
              <a:rPr lang="en-US" altLang="ja-JP" dirty="0" err="1" smtClean="0"/>
              <a:t>pache,</a:t>
            </a:r>
            <a:r>
              <a:rPr lang="en-US" altLang="ja-JP" dirty="0" err="1" smtClean="0">
                <a:solidFill>
                  <a:srgbClr val="0070C0"/>
                </a:solidFill>
              </a:rPr>
              <a:t>M</a:t>
            </a:r>
            <a:r>
              <a:rPr lang="en-US" altLang="ja-JP" dirty="0" err="1" smtClean="0"/>
              <a:t>ariaDB,</a:t>
            </a:r>
            <a:r>
              <a:rPr lang="en-US" altLang="ja-JP" dirty="0" err="1" smtClean="0">
                <a:solidFill>
                  <a:srgbClr val="00B050"/>
                </a:solidFill>
              </a:rPr>
              <a:t>P</a:t>
            </a:r>
            <a:r>
              <a:rPr lang="en-US" altLang="ja-JP" dirty="0" err="1" smtClean="0"/>
              <a:t>HP</a:t>
            </a:r>
            <a:r>
              <a:rPr lang="ja-JP" altLang="en-US" dirty="0" smtClean="0"/>
              <a:t>）</a:t>
            </a:r>
          </a:p>
        </p:txBody>
      </p:sp>
      <p:sp>
        <p:nvSpPr>
          <p:cNvPr id="4" name="直方体 3"/>
          <p:cNvSpPr/>
          <p:nvPr/>
        </p:nvSpPr>
        <p:spPr>
          <a:xfrm>
            <a:off x="5361709" y="2244436"/>
            <a:ext cx="5902036" cy="4336473"/>
          </a:xfrm>
          <a:prstGeom prst="cub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角丸四角形 6"/>
          <p:cNvSpPr/>
          <p:nvPr/>
        </p:nvSpPr>
        <p:spPr>
          <a:xfrm>
            <a:off x="5688641" y="4720430"/>
            <a:ext cx="1839192" cy="112221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7854762" y="4742996"/>
            <a:ext cx="2190543" cy="109295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6608237" y="3511674"/>
            <a:ext cx="2285999" cy="10529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231307" y="3847920"/>
            <a:ext cx="1246909" cy="369332"/>
          </a:xfrm>
          <a:prstGeom prst="rect">
            <a:avLst/>
          </a:prstGeom>
          <a:noFill/>
        </p:spPr>
        <p:txBody>
          <a:bodyPr wrap="square" rtlCol="0">
            <a:spAutoFit/>
          </a:bodyPr>
          <a:lstStyle/>
          <a:p>
            <a:r>
              <a:rPr lang="en-US" altLang="ja-JP" dirty="0" smtClean="0">
                <a:solidFill>
                  <a:srgbClr val="FF0000"/>
                </a:solidFill>
              </a:rPr>
              <a:t>A</a:t>
            </a:r>
            <a:r>
              <a:rPr lang="en-US" altLang="ja-JP" dirty="0" smtClean="0"/>
              <a:t>pache</a:t>
            </a:r>
            <a:endParaRPr kumimoji="1" lang="ja-JP" altLang="en-US" dirty="0"/>
          </a:p>
        </p:txBody>
      </p:sp>
      <p:sp>
        <p:nvSpPr>
          <p:cNvPr id="11" name="テキスト ボックス 10"/>
          <p:cNvSpPr txBox="1"/>
          <p:nvPr/>
        </p:nvSpPr>
        <p:spPr>
          <a:xfrm>
            <a:off x="6217637" y="5096873"/>
            <a:ext cx="1108364" cy="369332"/>
          </a:xfrm>
          <a:prstGeom prst="rect">
            <a:avLst/>
          </a:prstGeom>
          <a:noFill/>
        </p:spPr>
        <p:txBody>
          <a:bodyPr wrap="square" rtlCol="0">
            <a:spAutoFit/>
          </a:bodyPr>
          <a:lstStyle/>
          <a:p>
            <a:r>
              <a:rPr kumimoji="1" lang="en-US" altLang="ja-JP" dirty="0" smtClean="0">
                <a:solidFill>
                  <a:srgbClr val="00B050"/>
                </a:solidFill>
              </a:rPr>
              <a:t>P</a:t>
            </a:r>
            <a:r>
              <a:rPr kumimoji="1" lang="en-US" altLang="ja-JP" dirty="0" smtClean="0"/>
              <a:t>HP</a:t>
            </a:r>
            <a:endParaRPr kumimoji="1" lang="ja-JP" altLang="en-US" dirty="0"/>
          </a:p>
        </p:txBody>
      </p:sp>
      <p:sp>
        <p:nvSpPr>
          <p:cNvPr id="12" name="テキスト ボックス 11"/>
          <p:cNvSpPr txBox="1"/>
          <p:nvPr/>
        </p:nvSpPr>
        <p:spPr>
          <a:xfrm>
            <a:off x="8333505" y="5104809"/>
            <a:ext cx="1233055" cy="369332"/>
          </a:xfrm>
          <a:prstGeom prst="rect">
            <a:avLst/>
          </a:prstGeom>
          <a:noFill/>
        </p:spPr>
        <p:txBody>
          <a:bodyPr wrap="square" rtlCol="0">
            <a:spAutoFit/>
          </a:bodyPr>
          <a:lstStyle/>
          <a:p>
            <a:r>
              <a:rPr kumimoji="1" lang="en-US" altLang="ja-JP" dirty="0" err="1" smtClean="0">
                <a:solidFill>
                  <a:srgbClr val="0070C0"/>
                </a:solidFill>
              </a:rPr>
              <a:t>M</a:t>
            </a:r>
            <a:r>
              <a:rPr kumimoji="1" lang="en-US" altLang="ja-JP" dirty="0" err="1" smtClean="0"/>
              <a:t>ariaDB</a:t>
            </a:r>
            <a:endParaRPr kumimoji="1" lang="ja-JP" altLang="en-US" dirty="0"/>
          </a:p>
        </p:txBody>
      </p:sp>
      <p:sp>
        <p:nvSpPr>
          <p:cNvPr id="13" name="テキスト ボックス 12"/>
          <p:cNvSpPr txBox="1"/>
          <p:nvPr/>
        </p:nvSpPr>
        <p:spPr>
          <a:xfrm>
            <a:off x="6774873" y="5940309"/>
            <a:ext cx="2632363" cy="369332"/>
          </a:xfrm>
          <a:prstGeom prst="rect">
            <a:avLst/>
          </a:prstGeom>
          <a:noFill/>
        </p:spPr>
        <p:txBody>
          <a:bodyPr wrap="square" rtlCol="0">
            <a:spAutoFit/>
          </a:bodyPr>
          <a:lstStyle/>
          <a:p>
            <a:r>
              <a:rPr lang="en-US" altLang="ja-JP" dirty="0"/>
              <a:t>CentOS</a:t>
            </a:r>
            <a:r>
              <a:rPr lang="ja-JP" altLang="en-US" dirty="0"/>
              <a:t>７（</a:t>
            </a:r>
            <a:r>
              <a:rPr lang="en-US" altLang="ja-JP" dirty="0"/>
              <a:t>Linux</a:t>
            </a:r>
            <a:r>
              <a:rPr lang="ja-JP" altLang="en-US" dirty="0"/>
              <a:t>）</a:t>
            </a:r>
            <a:endParaRPr lang="en-US" altLang="ja-JP" dirty="0"/>
          </a:p>
        </p:txBody>
      </p:sp>
    </p:spTree>
    <p:extLst>
      <p:ext uri="{BB962C8B-B14F-4D97-AF65-F5344CB8AC3E}">
        <p14:creationId xmlns:p14="http://schemas.microsoft.com/office/powerpoint/2010/main" val="2009179683"/>
      </p:ext>
    </p:extLst>
  </p:cSld>
  <p:clrMapOvr>
    <a:masterClrMapping/>
  </p:clrMapOvr>
  <p:transition spd="slow">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 VPS </a:t>
            </a:r>
            <a:r>
              <a:rPr lang="ja-JP" altLang="en-US" dirty="0" smtClean="0"/>
              <a:t>に </a:t>
            </a:r>
            <a:r>
              <a:rPr lang="en-US" altLang="ja-JP" dirty="0" smtClean="0"/>
              <a:t>LAMP </a:t>
            </a:r>
            <a:r>
              <a:rPr lang="ja-JP" altLang="en-US" dirty="0" smtClean="0"/>
              <a:t>環境構築 </a:t>
            </a:r>
            <a:r>
              <a:rPr lang="en-US" altLang="ja-JP" dirty="0" smtClean="0"/>
              <a:t/>
            </a:r>
            <a:br>
              <a:rPr lang="en-US" altLang="ja-JP" dirty="0" smtClean="0"/>
            </a:br>
            <a:r>
              <a:rPr lang="en-US" altLang="ja-JP" dirty="0"/>
              <a:t>	</a:t>
            </a:r>
            <a:r>
              <a:rPr lang="en-US" altLang="ja-JP" dirty="0" smtClean="0"/>
              <a:t>							</a:t>
            </a:r>
            <a:r>
              <a:rPr lang="ja-JP" altLang="en-US" dirty="0" smtClean="0"/>
              <a:t>～考察～</a:t>
            </a:r>
            <a:endParaRPr kumimoji="1" lang="ja-JP" altLang="en-US" dirty="0"/>
          </a:p>
        </p:txBody>
      </p:sp>
      <p:sp>
        <p:nvSpPr>
          <p:cNvPr id="3" name="コンテンツ プレースホルダー 2"/>
          <p:cNvSpPr>
            <a:spLocks noGrp="1"/>
          </p:cNvSpPr>
          <p:nvPr>
            <p:ph idx="1"/>
          </p:nvPr>
        </p:nvSpPr>
        <p:spPr>
          <a:xfrm>
            <a:off x="1083703" y="1953491"/>
            <a:ext cx="10058400" cy="4738253"/>
          </a:xfrm>
        </p:spPr>
        <p:txBody>
          <a:bodyPr/>
          <a:lstStyle/>
          <a:p>
            <a:pPr marL="0" indent="0">
              <a:buNone/>
            </a:pPr>
            <a:endParaRPr lang="en-US" altLang="ja-JP" dirty="0" smtClean="0"/>
          </a:p>
          <a:p>
            <a:pPr>
              <a:lnSpc>
                <a:spcPct val="150000"/>
              </a:lnSpc>
            </a:pPr>
            <a:r>
              <a:rPr lang="ja-JP" altLang="en-US" b="1" dirty="0" smtClean="0"/>
              <a:t>苦労</a:t>
            </a:r>
            <a:r>
              <a:rPr lang="ja-JP" altLang="en-US" b="1" dirty="0"/>
              <a:t>した点</a:t>
            </a:r>
            <a:r>
              <a:rPr lang="ja-JP" altLang="en-US" dirty="0"/>
              <a:t>・・</a:t>
            </a:r>
            <a:r>
              <a:rPr lang="ja-JP" altLang="en-US" dirty="0" smtClean="0"/>
              <a:t>・ </a:t>
            </a:r>
            <a:r>
              <a:rPr lang="en-US" altLang="ja-JP" dirty="0" err="1" smtClean="0"/>
              <a:t>httpd</a:t>
            </a:r>
            <a:r>
              <a:rPr lang="en-US" altLang="ja-JP" dirty="0" smtClean="0"/>
              <a:t> </a:t>
            </a:r>
            <a:r>
              <a:rPr lang="ja-JP" altLang="en-US" dirty="0" err="1" smtClean="0"/>
              <a:t>が</a:t>
            </a:r>
            <a:r>
              <a:rPr lang="ja-JP" altLang="en-US" dirty="0" err="1"/>
              <a:t>開</a:t>
            </a:r>
            <a:r>
              <a:rPr lang="ja-JP" altLang="en-US" dirty="0"/>
              <a:t>通せず、</a:t>
            </a:r>
            <a:r>
              <a:rPr lang="en-US" altLang="ja-JP" dirty="0"/>
              <a:t>Apache</a:t>
            </a:r>
            <a:r>
              <a:rPr lang="ja-JP" altLang="en-US" dirty="0"/>
              <a:t>のテストページが表示</a:t>
            </a:r>
            <a:r>
              <a:rPr lang="ja-JP" altLang="en-US" dirty="0" smtClean="0"/>
              <a:t>されなかった点。</a:t>
            </a:r>
            <a:endParaRPr lang="en-US" altLang="ja-JP" dirty="0"/>
          </a:p>
          <a:p>
            <a:pPr>
              <a:lnSpc>
                <a:spcPct val="150000"/>
              </a:lnSpc>
            </a:pPr>
            <a:r>
              <a:rPr lang="ja-JP" altLang="en-US" b="1" dirty="0"/>
              <a:t>原因</a:t>
            </a:r>
            <a:r>
              <a:rPr lang="ja-JP" altLang="en-US" dirty="0"/>
              <a:t>・・</a:t>
            </a:r>
            <a:r>
              <a:rPr lang="ja-JP" altLang="en-US" dirty="0" smtClean="0"/>
              <a:t>・ </a:t>
            </a:r>
            <a:r>
              <a:rPr lang="en-US" altLang="ja-JP" dirty="0" err="1" smtClean="0"/>
              <a:t>firewalld</a:t>
            </a:r>
            <a:r>
              <a:rPr lang="en-US" altLang="ja-JP" dirty="0" smtClean="0"/>
              <a:t> </a:t>
            </a:r>
            <a:r>
              <a:rPr lang="ja-JP" altLang="en-US" dirty="0" smtClean="0"/>
              <a:t>の</a:t>
            </a:r>
            <a:r>
              <a:rPr lang="ja-JP" altLang="en-US" dirty="0"/>
              <a:t>設定だけでなく、</a:t>
            </a:r>
            <a:r>
              <a:rPr lang="en-US" altLang="ja-JP" dirty="0" smtClean="0"/>
              <a:t>VPS</a:t>
            </a:r>
            <a:r>
              <a:rPr lang="ja-JP" altLang="en-US" dirty="0" smtClean="0"/>
              <a:t>上の</a:t>
            </a:r>
            <a:r>
              <a:rPr lang="ja-JP" altLang="en-US" dirty="0"/>
              <a:t>管理画面での許可も</a:t>
            </a:r>
            <a:r>
              <a:rPr lang="ja-JP" altLang="en-US" dirty="0" smtClean="0"/>
              <a:t>必要</a:t>
            </a:r>
            <a:endParaRPr lang="ja-JP" altLang="en-US" dirty="0"/>
          </a:p>
        </p:txBody>
      </p:sp>
      <p:sp>
        <p:nvSpPr>
          <p:cNvPr id="4" name="角丸四角形 3"/>
          <p:cNvSpPr/>
          <p:nvPr/>
        </p:nvSpPr>
        <p:spPr>
          <a:xfrm>
            <a:off x="1648691" y="4274127"/>
            <a:ext cx="1634837" cy="1898073"/>
          </a:xfrm>
          <a:prstGeom prst="roundRect">
            <a:avLst/>
          </a:prstGeom>
          <a:solidFill>
            <a:srgbClr val="92D050"/>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雲 4"/>
          <p:cNvSpPr/>
          <p:nvPr/>
        </p:nvSpPr>
        <p:spPr>
          <a:xfrm>
            <a:off x="4240873" y="4592779"/>
            <a:ext cx="2729346" cy="1274619"/>
          </a:xfrm>
          <a:prstGeom prst="cloud">
            <a:avLst/>
          </a:prstGeom>
          <a:solidFill>
            <a:srgbClr val="00B0F0"/>
          </a:solidFill>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p:cNvCxnSpPr>
            <a:stCxn id="4" idx="3"/>
            <a:endCxn id="5" idx="2"/>
          </p:cNvCxnSpPr>
          <p:nvPr/>
        </p:nvCxnSpPr>
        <p:spPr>
          <a:xfrm>
            <a:off x="3283528" y="5223164"/>
            <a:ext cx="965811" cy="69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5" idx="0"/>
          </p:cNvCxnSpPr>
          <p:nvPr/>
        </p:nvCxnSpPr>
        <p:spPr>
          <a:xfrm flipV="1">
            <a:off x="6967945" y="5230088"/>
            <a:ext cx="2337786" cy="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866122" y="5038531"/>
            <a:ext cx="1417406" cy="369332"/>
          </a:xfrm>
          <a:prstGeom prst="rect">
            <a:avLst/>
          </a:prstGeom>
          <a:noFill/>
        </p:spPr>
        <p:txBody>
          <a:bodyPr wrap="square" rtlCol="0">
            <a:spAutoFit/>
          </a:bodyPr>
          <a:lstStyle/>
          <a:p>
            <a:r>
              <a:rPr kumimoji="1" lang="ja-JP" altLang="en-US" dirty="0" smtClean="0"/>
              <a:t>手元の</a:t>
            </a:r>
            <a:r>
              <a:rPr kumimoji="1" lang="en-US" altLang="ja-JP" dirty="0" smtClean="0"/>
              <a:t>PC</a:t>
            </a:r>
            <a:endParaRPr kumimoji="1" lang="ja-JP" altLang="en-US" dirty="0"/>
          </a:p>
        </p:txBody>
      </p:sp>
      <p:sp>
        <p:nvSpPr>
          <p:cNvPr id="18" name="テキスト ボックス 17"/>
          <p:cNvSpPr txBox="1"/>
          <p:nvPr/>
        </p:nvSpPr>
        <p:spPr>
          <a:xfrm>
            <a:off x="5014516" y="5038531"/>
            <a:ext cx="1530221" cy="369332"/>
          </a:xfrm>
          <a:prstGeom prst="rect">
            <a:avLst/>
          </a:prstGeom>
          <a:noFill/>
        </p:spPr>
        <p:txBody>
          <a:bodyPr wrap="square" rtlCol="0">
            <a:spAutoFit/>
          </a:bodyPr>
          <a:lstStyle/>
          <a:p>
            <a:r>
              <a:rPr kumimoji="1" lang="en-US" altLang="ja-JP" dirty="0" smtClean="0"/>
              <a:t>Internet</a:t>
            </a:r>
            <a:endParaRPr kumimoji="1" lang="ja-JP" altLang="en-US" dirty="0"/>
          </a:p>
        </p:txBody>
      </p:sp>
      <p:grpSp>
        <p:nvGrpSpPr>
          <p:cNvPr id="29" name="グループ化 28"/>
          <p:cNvGrpSpPr/>
          <p:nvPr/>
        </p:nvGrpSpPr>
        <p:grpSpPr>
          <a:xfrm>
            <a:off x="9305731" y="4578925"/>
            <a:ext cx="1413164" cy="1288473"/>
            <a:chOff x="9305731" y="4578925"/>
            <a:chExt cx="1413164" cy="1288473"/>
          </a:xfrm>
        </p:grpSpPr>
        <p:sp>
          <p:nvSpPr>
            <p:cNvPr id="6" name="直方体 5"/>
            <p:cNvSpPr/>
            <p:nvPr/>
          </p:nvSpPr>
          <p:spPr>
            <a:xfrm>
              <a:off x="9305731" y="4578925"/>
              <a:ext cx="1413164" cy="1288473"/>
            </a:xfrm>
            <a:prstGeom prst="cub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9442643" y="5152444"/>
              <a:ext cx="799125" cy="369332"/>
            </a:xfrm>
            <a:prstGeom prst="rect">
              <a:avLst/>
            </a:prstGeom>
            <a:noFill/>
          </p:spPr>
          <p:txBody>
            <a:bodyPr wrap="square" rtlCol="0">
              <a:spAutoFit/>
            </a:bodyPr>
            <a:lstStyle/>
            <a:p>
              <a:r>
                <a:rPr kumimoji="1" lang="en-US" altLang="ja-JP" dirty="0" smtClean="0"/>
                <a:t>LAMP</a:t>
              </a:r>
              <a:endParaRPr kumimoji="1" lang="ja-JP" altLang="en-US" dirty="0"/>
            </a:p>
          </p:txBody>
        </p:sp>
      </p:grpSp>
      <p:grpSp>
        <p:nvGrpSpPr>
          <p:cNvPr id="26" name="グループ化 25"/>
          <p:cNvGrpSpPr/>
          <p:nvPr/>
        </p:nvGrpSpPr>
        <p:grpSpPr>
          <a:xfrm>
            <a:off x="7859630" y="3877149"/>
            <a:ext cx="637938" cy="2705878"/>
            <a:chOff x="7927564" y="4012163"/>
            <a:chExt cx="637938" cy="2705878"/>
          </a:xfrm>
          <a:solidFill>
            <a:schemeClr val="accent1">
              <a:lumMod val="60000"/>
              <a:lumOff val="40000"/>
            </a:schemeClr>
          </a:solidFill>
        </p:grpSpPr>
        <p:sp>
          <p:nvSpPr>
            <p:cNvPr id="14" name="正方形/長方形 13"/>
            <p:cNvSpPr/>
            <p:nvPr/>
          </p:nvSpPr>
          <p:spPr>
            <a:xfrm>
              <a:off x="7927564" y="4012163"/>
              <a:ext cx="637938" cy="2705878"/>
            </a:xfrm>
            <a:prstGeom prst="rect">
              <a:avLst/>
            </a:prstGeom>
            <a:grpFill/>
            <a:ln w="38100">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8014195" y="4760029"/>
              <a:ext cx="488648" cy="1154162"/>
            </a:xfrm>
            <a:prstGeom prst="rect">
              <a:avLst/>
            </a:prstGeom>
            <a:grpFill/>
          </p:spPr>
          <p:txBody>
            <a:bodyPr wrap="square" tIns="0" rtlCol="0" anchor="ctr" anchorCtr="0">
              <a:spAutoFit/>
            </a:bodyPr>
            <a:lstStyle/>
            <a:p>
              <a:r>
                <a:rPr lang="ja-JP" altLang="en-US" dirty="0" smtClean="0"/>
                <a:t>管理</a:t>
              </a:r>
              <a:r>
                <a:rPr lang="ja-JP" altLang="en-US" dirty="0"/>
                <a:t>設定</a:t>
              </a:r>
              <a:endParaRPr lang="en-US" altLang="ja-JP" dirty="0" smtClean="0"/>
            </a:p>
          </p:txBody>
        </p:sp>
      </p:grpSp>
      <p:sp>
        <p:nvSpPr>
          <p:cNvPr id="23" name="テキスト ボックス 22"/>
          <p:cNvSpPr txBox="1"/>
          <p:nvPr/>
        </p:nvSpPr>
        <p:spPr>
          <a:xfrm>
            <a:off x="8171365" y="5337110"/>
            <a:ext cx="45719"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1894692857"/>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80">
                                          <p:stCondLst>
                                            <p:cond delay="0"/>
                                          </p:stCondLst>
                                        </p:cTn>
                                        <p:tgtEl>
                                          <p:spTgt spid="26"/>
                                        </p:tgtEl>
                                      </p:cBhvr>
                                    </p:animEffect>
                                    <p:anim calcmode="lin" valueType="num">
                                      <p:cBhvr>
                                        <p:cTn id="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3" dur="26">
                                          <p:stCondLst>
                                            <p:cond delay="650"/>
                                          </p:stCondLst>
                                        </p:cTn>
                                        <p:tgtEl>
                                          <p:spTgt spid="26"/>
                                        </p:tgtEl>
                                      </p:cBhvr>
                                      <p:to x="100000" y="60000"/>
                                    </p:animScale>
                                    <p:animScale>
                                      <p:cBhvr>
                                        <p:cTn id="14" dur="166" decel="50000">
                                          <p:stCondLst>
                                            <p:cond delay="676"/>
                                          </p:stCondLst>
                                        </p:cTn>
                                        <p:tgtEl>
                                          <p:spTgt spid="26"/>
                                        </p:tgtEl>
                                      </p:cBhvr>
                                      <p:to x="100000" y="100000"/>
                                    </p:animScale>
                                    <p:animScale>
                                      <p:cBhvr>
                                        <p:cTn id="15" dur="26">
                                          <p:stCondLst>
                                            <p:cond delay="1312"/>
                                          </p:stCondLst>
                                        </p:cTn>
                                        <p:tgtEl>
                                          <p:spTgt spid="26"/>
                                        </p:tgtEl>
                                      </p:cBhvr>
                                      <p:to x="100000" y="80000"/>
                                    </p:animScale>
                                    <p:animScale>
                                      <p:cBhvr>
                                        <p:cTn id="16" dur="166" decel="50000">
                                          <p:stCondLst>
                                            <p:cond delay="1338"/>
                                          </p:stCondLst>
                                        </p:cTn>
                                        <p:tgtEl>
                                          <p:spTgt spid="26"/>
                                        </p:tgtEl>
                                      </p:cBhvr>
                                      <p:to x="100000" y="100000"/>
                                    </p:animScale>
                                    <p:animScale>
                                      <p:cBhvr>
                                        <p:cTn id="17" dur="26">
                                          <p:stCondLst>
                                            <p:cond delay="1642"/>
                                          </p:stCondLst>
                                        </p:cTn>
                                        <p:tgtEl>
                                          <p:spTgt spid="26"/>
                                        </p:tgtEl>
                                      </p:cBhvr>
                                      <p:to x="100000" y="90000"/>
                                    </p:animScale>
                                    <p:animScale>
                                      <p:cBhvr>
                                        <p:cTn id="18" dur="166" decel="50000">
                                          <p:stCondLst>
                                            <p:cond delay="1668"/>
                                          </p:stCondLst>
                                        </p:cTn>
                                        <p:tgtEl>
                                          <p:spTgt spid="26"/>
                                        </p:tgtEl>
                                      </p:cBhvr>
                                      <p:to x="100000" y="100000"/>
                                    </p:animScale>
                                    <p:animScale>
                                      <p:cBhvr>
                                        <p:cTn id="19" dur="26">
                                          <p:stCondLst>
                                            <p:cond delay="1808"/>
                                          </p:stCondLst>
                                        </p:cTn>
                                        <p:tgtEl>
                                          <p:spTgt spid="26"/>
                                        </p:tgtEl>
                                      </p:cBhvr>
                                      <p:to x="100000" y="95000"/>
                                    </p:animScale>
                                    <p:animScale>
                                      <p:cBhvr>
                                        <p:cTn id="20"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TM03090434[[fn=木版活字]]</Template>
  <TotalTime>3345</TotalTime>
  <Words>2062</Words>
  <Application>Microsoft Office PowerPoint</Application>
  <PresentationFormat>ワイド画面</PresentationFormat>
  <Paragraphs>246</Paragraphs>
  <Slides>26</Slides>
  <Notes>23</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HG行書体</vt:lpstr>
      <vt:lpstr>HG明朝B</vt:lpstr>
      <vt:lpstr>游ゴシック</vt:lpstr>
      <vt:lpstr>Rockwell</vt:lpstr>
      <vt:lpstr>Rockwell Condensed</vt:lpstr>
      <vt:lpstr>Wingdings</vt:lpstr>
      <vt:lpstr>木版活字</vt:lpstr>
      <vt:lpstr>IT技術研修 報告</vt:lpstr>
      <vt:lpstr>研修内容</vt:lpstr>
      <vt:lpstr>利用したサービス</vt:lpstr>
      <vt:lpstr>技術研修</vt:lpstr>
      <vt:lpstr> Windows バッチプログラム</vt:lpstr>
      <vt:lpstr> WINdows バッチプログラム       ～実行画面～</vt:lpstr>
      <vt:lpstr>技術別研修  ～ネットワーク～</vt:lpstr>
      <vt:lpstr> VPS に LAMP 環境構築</vt:lpstr>
      <vt:lpstr> VPS に LAMP 環境構築          ～考察～</vt:lpstr>
      <vt:lpstr> VPS に LAMP 環境構築        ～成功画面～</vt:lpstr>
      <vt:lpstr> vPS 上で WordPress</vt:lpstr>
      <vt:lpstr> vPS 上で WordPress 成功画面</vt:lpstr>
      <vt:lpstr> DocKER で LAMP 環境構築</vt:lpstr>
      <vt:lpstr> DocKER で LAMP 環境構築          ～考察～</vt:lpstr>
      <vt:lpstr>以上が研修で学んだ技術です。</vt:lpstr>
      <vt:lpstr> 技術＜仕事の心得</vt:lpstr>
      <vt:lpstr>リモートワーク アウトプット 報連相</vt:lpstr>
      <vt:lpstr>リモートワーク</vt:lpstr>
      <vt:lpstr>リモートワーク ～メリット～</vt:lpstr>
      <vt:lpstr>リモートワーク ～これから～</vt:lpstr>
      <vt:lpstr>アウトプット</vt:lpstr>
      <vt:lpstr>アウトプット ～これから～</vt:lpstr>
      <vt:lpstr>報連相</vt:lpstr>
      <vt:lpstr>報連相 ～これから～</vt:lpstr>
      <vt:lpstr>全体を通して</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IT技術研修</dc:title>
  <dc:creator>Owner</dc:creator>
  <cp:lastModifiedBy>Owner</cp:lastModifiedBy>
  <cp:revision>93</cp:revision>
  <dcterms:created xsi:type="dcterms:W3CDTF">2020-04-20T23:54:41Z</dcterms:created>
  <dcterms:modified xsi:type="dcterms:W3CDTF">2020-04-24T00:07:53Z</dcterms:modified>
</cp:coreProperties>
</file>