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3" r:id="rId4"/>
    <p:sldId id="287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D3D8C-F03D-DFE9-2334-57560477E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4CF85E-F020-DF0A-4B29-AB202B9D3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E3E2C-77A1-304F-8DBD-4A9E5AB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71DC6B-6683-0359-254F-F9DF0B98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16C80-3F47-731B-56D6-0FEFCD2A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00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C30F-17D2-6DCA-8543-EFAEECD1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15540F-0667-A5D2-E062-9E67146F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5511E-A168-CF90-E994-48EDF1FE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C9A0A-1582-CF4F-6BC2-1B84182B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FBD02-4CFD-A9C7-7987-13B823E6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3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215DD1-19F9-F0B0-FE0F-1D34BE5C3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48F229-7919-0913-918B-126BB7FDE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0144C-2976-B394-12CA-3D41973F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C6E86-4DDD-B3A0-9EA6-37CE999A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A718DD-0DFA-835C-0086-9212150A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0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F6805-A5EF-78B8-326A-880EA354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6049C6-6123-3680-0CB6-0F7A216F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CFA98-3DD3-A4A9-5983-B52E229C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8DF9A-D5E6-C2D7-DCD5-659CA3E8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5421E-3CE9-F5AC-A5B9-4234CA9C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18D07-908A-9586-6CE5-E703351F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8755BA-886E-5195-EB02-2B765A33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9DE36A-1BE4-2005-AA72-533DAEE4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D16B5-3563-3BE1-DA1D-58A4FB5D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2A4D7-25D1-1725-1F79-AD727A7A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64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3A282-18C7-5CFB-E164-B7B84764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2F0006-4A6E-9698-A0F9-BD792071B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BF990D-9CC4-8976-DD4D-0B72E77F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F13189-CA43-1FB6-1E5F-43F2288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CEFC4C-4B1C-7440-B557-FEF4EE6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854DD-CDB0-645B-5351-05CA5390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12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FC945-85AA-23B6-277D-8057C1F4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E1728-A902-C661-3236-0634C8C6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AB89D5-227E-6DF5-CB64-D4E26B18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98CBB1-29E8-FA33-B81B-324BBDE76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E37422-54E2-0CC6-7969-FCDED0D44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795A92-ADB0-3901-8EE4-1635568A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EC5385-0885-80CA-A0E0-624A223F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45B16-7857-CD78-6BAE-6A8B63F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93320-FD9A-3F82-C739-14C8148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7FA8FF-7085-D289-2FEF-FE91B61D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E9E91A-3868-C8B2-FC76-FEAFB811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6B42BD-610F-EF66-74D9-E46B494C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4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2D94C1-1C49-2D20-3C4F-4C1DB340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923A69-F7A6-EA3C-71D1-4FE00F4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140A9B-9058-C58A-3C38-52A00711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36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4C6FB-6F24-0BB3-19BF-6847F91E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DD122-EEF7-5A00-01FC-D402D9B2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047C5F-56E9-392C-C65C-1396C017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696DCE-E8EE-F2E0-6523-9FA2D26D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6C7BD7-16C2-97D6-1BD3-B6AE6D61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9B0ABE-237F-1D10-CE81-90105AF4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21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89000-6494-379A-59EE-870FFFDE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B6D366-621B-FF1C-47E3-B9B9876BF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0E2B78-D1FE-DC30-B065-E573BC6EE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8FF9E2-CAE9-157D-27C9-1645D46E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2B032-ED8C-C4B9-891D-DCDCAB35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8FF64-20C7-82E3-3FC7-85FF8DC4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7BA7AA-DBFE-8AA1-67D4-F41A8B14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A976A-A4FA-F581-8246-6A80CBE5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BBF2A-8134-A49F-7AA7-E80AA32E4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4392-8A8C-4BE8-AF82-EDE2B5CD2EBF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5E487-4F75-B8F7-DDD1-665B53D84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DBD73E-6E85-FA9C-5F9F-E3C4E2DEB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B4-CBAF-442E-890D-2122259130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7DCE3-67B9-7087-B53B-DACD341B4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A75424-FE8E-3D8A-49E5-1330A170D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3F46761-ABCB-7A07-807E-187C2542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75" y="1579788"/>
            <a:ext cx="3923620" cy="9776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D77FEB5-67E6-0B82-63FB-41851CEC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033025"/>
            <a:ext cx="2993571" cy="79195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C4D533-6DFF-3978-6FB1-4B4ACFDCA5D1}"/>
              </a:ext>
            </a:extLst>
          </p:cNvPr>
          <p:cNvSpPr txBox="1"/>
          <p:nvPr/>
        </p:nvSpPr>
        <p:spPr>
          <a:xfrm>
            <a:off x="2364922" y="269422"/>
            <a:ext cx="624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補間データの更新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CC16CE6-7978-CD9D-E626-4C7820691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813" y="4246555"/>
            <a:ext cx="6463302" cy="64633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B7CBB7-A903-9C56-64E0-058F573C3D20}"/>
              </a:ext>
            </a:extLst>
          </p:cNvPr>
          <p:cNvSpPr txBox="1"/>
          <p:nvPr/>
        </p:nvSpPr>
        <p:spPr>
          <a:xfrm>
            <a:off x="2291442" y="930729"/>
            <a:ext cx="707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・評価関数          が小さくなるように 補間データを更新する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CF7AF9-26B0-D2ED-8E0D-3DF6538D7E84}"/>
              </a:ext>
            </a:extLst>
          </p:cNvPr>
          <p:cNvSpPr txBox="1"/>
          <p:nvPr/>
        </p:nvSpPr>
        <p:spPr>
          <a:xfrm>
            <a:off x="3429338" y="2566607"/>
            <a:ext cx="45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補間データ　　について</a:t>
            </a:r>
            <a:r>
              <a:rPr lang="en-US" altLang="ja-JP" dirty="0"/>
              <a:t>gradient</a:t>
            </a:r>
            <a:r>
              <a:rPr lang="ja-JP" altLang="en-US" dirty="0"/>
              <a:t>を求める　　　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B563A4EC-E21D-C9F3-7914-59C2374E87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25" t="8592" r="7716" b="25939"/>
          <a:stretch/>
        </p:blipFill>
        <p:spPr>
          <a:xfrm>
            <a:off x="4689023" y="2617514"/>
            <a:ext cx="394607" cy="26363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CBD291-0AA3-3BC4-4055-1A7111E0F46E}"/>
              </a:ext>
            </a:extLst>
          </p:cNvPr>
          <p:cNvSpPr txBox="1"/>
          <p:nvPr/>
        </p:nvSpPr>
        <p:spPr>
          <a:xfrm>
            <a:off x="3501492" y="5371708"/>
            <a:ext cx="610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ステップ幅</a:t>
            </a:r>
            <a:r>
              <a:rPr lang="en-US" altLang="ja-JP" dirty="0"/>
              <a:t>α</a:t>
            </a:r>
            <a:r>
              <a:rPr lang="ja-JP" altLang="en-US" dirty="0"/>
              <a:t>はアルミホの条件から導出</a:t>
            </a:r>
            <a:endParaRPr lang="en-US" altLang="ja-JP" dirty="0"/>
          </a:p>
          <a:p>
            <a:r>
              <a:rPr lang="ja-JP" altLang="en-US" dirty="0"/>
              <a:t>更新ごとの</a:t>
            </a:r>
            <a:r>
              <a:rPr lang="en-US" altLang="ja-JP" dirty="0"/>
              <a:t>h</a:t>
            </a:r>
            <a:r>
              <a:rPr lang="ja-JP" altLang="en-US" dirty="0"/>
              <a:t>の値を</a:t>
            </a:r>
            <a:r>
              <a:rPr lang="en-US" altLang="ja-JP" dirty="0" err="1"/>
              <a:t>xy</a:t>
            </a:r>
            <a:r>
              <a:rPr lang="ja-JP" altLang="en-US" dirty="0"/>
              <a:t>平面についてプロットしてみる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A814A3-D484-77BC-682B-23ADA6EFF486}"/>
              </a:ext>
            </a:extLst>
          </p:cNvPr>
          <p:cNvSpPr txBox="1"/>
          <p:nvPr/>
        </p:nvSpPr>
        <p:spPr>
          <a:xfrm>
            <a:off x="3429339" y="6305051"/>
            <a:ext cx="5695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[</a:t>
            </a:r>
            <a:r>
              <a:rPr lang="ja-JP" altLang="en-US" sz="1200" dirty="0"/>
              <a:t>出展</a:t>
            </a:r>
            <a:r>
              <a:rPr lang="en-US" altLang="ja-JP" sz="1200" dirty="0"/>
              <a:t>:https://ieeexplore.ieee.org/stamp/</a:t>
            </a:r>
            <a:r>
              <a:rPr lang="en-US" altLang="ja-JP" sz="1200" dirty="0" err="1"/>
              <a:t>stamp.jsp?tp</a:t>
            </a:r>
            <a:r>
              <a:rPr lang="en-US" altLang="ja-JP" sz="1200" dirty="0"/>
              <a:t>=&amp;</a:t>
            </a:r>
            <a:r>
              <a:rPr lang="en-US" altLang="ja-JP" sz="1200" dirty="0" err="1"/>
              <a:t>arnumber</a:t>
            </a:r>
            <a:r>
              <a:rPr lang="en-US" altLang="ja-JP" sz="1200" dirty="0"/>
              <a:t>=9810860]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528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340998-0513-D8EA-9E3C-3948ED39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55" y="1530426"/>
            <a:ext cx="9144000" cy="454818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921D805-7D82-160D-E2DE-4D350625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09812"/>
            <a:ext cx="9144000" cy="454818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272805-521A-9730-57FE-6DA1CAADAAAD}"/>
              </a:ext>
            </a:extLst>
          </p:cNvPr>
          <p:cNvSpPr txBox="1"/>
          <p:nvPr/>
        </p:nvSpPr>
        <p:spPr>
          <a:xfrm>
            <a:off x="4143375" y="288843"/>
            <a:ext cx="390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散乱行列　　</a:t>
            </a:r>
            <a:r>
              <a:rPr lang="en-US" altLang="ja-JP" dirty="0"/>
              <a:t>Hill Climbing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686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82EEBBA-A1F3-0D1E-B8F7-BC480180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41" y="152248"/>
            <a:ext cx="2581534" cy="1522443"/>
          </a:xfrm>
          <a:prstGeom prst="rect">
            <a:avLst/>
          </a:prstGeom>
        </p:spPr>
      </p:pic>
      <p:pic>
        <p:nvPicPr>
          <p:cNvPr id="5" name="図 4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9ECD367A-D7DE-5751-D86B-90C3E1E88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99" y="1932294"/>
            <a:ext cx="3138835" cy="4620906"/>
          </a:xfrm>
          <a:prstGeom prst="rect">
            <a:avLst/>
          </a:prstGeom>
        </p:spPr>
      </p:pic>
      <p:pic>
        <p:nvPicPr>
          <p:cNvPr id="7" name="図 6" descr="テキスト, テーブル&#10;&#10;中程度の精度で自動的に生成された説明">
            <a:extLst>
              <a:ext uri="{FF2B5EF4-FFF2-40B4-BE49-F238E27FC236}">
                <a16:creationId xmlns:a16="http://schemas.microsoft.com/office/drawing/2014/main" id="{DF4BC700-6445-D3FE-5A31-89FA28323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03" y="1932294"/>
            <a:ext cx="2545857" cy="46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28284-8170-6B5D-3462-0E7F8C79CDF3}"/>
              </a:ext>
            </a:extLst>
          </p:cNvPr>
          <p:cNvSpPr txBox="1">
            <a:spLocks/>
          </p:cNvSpPr>
          <p:nvPr/>
        </p:nvSpPr>
        <p:spPr>
          <a:xfrm>
            <a:off x="2362200" y="365126"/>
            <a:ext cx="6039678" cy="745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モデル内一様性による圧縮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326C86-16AA-51C7-E1C0-0FEDF3B38D96}"/>
              </a:ext>
            </a:extLst>
          </p:cNvPr>
          <p:cNvSpPr txBox="1"/>
          <p:nvPr/>
        </p:nvSpPr>
        <p:spPr>
          <a:xfrm>
            <a:off x="2242458" y="1191987"/>
            <a:ext cx="465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R.Imai</a:t>
            </a:r>
            <a:r>
              <a:rPr lang="ja-JP" altLang="en-US" sz="2400" dirty="0"/>
              <a:t>らによる埋設物のモデル化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450FFFE-0A88-7E72-D691-34219A81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30" y="1963906"/>
            <a:ext cx="6425741" cy="38591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32B065-AC0C-27C5-F27B-3BAE0CA2EF4C}"/>
              </a:ext>
            </a:extLst>
          </p:cNvPr>
          <p:cNvSpPr txBox="1"/>
          <p:nvPr/>
        </p:nvSpPr>
        <p:spPr>
          <a:xfrm>
            <a:off x="6420678" y="2123564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Courier New" panose="02070309020205020404" pitchFamily="49" charset="0"/>
              </a:rPr>
              <a:t>その内部が一様性を持つようなモデルを仮定する。</a:t>
            </a:r>
            <a:endParaRPr lang="en-US" altLang="ja-JP" sz="2000" dirty="0">
              <a:latin typeface="Courier New" panose="02070309020205020404" pitchFamily="49" charset="0"/>
            </a:endParaRPr>
          </a:p>
          <a:p>
            <a:r>
              <a:rPr lang="ja-JP" altLang="en-US" sz="2000" dirty="0">
                <a:latin typeface="Courier New" panose="02070309020205020404" pitchFamily="49" charset="0"/>
              </a:rPr>
              <a:t>：同じ材質、表面状態のものは散乱特性が等しい、一様である</a:t>
            </a:r>
            <a:br>
              <a:rPr lang="ja-JP" altLang="en-US" sz="2000" dirty="0"/>
            </a:br>
            <a:r>
              <a:rPr lang="ja-JP" altLang="en-US" sz="2000" dirty="0"/>
              <a:t>・内部では一様、外部では一様でないところを探す</a:t>
            </a:r>
            <a:endParaRPr lang="en-US" altLang="ja-JP" sz="2000" dirty="0"/>
          </a:p>
          <a:p>
            <a:r>
              <a:rPr lang="ja-JP" altLang="en-US" sz="2000" dirty="0"/>
              <a:t>→埋設物が存在している</a:t>
            </a: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26FD07-31FD-2C16-B1B0-8A08E6C71D1E}"/>
              </a:ext>
            </a:extLst>
          </p:cNvPr>
          <p:cNvSpPr txBox="1"/>
          <p:nvPr/>
        </p:nvSpPr>
        <p:spPr>
          <a:xfrm>
            <a:off x="1779361" y="6118459"/>
            <a:ext cx="8758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[1] </a:t>
            </a:r>
            <a:r>
              <a:rPr lang="en-US" altLang="ja-JP" sz="1100" dirty="0" err="1"/>
              <a:t>Ryuta</a:t>
            </a:r>
            <a:r>
              <a:rPr lang="en-US" altLang="ja-JP" sz="1100" dirty="0"/>
              <a:t> Imai, </a:t>
            </a:r>
            <a:r>
              <a:rPr lang="en-US" altLang="ja-JP" sz="1100" dirty="0" err="1"/>
              <a:t>Yicheng</a:t>
            </a:r>
            <a:r>
              <a:rPr lang="en-US" altLang="ja-JP" sz="1100" dirty="0"/>
              <a:t> Song, Ryo </a:t>
            </a:r>
            <a:r>
              <a:rPr lang="en-US" altLang="ja-JP" sz="1100" dirty="0" err="1"/>
              <a:t>Natsuaki</a:t>
            </a:r>
            <a:r>
              <a:rPr lang="en-US" altLang="ja-JP" sz="1100" dirty="0"/>
              <a:t>, and Akira Hirose, Model-Based Homogeneity to Extend Compressed Sensing for Ground Penetrating Radar, IEEE TRANSACTIONS ON GEOSCIENCE AND REMOTE SENSING, VOL. 60, 2022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610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179</Words>
  <Application>Microsoft Office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高原　陽太</dc:creator>
  <cp:lastModifiedBy>高原　陽太</cp:lastModifiedBy>
  <cp:revision>2</cp:revision>
  <dcterms:created xsi:type="dcterms:W3CDTF">2023-02-09T00:10:19Z</dcterms:created>
  <dcterms:modified xsi:type="dcterms:W3CDTF">2023-02-09T00:19:55Z</dcterms:modified>
</cp:coreProperties>
</file>