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2" r:id="rId8"/>
    <p:sldId id="263" r:id="rId9"/>
    <p:sldId id="264" r:id="rId10"/>
    <p:sldId id="265" r:id="rId11"/>
    <p:sldId id="266" r:id="rId12"/>
    <p:sldId id="267" r:id="rId13"/>
    <p:sldId id="268" r:id="rId14"/>
    <p:sldId id="272" r:id="rId15"/>
    <p:sldId id="269" r:id="rId16"/>
    <p:sldId id="270" r:id="rId17"/>
    <p:sldId id="271" r:id="rId18"/>
    <p:sldId id="273" r:id="rId19"/>
    <p:sldId id="274" r:id="rId20"/>
    <p:sldId id="261" r:id="rId21"/>
    <p:sldId id="258"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F56C4981-A90E-A422-7B8C-613100EA09B5}" name="高原　陽太" initials="高原　陽太" userId="高原　陽太"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F43FEE-8EF4-67F1-C24E-C1D5E01A013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773610D-8405-6A9F-00E4-2E2FFEDB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951C10E-4586-8A04-8E2A-B10C43629CD4}"/>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5" name="フッター プレースホルダー 4">
            <a:extLst>
              <a:ext uri="{FF2B5EF4-FFF2-40B4-BE49-F238E27FC236}">
                <a16:creationId xmlns:a16="http://schemas.microsoft.com/office/drawing/2014/main" id="{A4FD457D-0E67-E676-C0B3-0B0E5589FE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2D71B1-3DB0-215A-454D-8C8676766C97}"/>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144657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8C2E-5F14-0FB9-44EF-E1E3F218A29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4C4B3C0-C914-2973-A550-2FC5DF3E984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F89999-9EBF-D70C-A7FF-FB1D9078E05A}"/>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5" name="フッター プレースホルダー 4">
            <a:extLst>
              <a:ext uri="{FF2B5EF4-FFF2-40B4-BE49-F238E27FC236}">
                <a16:creationId xmlns:a16="http://schemas.microsoft.com/office/drawing/2014/main" id="{FA69F1A0-83BC-AE87-E92A-34555A9ED7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00D85E-48DA-C340-722A-4DCEA5891BCA}"/>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269544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4F8D04-89CC-2806-7250-11B2E01817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214E6C-1E13-CAC5-CDE0-29F0442513C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324FBE-C6AC-E89B-2CCD-806E6DCB64A2}"/>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5" name="フッター プレースホルダー 4">
            <a:extLst>
              <a:ext uri="{FF2B5EF4-FFF2-40B4-BE49-F238E27FC236}">
                <a16:creationId xmlns:a16="http://schemas.microsoft.com/office/drawing/2014/main" id="{33EEADA7-2303-5D08-34FF-052659EDBA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33E1F9-BB70-E905-41CD-80EF5C463867}"/>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34215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5E04B2-59E8-D2BB-1B23-76F57F9202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8E737E-4EDF-F7CB-3792-CAE853E779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0E046-8F1B-9398-178D-B85BDDBCB1D8}"/>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5" name="フッター プレースホルダー 4">
            <a:extLst>
              <a:ext uri="{FF2B5EF4-FFF2-40B4-BE49-F238E27FC236}">
                <a16:creationId xmlns:a16="http://schemas.microsoft.com/office/drawing/2014/main" id="{7418A3F5-3338-49F0-3EB1-552758BFA0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131774-66F7-8D0E-E999-A0D81EE04479}"/>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372099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11289B-EE64-1E78-E01E-CEABE1EA1A3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67D7C9-225B-F745-2FD3-1CBB9445F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07D8B20-BDCC-8FCE-B3F2-ECF9EAAE111A}"/>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5" name="フッター プレースホルダー 4">
            <a:extLst>
              <a:ext uri="{FF2B5EF4-FFF2-40B4-BE49-F238E27FC236}">
                <a16:creationId xmlns:a16="http://schemas.microsoft.com/office/drawing/2014/main" id="{F7BBC794-4851-7D60-7C9C-48A097E9C8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1B2772-FE04-E9BB-C3C5-F12B5D076124}"/>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13127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1E3D61-1831-8990-EE2B-23158B12D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4DFB8D-0071-AEBD-54F3-D4329BB3CCE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2D118B1-3FCA-4448-0E72-F69E587FBDF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9088DD5-F493-85F2-0D64-FA9BECAA068F}"/>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6" name="フッター プレースホルダー 5">
            <a:extLst>
              <a:ext uri="{FF2B5EF4-FFF2-40B4-BE49-F238E27FC236}">
                <a16:creationId xmlns:a16="http://schemas.microsoft.com/office/drawing/2014/main" id="{11527A2E-8CDB-70CE-BFAD-71E03E212D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FD443AB-6B58-71C2-1B0F-11E4025DAE37}"/>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209789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C4783B-008B-4309-08C3-C0F1AC52345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266171-F387-1F1F-CB90-9EF010D89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6418479-CA24-4E9E-E9B7-FB52437D7D1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2B457E5-BADB-3C7B-28C3-8B1DADFD9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DEA5BE1-46D4-B0C1-1326-1FF795B0FC6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08F679C-5A5F-8AB5-8C16-CDF5791D5818}"/>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8" name="フッター プレースホルダー 7">
            <a:extLst>
              <a:ext uri="{FF2B5EF4-FFF2-40B4-BE49-F238E27FC236}">
                <a16:creationId xmlns:a16="http://schemas.microsoft.com/office/drawing/2014/main" id="{7380367E-2621-3C1C-91CB-AC84ED4532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D33E3A2-6664-2D92-FE72-5823F5DC308A}"/>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222759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CEEE9E-FC9B-A963-661D-651ED17F6F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E1E1CBA-2812-E238-C0AD-BE638B15A135}"/>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4" name="フッター プレースホルダー 3">
            <a:extLst>
              <a:ext uri="{FF2B5EF4-FFF2-40B4-BE49-F238E27FC236}">
                <a16:creationId xmlns:a16="http://schemas.microsoft.com/office/drawing/2014/main" id="{0D13D259-028C-019E-B860-CD3968A28CD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40E62B2-CB28-36F1-DF4A-8D37215D9E89}"/>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279885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AF6592-70CD-0B18-1A9E-9008510AE60E}"/>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3" name="フッター プレースホルダー 2">
            <a:extLst>
              <a:ext uri="{FF2B5EF4-FFF2-40B4-BE49-F238E27FC236}">
                <a16:creationId xmlns:a16="http://schemas.microsoft.com/office/drawing/2014/main" id="{C2E46D0C-9F78-CB9A-841E-62BA4475DA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CBB9D1B-F639-C1C4-BEDA-FB8F1BBC60A7}"/>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329758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C3FCF5-57E5-5C49-20DB-5B9CF46B96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1808B8-2B81-F7D8-3300-936AD8668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27DB358-D786-C8ED-90FF-6120A90BE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555160-2A02-98AE-D81B-BC2D9B187B17}"/>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6" name="フッター プレースホルダー 5">
            <a:extLst>
              <a:ext uri="{FF2B5EF4-FFF2-40B4-BE49-F238E27FC236}">
                <a16:creationId xmlns:a16="http://schemas.microsoft.com/office/drawing/2014/main" id="{2A8A355D-9F96-5E61-F55A-4E63BD13B0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0D3A05-5D49-1D9C-7296-0C66B4F5286D}"/>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206178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66806-B89D-89A7-EFAF-F6F3DD5A28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9B6106-6595-3520-C8CB-5F2D39F2C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A4BF53-D1C5-30F4-536F-DBF15E4B3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5B99067-9247-69B6-40A5-682D8D555373}"/>
              </a:ext>
            </a:extLst>
          </p:cNvPr>
          <p:cNvSpPr>
            <a:spLocks noGrp="1"/>
          </p:cNvSpPr>
          <p:nvPr>
            <p:ph type="dt" sz="half" idx="10"/>
          </p:nvPr>
        </p:nvSpPr>
        <p:spPr/>
        <p:txBody>
          <a:bodyPr/>
          <a:lstStyle/>
          <a:p>
            <a:fld id="{C82B7378-5EAD-4798-A779-256049349AB0}" type="datetimeFigureOut">
              <a:rPr kumimoji="1" lang="ja-JP" altLang="en-US" smtClean="0"/>
              <a:t>2022/6/6</a:t>
            </a:fld>
            <a:endParaRPr kumimoji="1" lang="ja-JP" altLang="en-US"/>
          </a:p>
        </p:txBody>
      </p:sp>
      <p:sp>
        <p:nvSpPr>
          <p:cNvPr id="6" name="フッター プレースホルダー 5">
            <a:extLst>
              <a:ext uri="{FF2B5EF4-FFF2-40B4-BE49-F238E27FC236}">
                <a16:creationId xmlns:a16="http://schemas.microsoft.com/office/drawing/2014/main" id="{77A77CBF-6796-E32B-B3C5-2B82F23DB3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45A272-0628-217C-CE56-9E41B36AF076}"/>
              </a:ext>
            </a:extLst>
          </p:cNvPr>
          <p:cNvSpPr>
            <a:spLocks noGrp="1"/>
          </p:cNvSpPr>
          <p:nvPr>
            <p:ph type="sldNum" sz="quarter" idx="12"/>
          </p:nvPr>
        </p:nvSpPr>
        <p:spPr/>
        <p:txBody>
          <a:body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351561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1C123A-337E-1EAA-C48A-4F9C38F5B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6B68EB-1116-B803-2647-5C3D1AC20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7F45B8-6943-462B-2725-74B4670AF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B7378-5EAD-4798-A779-256049349AB0}" type="datetimeFigureOut">
              <a:rPr kumimoji="1" lang="ja-JP" altLang="en-US" smtClean="0"/>
              <a:t>2022/6/6</a:t>
            </a:fld>
            <a:endParaRPr kumimoji="1" lang="ja-JP" altLang="en-US"/>
          </a:p>
        </p:txBody>
      </p:sp>
      <p:sp>
        <p:nvSpPr>
          <p:cNvPr id="5" name="フッター プレースホルダー 4">
            <a:extLst>
              <a:ext uri="{FF2B5EF4-FFF2-40B4-BE49-F238E27FC236}">
                <a16:creationId xmlns:a16="http://schemas.microsoft.com/office/drawing/2014/main" id="{0C0A4FD1-3392-0DEE-B51D-E69B3323E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E692A5-690F-28FF-0A7C-5C2BB4C779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36489-B519-4E98-83C4-B1D9FD953605}" type="slidenum">
              <a:rPr kumimoji="1" lang="ja-JP" altLang="en-US" smtClean="0"/>
              <a:t>‹#›</a:t>
            </a:fld>
            <a:endParaRPr kumimoji="1" lang="ja-JP" altLang="en-US"/>
          </a:p>
        </p:txBody>
      </p:sp>
    </p:spTree>
    <p:extLst>
      <p:ext uri="{BB962C8B-B14F-4D97-AF65-F5344CB8AC3E}">
        <p14:creationId xmlns:p14="http://schemas.microsoft.com/office/powerpoint/2010/main" val="1661341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jmlr.org/papers/v15/srivastava14a.ht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F5ADB-9462-F029-D079-CD53E5214878}"/>
              </a:ext>
            </a:extLst>
          </p:cNvPr>
          <p:cNvSpPr>
            <a:spLocks noGrp="1"/>
          </p:cNvSpPr>
          <p:nvPr>
            <p:ph type="ctrTitle"/>
          </p:nvPr>
        </p:nvSpPr>
        <p:spPr>
          <a:xfrm>
            <a:off x="1524000" y="638175"/>
            <a:ext cx="9144000" cy="2871788"/>
          </a:xfrm>
        </p:spPr>
        <p:txBody>
          <a:bodyPr>
            <a:normAutofit fontScale="90000"/>
          </a:bodyPr>
          <a:lstStyle/>
          <a:p>
            <a:r>
              <a:rPr kumimoji="1" lang="ja-JP" altLang="en-US" sz="4900" dirty="0"/>
              <a:t>論文紹介</a:t>
            </a:r>
            <a:br>
              <a:rPr kumimoji="1" lang="en-US" altLang="ja-JP" dirty="0"/>
            </a:br>
            <a:r>
              <a:rPr kumimoji="1" lang="en-US" altLang="ja-JP" sz="3100" dirty="0"/>
              <a:t>Human Detection and Activity Classification Based on </a:t>
            </a:r>
            <a:br>
              <a:rPr kumimoji="1" lang="en-US" altLang="ja-JP" sz="3100" dirty="0"/>
            </a:br>
            <a:r>
              <a:rPr kumimoji="1" lang="en-US" altLang="ja-JP" sz="3100" dirty="0"/>
              <a:t>Micro-Doppler Signatures Using Deep Convolutional Neural Networks</a:t>
            </a:r>
            <a:br>
              <a:rPr kumimoji="1" lang="en-US" altLang="ja-JP" dirty="0"/>
            </a:br>
            <a:endParaRPr kumimoji="1" lang="ja-JP" altLang="en-US" dirty="0"/>
          </a:p>
        </p:txBody>
      </p:sp>
      <p:sp>
        <p:nvSpPr>
          <p:cNvPr id="3" name="字幕 2">
            <a:extLst>
              <a:ext uri="{FF2B5EF4-FFF2-40B4-BE49-F238E27FC236}">
                <a16:creationId xmlns:a16="http://schemas.microsoft.com/office/drawing/2014/main" id="{819C2D2C-CFDC-FA32-0815-3507CF52255B}"/>
              </a:ext>
            </a:extLst>
          </p:cNvPr>
          <p:cNvSpPr>
            <a:spLocks noGrp="1"/>
          </p:cNvSpPr>
          <p:nvPr>
            <p:ph type="subTitle" idx="1"/>
          </p:nvPr>
        </p:nvSpPr>
        <p:spPr>
          <a:xfrm>
            <a:off x="3393440" y="4538346"/>
            <a:ext cx="9144000" cy="1655762"/>
          </a:xfrm>
        </p:spPr>
        <p:txBody>
          <a:bodyPr/>
          <a:lstStyle/>
          <a:p>
            <a:r>
              <a:rPr kumimoji="1" lang="ja-JP" altLang="en-US" dirty="0"/>
              <a:t>高原陽太</a:t>
            </a:r>
          </a:p>
        </p:txBody>
      </p:sp>
    </p:spTree>
    <p:extLst>
      <p:ext uri="{BB962C8B-B14F-4D97-AF65-F5344CB8AC3E}">
        <p14:creationId xmlns:p14="http://schemas.microsoft.com/office/powerpoint/2010/main" val="419363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98126-B910-1450-813E-01DD42C2CDDA}"/>
              </a:ext>
            </a:extLst>
          </p:cNvPr>
          <p:cNvSpPr>
            <a:spLocks noGrp="1"/>
          </p:cNvSpPr>
          <p:nvPr>
            <p:ph type="title"/>
          </p:nvPr>
        </p:nvSpPr>
        <p:spPr/>
        <p:txBody>
          <a:bodyPr/>
          <a:lstStyle/>
          <a:p>
            <a:r>
              <a:rPr kumimoji="1" lang="ja-JP" altLang="en-US" dirty="0"/>
              <a:t>最急降下法の弱点</a:t>
            </a:r>
          </a:p>
        </p:txBody>
      </p:sp>
      <p:pic>
        <p:nvPicPr>
          <p:cNvPr id="5" name="コンテンツ プレースホルダー 4" descr="グラフ, 等高線グラフ&#10;&#10;自動的に生成された説明">
            <a:extLst>
              <a:ext uri="{FF2B5EF4-FFF2-40B4-BE49-F238E27FC236}">
                <a16:creationId xmlns:a16="http://schemas.microsoft.com/office/drawing/2014/main" id="{E9269B09-9DEC-E0E1-77DA-272FDFF65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720" y="1286001"/>
            <a:ext cx="4991064" cy="4708399"/>
          </a:xfrm>
        </p:spPr>
      </p:pic>
      <p:sp>
        <p:nvSpPr>
          <p:cNvPr id="7" name="テキスト ボックス 6">
            <a:extLst>
              <a:ext uri="{FF2B5EF4-FFF2-40B4-BE49-F238E27FC236}">
                <a16:creationId xmlns:a16="http://schemas.microsoft.com/office/drawing/2014/main" id="{2A90E553-8787-292A-5B7D-17DC93F0B5E7}"/>
              </a:ext>
            </a:extLst>
          </p:cNvPr>
          <p:cNvSpPr txBox="1"/>
          <p:nvPr/>
        </p:nvSpPr>
        <p:spPr>
          <a:xfrm>
            <a:off x="467360" y="6363732"/>
            <a:ext cx="5628640" cy="338554"/>
          </a:xfrm>
          <a:prstGeom prst="rect">
            <a:avLst/>
          </a:prstGeom>
          <a:noFill/>
        </p:spPr>
        <p:txBody>
          <a:bodyPr wrap="square" rtlCol="0">
            <a:spAutoFit/>
          </a:bodyPr>
          <a:lstStyle/>
          <a:p>
            <a:r>
              <a:rPr kumimoji="1" lang="en-US" altLang="ja-JP" sz="1600" dirty="0"/>
              <a:t>[5]https://qiita.com/omiita/items/1735c1d048fe5f611f80</a:t>
            </a:r>
            <a:endParaRPr kumimoji="1" lang="ja-JP" altLang="en-US" sz="1600" dirty="0"/>
          </a:p>
        </p:txBody>
      </p:sp>
      <p:pic>
        <p:nvPicPr>
          <p:cNvPr id="10" name="図 9" descr="人, 座る, 男 が含まれている画像&#10;&#10;自動的に生成された説明">
            <a:extLst>
              <a:ext uri="{FF2B5EF4-FFF2-40B4-BE49-F238E27FC236}">
                <a16:creationId xmlns:a16="http://schemas.microsoft.com/office/drawing/2014/main" id="{38123CB6-A366-1609-8674-B145FCB6D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850" y="155714"/>
            <a:ext cx="3948577" cy="3149461"/>
          </a:xfrm>
          <a:prstGeom prst="rect">
            <a:avLst/>
          </a:prstGeom>
        </p:spPr>
      </p:pic>
      <p:sp>
        <p:nvSpPr>
          <p:cNvPr id="11" name="テキスト ボックス 10">
            <a:extLst>
              <a:ext uri="{FF2B5EF4-FFF2-40B4-BE49-F238E27FC236}">
                <a16:creationId xmlns:a16="http://schemas.microsoft.com/office/drawing/2014/main" id="{B67C7E48-0B18-FF8B-13AB-79B7351CFE59}"/>
              </a:ext>
            </a:extLst>
          </p:cNvPr>
          <p:cNvSpPr txBox="1"/>
          <p:nvPr/>
        </p:nvSpPr>
        <p:spPr>
          <a:xfrm>
            <a:off x="6800850" y="3276600"/>
            <a:ext cx="4991064" cy="307777"/>
          </a:xfrm>
          <a:prstGeom prst="rect">
            <a:avLst/>
          </a:prstGeom>
          <a:noFill/>
        </p:spPr>
        <p:txBody>
          <a:bodyPr wrap="square" rtlCol="0">
            <a:spAutoFit/>
          </a:bodyPr>
          <a:lstStyle/>
          <a:p>
            <a:r>
              <a:rPr kumimoji="1" lang="en-US" altLang="ja-JP" sz="1400" dirty="0"/>
              <a:t>[6]https://qiita.com/omiita/items/1735c1d048fe5f611f80</a:t>
            </a:r>
            <a:endParaRPr kumimoji="1" lang="ja-JP" altLang="en-US" sz="1400" dirty="0"/>
          </a:p>
        </p:txBody>
      </p:sp>
      <p:sp>
        <p:nvSpPr>
          <p:cNvPr id="12" name="テキスト ボックス 11">
            <a:extLst>
              <a:ext uri="{FF2B5EF4-FFF2-40B4-BE49-F238E27FC236}">
                <a16:creationId xmlns:a16="http://schemas.microsoft.com/office/drawing/2014/main" id="{46BCAAF1-CE06-6A3B-4F4A-0E4C9EE0FBC4}"/>
              </a:ext>
            </a:extLst>
          </p:cNvPr>
          <p:cNvSpPr txBox="1"/>
          <p:nvPr/>
        </p:nvSpPr>
        <p:spPr>
          <a:xfrm>
            <a:off x="6224905" y="3711644"/>
            <a:ext cx="5343525" cy="1200329"/>
          </a:xfrm>
          <a:prstGeom prst="rect">
            <a:avLst/>
          </a:prstGeom>
          <a:noFill/>
        </p:spPr>
        <p:txBody>
          <a:bodyPr wrap="square" rtlCol="0">
            <a:spAutoFit/>
          </a:bodyPr>
          <a:lstStyle/>
          <a:p>
            <a:r>
              <a:rPr lang="ja-JP" altLang="en-US" dirty="0"/>
              <a:t>最急降下法→傾き</a:t>
            </a:r>
            <a:r>
              <a:rPr lang="en-US" altLang="ja-JP" dirty="0"/>
              <a:t>0</a:t>
            </a:r>
            <a:r>
              <a:rPr lang="ja-JP" altLang="en-US" dirty="0"/>
              <a:t>になるところを探す</a:t>
            </a:r>
            <a:endParaRPr lang="en-US" altLang="ja-JP" dirty="0"/>
          </a:p>
          <a:p>
            <a:endParaRPr kumimoji="1" lang="en-US" altLang="ja-JP" dirty="0"/>
          </a:p>
          <a:p>
            <a:r>
              <a:rPr lang="ja-JP" altLang="en-US" dirty="0"/>
              <a:t>しかし</a:t>
            </a:r>
            <a:r>
              <a:rPr lang="en-US" altLang="ja-JP" dirty="0"/>
              <a:t>..</a:t>
            </a:r>
          </a:p>
          <a:p>
            <a:r>
              <a:rPr kumimoji="1" lang="ja-JP" altLang="en-US" dirty="0"/>
              <a:t>　極小値に行きつき、最小値とならないことが</a:t>
            </a:r>
          </a:p>
        </p:txBody>
      </p:sp>
    </p:spTree>
    <p:extLst>
      <p:ext uri="{BB962C8B-B14F-4D97-AF65-F5344CB8AC3E}">
        <p14:creationId xmlns:p14="http://schemas.microsoft.com/office/powerpoint/2010/main" val="169140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333F6-9172-C906-ACAC-831576E564DD}"/>
              </a:ext>
            </a:extLst>
          </p:cNvPr>
          <p:cNvSpPr>
            <a:spLocks noGrp="1"/>
          </p:cNvSpPr>
          <p:nvPr>
            <p:ph type="title"/>
          </p:nvPr>
        </p:nvSpPr>
        <p:spPr/>
        <p:txBody>
          <a:bodyPr/>
          <a:lstStyle/>
          <a:p>
            <a:r>
              <a:rPr lang="ja-JP" altLang="en-US" dirty="0"/>
              <a:t>　　　　　</a:t>
            </a:r>
            <a:r>
              <a:rPr lang="ja-JP" altLang="en-US" sz="4000" dirty="0"/>
              <a:t>ミニバッチ学習</a:t>
            </a:r>
            <a:r>
              <a:rPr lang="en-US" altLang="ja-JP" sz="4000" dirty="0"/>
              <a:t>SGD</a:t>
            </a:r>
            <a:endParaRPr kumimoji="1" lang="ja-JP" altLang="en-US" sz="4000" dirty="0"/>
          </a:p>
        </p:txBody>
      </p:sp>
      <p:sp>
        <p:nvSpPr>
          <p:cNvPr id="3" name="コンテンツ プレースホルダー 2">
            <a:extLst>
              <a:ext uri="{FF2B5EF4-FFF2-40B4-BE49-F238E27FC236}">
                <a16:creationId xmlns:a16="http://schemas.microsoft.com/office/drawing/2014/main" id="{63363ABC-921D-D1A1-CEF8-C0864804A2C1}"/>
              </a:ext>
            </a:extLst>
          </p:cNvPr>
          <p:cNvSpPr>
            <a:spLocks noGrp="1"/>
          </p:cNvSpPr>
          <p:nvPr>
            <p:ph idx="1"/>
          </p:nvPr>
        </p:nvSpPr>
        <p:spPr/>
        <p:txBody>
          <a:bodyPr/>
          <a:lstStyle/>
          <a:p>
            <a:r>
              <a:rPr kumimoji="1" lang="en-US" altLang="ja-JP" dirty="0"/>
              <a:t>SGD:</a:t>
            </a:r>
            <a:r>
              <a:rPr lang="ja-JP" altLang="en-US" dirty="0"/>
              <a:t>勾配計算のデータ数が１つ</a:t>
            </a:r>
            <a:endParaRPr lang="en-US" altLang="ja-JP" dirty="0"/>
          </a:p>
          <a:p>
            <a:pPr marL="0" indent="0">
              <a:buNone/>
            </a:pPr>
            <a:r>
              <a:rPr kumimoji="1" lang="ja-JP" altLang="en-US" dirty="0"/>
              <a:t>　　　一つのデータによる勾配で更新しないと次に移れない</a:t>
            </a:r>
            <a:endParaRPr kumimoji="1" lang="en-US" altLang="ja-JP" dirty="0"/>
          </a:p>
          <a:p>
            <a:pPr marL="0" indent="0">
              <a:buNone/>
            </a:pPr>
            <a:r>
              <a:rPr lang="en-US" altLang="ja-JP" dirty="0"/>
              <a:t>	</a:t>
            </a:r>
            <a:r>
              <a:rPr lang="ja-JP" altLang="en-US" dirty="0"/>
              <a:t>並列に計算ができない</a:t>
            </a:r>
            <a:endParaRPr lang="en-US" altLang="ja-JP" dirty="0"/>
          </a:p>
          <a:p>
            <a:pPr marL="0" indent="0">
              <a:buNone/>
            </a:pPr>
            <a:endParaRPr kumimoji="1" lang="en-US" altLang="ja-JP" dirty="0"/>
          </a:p>
          <a:p>
            <a:pPr marL="0" indent="0">
              <a:buNone/>
            </a:pPr>
            <a:r>
              <a:rPr lang="ja-JP" altLang="en-US" dirty="0"/>
              <a:t>そこで</a:t>
            </a:r>
            <a:r>
              <a:rPr lang="en-US" altLang="ja-JP" dirty="0"/>
              <a:t>..</a:t>
            </a:r>
          </a:p>
          <a:p>
            <a:pPr marL="0" indent="0">
              <a:buNone/>
            </a:pPr>
            <a:r>
              <a:rPr lang="en-US" altLang="ja-JP" dirty="0"/>
              <a:t>   </a:t>
            </a:r>
            <a:r>
              <a:rPr lang="ja-JP" altLang="en-US" dirty="0"/>
              <a:t>ミニバッチ</a:t>
            </a:r>
            <a:r>
              <a:rPr lang="en-US" altLang="ja-JP" dirty="0"/>
              <a:t>SGD</a:t>
            </a:r>
            <a:r>
              <a:rPr lang="ja-JP" altLang="en-US" dirty="0"/>
              <a:t>では一回の学習で一定数のデータを使い学習</a:t>
            </a:r>
            <a:endParaRPr lang="en-US" altLang="ja-JP" dirty="0"/>
          </a:p>
          <a:p>
            <a:pPr marL="0" indent="0">
              <a:buNone/>
            </a:pPr>
            <a:r>
              <a:rPr lang="ja-JP" altLang="en-US" dirty="0"/>
              <a:t>　</a:t>
            </a:r>
            <a:r>
              <a:rPr lang="en-US" altLang="ja-JP" dirty="0"/>
              <a:t>16,32</a:t>
            </a:r>
            <a:r>
              <a:rPr lang="ja-JP" altLang="en-US" dirty="0"/>
              <a:t>あたりを一塊にして考える</a:t>
            </a:r>
            <a:endParaRPr lang="en-US" altLang="ja-JP" dirty="0"/>
          </a:p>
        </p:txBody>
      </p:sp>
    </p:spTree>
    <p:extLst>
      <p:ext uri="{BB962C8B-B14F-4D97-AF65-F5344CB8AC3E}">
        <p14:creationId xmlns:p14="http://schemas.microsoft.com/office/powerpoint/2010/main" val="384605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43CBF-3690-1DA8-40F2-2B4FD79BACB4}"/>
              </a:ext>
            </a:extLst>
          </p:cNvPr>
          <p:cNvSpPr>
            <a:spLocks noGrp="1"/>
          </p:cNvSpPr>
          <p:nvPr>
            <p:ph type="title"/>
          </p:nvPr>
        </p:nvSpPr>
        <p:spPr>
          <a:xfrm>
            <a:off x="838200" y="365126"/>
            <a:ext cx="10515600" cy="635000"/>
          </a:xfrm>
        </p:spPr>
        <p:txBody>
          <a:bodyPr>
            <a:normAutofit/>
          </a:bodyPr>
          <a:lstStyle/>
          <a:p>
            <a:r>
              <a:rPr kumimoji="1" lang="en-US" altLang="ja-JP" sz="3200" dirty="0"/>
              <a:t>                            Momentum(</a:t>
            </a:r>
            <a:r>
              <a:rPr kumimoji="1" lang="ja-JP" altLang="en-US" sz="3200" dirty="0"/>
              <a:t>移動平均</a:t>
            </a:r>
            <a:r>
              <a:rPr kumimoji="1" lang="en-US" altLang="ja-JP" sz="3200" dirty="0"/>
              <a:t>)</a:t>
            </a:r>
            <a:endParaRPr kumimoji="1" lang="ja-JP" altLang="en-US" sz="3200" dirty="0"/>
          </a:p>
        </p:txBody>
      </p:sp>
      <p:pic>
        <p:nvPicPr>
          <p:cNvPr id="7" name="コンテンツ プレースホルダー 6" descr="グラフ, 等高線グラフ&#10;&#10;自動的に生成された説明">
            <a:extLst>
              <a:ext uri="{FF2B5EF4-FFF2-40B4-BE49-F238E27FC236}">
                <a16:creationId xmlns:a16="http://schemas.microsoft.com/office/drawing/2014/main" id="{8B9F0B1D-E987-0B17-038E-CADCEF15D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 y="1183005"/>
            <a:ext cx="4389427" cy="4140835"/>
          </a:xfrm>
        </p:spPr>
      </p:pic>
      <p:pic>
        <p:nvPicPr>
          <p:cNvPr id="9" name="図 8" descr="グラフ, 等高線グラフ&#10;&#10;自動的に生成された説明">
            <a:extLst>
              <a:ext uri="{FF2B5EF4-FFF2-40B4-BE49-F238E27FC236}">
                <a16:creationId xmlns:a16="http://schemas.microsoft.com/office/drawing/2014/main" id="{F47239E2-020F-A9DD-C466-DD8DBEDD1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5650" y="2879725"/>
            <a:ext cx="4217108" cy="3978275"/>
          </a:xfrm>
          <a:prstGeom prst="rect">
            <a:avLst/>
          </a:prstGeom>
        </p:spPr>
      </p:pic>
      <p:sp>
        <p:nvSpPr>
          <p:cNvPr id="10" name="テキスト ボックス 9">
            <a:extLst>
              <a:ext uri="{FF2B5EF4-FFF2-40B4-BE49-F238E27FC236}">
                <a16:creationId xmlns:a16="http://schemas.microsoft.com/office/drawing/2014/main" id="{3258A06B-B55C-D990-2C90-0F641CEB5399}"/>
              </a:ext>
            </a:extLst>
          </p:cNvPr>
          <p:cNvSpPr txBox="1"/>
          <p:nvPr/>
        </p:nvSpPr>
        <p:spPr>
          <a:xfrm>
            <a:off x="1433359" y="5802629"/>
            <a:ext cx="5354320" cy="307777"/>
          </a:xfrm>
          <a:prstGeom prst="rect">
            <a:avLst/>
          </a:prstGeom>
          <a:noFill/>
        </p:spPr>
        <p:txBody>
          <a:bodyPr wrap="square" rtlCol="0">
            <a:spAutoFit/>
          </a:bodyPr>
          <a:lstStyle/>
          <a:p>
            <a:r>
              <a:rPr kumimoji="1" lang="en-US" altLang="ja-JP" sz="1400" dirty="0"/>
              <a:t>[7]https://qiita.com/omiita/items/1735c1d048fe5f611f80</a:t>
            </a:r>
            <a:endParaRPr kumimoji="1" lang="ja-JP" altLang="en-US" sz="1400" dirty="0"/>
          </a:p>
        </p:txBody>
      </p:sp>
      <p:sp>
        <p:nvSpPr>
          <p:cNvPr id="11" name="テキスト ボックス 10">
            <a:extLst>
              <a:ext uri="{FF2B5EF4-FFF2-40B4-BE49-F238E27FC236}">
                <a16:creationId xmlns:a16="http://schemas.microsoft.com/office/drawing/2014/main" id="{08E356AB-A13A-600C-453D-CAB71CC6862C}"/>
              </a:ext>
            </a:extLst>
          </p:cNvPr>
          <p:cNvSpPr txBox="1"/>
          <p:nvPr/>
        </p:nvSpPr>
        <p:spPr>
          <a:xfrm>
            <a:off x="9043035" y="1250315"/>
            <a:ext cx="2981325" cy="1477328"/>
          </a:xfrm>
          <a:prstGeom prst="rect">
            <a:avLst/>
          </a:prstGeom>
          <a:noFill/>
        </p:spPr>
        <p:txBody>
          <a:bodyPr wrap="square" rtlCol="0">
            <a:spAutoFit/>
          </a:bodyPr>
          <a:lstStyle/>
          <a:p>
            <a:r>
              <a:rPr kumimoji="1" lang="ja-JP" altLang="en-US" dirty="0"/>
              <a:t>・パラメータ更新により</a:t>
            </a:r>
            <a:endParaRPr kumimoji="1" lang="en-US" altLang="ja-JP" dirty="0"/>
          </a:p>
          <a:p>
            <a:r>
              <a:rPr lang="ja-JP" altLang="en-US" dirty="0"/>
              <a:t>　振動してしまう</a:t>
            </a:r>
            <a:endParaRPr lang="en-US" altLang="ja-JP" dirty="0"/>
          </a:p>
          <a:p>
            <a:r>
              <a:rPr kumimoji="1" lang="ja-JP" altLang="en-US" dirty="0"/>
              <a:t>・移動平均をとることにより緩和することができる</a:t>
            </a:r>
            <a:endParaRPr kumimoji="1" lang="en-US" altLang="ja-JP" dirty="0"/>
          </a:p>
          <a:p>
            <a:r>
              <a:rPr lang="ja-JP" altLang="en-US" dirty="0"/>
              <a:t>→スピードアップ</a:t>
            </a:r>
            <a:endParaRPr kumimoji="1" lang="ja-JP" altLang="en-US" dirty="0"/>
          </a:p>
        </p:txBody>
      </p:sp>
      <p:pic>
        <p:nvPicPr>
          <p:cNvPr id="13" name="図 12" descr="グラフ, 折れ線グラフ, ヒストグラム&#10;&#10;自動的に生成された説明">
            <a:extLst>
              <a:ext uri="{FF2B5EF4-FFF2-40B4-BE49-F238E27FC236}">
                <a16:creationId xmlns:a16="http://schemas.microsoft.com/office/drawing/2014/main" id="{C68FD3DD-A84E-133D-4C3D-46B9D1DD1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250" y="1000126"/>
            <a:ext cx="4114800" cy="2743200"/>
          </a:xfrm>
          <a:prstGeom prst="rect">
            <a:avLst/>
          </a:prstGeom>
        </p:spPr>
      </p:pic>
    </p:spTree>
    <p:extLst>
      <p:ext uri="{BB962C8B-B14F-4D97-AF65-F5344CB8AC3E}">
        <p14:creationId xmlns:p14="http://schemas.microsoft.com/office/powerpoint/2010/main" val="313964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62D59-CB8E-2920-CCE1-898934EC5CD4}"/>
              </a:ext>
            </a:extLst>
          </p:cNvPr>
          <p:cNvSpPr>
            <a:spLocks noGrp="1"/>
          </p:cNvSpPr>
          <p:nvPr>
            <p:ph type="title"/>
          </p:nvPr>
        </p:nvSpPr>
        <p:spPr/>
        <p:txBody>
          <a:bodyPr/>
          <a:lstStyle/>
          <a:p>
            <a:r>
              <a:rPr kumimoji="1" lang="en-US" altLang="ja-JP" dirty="0"/>
              <a:t>Dropout(</a:t>
            </a:r>
            <a:r>
              <a:rPr kumimoji="1" lang="ja-JP" altLang="en-US" dirty="0"/>
              <a:t>過学習を抑制</a:t>
            </a:r>
            <a:r>
              <a:rPr kumimoji="1" lang="en-US" altLang="ja-JP" dirty="0"/>
              <a:t>)</a:t>
            </a:r>
            <a:endParaRPr kumimoji="1" lang="ja-JP" altLang="en-US" dirty="0"/>
          </a:p>
        </p:txBody>
      </p:sp>
      <p:pic>
        <p:nvPicPr>
          <p:cNvPr id="5" name="コンテンツ プレースホルダー 4" descr="ダイアグラム&#10;&#10;自動的に生成された説明">
            <a:extLst>
              <a:ext uri="{FF2B5EF4-FFF2-40B4-BE49-F238E27FC236}">
                <a16:creationId xmlns:a16="http://schemas.microsoft.com/office/drawing/2014/main" id="{26E33505-C5BD-D9BF-1BA1-5E4654BEAD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012" y="1690688"/>
            <a:ext cx="5800725" cy="2981325"/>
          </a:xfrm>
        </p:spPr>
      </p:pic>
      <p:sp>
        <p:nvSpPr>
          <p:cNvPr id="6" name="テキスト ボックス 5">
            <a:extLst>
              <a:ext uri="{FF2B5EF4-FFF2-40B4-BE49-F238E27FC236}">
                <a16:creationId xmlns:a16="http://schemas.microsoft.com/office/drawing/2014/main" id="{D0B8ACB4-8CB8-F9F3-9A36-15292A6D28E2}"/>
              </a:ext>
            </a:extLst>
          </p:cNvPr>
          <p:cNvSpPr txBox="1"/>
          <p:nvPr/>
        </p:nvSpPr>
        <p:spPr>
          <a:xfrm>
            <a:off x="962025" y="4518124"/>
            <a:ext cx="3943350" cy="307777"/>
          </a:xfrm>
          <a:prstGeom prst="rect">
            <a:avLst/>
          </a:prstGeom>
          <a:noFill/>
        </p:spPr>
        <p:txBody>
          <a:bodyPr wrap="square" rtlCol="0">
            <a:spAutoFit/>
          </a:bodyPr>
          <a:lstStyle/>
          <a:p>
            <a:r>
              <a:rPr kumimoji="1" lang="en-US" altLang="ja-JP" sz="1400" dirty="0"/>
              <a:t>[8]</a:t>
            </a:r>
            <a:r>
              <a:rPr lang="en-US" altLang="ja-JP" sz="1400" b="0" i="0" u="sng" dirty="0">
                <a:effectLst/>
                <a:latin typeface="sohne"/>
                <a:hlinkClick r:id="rId3"/>
              </a:rPr>
              <a:t>http://jmlr.org/papers/v15/srivastava14a.html</a:t>
            </a:r>
            <a:endParaRPr kumimoji="1" lang="ja-JP" altLang="en-US" sz="1400" dirty="0"/>
          </a:p>
        </p:txBody>
      </p:sp>
      <p:sp>
        <p:nvSpPr>
          <p:cNvPr id="7" name="テキスト ボックス 6">
            <a:extLst>
              <a:ext uri="{FF2B5EF4-FFF2-40B4-BE49-F238E27FC236}">
                <a16:creationId xmlns:a16="http://schemas.microsoft.com/office/drawing/2014/main" id="{73CA781F-A3B6-0491-2B05-2D98582DB3A5}"/>
              </a:ext>
            </a:extLst>
          </p:cNvPr>
          <p:cNvSpPr txBox="1"/>
          <p:nvPr/>
        </p:nvSpPr>
        <p:spPr>
          <a:xfrm>
            <a:off x="6781800" y="1762125"/>
            <a:ext cx="4772025" cy="1477328"/>
          </a:xfrm>
          <a:prstGeom prst="rect">
            <a:avLst/>
          </a:prstGeom>
          <a:noFill/>
        </p:spPr>
        <p:txBody>
          <a:bodyPr wrap="square" rtlCol="0">
            <a:spAutoFit/>
          </a:bodyPr>
          <a:lstStyle/>
          <a:p>
            <a:r>
              <a:rPr kumimoji="1" lang="ja-JP" altLang="en-US" dirty="0"/>
              <a:t>・特定のレイヤーの出力を学習時にランダムに</a:t>
            </a:r>
            <a:r>
              <a:rPr kumimoji="1" lang="en-US" altLang="ja-JP" dirty="0"/>
              <a:t>0</a:t>
            </a:r>
            <a:r>
              <a:rPr lang="ja-JP" altLang="en-US" dirty="0"/>
              <a:t>に落とすことで、一部のデータが欠損していても正しく認識できるようにしている</a:t>
            </a:r>
            <a:endParaRPr lang="en-US" altLang="ja-JP" dirty="0"/>
          </a:p>
          <a:p>
            <a:r>
              <a:rPr kumimoji="1" lang="ja-JP" altLang="en-US" dirty="0"/>
              <a:t>・画像の局所特徴ばかりが過剰に評価されてしまうことを防ぎ、過学習を抑制</a:t>
            </a:r>
            <a:endParaRPr kumimoji="1" lang="en-US" altLang="ja-JP" dirty="0"/>
          </a:p>
        </p:txBody>
      </p:sp>
    </p:spTree>
    <p:extLst>
      <p:ext uri="{BB962C8B-B14F-4D97-AF65-F5344CB8AC3E}">
        <p14:creationId xmlns:p14="http://schemas.microsoft.com/office/powerpoint/2010/main" val="317198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7ECC4-4117-991E-833D-272464095A6B}"/>
              </a:ext>
            </a:extLst>
          </p:cNvPr>
          <p:cNvSpPr>
            <a:spLocks noGrp="1"/>
          </p:cNvSpPr>
          <p:nvPr>
            <p:ph type="title"/>
          </p:nvPr>
        </p:nvSpPr>
        <p:spPr/>
        <p:txBody>
          <a:bodyPr/>
          <a:lstStyle/>
          <a:p>
            <a:r>
              <a:rPr kumimoji="1" lang="ja-JP" altLang="en-US" dirty="0"/>
              <a:t>                       エポック数</a:t>
            </a:r>
          </a:p>
        </p:txBody>
      </p:sp>
      <p:pic>
        <p:nvPicPr>
          <p:cNvPr id="5" name="コンテンツ プレースホルダー 4" descr="テキスト&#10;&#10;中程度の精度で自動的に生成された説明">
            <a:extLst>
              <a:ext uri="{FF2B5EF4-FFF2-40B4-BE49-F238E27FC236}">
                <a16:creationId xmlns:a16="http://schemas.microsoft.com/office/drawing/2014/main" id="{BC683AA3-7C5E-A252-6EE5-0661C79FA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586" y="1690688"/>
            <a:ext cx="6241788" cy="3815780"/>
          </a:xfrm>
        </p:spPr>
      </p:pic>
      <p:sp>
        <p:nvSpPr>
          <p:cNvPr id="7" name="テキスト ボックス 6">
            <a:extLst>
              <a:ext uri="{FF2B5EF4-FFF2-40B4-BE49-F238E27FC236}">
                <a16:creationId xmlns:a16="http://schemas.microsoft.com/office/drawing/2014/main" id="{5A4C0E60-0AFC-0082-A988-39D6C9E182FC}"/>
              </a:ext>
            </a:extLst>
          </p:cNvPr>
          <p:cNvSpPr txBox="1"/>
          <p:nvPr/>
        </p:nvSpPr>
        <p:spPr>
          <a:xfrm>
            <a:off x="253999" y="5740400"/>
            <a:ext cx="5842001" cy="307777"/>
          </a:xfrm>
          <a:prstGeom prst="rect">
            <a:avLst/>
          </a:prstGeom>
          <a:noFill/>
        </p:spPr>
        <p:txBody>
          <a:bodyPr wrap="square" rtlCol="0">
            <a:spAutoFit/>
          </a:bodyPr>
          <a:lstStyle/>
          <a:p>
            <a:r>
              <a:rPr kumimoji="1" lang="en-US" altLang="ja-JP" sz="1400" dirty="0"/>
              <a:t>[9] https://www.st-hakky-blog.com/entry/2017/01/17/165137</a:t>
            </a:r>
            <a:endParaRPr kumimoji="1" lang="ja-JP" altLang="en-US" sz="1400" dirty="0"/>
          </a:p>
        </p:txBody>
      </p:sp>
      <p:sp>
        <p:nvSpPr>
          <p:cNvPr id="8" name="テキスト ボックス 7">
            <a:extLst>
              <a:ext uri="{FF2B5EF4-FFF2-40B4-BE49-F238E27FC236}">
                <a16:creationId xmlns:a16="http://schemas.microsoft.com/office/drawing/2014/main" id="{E21581FF-5CBB-349B-AE9B-1BC5FC14E7CF}"/>
              </a:ext>
            </a:extLst>
          </p:cNvPr>
          <p:cNvSpPr txBox="1"/>
          <p:nvPr/>
        </p:nvSpPr>
        <p:spPr>
          <a:xfrm>
            <a:off x="6453374" y="2085975"/>
            <a:ext cx="4900426" cy="2031325"/>
          </a:xfrm>
          <a:prstGeom prst="rect">
            <a:avLst/>
          </a:prstGeom>
          <a:noFill/>
        </p:spPr>
        <p:txBody>
          <a:bodyPr wrap="square" rtlCol="0">
            <a:spAutoFit/>
          </a:bodyPr>
          <a:lstStyle/>
          <a:p>
            <a:r>
              <a:rPr lang="ja-JP" altLang="en-US" dirty="0"/>
              <a:t>・一つの訓練データを何回繰り返して学習させるか</a:t>
            </a:r>
            <a:endParaRPr lang="en-US" altLang="ja-JP" dirty="0"/>
          </a:p>
          <a:p>
            <a:r>
              <a:rPr lang="en-US" altLang="ja-JP" dirty="0"/>
              <a:t>Deep learning </a:t>
            </a:r>
            <a:r>
              <a:rPr lang="ja-JP" altLang="en-US" dirty="0"/>
              <a:t>のようにパラメータが多いものだと訓練データを何回も繰り返して学習させないとうまく行かない</a:t>
            </a:r>
            <a:r>
              <a:rPr lang="en-US" altLang="ja-JP" dirty="0"/>
              <a:t>(</a:t>
            </a:r>
            <a:r>
              <a:rPr lang="ja-JP" altLang="en-US" dirty="0"/>
              <a:t>やりすぎると過学習</a:t>
            </a:r>
            <a:r>
              <a:rPr lang="en-US" altLang="ja-JP" dirty="0"/>
              <a:t>)</a:t>
            </a:r>
          </a:p>
          <a:p>
            <a:r>
              <a:rPr kumimoji="1" lang="ja-JP" altLang="en-US" dirty="0"/>
              <a:t>→汎化性能が高くなるように設定する</a:t>
            </a:r>
            <a:endParaRPr kumimoji="1" lang="en-US" altLang="ja-JP" dirty="0"/>
          </a:p>
        </p:txBody>
      </p:sp>
    </p:spTree>
    <p:extLst>
      <p:ext uri="{BB962C8B-B14F-4D97-AF65-F5344CB8AC3E}">
        <p14:creationId xmlns:p14="http://schemas.microsoft.com/office/powerpoint/2010/main" val="124129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0941D-DD65-1CAE-A2D1-BE95677BB4ED}"/>
              </a:ext>
            </a:extLst>
          </p:cNvPr>
          <p:cNvSpPr>
            <a:spLocks noGrp="1"/>
          </p:cNvSpPr>
          <p:nvPr>
            <p:ph type="title"/>
          </p:nvPr>
        </p:nvSpPr>
        <p:spPr/>
        <p:txBody>
          <a:bodyPr/>
          <a:lstStyle/>
          <a:p>
            <a:r>
              <a:rPr kumimoji="1" lang="en-US" altLang="ja-JP" dirty="0"/>
              <a:t>         Cross Validation(</a:t>
            </a:r>
            <a:r>
              <a:rPr kumimoji="1" lang="ja-JP" altLang="en-US" dirty="0"/>
              <a:t>交差検証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6F688A8-9A4C-03A3-3512-9736500871EF}"/>
              </a:ext>
            </a:extLst>
          </p:cNvPr>
          <p:cNvSpPr>
            <a:spLocks noGrp="1"/>
          </p:cNvSpPr>
          <p:nvPr>
            <p:ph idx="1"/>
          </p:nvPr>
        </p:nvSpPr>
        <p:spPr/>
        <p:txBody>
          <a:bodyPr/>
          <a:lstStyle/>
          <a:p>
            <a:r>
              <a:rPr lang="ja-JP" altLang="en-US" dirty="0"/>
              <a:t>汎化性能を評価する統計的な手法</a:t>
            </a:r>
            <a:endParaRPr kumimoji="1" lang="ja-JP" altLang="en-US" dirty="0"/>
          </a:p>
        </p:txBody>
      </p:sp>
      <p:pic>
        <p:nvPicPr>
          <p:cNvPr id="5" name="図 4" descr="ダイアグラム&#10;&#10;自動的に生成された説明">
            <a:extLst>
              <a:ext uri="{FF2B5EF4-FFF2-40B4-BE49-F238E27FC236}">
                <a16:creationId xmlns:a16="http://schemas.microsoft.com/office/drawing/2014/main" id="{455DDAF3-6E57-B31F-A7A3-16F919470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34" y="2458189"/>
            <a:ext cx="6430440" cy="3451970"/>
          </a:xfrm>
          <a:prstGeom prst="rect">
            <a:avLst/>
          </a:prstGeom>
        </p:spPr>
      </p:pic>
      <p:sp>
        <p:nvSpPr>
          <p:cNvPr id="6" name="テキスト ボックス 5">
            <a:extLst>
              <a:ext uri="{FF2B5EF4-FFF2-40B4-BE49-F238E27FC236}">
                <a16:creationId xmlns:a16="http://schemas.microsoft.com/office/drawing/2014/main" id="{D6B48EB6-72DB-2DDD-8317-0E0BC4871BB2}"/>
              </a:ext>
            </a:extLst>
          </p:cNvPr>
          <p:cNvSpPr txBox="1"/>
          <p:nvPr/>
        </p:nvSpPr>
        <p:spPr>
          <a:xfrm>
            <a:off x="7513320" y="1551305"/>
            <a:ext cx="4092146" cy="4093428"/>
          </a:xfrm>
          <a:prstGeom prst="rect">
            <a:avLst/>
          </a:prstGeom>
          <a:noFill/>
        </p:spPr>
        <p:txBody>
          <a:bodyPr wrap="square" rtlCol="0">
            <a:spAutoFit/>
          </a:bodyPr>
          <a:lstStyle/>
          <a:p>
            <a:r>
              <a:rPr kumimoji="1" lang="ja-JP" altLang="en-US" sz="2000" dirty="0"/>
              <a:t>・学習データとテストデータを分けて</a:t>
            </a:r>
            <a:endParaRPr kumimoji="1" lang="en-US" altLang="ja-JP" sz="2000" dirty="0"/>
          </a:p>
          <a:p>
            <a:r>
              <a:rPr lang="ja-JP" altLang="en-US" sz="2000" dirty="0"/>
              <a:t>　汎化性能を検証</a:t>
            </a:r>
            <a:endParaRPr lang="en-US" altLang="ja-JP" sz="2000" dirty="0"/>
          </a:p>
          <a:p>
            <a:endParaRPr lang="en-US" altLang="ja-JP" sz="2000" dirty="0"/>
          </a:p>
          <a:p>
            <a:r>
              <a:rPr kumimoji="1" lang="ja-JP" altLang="en-US" sz="2000" dirty="0"/>
              <a:t>・</a:t>
            </a:r>
            <a:r>
              <a:rPr kumimoji="1" lang="en-US" altLang="ja-JP" sz="2000" dirty="0"/>
              <a:t>K</a:t>
            </a:r>
            <a:r>
              <a:rPr lang="en-US" altLang="ja-JP" sz="2000" dirty="0"/>
              <a:t>-</a:t>
            </a:r>
            <a:r>
              <a:rPr lang="ja-JP" altLang="en-US" sz="2000" dirty="0"/>
              <a:t>分割交差検証が良く利用されている</a:t>
            </a:r>
            <a:r>
              <a:rPr lang="en-US" altLang="ja-JP" sz="2000" dirty="0"/>
              <a:t>(</a:t>
            </a:r>
            <a:r>
              <a:rPr lang="ja-JP" altLang="en-US" sz="2000" dirty="0"/>
              <a:t>左図</a:t>
            </a:r>
            <a:r>
              <a:rPr lang="en-US" altLang="ja-JP" sz="2000" dirty="0"/>
              <a:t>)</a:t>
            </a:r>
          </a:p>
          <a:p>
            <a:r>
              <a:rPr kumimoji="1" lang="ja-JP" altLang="en-US" sz="2000" dirty="0"/>
              <a:t>→データを</a:t>
            </a:r>
            <a:r>
              <a:rPr kumimoji="1" lang="en-US" altLang="ja-JP" sz="2000" dirty="0"/>
              <a:t>K</a:t>
            </a:r>
            <a:r>
              <a:rPr kumimoji="1" lang="ja-JP" altLang="en-US" sz="2000" dirty="0"/>
              <a:t>個に分割してそのうち</a:t>
            </a:r>
            <a:r>
              <a:rPr kumimoji="1" lang="en-US" altLang="ja-JP" sz="2000" dirty="0"/>
              <a:t>1</a:t>
            </a:r>
            <a:r>
              <a:rPr kumimoji="1" lang="ja-JP" altLang="en-US" sz="2000" dirty="0"/>
              <a:t>つをテストデータに、残りの</a:t>
            </a:r>
            <a:r>
              <a:rPr kumimoji="1" lang="en-US" altLang="ja-JP" sz="2000" dirty="0"/>
              <a:t>K</a:t>
            </a:r>
            <a:r>
              <a:rPr lang="en-US" altLang="ja-JP" sz="2000" dirty="0"/>
              <a:t>-1</a:t>
            </a:r>
            <a:r>
              <a:rPr lang="ja-JP" altLang="en-US" sz="2000" dirty="0"/>
              <a:t>個を学習データとして正解率の評価を行う</a:t>
            </a:r>
            <a:endParaRPr lang="en-US" altLang="ja-JP" sz="2000" dirty="0"/>
          </a:p>
          <a:p>
            <a:r>
              <a:rPr lang="en-US" altLang="ja-JP" sz="2000" dirty="0"/>
              <a:t>K</a:t>
            </a:r>
            <a:r>
              <a:rPr lang="ja-JP" altLang="en-US" sz="2000" dirty="0"/>
              <a:t>個のデータがすべてテストデータになるように</a:t>
            </a:r>
            <a:r>
              <a:rPr lang="en-US" altLang="ja-JP" sz="2000" dirty="0"/>
              <a:t>K</a:t>
            </a:r>
            <a:r>
              <a:rPr lang="ja-JP" altLang="en-US" sz="2000" dirty="0"/>
              <a:t>回学習を行って精度の平均をとる</a:t>
            </a:r>
            <a:endParaRPr kumimoji="1" lang="en-US" altLang="ja-JP" sz="2000" dirty="0"/>
          </a:p>
        </p:txBody>
      </p:sp>
    </p:spTree>
    <p:extLst>
      <p:ext uri="{BB962C8B-B14F-4D97-AF65-F5344CB8AC3E}">
        <p14:creationId xmlns:p14="http://schemas.microsoft.com/office/powerpoint/2010/main" val="166390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00A6B4-80F1-0BC1-E228-63F4AAE001C6}"/>
              </a:ext>
            </a:extLst>
          </p:cNvPr>
          <p:cNvSpPr>
            <a:spLocks noGrp="1"/>
          </p:cNvSpPr>
          <p:nvPr>
            <p:ph type="title"/>
          </p:nvPr>
        </p:nvSpPr>
        <p:spPr/>
        <p:txBody>
          <a:bodyPr/>
          <a:lstStyle/>
          <a:p>
            <a:r>
              <a:rPr kumimoji="1" lang="ja-JP" altLang="en-US" dirty="0"/>
              <a:t>結論</a:t>
            </a:r>
          </a:p>
        </p:txBody>
      </p:sp>
      <p:sp>
        <p:nvSpPr>
          <p:cNvPr id="3" name="コンテンツ プレースホルダー 2">
            <a:extLst>
              <a:ext uri="{FF2B5EF4-FFF2-40B4-BE49-F238E27FC236}">
                <a16:creationId xmlns:a16="http://schemas.microsoft.com/office/drawing/2014/main" id="{3A950BF9-FF14-7B90-36E6-B479EA54F2B0}"/>
              </a:ext>
            </a:extLst>
          </p:cNvPr>
          <p:cNvSpPr>
            <a:spLocks noGrp="1"/>
          </p:cNvSpPr>
          <p:nvPr>
            <p:ph idx="1"/>
          </p:nvPr>
        </p:nvSpPr>
        <p:spPr/>
        <p:txBody>
          <a:bodyPr/>
          <a:lstStyle/>
          <a:p>
            <a:r>
              <a:rPr kumimoji="1" lang="ja-JP" altLang="en-US" dirty="0"/>
              <a:t>スペクトログラムに</a:t>
            </a:r>
            <a:r>
              <a:rPr lang="en-US" altLang="ja-JP" dirty="0"/>
              <a:t>DCNNs</a:t>
            </a:r>
            <a:r>
              <a:rPr lang="ja-JP" altLang="en-US" dirty="0"/>
              <a:t>を適用することで高い精度で人間検知と行動のクラス分けができた</a:t>
            </a:r>
            <a:endParaRPr lang="en-US" altLang="ja-JP" dirty="0"/>
          </a:p>
          <a:p>
            <a:pPr marL="0" indent="0">
              <a:buNone/>
            </a:pPr>
            <a:r>
              <a:rPr kumimoji="1" lang="ja-JP" altLang="en-US" dirty="0"/>
              <a:t>→</a:t>
            </a:r>
            <a:r>
              <a:rPr lang="ja-JP" altLang="en-US" dirty="0"/>
              <a:t>特徴量を抽出せずスペクトログラムそのものを入力としたことが要因である</a:t>
            </a:r>
            <a:endParaRPr lang="en-US" altLang="ja-JP" dirty="0"/>
          </a:p>
          <a:p>
            <a:pPr marL="0" indent="0">
              <a:buNone/>
            </a:pPr>
            <a:endParaRPr kumimoji="1" lang="en-US" altLang="ja-JP" dirty="0"/>
          </a:p>
          <a:p>
            <a:pPr marL="0" indent="0">
              <a:buNone/>
            </a:pPr>
            <a:r>
              <a:rPr lang="ja-JP" altLang="en-US" dirty="0"/>
              <a:t>今後の課題</a:t>
            </a:r>
            <a:endParaRPr lang="en-US" altLang="ja-JP" dirty="0"/>
          </a:p>
          <a:p>
            <a:pPr marL="0" indent="0">
              <a:buNone/>
            </a:pPr>
            <a:r>
              <a:rPr kumimoji="1" lang="ja-JP" altLang="en-US" dirty="0"/>
              <a:t>・動きに不規則性があると性能が大きく落ちる</a:t>
            </a:r>
            <a:endParaRPr kumimoji="1" lang="en-US" altLang="ja-JP" dirty="0"/>
          </a:p>
          <a:p>
            <a:pPr marL="0" indent="0">
              <a:buNone/>
            </a:pPr>
            <a:r>
              <a:rPr lang="ja-JP" altLang="en-US" dirty="0"/>
              <a:t>・複雑な計算ゆえ計算量が大きい</a:t>
            </a:r>
            <a:endParaRPr kumimoji="1" lang="ja-JP" altLang="en-US" dirty="0"/>
          </a:p>
        </p:txBody>
      </p:sp>
    </p:spTree>
    <p:extLst>
      <p:ext uri="{BB962C8B-B14F-4D97-AF65-F5344CB8AC3E}">
        <p14:creationId xmlns:p14="http://schemas.microsoft.com/office/powerpoint/2010/main" val="17743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1A548-FFA7-A6A5-69E1-6C670104F55B}"/>
              </a:ext>
            </a:extLst>
          </p:cNvPr>
          <p:cNvSpPr>
            <a:spLocks noGrp="1"/>
          </p:cNvSpPr>
          <p:nvPr>
            <p:ph type="title"/>
          </p:nvPr>
        </p:nvSpPr>
        <p:spPr/>
        <p:txBody>
          <a:bodyPr>
            <a:normAutofit/>
          </a:bodyPr>
          <a:lstStyle/>
          <a:p>
            <a:r>
              <a:rPr lang="en-US" altLang="ja-JP" sz="4000" dirty="0"/>
              <a:t>Linear Discriminant Analysis(</a:t>
            </a:r>
            <a:r>
              <a:rPr lang="ja-JP" altLang="en-US" sz="4000" dirty="0"/>
              <a:t>線形判別分析</a:t>
            </a:r>
            <a:r>
              <a:rPr lang="en-US" altLang="ja-JP" sz="4000" dirty="0"/>
              <a:t>)</a:t>
            </a:r>
            <a:endParaRPr kumimoji="1" lang="ja-JP" altLang="en-US" sz="4000" dirty="0"/>
          </a:p>
        </p:txBody>
      </p:sp>
      <p:pic>
        <p:nvPicPr>
          <p:cNvPr id="5" name="コンテンツ プレースホルダー 4" descr="グラフ, 散布図&#10;&#10;自動的に生成された説明">
            <a:extLst>
              <a:ext uri="{FF2B5EF4-FFF2-40B4-BE49-F238E27FC236}">
                <a16:creationId xmlns:a16="http://schemas.microsoft.com/office/drawing/2014/main" id="{A0DC4350-99CB-0AC1-D29D-134AB2BC3E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830" y="2050436"/>
            <a:ext cx="5704840" cy="3269178"/>
          </a:xfrm>
        </p:spPr>
      </p:pic>
      <p:sp>
        <p:nvSpPr>
          <p:cNvPr id="6" name="テキスト ボックス 5">
            <a:extLst>
              <a:ext uri="{FF2B5EF4-FFF2-40B4-BE49-F238E27FC236}">
                <a16:creationId xmlns:a16="http://schemas.microsoft.com/office/drawing/2014/main" id="{94059E92-287E-F6EA-511F-68949605C36D}"/>
              </a:ext>
            </a:extLst>
          </p:cNvPr>
          <p:cNvSpPr txBox="1"/>
          <p:nvPr/>
        </p:nvSpPr>
        <p:spPr>
          <a:xfrm>
            <a:off x="381000" y="5319614"/>
            <a:ext cx="3812628" cy="1546577"/>
          </a:xfrm>
          <a:prstGeom prst="rect">
            <a:avLst/>
          </a:prstGeom>
          <a:noFill/>
        </p:spPr>
        <p:txBody>
          <a:bodyPr wrap="square" rtlCol="0">
            <a:spAutoFit/>
          </a:bodyPr>
          <a:lstStyle/>
          <a:p>
            <a:r>
              <a:rPr kumimoji="1" lang="en-US" altLang="ja-JP" sz="1050" dirty="0"/>
              <a:t>[1] https://datachemeng.com/lineardiscriminantanalysis/#:~:text=%E7%A0%94%E7%A9%B6%E8%80%85%E3%81%B8-,%E7%B7%9A%E5%BD%A2%E5%88%A4%E5%88%A5%E5%88%86%E6%9E%90(Linear%20Discriminant%20Analysis%2C%20LDA)%EF%BD%9E%E5%A4%9A,%E3%81%A7%E3%81%8D%E3%82%8B%E7%B7%9A%E5%BD%A2%E3%82%AF%E3%83%A9%E3%82%B9%E5%88%86%E9%A1%9E%EF%BD%9E</a:t>
            </a:r>
            <a:endParaRPr kumimoji="1" lang="ja-JP" altLang="en-US" sz="1050" dirty="0"/>
          </a:p>
        </p:txBody>
      </p:sp>
    </p:spTree>
    <p:extLst>
      <p:ext uri="{BB962C8B-B14F-4D97-AF65-F5344CB8AC3E}">
        <p14:creationId xmlns:p14="http://schemas.microsoft.com/office/powerpoint/2010/main" val="328647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FC99F5D-DE32-77F2-1324-58F6352DF183}"/>
              </a:ext>
            </a:extLst>
          </p:cNvPr>
          <p:cNvSpPr>
            <a:spLocks noGrp="1"/>
          </p:cNvSpPr>
          <p:nvPr>
            <p:ph idx="4294967295"/>
          </p:nvPr>
        </p:nvSpPr>
        <p:spPr>
          <a:xfrm>
            <a:off x="295274" y="219075"/>
            <a:ext cx="10220325" cy="5957888"/>
          </a:xfrm>
        </p:spPr>
        <p:txBody>
          <a:bodyPr/>
          <a:lstStyle/>
          <a:p>
            <a:r>
              <a:rPr kumimoji="1" lang="ja-JP" altLang="en-US" dirty="0"/>
              <a:t>マイクロドップラーのスペクトログラムを</a:t>
            </a:r>
            <a:r>
              <a:rPr kumimoji="1" lang="en-US" altLang="ja-JP" dirty="0"/>
              <a:t>input</a:t>
            </a:r>
            <a:r>
              <a:rPr kumimoji="1" lang="ja-JP" altLang="en-US" dirty="0"/>
              <a:t>として</a:t>
            </a:r>
            <a:endParaRPr kumimoji="1" lang="en-US" altLang="ja-JP" dirty="0"/>
          </a:p>
          <a:p>
            <a:pPr marL="0" indent="0">
              <a:buNone/>
            </a:pPr>
            <a:r>
              <a:rPr lang="ja-JP" altLang="en-US" dirty="0"/>
              <a:t>→特徴量とクラス分けを同時に行える</a:t>
            </a:r>
            <a:endParaRPr lang="en-US" altLang="ja-JP" dirty="0"/>
          </a:p>
          <a:p>
            <a:pPr marL="0" indent="0">
              <a:buNone/>
            </a:pPr>
            <a:r>
              <a:rPr kumimoji="1" lang="en-US" altLang="ja-JP" dirty="0"/>
              <a:t>    (</a:t>
            </a:r>
            <a:r>
              <a:rPr kumimoji="1" lang="ja-JP" altLang="en-US" dirty="0"/>
              <a:t>特に人の手を加えることなく</a:t>
            </a:r>
            <a:r>
              <a:rPr kumimoji="1" lang="en-US" altLang="ja-JP" dirty="0"/>
              <a:t>)</a:t>
            </a:r>
            <a:endParaRPr kumimoji="1" lang="ja-JP" altLang="en-US" dirty="0"/>
          </a:p>
        </p:txBody>
      </p:sp>
    </p:spTree>
    <p:extLst>
      <p:ext uri="{BB962C8B-B14F-4D97-AF65-F5344CB8AC3E}">
        <p14:creationId xmlns:p14="http://schemas.microsoft.com/office/powerpoint/2010/main" val="137660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3CE13-03B8-40A2-3796-DC4B2C6F1B50}"/>
              </a:ext>
            </a:extLst>
          </p:cNvPr>
          <p:cNvSpPr>
            <a:spLocks noGrp="1"/>
          </p:cNvSpPr>
          <p:nvPr>
            <p:ph type="title"/>
          </p:nvPr>
        </p:nvSpPr>
        <p:spPr>
          <a:xfrm>
            <a:off x="838200" y="365126"/>
            <a:ext cx="10515600" cy="482600"/>
          </a:xfrm>
        </p:spPr>
        <p:txBody>
          <a:bodyPr>
            <a:normAutofit fontScale="90000"/>
          </a:bodyPr>
          <a:lstStyle/>
          <a:p>
            <a:r>
              <a:rPr lang="ja-JP" altLang="en-US" sz="3600" dirty="0"/>
              <a:t>・論文　概略</a:t>
            </a:r>
            <a:r>
              <a:rPr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18AC8ACD-4658-E26B-4734-540653835C24}"/>
              </a:ext>
            </a:extLst>
          </p:cNvPr>
          <p:cNvSpPr>
            <a:spLocks noGrp="1"/>
          </p:cNvSpPr>
          <p:nvPr>
            <p:ph idx="1"/>
          </p:nvPr>
        </p:nvSpPr>
        <p:spPr>
          <a:xfrm>
            <a:off x="838200" y="1037230"/>
            <a:ext cx="10515600" cy="5568286"/>
          </a:xfrm>
        </p:spPr>
        <p:txBody>
          <a:bodyPr>
            <a:normAutofit fontScale="92500" lnSpcReduction="10000"/>
          </a:bodyPr>
          <a:lstStyle/>
          <a:p>
            <a:r>
              <a:rPr lang="ja-JP" altLang="en-US" dirty="0"/>
              <a:t>畳み込みニューラルネットワーク</a:t>
            </a:r>
            <a:r>
              <a:rPr lang="en-US" altLang="ja-JP" dirty="0"/>
              <a:t>(DCNNs)</a:t>
            </a:r>
            <a:r>
              <a:rPr lang="ja-JP" altLang="en-US" dirty="0"/>
              <a:t>を使って</a:t>
            </a:r>
            <a:endParaRPr lang="en-US" altLang="ja-JP" dirty="0"/>
          </a:p>
          <a:p>
            <a:pPr marL="0" indent="0">
              <a:buNone/>
            </a:pPr>
            <a:r>
              <a:rPr lang="ja-JP" altLang="en-US" dirty="0"/>
              <a:t>　ドップラーレーダーを基に</a:t>
            </a:r>
            <a:endParaRPr lang="en-US" altLang="ja-JP" dirty="0"/>
          </a:p>
          <a:p>
            <a:pPr marL="0" indent="0">
              <a:buNone/>
            </a:pPr>
            <a:r>
              <a:rPr lang="ja-JP" altLang="en-US" dirty="0"/>
              <a:t>→・人間検知</a:t>
            </a:r>
            <a:endParaRPr lang="en-US" altLang="ja-JP" dirty="0"/>
          </a:p>
          <a:p>
            <a:pPr marL="0" indent="0">
              <a:buNone/>
            </a:pPr>
            <a:r>
              <a:rPr lang="ja-JP" altLang="en-US" dirty="0"/>
              <a:t>　・人間の行動のクラス分け</a:t>
            </a:r>
            <a:endParaRPr lang="en-US" altLang="ja-JP" dirty="0"/>
          </a:p>
          <a:p>
            <a:pPr marL="0" indent="0">
              <a:buNone/>
            </a:pPr>
            <a:r>
              <a:rPr kumimoji="1" lang="ja-JP" altLang="en-US" dirty="0"/>
              <a:t>　　を行う</a:t>
            </a:r>
            <a:endParaRPr kumimoji="1" lang="en-US" altLang="ja-JP" dirty="0"/>
          </a:p>
          <a:p>
            <a:pPr marL="0" indent="0">
              <a:buNone/>
            </a:pPr>
            <a:endParaRPr lang="en-US" altLang="ja-JP" dirty="0"/>
          </a:p>
          <a:p>
            <a:pPr marL="0" indent="0">
              <a:buNone/>
            </a:pPr>
            <a:r>
              <a:rPr lang="en-US" altLang="ja-JP" dirty="0"/>
              <a:t>[</a:t>
            </a:r>
            <a:r>
              <a:rPr lang="ja-JP" altLang="en-US" dirty="0"/>
              <a:t>今までの提案手法の弱点</a:t>
            </a:r>
            <a:r>
              <a:rPr lang="en-US" altLang="ja-JP" dirty="0"/>
              <a:t>]</a:t>
            </a:r>
          </a:p>
          <a:p>
            <a:pPr marL="0" indent="0">
              <a:buNone/>
            </a:pPr>
            <a:r>
              <a:rPr lang="ja-JP" altLang="en-US" dirty="0"/>
              <a:t>・手作業で特徴量を抽出する必要がある</a:t>
            </a:r>
            <a:endParaRPr lang="en-US" altLang="ja-JP" dirty="0"/>
          </a:p>
          <a:p>
            <a:pPr marL="0" indent="0">
              <a:buNone/>
            </a:pPr>
            <a:r>
              <a:rPr lang="ja-JP" altLang="en-US" dirty="0"/>
              <a:t>・</a:t>
            </a:r>
            <a:r>
              <a:rPr kumimoji="1" lang="ja-JP" altLang="en-US" dirty="0"/>
              <a:t>マイクロドップラーのスペクトログラムを</a:t>
            </a:r>
            <a:r>
              <a:rPr kumimoji="1" lang="en-US" altLang="ja-JP" dirty="0"/>
              <a:t>input</a:t>
            </a:r>
            <a:r>
              <a:rPr kumimoji="1" lang="ja-JP" altLang="en-US" dirty="0"/>
              <a:t>として</a:t>
            </a:r>
            <a:endParaRPr kumimoji="1" lang="en-US" altLang="ja-JP" dirty="0"/>
          </a:p>
          <a:p>
            <a:pPr marL="0" indent="0">
              <a:buNone/>
            </a:pPr>
            <a:r>
              <a:rPr lang="ja-JP" altLang="en-US" dirty="0"/>
              <a:t>→特徴量とクラス分けを同時に行える</a:t>
            </a:r>
            <a:endParaRPr lang="en-US" altLang="ja-JP" dirty="0"/>
          </a:p>
          <a:p>
            <a:pPr marL="0" indent="0">
              <a:buNone/>
            </a:pPr>
            <a:endParaRPr lang="en-US" altLang="ja-JP" dirty="0"/>
          </a:p>
          <a:p>
            <a:pPr marL="0" indent="0">
              <a:buNone/>
            </a:pPr>
            <a:r>
              <a:rPr lang="ja-JP" altLang="en-US" dirty="0"/>
              <a:t>　</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372517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0EE36-E434-63FA-9B01-22A4D41ECF0E}"/>
              </a:ext>
            </a:extLst>
          </p:cNvPr>
          <p:cNvSpPr>
            <a:spLocks noGrp="1"/>
          </p:cNvSpPr>
          <p:nvPr>
            <p:ph type="title"/>
          </p:nvPr>
        </p:nvSpPr>
        <p:spPr>
          <a:xfrm>
            <a:off x="838200" y="365125"/>
            <a:ext cx="10515600" cy="758825"/>
          </a:xfrm>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0D412D35-6B6A-40A7-4CB2-E1F080515FA7}"/>
              </a:ext>
            </a:extLst>
          </p:cNvPr>
          <p:cNvSpPr>
            <a:spLocks noGrp="1"/>
          </p:cNvSpPr>
          <p:nvPr>
            <p:ph idx="1"/>
          </p:nvPr>
        </p:nvSpPr>
        <p:spPr>
          <a:xfrm>
            <a:off x="838200" y="1057275"/>
            <a:ext cx="10515600" cy="5119688"/>
          </a:xfrm>
        </p:spPr>
        <p:txBody>
          <a:bodyPr>
            <a:normAutofit/>
          </a:bodyPr>
          <a:lstStyle/>
          <a:p>
            <a:pPr marL="0" indent="0">
              <a:buNone/>
            </a:pPr>
            <a:r>
              <a:rPr kumimoji="1" lang="en-US" altLang="ja-JP" dirty="0"/>
              <a:t>Doppler radar...</a:t>
            </a:r>
            <a:r>
              <a:rPr kumimoji="1" lang="ja-JP" altLang="en-US" dirty="0"/>
              <a:t>動く物体検知や目標物のクラス分けに　</a:t>
            </a:r>
            <a:endParaRPr kumimoji="1" lang="en-US" altLang="ja-JP" dirty="0"/>
          </a:p>
          <a:p>
            <a:pPr marL="0" indent="0">
              <a:buNone/>
            </a:pPr>
            <a:r>
              <a:rPr lang="ja-JP" altLang="en-US" dirty="0"/>
              <a:t>　　　　　　　</a:t>
            </a:r>
            <a:r>
              <a:rPr kumimoji="1" lang="ja-JP" altLang="en-US" dirty="0"/>
              <a:t>広い範囲で使われている</a:t>
            </a:r>
            <a:endParaRPr kumimoji="1" lang="en-US" altLang="ja-JP" dirty="0"/>
          </a:p>
          <a:p>
            <a:pPr marL="0" indent="0">
              <a:buNone/>
            </a:pPr>
            <a:r>
              <a:rPr lang="ja-JP" altLang="en-US" dirty="0"/>
              <a:t>→雑音圧縮＆非定常なもののみ検知するため　</a:t>
            </a:r>
            <a:endParaRPr lang="en-US" altLang="ja-JP" dirty="0"/>
          </a:p>
          <a:p>
            <a:pPr marL="0" indent="0">
              <a:buNone/>
            </a:pPr>
            <a:endParaRPr lang="en-US" altLang="ja-JP" dirty="0"/>
          </a:p>
          <a:p>
            <a:pPr marL="0" indent="0">
              <a:buNone/>
            </a:pPr>
            <a:r>
              <a:rPr lang="ja-JP" altLang="en-US" dirty="0"/>
              <a:t>初期段階：時間変化のないものを判別するのに使われていた</a:t>
            </a:r>
            <a:endParaRPr lang="en-US" altLang="ja-JP" dirty="0"/>
          </a:p>
          <a:p>
            <a:pPr marL="0" indent="0">
              <a:buNone/>
            </a:pPr>
            <a:r>
              <a:rPr lang="ja-JP" altLang="en-US" dirty="0"/>
              <a:t>徐々に</a:t>
            </a:r>
            <a:r>
              <a:rPr lang="en-US" altLang="ja-JP" dirty="0"/>
              <a:t>..</a:t>
            </a:r>
            <a:r>
              <a:rPr lang="ja-JP" altLang="en-US" dirty="0"/>
              <a:t>時間変化のある信号</a:t>
            </a:r>
            <a:r>
              <a:rPr lang="en-US" altLang="ja-JP" dirty="0"/>
              <a:t>(from</a:t>
            </a:r>
            <a:r>
              <a:rPr lang="ja-JP" altLang="en-US" dirty="0"/>
              <a:t>スペクトログラム</a:t>
            </a:r>
            <a:r>
              <a:rPr lang="en-US" altLang="ja-JP" dirty="0"/>
              <a:t>)</a:t>
            </a:r>
            <a:r>
              <a:rPr lang="ja-JP" altLang="en-US" dirty="0"/>
              <a:t>行動を検知　　　　　　　　</a:t>
            </a:r>
            <a:endParaRPr lang="en-US" altLang="ja-JP" dirty="0"/>
          </a:p>
          <a:p>
            <a:pPr marL="0" indent="0">
              <a:buNone/>
            </a:pPr>
            <a:r>
              <a:rPr lang="en-US" altLang="ja-JP" dirty="0"/>
              <a:t>	</a:t>
            </a:r>
            <a:r>
              <a:rPr lang="ja-JP" altLang="en-US" dirty="0"/>
              <a:t>　するように</a:t>
            </a:r>
            <a:endParaRPr lang="en-US" altLang="ja-JP" dirty="0"/>
          </a:p>
          <a:p>
            <a:pPr marL="0" indent="0">
              <a:buNone/>
            </a:pPr>
            <a:r>
              <a:rPr lang="en-US" altLang="ja-JP" dirty="0"/>
              <a:t>	</a:t>
            </a:r>
            <a:r>
              <a:rPr lang="ja-JP" altLang="en-US" dirty="0"/>
              <a:t>　経験的な分類分けからターゲットのクラス分けも</a:t>
            </a:r>
            <a:endParaRPr lang="en-US" altLang="ja-JP" dirty="0"/>
          </a:p>
          <a:p>
            <a:pPr marL="0" indent="0">
              <a:buNone/>
            </a:pPr>
            <a:r>
              <a:rPr lang="ja-JP" altLang="en-US" sz="4000" dirty="0"/>
              <a:t>　　　</a:t>
            </a:r>
            <a:r>
              <a:rPr lang="en-US" altLang="ja-JP" sz="4000" dirty="0"/>
              <a:t>PCA</a:t>
            </a:r>
            <a:r>
              <a:rPr lang="ja-JP" altLang="en-US" sz="4000" dirty="0"/>
              <a:t>と</a:t>
            </a:r>
            <a:r>
              <a:rPr lang="en-US" altLang="ja-JP" sz="4000" dirty="0"/>
              <a:t>LDA</a:t>
            </a:r>
            <a:r>
              <a:rPr lang="ja-JP" altLang="en-US" sz="4000" dirty="0"/>
              <a:t>を</a:t>
            </a:r>
            <a:endParaRPr lang="en-US" altLang="ja-JP" sz="4000" dirty="0"/>
          </a:p>
        </p:txBody>
      </p:sp>
    </p:spTree>
    <p:extLst>
      <p:ext uri="{BB962C8B-B14F-4D97-AF65-F5344CB8AC3E}">
        <p14:creationId xmlns:p14="http://schemas.microsoft.com/office/powerpoint/2010/main" val="146603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B6092-2EEB-C57A-B4E8-EF5CD0CF1DBA}"/>
              </a:ext>
            </a:extLst>
          </p:cNvPr>
          <p:cNvSpPr>
            <a:spLocks noGrp="1"/>
          </p:cNvSpPr>
          <p:nvPr>
            <p:ph type="title"/>
          </p:nvPr>
        </p:nvSpPr>
        <p:spPr/>
        <p:txBody>
          <a:bodyPr/>
          <a:lstStyle/>
          <a:p>
            <a:r>
              <a:rPr lang="en-US" altLang="ja-JP" dirty="0"/>
              <a:t>Linear Predictive Code(</a:t>
            </a:r>
            <a:r>
              <a:rPr lang="ja-JP" altLang="en-US" dirty="0"/>
              <a:t>線形予測符号化</a:t>
            </a:r>
            <a:r>
              <a:rPr lang="en-US" altLang="ja-JP" dirty="0"/>
              <a:t>)</a:t>
            </a:r>
            <a:endParaRPr kumimoji="1" lang="ja-JP" altLang="en-US" dirty="0"/>
          </a:p>
        </p:txBody>
      </p:sp>
      <p:pic>
        <p:nvPicPr>
          <p:cNvPr id="11" name="コンテンツ プレースホルダー 10" descr="グラフ, ヒストグラム&#10;&#10;自動的に生成された説明">
            <a:extLst>
              <a:ext uri="{FF2B5EF4-FFF2-40B4-BE49-F238E27FC236}">
                <a16:creationId xmlns:a16="http://schemas.microsoft.com/office/drawing/2014/main" id="{BBF0B57A-3823-2027-7150-A8AC4E28AD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1288810"/>
            <a:ext cx="4683125" cy="3539571"/>
          </a:xfrm>
        </p:spPr>
      </p:pic>
      <p:sp>
        <p:nvSpPr>
          <p:cNvPr id="12" name="テキスト ボックス 11">
            <a:extLst>
              <a:ext uri="{FF2B5EF4-FFF2-40B4-BE49-F238E27FC236}">
                <a16:creationId xmlns:a16="http://schemas.microsoft.com/office/drawing/2014/main" id="{ADD15114-F3CB-F6F6-CB6F-925554C56B46}"/>
              </a:ext>
            </a:extLst>
          </p:cNvPr>
          <p:cNvSpPr txBox="1"/>
          <p:nvPr/>
        </p:nvSpPr>
        <p:spPr>
          <a:xfrm>
            <a:off x="916305" y="4808297"/>
            <a:ext cx="3760470" cy="646331"/>
          </a:xfrm>
          <a:prstGeom prst="rect">
            <a:avLst/>
          </a:prstGeom>
          <a:noFill/>
        </p:spPr>
        <p:txBody>
          <a:bodyPr wrap="square" rtlCol="0">
            <a:spAutoFit/>
          </a:bodyPr>
          <a:lstStyle/>
          <a:p>
            <a:r>
              <a:rPr kumimoji="1" lang="en-US" altLang="ja-JP" dirty="0"/>
              <a:t>[2]https://aidiary.hatenablog.com/entry/20120415/1334458954</a:t>
            </a:r>
            <a:endParaRPr kumimoji="1" lang="ja-JP" altLang="en-US" dirty="0"/>
          </a:p>
        </p:txBody>
      </p:sp>
      <p:pic>
        <p:nvPicPr>
          <p:cNvPr id="1026" name="Picture 2">
            <a:extLst>
              <a:ext uri="{FF2B5EF4-FFF2-40B4-BE49-F238E27FC236}">
                <a16:creationId xmlns:a16="http://schemas.microsoft.com/office/drawing/2014/main" id="{632CB325-0A7B-1D6E-438E-7EA6EAA43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498" y="1871145"/>
            <a:ext cx="3836377" cy="118745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F891405B-BB8A-A892-908F-E818F78F226D}"/>
              </a:ext>
            </a:extLst>
          </p:cNvPr>
          <p:cNvSpPr txBox="1"/>
          <p:nvPr/>
        </p:nvSpPr>
        <p:spPr>
          <a:xfrm>
            <a:off x="5772148" y="3239052"/>
            <a:ext cx="3595076" cy="923330"/>
          </a:xfrm>
          <a:prstGeom prst="rect">
            <a:avLst/>
          </a:prstGeom>
          <a:noFill/>
        </p:spPr>
        <p:txBody>
          <a:bodyPr wrap="square" rtlCol="0">
            <a:spAutoFit/>
          </a:bodyPr>
          <a:lstStyle/>
          <a:p>
            <a:r>
              <a:rPr kumimoji="1" lang="en-US" altLang="ja-JP" dirty="0"/>
              <a:t>[3]https://aidiary.hatenablog.com/entry/20120415/1334458954</a:t>
            </a:r>
            <a:endParaRPr kumimoji="1" lang="ja-JP" altLang="en-US" dirty="0"/>
          </a:p>
          <a:p>
            <a:endParaRPr kumimoji="1" lang="ja-JP" altLang="en-US" dirty="0"/>
          </a:p>
        </p:txBody>
      </p:sp>
      <p:sp>
        <p:nvSpPr>
          <p:cNvPr id="14" name="テキスト ボックス 13">
            <a:extLst>
              <a:ext uri="{FF2B5EF4-FFF2-40B4-BE49-F238E27FC236}">
                <a16:creationId xmlns:a16="http://schemas.microsoft.com/office/drawing/2014/main" id="{65E52EB6-07A2-4B37-F984-0664C0E10965}"/>
              </a:ext>
            </a:extLst>
          </p:cNvPr>
          <p:cNvSpPr txBox="1"/>
          <p:nvPr/>
        </p:nvSpPr>
        <p:spPr>
          <a:xfrm>
            <a:off x="5467350" y="4162382"/>
            <a:ext cx="5076825" cy="1200329"/>
          </a:xfrm>
          <a:prstGeom prst="rect">
            <a:avLst/>
          </a:prstGeom>
          <a:noFill/>
        </p:spPr>
        <p:txBody>
          <a:bodyPr wrap="square" rtlCol="0">
            <a:spAutoFit/>
          </a:bodyPr>
          <a:lstStyle/>
          <a:p>
            <a:r>
              <a:rPr kumimoji="1" lang="ja-JP" altLang="en-US" dirty="0"/>
              <a:t>・過去の信号値に重みづけして足し合わせて信号</a:t>
            </a:r>
            <a:r>
              <a:rPr lang="ja-JP" altLang="en-US" dirty="0"/>
              <a:t>の実測値との誤差が最小になるようにする</a:t>
            </a:r>
            <a:endParaRPr lang="en-US" altLang="ja-JP" dirty="0"/>
          </a:p>
          <a:p>
            <a:r>
              <a:rPr kumimoji="1" lang="ja-JP" altLang="en-US" dirty="0"/>
              <a:t>・計算コストを非常に減らすことができるため</a:t>
            </a:r>
            <a:endParaRPr kumimoji="1" lang="en-US" altLang="ja-JP" dirty="0"/>
          </a:p>
          <a:p>
            <a:r>
              <a:rPr lang="ja-JP" altLang="en-US" dirty="0"/>
              <a:t>　リアルタイム処理に向いている</a:t>
            </a:r>
            <a:endParaRPr kumimoji="1" lang="ja-JP" altLang="en-US" dirty="0"/>
          </a:p>
        </p:txBody>
      </p:sp>
    </p:spTree>
    <p:extLst>
      <p:ext uri="{BB962C8B-B14F-4D97-AF65-F5344CB8AC3E}">
        <p14:creationId xmlns:p14="http://schemas.microsoft.com/office/powerpoint/2010/main" val="232892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2A18E7E-2C57-92BC-4CB0-389BA9B925E5}"/>
              </a:ext>
            </a:extLst>
          </p:cNvPr>
          <p:cNvSpPr>
            <a:spLocks noGrp="1"/>
          </p:cNvSpPr>
          <p:nvPr>
            <p:ph idx="4294967295"/>
          </p:nvPr>
        </p:nvSpPr>
        <p:spPr>
          <a:xfrm>
            <a:off x="182880" y="258128"/>
            <a:ext cx="11887200" cy="6406832"/>
          </a:xfrm>
        </p:spPr>
        <p:txBody>
          <a:bodyPr>
            <a:normAutofit/>
          </a:bodyPr>
          <a:lstStyle/>
          <a:p>
            <a:pPr marL="0" indent="0">
              <a:buNone/>
            </a:pPr>
            <a:r>
              <a:rPr kumimoji="1" lang="ja-JP" altLang="en-US" sz="2400" dirty="0"/>
              <a:t>従来の手法だと</a:t>
            </a:r>
            <a:r>
              <a:rPr kumimoji="1" lang="en-US" altLang="ja-JP" sz="2400" dirty="0"/>
              <a:t>...</a:t>
            </a:r>
          </a:p>
          <a:p>
            <a:r>
              <a:rPr kumimoji="1" lang="ja-JP" altLang="en-US" sz="2400" dirty="0"/>
              <a:t>マイクロドップラー信号を前処理する必要がある</a:t>
            </a:r>
            <a:endParaRPr kumimoji="1" lang="en-US" altLang="ja-JP" sz="2400" dirty="0"/>
          </a:p>
          <a:p>
            <a:pPr marL="0" indent="0">
              <a:buNone/>
            </a:pPr>
            <a:r>
              <a:rPr lang="ja-JP" altLang="en-US" sz="2400" dirty="0"/>
              <a:t>　</a:t>
            </a:r>
            <a:r>
              <a:rPr lang="en-US" altLang="ja-JP" sz="2400" dirty="0"/>
              <a:t>(</a:t>
            </a:r>
            <a:r>
              <a:rPr lang="ja-JP" altLang="en-US" sz="2400" dirty="0"/>
              <a:t>特徴量を抽出するため</a:t>
            </a:r>
            <a:r>
              <a:rPr lang="en-US" altLang="ja-JP" sz="2400" dirty="0"/>
              <a:t>)</a:t>
            </a:r>
          </a:p>
          <a:p>
            <a:pPr marL="0" indent="0">
              <a:buNone/>
            </a:pPr>
            <a:r>
              <a:rPr kumimoji="1" lang="ja-JP" altLang="en-US" sz="2400" dirty="0"/>
              <a:t>・大規模にできない</a:t>
            </a:r>
            <a:endParaRPr kumimoji="1" lang="en-US" altLang="ja-JP" sz="2400" dirty="0"/>
          </a:p>
          <a:p>
            <a:pPr marL="0" indent="0">
              <a:buNone/>
            </a:pPr>
            <a:r>
              <a:rPr lang="ja-JP" altLang="en-US" sz="2400" dirty="0"/>
              <a:t>→マイクドップラー信号をスペクトログラムとして変換し</a:t>
            </a:r>
            <a:endParaRPr lang="en-US" altLang="ja-JP" sz="2400" dirty="0"/>
          </a:p>
          <a:p>
            <a:pPr marL="0" indent="0">
              <a:buNone/>
            </a:pPr>
            <a:r>
              <a:rPr kumimoji="1" lang="ja-JP" altLang="en-US" sz="2400" dirty="0"/>
              <a:t>　　</a:t>
            </a:r>
            <a:r>
              <a:rPr kumimoji="1" lang="en-US" altLang="ja-JP" sz="2400" dirty="0"/>
              <a:t>DCNNs</a:t>
            </a:r>
            <a:r>
              <a:rPr kumimoji="1" lang="ja-JP" altLang="en-US" sz="2400" dirty="0"/>
              <a:t>を適用する</a:t>
            </a:r>
            <a:endParaRPr kumimoji="1" lang="en-US" altLang="ja-JP" sz="2400" dirty="0"/>
          </a:p>
          <a:p>
            <a:pPr marL="0" indent="0">
              <a:buNone/>
            </a:pPr>
            <a:endParaRPr lang="en-US" altLang="ja-JP" sz="2400" dirty="0"/>
          </a:p>
          <a:p>
            <a:pPr marL="0" indent="0">
              <a:buNone/>
            </a:pPr>
            <a:r>
              <a:rPr kumimoji="1" lang="en-US" altLang="ja-JP" sz="2400" dirty="0"/>
              <a:t>[</a:t>
            </a:r>
            <a:r>
              <a:rPr kumimoji="1" lang="ja-JP" altLang="en-US" sz="2400" dirty="0"/>
              <a:t>結果</a:t>
            </a:r>
            <a:r>
              <a:rPr kumimoji="1" lang="en-US" altLang="ja-JP" sz="2400" dirty="0"/>
              <a:t>]</a:t>
            </a:r>
          </a:p>
          <a:p>
            <a:pPr marL="0" indent="0">
              <a:buNone/>
            </a:pPr>
            <a:r>
              <a:rPr lang="ja-JP" altLang="en-US" sz="2400" dirty="0"/>
              <a:t>　大きく性能が上回る</a:t>
            </a:r>
            <a:endParaRPr lang="en-US" altLang="ja-JP" sz="2400" dirty="0"/>
          </a:p>
          <a:p>
            <a:pPr marL="0" indent="0">
              <a:buNone/>
            </a:pPr>
            <a:r>
              <a:rPr lang="ja-JP" altLang="en-US" sz="2400" dirty="0"/>
              <a:t>・生データから特徴量と分類の境界線を同時に学習できることが理由</a:t>
            </a:r>
            <a:endParaRPr lang="en-US" altLang="ja-JP" sz="2400" dirty="0"/>
          </a:p>
          <a:p>
            <a:pPr marL="0" indent="0">
              <a:buNone/>
            </a:pPr>
            <a:r>
              <a:rPr kumimoji="1" lang="ja-JP" altLang="en-US" sz="2400" dirty="0"/>
              <a:t>　</a:t>
            </a:r>
            <a:r>
              <a:rPr lang="ja-JP" altLang="en-US" sz="2400" dirty="0"/>
              <a:t>必要な特徴量を減らすことがない</a:t>
            </a:r>
            <a:endParaRPr lang="en-US" altLang="ja-JP" sz="2400" dirty="0"/>
          </a:p>
          <a:p>
            <a:pPr marL="0" indent="0">
              <a:buNone/>
            </a:pPr>
            <a:endParaRPr kumimoji="1" lang="en-US" altLang="ja-JP" dirty="0"/>
          </a:p>
          <a:p>
            <a:pPr marL="0" indent="0">
              <a:buNone/>
            </a:pPr>
            <a:r>
              <a:rPr lang="ja-JP" altLang="en-US" dirty="0"/>
              <a:t>　・他の動物から人間を検知　　・人間の行動を分類</a:t>
            </a:r>
            <a:endParaRPr kumimoji="1" lang="ja-JP" altLang="en-US" dirty="0"/>
          </a:p>
        </p:txBody>
      </p:sp>
    </p:spTree>
    <p:extLst>
      <p:ext uri="{BB962C8B-B14F-4D97-AF65-F5344CB8AC3E}">
        <p14:creationId xmlns:p14="http://schemas.microsoft.com/office/powerpoint/2010/main" val="21737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7575219-D996-4E6E-D92A-85228EDE1A9E}"/>
              </a:ext>
            </a:extLst>
          </p:cNvPr>
          <p:cNvSpPr>
            <a:spLocks noGrp="1"/>
          </p:cNvSpPr>
          <p:nvPr>
            <p:ph type="title"/>
          </p:nvPr>
        </p:nvSpPr>
        <p:spPr/>
        <p:txBody>
          <a:bodyPr/>
          <a:lstStyle/>
          <a:p>
            <a:r>
              <a:rPr lang="en-US" altLang="ja-JP" dirty="0"/>
              <a:t>DCNNs</a:t>
            </a:r>
            <a:endParaRPr lang="ja-JP" altLang="en-US" dirty="0"/>
          </a:p>
        </p:txBody>
      </p:sp>
      <p:sp>
        <p:nvSpPr>
          <p:cNvPr id="9" name="コンテンツ プレースホルダー 8">
            <a:extLst>
              <a:ext uri="{FF2B5EF4-FFF2-40B4-BE49-F238E27FC236}">
                <a16:creationId xmlns:a16="http://schemas.microsoft.com/office/drawing/2014/main" id="{E5E2F812-F07C-8D2A-63A6-188C0D9B7137}"/>
              </a:ext>
            </a:extLst>
          </p:cNvPr>
          <p:cNvSpPr>
            <a:spLocks noGrp="1"/>
          </p:cNvSpPr>
          <p:nvPr>
            <p:ph idx="1"/>
          </p:nvPr>
        </p:nvSpPr>
        <p:spPr>
          <a:xfrm>
            <a:off x="838200" y="1825625"/>
            <a:ext cx="10967720" cy="4351338"/>
          </a:xfrm>
        </p:spPr>
        <p:txBody>
          <a:bodyPr/>
          <a:lstStyle/>
          <a:p>
            <a:r>
              <a:rPr lang="ja-JP" altLang="en-US" dirty="0"/>
              <a:t>特徴量と分類の境界線を</a:t>
            </a:r>
            <a:endParaRPr lang="en-US" altLang="ja-JP" dirty="0"/>
          </a:p>
          <a:p>
            <a:pPr marL="0" indent="0">
              <a:buNone/>
            </a:pPr>
            <a:r>
              <a:rPr lang="ja-JP" altLang="en-US" dirty="0"/>
              <a:t>　損失関数を最適化することで実現</a:t>
            </a:r>
            <a:endParaRPr lang="en-US" altLang="ja-JP" dirty="0"/>
          </a:p>
          <a:p>
            <a:pPr marL="0" indent="0">
              <a:buNone/>
            </a:pPr>
            <a:endParaRPr lang="ja-JP" altLang="en-US" dirty="0"/>
          </a:p>
        </p:txBody>
      </p:sp>
      <p:pic>
        <p:nvPicPr>
          <p:cNvPr id="11" name="図 10" descr="ダイアグラム, 設計図&#10;&#10;自動的に生成された説明">
            <a:extLst>
              <a:ext uri="{FF2B5EF4-FFF2-40B4-BE49-F238E27FC236}">
                <a16:creationId xmlns:a16="http://schemas.microsoft.com/office/drawing/2014/main" id="{6C030E3B-A0DF-58E9-4DEF-E9E869804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6299"/>
            <a:ext cx="6962775" cy="2037403"/>
          </a:xfrm>
          <a:prstGeom prst="rect">
            <a:avLst/>
          </a:prstGeom>
        </p:spPr>
      </p:pic>
      <p:sp>
        <p:nvSpPr>
          <p:cNvPr id="13" name="テキスト ボックス 12">
            <a:extLst>
              <a:ext uri="{FF2B5EF4-FFF2-40B4-BE49-F238E27FC236}">
                <a16:creationId xmlns:a16="http://schemas.microsoft.com/office/drawing/2014/main" id="{07B2F9E6-B5BB-B37E-5C65-5D3238EAD5D8}"/>
              </a:ext>
            </a:extLst>
          </p:cNvPr>
          <p:cNvSpPr txBox="1"/>
          <p:nvPr/>
        </p:nvSpPr>
        <p:spPr>
          <a:xfrm>
            <a:off x="952500" y="5572125"/>
            <a:ext cx="3619500" cy="307777"/>
          </a:xfrm>
          <a:prstGeom prst="rect">
            <a:avLst/>
          </a:prstGeom>
          <a:noFill/>
        </p:spPr>
        <p:txBody>
          <a:bodyPr wrap="square" rtlCol="0">
            <a:spAutoFit/>
          </a:bodyPr>
          <a:lstStyle/>
          <a:p>
            <a:r>
              <a:rPr kumimoji="1" lang="en-US" altLang="ja-JP" sz="1400" dirty="0"/>
              <a:t>[3]https://github.com/getmykhan/DCNN</a:t>
            </a:r>
            <a:endParaRPr kumimoji="1" lang="ja-JP" altLang="en-US" sz="1400" dirty="0"/>
          </a:p>
        </p:txBody>
      </p:sp>
      <p:sp>
        <p:nvSpPr>
          <p:cNvPr id="15" name="テキスト ボックス 14">
            <a:extLst>
              <a:ext uri="{FF2B5EF4-FFF2-40B4-BE49-F238E27FC236}">
                <a16:creationId xmlns:a16="http://schemas.microsoft.com/office/drawing/2014/main" id="{0FA6A1B9-6F07-D4D3-8203-EBDBE47ACCFC}"/>
              </a:ext>
            </a:extLst>
          </p:cNvPr>
          <p:cNvSpPr txBox="1"/>
          <p:nvPr/>
        </p:nvSpPr>
        <p:spPr>
          <a:xfrm>
            <a:off x="7277100" y="1823135"/>
            <a:ext cx="4528820" cy="2031325"/>
          </a:xfrm>
          <a:prstGeom prst="rect">
            <a:avLst/>
          </a:prstGeom>
          <a:noFill/>
        </p:spPr>
        <p:txBody>
          <a:bodyPr wrap="square" rtlCol="0">
            <a:spAutoFit/>
          </a:bodyPr>
          <a:lstStyle/>
          <a:p>
            <a:r>
              <a:rPr lang="ja-JP" altLang="en-US" dirty="0"/>
              <a:t>・教師あり学習</a:t>
            </a:r>
            <a:endParaRPr lang="en-US" altLang="ja-JP" dirty="0"/>
          </a:p>
          <a:p>
            <a:r>
              <a:rPr kumimoji="1" lang="ja-JP" altLang="en-US" dirty="0"/>
              <a:t>→入力データと正解ラベルの対応づ</a:t>
            </a:r>
            <a:r>
              <a:rPr lang="ja-JP" altLang="en-US" dirty="0"/>
              <a:t>けを行う</a:t>
            </a:r>
            <a:endParaRPr lang="en-US" altLang="ja-JP" dirty="0"/>
          </a:p>
          <a:p>
            <a:r>
              <a:rPr kumimoji="1" lang="en-US" altLang="ja-JP" dirty="0"/>
              <a:t>[DCNNs</a:t>
            </a:r>
            <a:r>
              <a:rPr kumimoji="1" lang="ja-JP" altLang="en-US" dirty="0"/>
              <a:t>は</a:t>
            </a:r>
            <a:r>
              <a:rPr kumimoji="1" lang="en-US" altLang="ja-JP" dirty="0"/>
              <a:t>3</a:t>
            </a:r>
            <a:r>
              <a:rPr kumimoji="1" lang="ja-JP" altLang="en-US" dirty="0"/>
              <a:t>要素から成り立っている</a:t>
            </a:r>
            <a:r>
              <a:rPr kumimoji="1" lang="en-US" altLang="ja-JP" dirty="0"/>
              <a:t>]</a:t>
            </a:r>
          </a:p>
          <a:p>
            <a:r>
              <a:rPr lang="ja-JP" altLang="en-US" dirty="0"/>
              <a:t>・畳み込みフィルター</a:t>
            </a:r>
            <a:endParaRPr lang="en-US" altLang="ja-JP" dirty="0"/>
          </a:p>
          <a:p>
            <a:r>
              <a:rPr kumimoji="1" lang="ja-JP" altLang="en-US" dirty="0"/>
              <a:t>・非線形関数</a:t>
            </a:r>
            <a:endParaRPr kumimoji="1" lang="en-US" altLang="ja-JP" dirty="0"/>
          </a:p>
          <a:p>
            <a:r>
              <a:rPr lang="ja-JP" altLang="en-US" dirty="0"/>
              <a:t>・</a:t>
            </a:r>
            <a:r>
              <a:rPr lang="en-US" altLang="ja-JP" dirty="0"/>
              <a:t>pooling</a:t>
            </a:r>
            <a:endParaRPr kumimoji="1" lang="en-US" altLang="ja-JP" dirty="0"/>
          </a:p>
        </p:txBody>
      </p:sp>
    </p:spTree>
    <p:extLst>
      <p:ext uri="{BB962C8B-B14F-4D97-AF65-F5344CB8AC3E}">
        <p14:creationId xmlns:p14="http://schemas.microsoft.com/office/powerpoint/2010/main" val="279077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BC19C6-9938-F6FB-2B8F-CFFA9D7B1FF0}"/>
              </a:ext>
            </a:extLst>
          </p:cNvPr>
          <p:cNvSpPr>
            <a:spLocks noGrp="1"/>
          </p:cNvSpPr>
          <p:nvPr>
            <p:ph type="title"/>
          </p:nvPr>
        </p:nvSpPr>
        <p:spPr/>
        <p:txBody>
          <a:bodyPr/>
          <a:lstStyle/>
          <a:p>
            <a:r>
              <a:rPr kumimoji="1" lang="en-US" altLang="ja-JP" dirty="0" err="1"/>
              <a:t>ReLU</a:t>
            </a:r>
            <a:r>
              <a:rPr kumimoji="1" lang="en-US" altLang="ja-JP" dirty="0"/>
              <a:t>(Rectified Linear Units)</a:t>
            </a:r>
            <a:endParaRPr kumimoji="1" lang="ja-JP" altLang="en-US" dirty="0"/>
          </a:p>
        </p:txBody>
      </p:sp>
      <p:sp>
        <p:nvSpPr>
          <p:cNvPr id="3" name="コンテンツ プレースホルダー 2">
            <a:extLst>
              <a:ext uri="{FF2B5EF4-FFF2-40B4-BE49-F238E27FC236}">
                <a16:creationId xmlns:a16="http://schemas.microsoft.com/office/drawing/2014/main" id="{271E77F2-59A6-DFD1-6D91-B83F1305A3DE}"/>
              </a:ext>
            </a:extLst>
          </p:cNvPr>
          <p:cNvSpPr>
            <a:spLocks noGrp="1"/>
          </p:cNvSpPr>
          <p:nvPr>
            <p:ph idx="1"/>
          </p:nvPr>
        </p:nvSpPr>
        <p:spPr/>
        <p:txBody>
          <a:bodyPr/>
          <a:lstStyle/>
          <a:p>
            <a:r>
              <a:rPr kumimoji="1" lang="ja-JP" altLang="en-US" dirty="0"/>
              <a:t>活性化関数として用いると性能が良いことが知られている</a:t>
            </a:r>
          </a:p>
        </p:txBody>
      </p:sp>
      <p:pic>
        <p:nvPicPr>
          <p:cNvPr id="5" name="図 4" descr="グラフ, 折れ線グラフ&#10;&#10;自動的に生成された説明">
            <a:extLst>
              <a:ext uri="{FF2B5EF4-FFF2-40B4-BE49-F238E27FC236}">
                <a16:creationId xmlns:a16="http://schemas.microsoft.com/office/drawing/2014/main" id="{3BEF2342-C6AB-AF98-FDC2-8C303FF1A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9" y="2396183"/>
            <a:ext cx="5485714" cy="3657143"/>
          </a:xfrm>
          <a:prstGeom prst="rect">
            <a:avLst/>
          </a:prstGeom>
        </p:spPr>
      </p:pic>
      <p:sp>
        <p:nvSpPr>
          <p:cNvPr id="6" name="テキスト ボックス 5">
            <a:extLst>
              <a:ext uri="{FF2B5EF4-FFF2-40B4-BE49-F238E27FC236}">
                <a16:creationId xmlns:a16="http://schemas.microsoft.com/office/drawing/2014/main" id="{56288315-7A0B-99D8-C7C9-63DAB143E6C0}"/>
              </a:ext>
            </a:extLst>
          </p:cNvPr>
          <p:cNvSpPr txBox="1"/>
          <p:nvPr/>
        </p:nvSpPr>
        <p:spPr>
          <a:xfrm>
            <a:off x="436880" y="6053326"/>
            <a:ext cx="4388777" cy="738664"/>
          </a:xfrm>
          <a:prstGeom prst="rect">
            <a:avLst/>
          </a:prstGeom>
          <a:noFill/>
        </p:spPr>
        <p:txBody>
          <a:bodyPr wrap="square" rtlCol="0">
            <a:spAutoFit/>
          </a:bodyPr>
          <a:lstStyle/>
          <a:p>
            <a:r>
              <a:rPr kumimoji="1" lang="en-US" altLang="ja-JP" sz="1400" dirty="0"/>
              <a:t>[4] https://cvml-expertguide.net/terms/dl/layers/activation-function/relu-like-activation/relu/</a:t>
            </a:r>
            <a:endParaRPr kumimoji="1" lang="ja-JP" altLang="en-US" sz="1400" dirty="0"/>
          </a:p>
        </p:txBody>
      </p:sp>
      <p:sp>
        <p:nvSpPr>
          <p:cNvPr id="7" name="テキスト ボックス 6">
            <a:extLst>
              <a:ext uri="{FF2B5EF4-FFF2-40B4-BE49-F238E27FC236}">
                <a16:creationId xmlns:a16="http://schemas.microsoft.com/office/drawing/2014/main" id="{D4822877-6F80-E7FC-E3A7-85AEF0EFC6DD}"/>
              </a:ext>
            </a:extLst>
          </p:cNvPr>
          <p:cNvSpPr txBox="1"/>
          <p:nvPr/>
        </p:nvSpPr>
        <p:spPr>
          <a:xfrm>
            <a:off x="5869425" y="2396183"/>
            <a:ext cx="5274825" cy="584775"/>
          </a:xfrm>
          <a:prstGeom prst="rect">
            <a:avLst/>
          </a:prstGeom>
          <a:noFill/>
        </p:spPr>
        <p:txBody>
          <a:bodyPr wrap="square" rtlCol="0">
            <a:spAutoFit/>
          </a:bodyPr>
          <a:lstStyle/>
          <a:p>
            <a:r>
              <a:rPr lang="en-US" altLang="ja-JP" sz="3200" dirty="0"/>
              <a:t>f(x)=max(0,x)</a:t>
            </a:r>
            <a:endParaRPr kumimoji="1" lang="ja-JP" altLang="en-US" sz="3200" dirty="0"/>
          </a:p>
        </p:txBody>
      </p:sp>
      <p:sp>
        <p:nvSpPr>
          <p:cNvPr id="8" name="テキスト ボックス 7">
            <a:extLst>
              <a:ext uri="{FF2B5EF4-FFF2-40B4-BE49-F238E27FC236}">
                <a16:creationId xmlns:a16="http://schemas.microsoft.com/office/drawing/2014/main" id="{F60A2561-D480-8779-7DAC-423B276F6802}"/>
              </a:ext>
            </a:extLst>
          </p:cNvPr>
          <p:cNvSpPr txBox="1"/>
          <p:nvPr/>
        </p:nvSpPr>
        <p:spPr>
          <a:xfrm>
            <a:off x="5374124" y="2980958"/>
            <a:ext cx="5979675" cy="1200329"/>
          </a:xfrm>
          <a:prstGeom prst="rect">
            <a:avLst/>
          </a:prstGeom>
          <a:noFill/>
        </p:spPr>
        <p:txBody>
          <a:bodyPr wrap="square" rtlCol="0">
            <a:spAutoFit/>
          </a:bodyPr>
          <a:lstStyle/>
          <a:p>
            <a:r>
              <a:rPr kumimoji="1" lang="ja-JP" altLang="en-US" dirty="0"/>
              <a:t>・</a:t>
            </a:r>
            <a:r>
              <a:rPr kumimoji="1" lang="en-US" altLang="ja-JP" dirty="0"/>
              <a:t>tanh</a:t>
            </a:r>
            <a:r>
              <a:rPr kumimoji="1" lang="ja-JP" altLang="en-US" dirty="0"/>
              <a:t>やシグモイド関数</a:t>
            </a:r>
            <a:endParaRPr kumimoji="1" lang="en-US" altLang="ja-JP" dirty="0"/>
          </a:p>
          <a:p>
            <a:r>
              <a:rPr lang="ja-JP" altLang="en-US" dirty="0"/>
              <a:t>　→逆伝搬などで勾配消失問題が起きてしまう</a:t>
            </a:r>
            <a:endParaRPr lang="en-US" altLang="ja-JP" dirty="0"/>
          </a:p>
          <a:p>
            <a:r>
              <a:rPr kumimoji="1" lang="ja-JP" altLang="en-US" dirty="0"/>
              <a:t>・計算効率が良い</a:t>
            </a:r>
            <a:endParaRPr kumimoji="1" lang="en-US" altLang="ja-JP" dirty="0"/>
          </a:p>
          <a:p>
            <a:endParaRPr kumimoji="1" lang="ja-JP" altLang="en-US" dirty="0"/>
          </a:p>
        </p:txBody>
      </p:sp>
    </p:spTree>
    <p:extLst>
      <p:ext uri="{BB962C8B-B14F-4D97-AF65-F5344CB8AC3E}">
        <p14:creationId xmlns:p14="http://schemas.microsoft.com/office/powerpoint/2010/main" val="76249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6A1B01-9F5D-A473-877B-B65D9A40928B}"/>
              </a:ext>
            </a:extLst>
          </p:cNvPr>
          <p:cNvSpPr>
            <a:spLocks noGrp="1"/>
          </p:cNvSpPr>
          <p:nvPr>
            <p:ph type="title"/>
          </p:nvPr>
        </p:nvSpPr>
        <p:spPr/>
        <p:txBody>
          <a:bodyPr>
            <a:normAutofit/>
          </a:bodyPr>
          <a:lstStyle/>
          <a:p>
            <a:r>
              <a:rPr kumimoji="1" lang="ja-JP" altLang="en-US" sz="4800" dirty="0"/>
              <a:t>　　　　　</a:t>
            </a:r>
            <a:r>
              <a:rPr kumimoji="1" lang="en-US" altLang="ja-JP" sz="4800" dirty="0"/>
              <a:t>Robust(</a:t>
            </a:r>
            <a:r>
              <a:rPr kumimoji="1" lang="ja-JP" altLang="en-US" sz="4800" dirty="0"/>
              <a:t>頑健性</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D088B40-381A-10B8-66D6-672E84DE0D3E}"/>
              </a:ext>
            </a:extLst>
          </p:cNvPr>
          <p:cNvSpPr>
            <a:spLocks noGrp="1"/>
          </p:cNvSpPr>
          <p:nvPr>
            <p:ph idx="1"/>
          </p:nvPr>
        </p:nvSpPr>
        <p:spPr/>
        <p:txBody>
          <a:bodyPr/>
          <a:lstStyle/>
          <a:p>
            <a:r>
              <a:rPr kumimoji="1" lang="ja-JP" altLang="en-US" dirty="0"/>
              <a:t>多様なデータに対して、特に学習データに存在しない</a:t>
            </a:r>
            <a:endParaRPr kumimoji="1" lang="en-US" altLang="ja-JP" dirty="0"/>
          </a:p>
          <a:p>
            <a:pPr marL="0" indent="0">
              <a:buNone/>
            </a:pPr>
            <a:r>
              <a:rPr kumimoji="1" lang="ja-JP" altLang="en-US" dirty="0"/>
              <a:t>　傾向のデータに対して、適切に</a:t>
            </a:r>
            <a:r>
              <a:rPr lang="ja-JP" altLang="en-US" dirty="0"/>
              <a:t>予測を行うことができる能力</a:t>
            </a:r>
            <a:endParaRPr lang="en-US" altLang="ja-JP" dirty="0"/>
          </a:p>
          <a:p>
            <a:pPr marL="0" indent="0">
              <a:buNone/>
            </a:pPr>
            <a:r>
              <a:rPr kumimoji="1" lang="ja-JP" altLang="en-US" dirty="0"/>
              <a:t>・</a:t>
            </a:r>
            <a:r>
              <a:rPr kumimoji="1" lang="en-US" altLang="ja-JP" dirty="0"/>
              <a:t>pooling</a:t>
            </a:r>
          </a:p>
          <a:p>
            <a:pPr marL="0" indent="0">
              <a:buNone/>
            </a:pPr>
            <a:r>
              <a:rPr lang="ja-JP" altLang="en-US" dirty="0"/>
              <a:t>　出力結果に対して平均値や最大値を出す</a:t>
            </a:r>
            <a:endParaRPr lang="en-US" altLang="ja-JP" dirty="0"/>
          </a:p>
          <a:p>
            <a:pPr marL="0" indent="0">
              <a:buNone/>
            </a:pPr>
            <a:r>
              <a:rPr kumimoji="1" lang="ja-JP" altLang="en-US" dirty="0"/>
              <a:t>　→局所的な特徴抽出を出してぼかす</a:t>
            </a:r>
            <a:endParaRPr kumimoji="1" lang="en-US" altLang="ja-JP" dirty="0"/>
          </a:p>
          <a:p>
            <a:pPr marL="0" indent="0">
              <a:buNone/>
            </a:pPr>
            <a:r>
              <a:rPr lang="ja-JP" altLang="en-US" dirty="0"/>
              <a:t>　→高い抽象度が得られる（</a:t>
            </a:r>
            <a:r>
              <a:rPr lang="en-US" altLang="ja-JP" dirty="0"/>
              <a:t>robustness</a:t>
            </a:r>
            <a:r>
              <a:rPr lang="ja-JP" altLang="en-US" dirty="0"/>
              <a:t>）</a:t>
            </a:r>
            <a:endParaRPr kumimoji="1" lang="en-US" altLang="ja-JP" dirty="0"/>
          </a:p>
        </p:txBody>
      </p:sp>
    </p:spTree>
    <p:extLst>
      <p:ext uri="{BB962C8B-B14F-4D97-AF65-F5344CB8AC3E}">
        <p14:creationId xmlns:p14="http://schemas.microsoft.com/office/powerpoint/2010/main" val="306501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5B8A91-A03E-166D-9C4B-5DC826182FBD}"/>
              </a:ext>
            </a:extLst>
          </p:cNvPr>
          <p:cNvSpPr>
            <a:spLocks noGrp="1"/>
          </p:cNvSpPr>
          <p:nvPr>
            <p:ph type="title"/>
          </p:nvPr>
        </p:nvSpPr>
        <p:spPr/>
        <p:txBody>
          <a:bodyPr>
            <a:normAutofit/>
          </a:bodyPr>
          <a:lstStyle/>
          <a:p>
            <a:r>
              <a:rPr lang="en-US" altLang="ja-JP" sz="4000" dirty="0"/>
              <a:t>Stochastic Gradient Descent(</a:t>
            </a:r>
            <a:r>
              <a:rPr lang="ja-JP" altLang="en-US" sz="4000" dirty="0"/>
              <a:t>確率的勾配降下法</a:t>
            </a:r>
            <a:r>
              <a:rPr lang="en-US" altLang="ja-JP" sz="4000" dirty="0"/>
              <a:t>)</a:t>
            </a:r>
            <a:endParaRPr kumimoji="1" lang="ja-JP" altLang="en-US" sz="4000" dirty="0"/>
          </a:p>
        </p:txBody>
      </p:sp>
      <p:sp>
        <p:nvSpPr>
          <p:cNvPr id="3" name="コンテンツ プレースホルダー 2">
            <a:extLst>
              <a:ext uri="{FF2B5EF4-FFF2-40B4-BE49-F238E27FC236}">
                <a16:creationId xmlns:a16="http://schemas.microsoft.com/office/drawing/2014/main" id="{6D27C977-A005-8E25-7C8C-C33260442211}"/>
              </a:ext>
            </a:extLst>
          </p:cNvPr>
          <p:cNvSpPr>
            <a:spLocks noGrp="1"/>
          </p:cNvSpPr>
          <p:nvPr>
            <p:ph idx="1"/>
          </p:nvPr>
        </p:nvSpPr>
        <p:spPr/>
        <p:txBody>
          <a:bodyPr/>
          <a:lstStyle/>
          <a:p>
            <a:r>
              <a:rPr kumimoji="1" lang="ja-JP" altLang="en-US" dirty="0"/>
              <a:t>最急降下法の弱点解消のため考案された</a:t>
            </a:r>
            <a:endParaRPr kumimoji="1" lang="en-US" altLang="ja-JP" dirty="0"/>
          </a:p>
          <a:p>
            <a:r>
              <a:rPr kumimoji="1" lang="ja-JP" altLang="en-US" dirty="0"/>
              <a:t>パラメータの更新に全データではなく、ランダムにピックアップ</a:t>
            </a:r>
            <a:r>
              <a:rPr lang="ja-JP" altLang="en-US" dirty="0"/>
              <a:t>した一つのデータを使う</a:t>
            </a:r>
            <a:endParaRPr lang="en-US" altLang="ja-JP" dirty="0"/>
          </a:p>
          <a:p>
            <a:pPr marL="0" indent="0">
              <a:buNone/>
            </a:pPr>
            <a:r>
              <a:rPr lang="ja-JP" altLang="en-US" dirty="0"/>
              <a:t>→毎回ランダムに違うデータ</a:t>
            </a:r>
            <a:endParaRPr lang="en-US" altLang="ja-JP" dirty="0"/>
          </a:p>
          <a:p>
            <a:pPr marL="0" indent="0">
              <a:buNone/>
            </a:pPr>
            <a:r>
              <a:rPr kumimoji="1" lang="ja-JP" altLang="en-US" dirty="0"/>
              <a:t>　一つ前でローカルに陥っても次にランダムに選んだでは損失が大きくなる</a:t>
            </a:r>
            <a:r>
              <a:rPr kumimoji="1" lang="en-US" altLang="ja-JP" dirty="0"/>
              <a:t>(</a:t>
            </a:r>
            <a:r>
              <a:rPr kumimoji="1" lang="ja-JP" altLang="en-US" dirty="0"/>
              <a:t>可能性がある</a:t>
            </a:r>
            <a:r>
              <a:rPr kumimoji="1" lang="en-US" altLang="ja-JP" dirty="0"/>
              <a:t>)</a:t>
            </a:r>
            <a:r>
              <a:rPr kumimoji="1" lang="ja-JP" altLang="en-US" dirty="0"/>
              <a:t>ためパラメータが大きく更新されて極小値から脱せる</a:t>
            </a:r>
            <a:endParaRPr kumimoji="1" lang="en-US" altLang="ja-JP" dirty="0"/>
          </a:p>
        </p:txBody>
      </p:sp>
    </p:spTree>
    <p:extLst>
      <p:ext uri="{BB962C8B-B14F-4D97-AF65-F5344CB8AC3E}">
        <p14:creationId xmlns:p14="http://schemas.microsoft.com/office/powerpoint/2010/main" val="36407669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68211D6162C0F40B85230CB3BD07B69" ma:contentTypeVersion="2" ma:contentTypeDescription="新しいドキュメントを作成します。" ma:contentTypeScope="" ma:versionID="febaa830f16015560b4a7e2b1a8a694f">
  <xsd:schema xmlns:xsd="http://www.w3.org/2001/XMLSchema" xmlns:xs="http://www.w3.org/2001/XMLSchema" xmlns:p="http://schemas.microsoft.com/office/2006/metadata/properties" xmlns:ns3="4568da19-f08b-41ec-9ad7-5a3257166d1b" targetNamespace="http://schemas.microsoft.com/office/2006/metadata/properties" ma:root="true" ma:fieldsID="76188ba2f49b7f7a9bedc8eb30a62b67" ns3:_="">
    <xsd:import namespace="4568da19-f08b-41ec-9ad7-5a3257166d1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68da19-f08b-41ec-9ad7-5a3257166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18C4F7-1603-405A-B841-86584E67EB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68da19-f08b-41ec-9ad7-5a3257166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64AE08-8858-4A98-A063-E53969F04F33}">
  <ds:schemaRefs>
    <ds:schemaRef ds:uri="http://schemas.microsoft.com/sharepoint/v3/contenttype/forms"/>
  </ds:schemaRefs>
</ds:datastoreItem>
</file>

<file path=customXml/itemProps3.xml><?xml version="1.0" encoding="utf-8"?>
<ds:datastoreItem xmlns:ds="http://schemas.openxmlformats.org/officeDocument/2006/customXml" ds:itemID="{E305BE46-471C-4E7F-A855-0EF06A63FB12}">
  <ds:schemaRefs>
    <ds:schemaRef ds:uri="http://purl.org/dc/dcmitype/"/>
    <ds:schemaRef ds:uri="http://purl.org/dc/term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4568da19-f08b-41ec-9ad7-5a3257166d1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2800</TotalTime>
  <Words>1200</Words>
  <Application>Microsoft Office PowerPoint</Application>
  <PresentationFormat>ワイド画面</PresentationFormat>
  <Paragraphs>123</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sohne</vt:lpstr>
      <vt:lpstr>游ゴシック</vt:lpstr>
      <vt:lpstr>游ゴシック Light</vt:lpstr>
      <vt:lpstr>Arial</vt:lpstr>
      <vt:lpstr>Office テーマ</vt:lpstr>
      <vt:lpstr>論文紹介 Human Detection and Activity Classification Based on  Micro-Doppler Signatures Using Deep Convolutional Neural Networks </vt:lpstr>
      <vt:lpstr>・論文　概略    </vt:lpstr>
      <vt:lpstr>Introduction</vt:lpstr>
      <vt:lpstr>Linear Predictive Code(線形予測符号化)</vt:lpstr>
      <vt:lpstr>PowerPoint プレゼンテーション</vt:lpstr>
      <vt:lpstr>DCNNs</vt:lpstr>
      <vt:lpstr>ReLU(Rectified Linear Units)</vt:lpstr>
      <vt:lpstr>　　　　　Robust(頑健性)</vt:lpstr>
      <vt:lpstr>Stochastic Gradient Descent(確率的勾配降下法)</vt:lpstr>
      <vt:lpstr>最急降下法の弱点</vt:lpstr>
      <vt:lpstr>　　　　　ミニバッチ学習SGD</vt:lpstr>
      <vt:lpstr>                            Momentum(移動平均)</vt:lpstr>
      <vt:lpstr>Dropout(過学習を抑制)</vt:lpstr>
      <vt:lpstr>                       エポック数</vt:lpstr>
      <vt:lpstr>         Cross Validation(交差検証)</vt:lpstr>
      <vt:lpstr>結論</vt:lpstr>
      <vt:lpstr>Linear Discriminant Analysis(線形判別分析)</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論文紹介 Human Detection and Activity Classification Based on  Micro-Doppler Signatures Using Deep Convolutional Neural Networks </dc:title>
  <dc:creator>高原　陽太</dc:creator>
  <cp:lastModifiedBy>高原　陽太</cp:lastModifiedBy>
  <cp:revision>3</cp:revision>
  <dcterms:created xsi:type="dcterms:W3CDTF">2022-06-06T14:33:24Z</dcterms:created>
  <dcterms:modified xsi:type="dcterms:W3CDTF">2022-06-08T13:14:05Z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0x010100568211D6162C0F40B85230CB3BD07B69</vt:lpwstr>
  </property>
</Properties>
</file>