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7" r:id="rId13"/>
    <p:sldId id="266" r:id="rId14"/>
    <p:sldId id="270" r:id="rId15"/>
    <p:sldId id="269" r:id="rId16"/>
    <p:sldId id="271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6" autoAdjust="0"/>
    <p:restoredTop sz="94660"/>
  </p:normalViewPr>
  <p:slideViewPr>
    <p:cSldViewPr snapToGrid="0">
      <p:cViewPr varScale="1">
        <p:scale>
          <a:sx n="72" d="100"/>
          <a:sy n="72" d="100"/>
        </p:scale>
        <p:origin x="4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52852C-DB6C-35FA-1427-5DBB9CDD5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EE9756D-C182-A4DC-A7E5-FB2FDB291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E509FF-8F9C-0376-BF21-BB5FA5527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B04D5-B0ED-422B-A9FD-FD07354C453E}" type="datetimeFigureOut">
              <a:rPr kumimoji="1" lang="ja-JP" altLang="en-US" smtClean="0"/>
              <a:t>2023/2/8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B31F47-C0D6-3320-E306-864A0258E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28C9C7-455F-26D4-D1F4-6F47EFE26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0DDA-3935-4E92-BDCD-5C4CFA8B36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790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FE6BBC-E076-C3F1-3283-0513855AF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6944B85-B6E1-FA51-CB45-3E0EC04F5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B9E0AC-BBDC-11B5-3157-E5EB98478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B04D5-B0ED-422B-A9FD-FD07354C453E}" type="datetimeFigureOut">
              <a:rPr kumimoji="1" lang="ja-JP" altLang="en-US" smtClean="0"/>
              <a:t>2023/2/8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E64A9C-4AD1-1268-30EB-5BDB02522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3F8FCD-5A91-3B7C-9439-AF5EBE02B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0DDA-3935-4E92-BDCD-5C4CFA8B36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3320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B8B46F5-929D-374A-B354-FEEE23C9E0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EBC5435-86B9-73D0-B794-B9DA2DBBB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4B28F2-24F1-3D14-E756-D732BFF8A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B04D5-B0ED-422B-A9FD-FD07354C453E}" type="datetimeFigureOut">
              <a:rPr kumimoji="1" lang="ja-JP" altLang="en-US" smtClean="0"/>
              <a:t>2023/2/8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41C7D1-35CC-2596-E6CE-9724EDA1A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201989-38CA-1FBE-4B8D-83ED551AC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0DDA-3935-4E92-BDCD-5C4CFA8B36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0774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D519EC-4374-A3D2-7246-C2FE3BE04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B6541B-090B-6786-7E2A-2296B41E4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437022-7E0E-D8FA-D444-A524B344F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B04D5-B0ED-422B-A9FD-FD07354C453E}" type="datetimeFigureOut">
              <a:rPr kumimoji="1" lang="ja-JP" altLang="en-US" smtClean="0"/>
              <a:t>2023/2/8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28B612-080A-347A-153C-072448B1A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E14C20-6657-7924-5682-7424EF4B1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0DDA-3935-4E92-BDCD-5C4CFA8B36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4554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3EDC17-BBBF-EC38-38BD-A9D84B5ED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05A355-1597-4E92-02FF-E2702550E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1C7004-6378-5C66-A911-05FF7A392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B04D5-B0ED-422B-A9FD-FD07354C453E}" type="datetimeFigureOut">
              <a:rPr kumimoji="1" lang="ja-JP" altLang="en-US" smtClean="0"/>
              <a:t>2023/2/8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E0D304-2521-A212-2450-A25CE600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CA88B2-2CD7-1303-13DA-7F2412418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0DDA-3935-4E92-BDCD-5C4CFA8B36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392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2BA56E-DD65-D1A5-B994-4C6411556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DCBD95-59EF-F139-18A8-FA73A4FB2C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747D741-4DB8-79FC-F866-8F961EC28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1E51CF6-5A1C-C71F-BFB1-8ADFF2AF9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B04D5-B0ED-422B-A9FD-FD07354C453E}" type="datetimeFigureOut">
              <a:rPr kumimoji="1" lang="ja-JP" altLang="en-US" smtClean="0"/>
              <a:t>2023/2/8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A62238F-9A3D-D7E4-1A4B-FA983190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62DA6B-C351-F570-39FF-5D0663993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0DDA-3935-4E92-BDCD-5C4CFA8B36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4753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FDBFF9-2904-B405-12C4-B7B649D27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FAA7FC-175C-5E56-EC82-B09B7C892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2B57177-ADC3-AA54-2C2D-FE172D1AC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1440E9A-21C6-367C-07A6-114CFCF28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9244D6B-C134-E95C-7F1B-75988796FD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56CFFCE-CC19-3463-7B0B-B495CF99B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B04D5-B0ED-422B-A9FD-FD07354C453E}" type="datetimeFigureOut">
              <a:rPr kumimoji="1" lang="ja-JP" altLang="en-US" smtClean="0"/>
              <a:t>2023/2/8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D60A2A7-CA56-12B9-BB09-1D385EDAE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44D534F-19B0-7E65-719E-55925E866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0DDA-3935-4E92-BDCD-5C4CFA8B36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420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4AAC59-22DC-63C3-01EF-662A37220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67E8CEC-1B67-359C-FDAB-3BB714BC0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B04D5-B0ED-422B-A9FD-FD07354C453E}" type="datetimeFigureOut">
              <a:rPr kumimoji="1" lang="ja-JP" altLang="en-US" smtClean="0"/>
              <a:t>2023/2/8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8D4D065-BB09-94AA-BBF3-5A6D09F61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DA38E25-4205-25E8-9CFB-E2C0A66B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0DDA-3935-4E92-BDCD-5C4CFA8B36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7581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B633ECA-A577-E16C-C1F5-CAE5550F2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B04D5-B0ED-422B-A9FD-FD07354C453E}" type="datetimeFigureOut">
              <a:rPr kumimoji="1" lang="ja-JP" altLang="en-US" smtClean="0"/>
              <a:t>2023/2/8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34D300C-DF04-38E5-9171-B39760BDA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47F8C11-C76E-C9D3-0E42-06287BEE4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0DDA-3935-4E92-BDCD-5C4CFA8B36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0597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E5E685-3C13-5E68-66F8-ED3D75546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1BE423-F493-B544-C7B4-30CADF3CB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49AF784-F405-09ED-DF80-1F7BA1000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BA55E78-42FA-7EBA-8BDA-55DE9F58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B04D5-B0ED-422B-A9FD-FD07354C453E}" type="datetimeFigureOut">
              <a:rPr kumimoji="1" lang="ja-JP" altLang="en-US" smtClean="0"/>
              <a:t>2023/2/8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01F3A0-8704-A20D-809B-CD8B61B79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5C186B1-0FD8-B9AC-D77E-B2D0326DA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0DDA-3935-4E92-BDCD-5C4CFA8B36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4061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1F1B1F-2E88-6F91-A6F9-E2E46E435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B78760C-5DA3-80AA-9F83-8673EE3AA7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585F5CC-5F8F-4C8E-960A-31DE1025F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DCD2829-EDAC-5EEA-8BC5-60385E1AF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B04D5-B0ED-422B-A9FD-FD07354C453E}" type="datetimeFigureOut">
              <a:rPr kumimoji="1" lang="ja-JP" altLang="en-US" smtClean="0"/>
              <a:t>2023/2/8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4565037-60E5-2A10-9757-C2A360683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31FD1FE-96BF-BECC-8E02-6E5077280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0DDA-3935-4E92-BDCD-5C4CFA8B36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108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1546359-AAE5-40DD-090A-B898B7572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B0C26F-7879-9EA5-073A-03DB35BF7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B68D78-C223-0698-284D-0134B39D6C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B04D5-B0ED-422B-A9FD-FD07354C453E}" type="datetimeFigureOut">
              <a:rPr kumimoji="1" lang="ja-JP" altLang="en-US" smtClean="0"/>
              <a:t>2023/2/8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84208E-1FDE-791D-214B-8C5248CC38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0877E3-E11B-B6F7-7AD6-0EB05B965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D0DDA-3935-4E92-BDCD-5C4CFA8B36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9024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775EBFF6-13F3-AD1E-1A98-6AD2DBA3CE34}"/>
              </a:ext>
            </a:extLst>
          </p:cNvPr>
          <p:cNvCxnSpPr>
            <a:cxnSpLocks/>
          </p:cNvCxnSpPr>
          <p:nvPr/>
        </p:nvCxnSpPr>
        <p:spPr>
          <a:xfrm flipH="1">
            <a:off x="33981" y="1564750"/>
            <a:ext cx="3734004" cy="24747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F4E5387-AE41-9FA5-6016-EA0F35BA92AB}"/>
              </a:ext>
            </a:extLst>
          </p:cNvPr>
          <p:cNvCxnSpPr>
            <a:cxnSpLocks/>
          </p:cNvCxnSpPr>
          <p:nvPr/>
        </p:nvCxnSpPr>
        <p:spPr>
          <a:xfrm flipV="1">
            <a:off x="1817989" y="444617"/>
            <a:ext cx="50820" cy="473977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9A1FC3FF-1D89-5931-4580-D6B779C87DA6}"/>
              </a:ext>
            </a:extLst>
          </p:cNvPr>
          <p:cNvSpPr/>
          <p:nvPr/>
        </p:nvSpPr>
        <p:spPr>
          <a:xfrm>
            <a:off x="1837189" y="1029651"/>
            <a:ext cx="3171039" cy="3818341"/>
          </a:xfrm>
          <a:custGeom>
            <a:avLst/>
            <a:gdLst>
              <a:gd name="connsiteX0" fmla="*/ 0 w 3171039"/>
              <a:gd name="connsiteY0" fmla="*/ 1821911 h 3818341"/>
              <a:gd name="connsiteX1" fmla="*/ 864066 w 3171039"/>
              <a:gd name="connsiteY1" fmla="*/ 60223 h 3818341"/>
              <a:gd name="connsiteX2" fmla="*/ 2206305 w 3171039"/>
              <a:gd name="connsiteY2" fmla="*/ 3768157 h 3818341"/>
              <a:gd name="connsiteX3" fmla="*/ 3171039 w 3171039"/>
              <a:gd name="connsiteY3" fmla="*/ 1863856 h 3818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1039" h="3818341">
                <a:moveTo>
                  <a:pt x="0" y="1821911"/>
                </a:moveTo>
                <a:cubicBezTo>
                  <a:pt x="248174" y="778880"/>
                  <a:pt x="496349" y="-264151"/>
                  <a:pt x="864066" y="60223"/>
                </a:cubicBezTo>
                <a:cubicBezTo>
                  <a:pt x="1231783" y="384597"/>
                  <a:pt x="1821810" y="3467552"/>
                  <a:pt x="2206305" y="3768157"/>
                </a:cubicBezTo>
                <a:cubicBezTo>
                  <a:pt x="2590801" y="4068763"/>
                  <a:pt x="2880920" y="2966309"/>
                  <a:pt x="3171039" y="1863856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フリーフォーム: 図形 39">
            <a:extLst>
              <a:ext uri="{FF2B5EF4-FFF2-40B4-BE49-F238E27FC236}">
                <a16:creationId xmlns:a16="http://schemas.microsoft.com/office/drawing/2014/main" id="{31A8DFC2-99D7-09C8-8F19-8EC847A3F36F}"/>
              </a:ext>
            </a:extLst>
          </p:cNvPr>
          <p:cNvSpPr/>
          <p:nvPr/>
        </p:nvSpPr>
        <p:spPr>
          <a:xfrm>
            <a:off x="900571" y="2137618"/>
            <a:ext cx="4262712" cy="1837144"/>
          </a:xfrm>
          <a:custGeom>
            <a:avLst/>
            <a:gdLst>
              <a:gd name="connsiteX0" fmla="*/ 928229 w 4262712"/>
              <a:gd name="connsiteY0" fmla="*/ 739806 h 1837144"/>
              <a:gd name="connsiteX1" fmla="*/ 173220 w 4262712"/>
              <a:gd name="connsiteY1" fmla="*/ 1821986 h 1837144"/>
              <a:gd name="connsiteX2" fmla="*/ 3830820 w 4262712"/>
              <a:gd name="connsiteY2" fmla="*/ 26742 h 1837144"/>
              <a:gd name="connsiteX3" fmla="*/ 4191546 w 4262712"/>
              <a:gd name="connsiteY3" fmla="*/ 697861 h 1837144"/>
              <a:gd name="connsiteX4" fmla="*/ 4166379 w 4262712"/>
              <a:gd name="connsiteY4" fmla="*/ 723028 h 183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2712" h="1837144">
                <a:moveTo>
                  <a:pt x="928229" y="739806"/>
                </a:moveTo>
                <a:cubicBezTo>
                  <a:pt x="308842" y="1340318"/>
                  <a:pt x="-310545" y="1940830"/>
                  <a:pt x="173220" y="1821986"/>
                </a:cubicBezTo>
                <a:cubicBezTo>
                  <a:pt x="656985" y="1703142"/>
                  <a:pt x="3161099" y="214096"/>
                  <a:pt x="3830820" y="26742"/>
                </a:cubicBezTo>
                <a:cubicBezTo>
                  <a:pt x="4500541" y="-160612"/>
                  <a:pt x="4191546" y="697861"/>
                  <a:pt x="4191546" y="697861"/>
                </a:cubicBezTo>
                <a:cubicBezTo>
                  <a:pt x="4247472" y="813909"/>
                  <a:pt x="4206925" y="768468"/>
                  <a:pt x="4166379" y="723028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矢印: 上 43">
            <a:extLst>
              <a:ext uri="{FF2B5EF4-FFF2-40B4-BE49-F238E27FC236}">
                <a16:creationId xmlns:a16="http://schemas.microsoft.com/office/drawing/2014/main" id="{7B52B0BB-A6F7-D00A-D27A-269A6B665AA5}"/>
              </a:ext>
            </a:extLst>
          </p:cNvPr>
          <p:cNvSpPr/>
          <p:nvPr/>
        </p:nvSpPr>
        <p:spPr>
          <a:xfrm>
            <a:off x="2365689" y="1058828"/>
            <a:ext cx="377513" cy="1792599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8BCE224A-FAA4-5BCF-981A-E67AA6D8F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728" y="1049792"/>
            <a:ext cx="414564" cy="1810669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2C880C99-CEDC-08F5-D2C8-9AB78FE8A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7153915" y="2903422"/>
            <a:ext cx="414564" cy="1944570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EF63ADFD-921C-EF4E-D4D8-0BF4B8382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912" y="2910979"/>
            <a:ext cx="414564" cy="1944793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51D24288-3563-A417-85C9-21EAFC372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8228" y="1029651"/>
            <a:ext cx="3188484" cy="3828620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9350C674-A5B0-9A2D-A439-C84926A630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7361" y="2153508"/>
            <a:ext cx="4273666" cy="1847248"/>
          </a:xfrm>
          <a:prstGeom prst="rect">
            <a:avLst/>
          </a:prstGeom>
        </p:spPr>
      </p:pic>
      <p:sp>
        <p:nvSpPr>
          <p:cNvPr id="48" name="矢印: 下 47">
            <a:extLst>
              <a:ext uri="{FF2B5EF4-FFF2-40B4-BE49-F238E27FC236}">
                <a16:creationId xmlns:a16="http://schemas.microsoft.com/office/drawing/2014/main" id="{B8A576A7-183F-56A9-1C75-C9A6863F5733}"/>
              </a:ext>
            </a:extLst>
          </p:cNvPr>
          <p:cNvSpPr/>
          <p:nvPr/>
        </p:nvSpPr>
        <p:spPr>
          <a:xfrm rot="3450970">
            <a:off x="1669220" y="2411393"/>
            <a:ext cx="157088" cy="1974282"/>
          </a:xfrm>
          <a:prstGeom prst="down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9" name="図 48">
            <a:extLst>
              <a:ext uri="{FF2B5EF4-FFF2-40B4-BE49-F238E27FC236}">
                <a16:creationId xmlns:a16="http://schemas.microsoft.com/office/drawing/2014/main" id="{399A1CAC-008E-684C-B354-3A4426DDC5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7449" y="2834711"/>
            <a:ext cx="1713124" cy="1140051"/>
          </a:xfrm>
          <a:prstGeom prst="rect">
            <a:avLst/>
          </a:prstGeom>
        </p:spPr>
      </p:pic>
      <p:sp>
        <p:nvSpPr>
          <p:cNvPr id="51" name="矢印: 上 50">
            <a:extLst>
              <a:ext uri="{FF2B5EF4-FFF2-40B4-BE49-F238E27FC236}">
                <a16:creationId xmlns:a16="http://schemas.microsoft.com/office/drawing/2014/main" id="{EE3634DD-732F-1296-BD28-4F70F0A4D8CE}"/>
              </a:ext>
            </a:extLst>
          </p:cNvPr>
          <p:cNvSpPr/>
          <p:nvPr/>
        </p:nvSpPr>
        <p:spPr>
          <a:xfrm rot="3173888">
            <a:off x="4454933" y="1933889"/>
            <a:ext cx="210102" cy="1118987"/>
          </a:xfrm>
          <a:prstGeom prst="up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2" name="図 51">
            <a:extLst>
              <a:ext uri="{FF2B5EF4-FFF2-40B4-BE49-F238E27FC236}">
                <a16:creationId xmlns:a16="http://schemas.microsoft.com/office/drawing/2014/main" id="{868E7DDD-3716-7D57-B754-A15C41CEA4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0482" y="2153508"/>
            <a:ext cx="944962" cy="762066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8E2DD64F-7FCD-CF1D-718C-45464932A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508" y="1040757"/>
            <a:ext cx="414564" cy="1810669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064CFBEE-B7D6-867F-5DA3-F5A519AA87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50920" y="2910978"/>
            <a:ext cx="414564" cy="1944793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48FEDB9E-1C0E-48D6-BC78-D9F041E421E3}"/>
              </a:ext>
            </a:extLst>
          </p:cNvPr>
          <p:cNvCxnSpPr>
            <a:cxnSpLocks/>
          </p:cNvCxnSpPr>
          <p:nvPr/>
        </p:nvCxnSpPr>
        <p:spPr>
          <a:xfrm>
            <a:off x="1837189" y="2877424"/>
            <a:ext cx="7449424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5242C03-3C16-569D-1AA1-2256C51B506A}"/>
              </a:ext>
            </a:extLst>
          </p:cNvPr>
          <p:cNvSpPr txBox="1"/>
          <p:nvPr/>
        </p:nvSpPr>
        <p:spPr>
          <a:xfrm>
            <a:off x="9359963" y="2351782"/>
            <a:ext cx="22035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電磁波の伝搬方向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B477BA3-EBF4-027D-CB3A-0992392F0E85}"/>
              </a:ext>
            </a:extLst>
          </p:cNvPr>
          <p:cNvSpPr txBox="1"/>
          <p:nvPr/>
        </p:nvSpPr>
        <p:spPr>
          <a:xfrm>
            <a:off x="6153795" y="1029651"/>
            <a:ext cx="1029979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電界</a:t>
            </a:r>
            <a:r>
              <a:rPr kumimoji="1" lang="en-US" altLang="ja-JP" sz="2400" dirty="0"/>
              <a:t>E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D09920E-3BA2-E1E7-E899-C57C0846F1E4}"/>
              </a:ext>
            </a:extLst>
          </p:cNvPr>
          <p:cNvSpPr txBox="1"/>
          <p:nvPr/>
        </p:nvSpPr>
        <p:spPr>
          <a:xfrm>
            <a:off x="5157229" y="3532629"/>
            <a:ext cx="108518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磁界</a:t>
            </a:r>
            <a:r>
              <a:rPr kumimoji="1" lang="en-US" altLang="ja-JP" sz="2400" dirty="0"/>
              <a:t>H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0B1EE45-5E9A-34D3-759F-0BE99FC2C66D}"/>
              </a:ext>
            </a:extLst>
          </p:cNvPr>
          <p:cNvSpPr txBox="1"/>
          <p:nvPr/>
        </p:nvSpPr>
        <p:spPr>
          <a:xfrm>
            <a:off x="28438" y="682210"/>
            <a:ext cx="2076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>
                    <a:lumMod val="75000"/>
                  </a:schemeClr>
                </a:solidFill>
              </a:rPr>
              <a:t>偏波方向</a:t>
            </a:r>
          </a:p>
        </p:txBody>
      </p:sp>
    </p:spTree>
    <p:extLst>
      <p:ext uri="{BB962C8B-B14F-4D97-AF65-F5344CB8AC3E}">
        <p14:creationId xmlns:p14="http://schemas.microsoft.com/office/powerpoint/2010/main" val="3617633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4A48A2C-9206-84D8-8AFC-DF3614E39B24}"/>
              </a:ext>
            </a:extLst>
          </p:cNvPr>
          <p:cNvSpPr/>
          <p:nvPr/>
        </p:nvSpPr>
        <p:spPr>
          <a:xfrm>
            <a:off x="866899" y="548640"/>
            <a:ext cx="2541320" cy="926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>
                <a:solidFill>
                  <a:schemeClr val="tx1"/>
                </a:solidFill>
              </a:rPr>
              <a:t>|S</a:t>
            </a:r>
            <a:r>
              <a:rPr kumimoji="1" lang="en-US" altLang="ja-JP" sz="3200" dirty="0">
                <a:solidFill>
                  <a:schemeClr val="tx1"/>
                </a:solidFill>
              </a:rPr>
              <a:t>HH </a:t>
            </a:r>
            <a:r>
              <a:rPr kumimoji="1" lang="en-US" altLang="ja-JP" sz="4800" dirty="0">
                <a:solidFill>
                  <a:schemeClr val="tx1"/>
                </a:solidFill>
              </a:rPr>
              <a:t>|</a:t>
            </a:r>
            <a:r>
              <a:rPr kumimoji="1" lang="en-US" altLang="ja-JP" sz="3200" dirty="0">
                <a:solidFill>
                  <a:schemeClr val="tx1"/>
                </a:solidFill>
              </a:rPr>
              <a:t> 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FA509FD-F78F-35D6-92C9-48BB12B23B7E}"/>
              </a:ext>
            </a:extLst>
          </p:cNvPr>
          <p:cNvSpPr/>
          <p:nvPr/>
        </p:nvSpPr>
        <p:spPr>
          <a:xfrm>
            <a:off x="866899" y="2072639"/>
            <a:ext cx="2541320" cy="926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>
                <a:solidFill>
                  <a:schemeClr val="tx1"/>
                </a:solidFill>
              </a:rPr>
              <a:t>|S</a:t>
            </a:r>
            <a:r>
              <a:rPr kumimoji="1" lang="en-US" altLang="ja-JP" sz="3200" dirty="0">
                <a:solidFill>
                  <a:schemeClr val="tx1"/>
                </a:solidFill>
              </a:rPr>
              <a:t>HV </a:t>
            </a:r>
            <a:r>
              <a:rPr kumimoji="1" lang="en-US" altLang="ja-JP" sz="4800" dirty="0">
                <a:solidFill>
                  <a:schemeClr val="tx1"/>
                </a:solidFill>
              </a:rPr>
              <a:t>|</a:t>
            </a:r>
            <a:endParaRPr kumimoji="1" lang="ja-JP" altLang="en-US" sz="4800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EA1B1E0-84B6-2E4B-F222-8E30AA0EB570}"/>
              </a:ext>
            </a:extLst>
          </p:cNvPr>
          <p:cNvSpPr/>
          <p:nvPr/>
        </p:nvSpPr>
        <p:spPr>
          <a:xfrm>
            <a:off x="866899" y="3596638"/>
            <a:ext cx="2541320" cy="926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>
                <a:solidFill>
                  <a:schemeClr val="tx1"/>
                </a:solidFill>
              </a:rPr>
              <a:t>|S</a:t>
            </a:r>
            <a:r>
              <a:rPr lang="en-US" altLang="ja-JP" sz="3200" dirty="0">
                <a:solidFill>
                  <a:schemeClr val="tx1"/>
                </a:solidFill>
              </a:rPr>
              <a:t>V</a:t>
            </a:r>
            <a:r>
              <a:rPr kumimoji="1" lang="en-US" altLang="ja-JP" sz="3200" dirty="0">
                <a:solidFill>
                  <a:schemeClr val="tx1"/>
                </a:solidFill>
              </a:rPr>
              <a:t>H </a:t>
            </a:r>
            <a:r>
              <a:rPr kumimoji="1" lang="en-US" altLang="ja-JP" sz="4800" dirty="0">
                <a:solidFill>
                  <a:schemeClr val="tx1"/>
                </a:solidFill>
              </a:rPr>
              <a:t>|</a:t>
            </a:r>
            <a:endParaRPr kumimoji="1" lang="ja-JP" altLang="en-US" sz="4800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88C8829-B24D-92D5-9906-201208EE3CB8}"/>
              </a:ext>
            </a:extLst>
          </p:cNvPr>
          <p:cNvSpPr/>
          <p:nvPr/>
        </p:nvSpPr>
        <p:spPr>
          <a:xfrm>
            <a:off x="866899" y="5120637"/>
            <a:ext cx="2541320" cy="926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>
                <a:solidFill>
                  <a:schemeClr val="tx1"/>
                </a:solidFill>
              </a:rPr>
              <a:t>|S</a:t>
            </a:r>
            <a:r>
              <a:rPr lang="en-US" altLang="ja-JP" sz="3200" dirty="0">
                <a:solidFill>
                  <a:schemeClr val="tx1"/>
                </a:solidFill>
              </a:rPr>
              <a:t>V</a:t>
            </a:r>
            <a:r>
              <a:rPr kumimoji="1" lang="en-US" altLang="ja-JP" sz="3200" dirty="0">
                <a:solidFill>
                  <a:schemeClr val="tx1"/>
                </a:solidFill>
              </a:rPr>
              <a:t>V </a:t>
            </a:r>
            <a:r>
              <a:rPr kumimoji="1" lang="en-US" altLang="ja-JP" sz="4800" dirty="0">
                <a:solidFill>
                  <a:schemeClr val="tx1"/>
                </a:solidFill>
              </a:rPr>
              <a:t>|</a:t>
            </a:r>
            <a:endParaRPr kumimoji="1" lang="ja-JP" altLang="en-US" sz="4800" dirty="0">
              <a:solidFill>
                <a:schemeClr val="tx1"/>
              </a:solidFill>
            </a:endParaRPr>
          </a:p>
        </p:txBody>
      </p:sp>
      <p:pic>
        <p:nvPicPr>
          <p:cNvPr id="12" name="図 11" descr="テキスト&#10;&#10;低い精度で自動的に生成された説明">
            <a:extLst>
              <a:ext uri="{FF2B5EF4-FFF2-40B4-BE49-F238E27FC236}">
                <a16:creationId xmlns:a16="http://schemas.microsoft.com/office/drawing/2014/main" id="{DD3B127F-4A7C-768E-A912-498195BFAD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243"/>
          <a:stretch/>
        </p:blipFill>
        <p:spPr>
          <a:xfrm>
            <a:off x="396293" y="548640"/>
            <a:ext cx="3899233" cy="5564777"/>
          </a:xfrm>
          <a:prstGeom prst="rect">
            <a:avLst/>
          </a:prstGeom>
        </p:spPr>
      </p:pic>
      <p:pic>
        <p:nvPicPr>
          <p:cNvPr id="14" name="図 13" descr="テキスト, 手紙&#10;&#10;自動的に生成された説明">
            <a:extLst>
              <a:ext uri="{FF2B5EF4-FFF2-40B4-BE49-F238E27FC236}">
                <a16:creationId xmlns:a16="http://schemas.microsoft.com/office/drawing/2014/main" id="{AD573713-03A5-371E-E9BA-874DA67DA1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825" y="864500"/>
            <a:ext cx="4788494" cy="544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762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下 1">
            <a:extLst>
              <a:ext uri="{FF2B5EF4-FFF2-40B4-BE49-F238E27FC236}">
                <a16:creationId xmlns:a16="http://schemas.microsoft.com/office/drawing/2014/main" id="{7E5152BE-E3E0-6C42-6818-2B46CFB2A4E7}"/>
              </a:ext>
            </a:extLst>
          </p:cNvPr>
          <p:cNvSpPr/>
          <p:nvPr/>
        </p:nvSpPr>
        <p:spPr>
          <a:xfrm rot="10800000">
            <a:off x="4380411" y="1907177"/>
            <a:ext cx="287383" cy="31960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E9B290CD-6C93-6E80-BD79-EC61CAD699D4}"/>
              </a:ext>
            </a:extLst>
          </p:cNvPr>
          <p:cNvSpPr/>
          <p:nvPr/>
        </p:nvSpPr>
        <p:spPr>
          <a:xfrm rot="18874474">
            <a:off x="4307158" y="3446501"/>
            <a:ext cx="3532810" cy="59218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48D18B0-6465-9358-72DE-38EB7341C6F0}"/>
              </a:ext>
            </a:extLst>
          </p:cNvPr>
          <p:cNvSpPr txBox="1"/>
          <p:nvPr/>
        </p:nvSpPr>
        <p:spPr>
          <a:xfrm>
            <a:off x="3566159" y="1537845"/>
            <a:ext cx="191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入射電界の向き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AE23FD2-76FC-11A7-7BF1-561E4124A5E5}"/>
              </a:ext>
            </a:extLst>
          </p:cNvPr>
          <p:cNvSpPr txBox="1"/>
          <p:nvPr/>
        </p:nvSpPr>
        <p:spPr>
          <a:xfrm>
            <a:off x="6278879" y="4136571"/>
            <a:ext cx="1837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斜めの線状物体</a:t>
            </a:r>
          </a:p>
        </p:txBody>
      </p:sp>
    </p:spTree>
    <p:extLst>
      <p:ext uri="{BB962C8B-B14F-4D97-AF65-F5344CB8AC3E}">
        <p14:creationId xmlns:p14="http://schemas.microsoft.com/office/powerpoint/2010/main" val="3912101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下 1">
            <a:extLst>
              <a:ext uri="{FF2B5EF4-FFF2-40B4-BE49-F238E27FC236}">
                <a16:creationId xmlns:a16="http://schemas.microsoft.com/office/drawing/2014/main" id="{7E5152BE-E3E0-6C42-6818-2B46CFB2A4E7}"/>
              </a:ext>
            </a:extLst>
          </p:cNvPr>
          <p:cNvSpPr/>
          <p:nvPr/>
        </p:nvSpPr>
        <p:spPr>
          <a:xfrm rot="16200000">
            <a:off x="5783530" y="2782587"/>
            <a:ext cx="287383" cy="24972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E9B290CD-6C93-6E80-BD79-EC61CAD699D4}"/>
              </a:ext>
            </a:extLst>
          </p:cNvPr>
          <p:cNvSpPr/>
          <p:nvPr/>
        </p:nvSpPr>
        <p:spPr>
          <a:xfrm rot="18874474">
            <a:off x="4425390" y="2199387"/>
            <a:ext cx="3532810" cy="59218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48D18B0-6465-9358-72DE-38EB7341C6F0}"/>
              </a:ext>
            </a:extLst>
          </p:cNvPr>
          <p:cNvSpPr txBox="1"/>
          <p:nvPr/>
        </p:nvSpPr>
        <p:spPr>
          <a:xfrm>
            <a:off x="5476360" y="3489514"/>
            <a:ext cx="191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直交成分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462FA0C-02E4-E141-F7E0-9323BC675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680353" y="4856081"/>
            <a:ext cx="2121592" cy="323116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521DD0B-BA6A-F81C-199C-427E1D34D6BA}"/>
              </a:ext>
            </a:extLst>
          </p:cNvPr>
          <p:cNvSpPr txBox="1"/>
          <p:nvPr/>
        </p:nvSpPr>
        <p:spPr>
          <a:xfrm>
            <a:off x="4770961" y="4682488"/>
            <a:ext cx="191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/>
              <a:t>散乱波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5D62DBB-6C2C-E540-FBB0-3E1BBAB256FC}"/>
              </a:ext>
            </a:extLst>
          </p:cNvPr>
          <p:cNvSpPr txBox="1"/>
          <p:nvPr/>
        </p:nvSpPr>
        <p:spPr>
          <a:xfrm>
            <a:off x="3058785" y="4728654"/>
            <a:ext cx="191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水平成分</a:t>
            </a:r>
          </a:p>
        </p:txBody>
      </p:sp>
    </p:spTree>
    <p:extLst>
      <p:ext uri="{BB962C8B-B14F-4D97-AF65-F5344CB8AC3E}">
        <p14:creationId xmlns:p14="http://schemas.microsoft.com/office/powerpoint/2010/main" val="998097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テキスト, 手紙&#10;&#10;自動的に生成された説明">
            <a:extLst>
              <a:ext uri="{FF2B5EF4-FFF2-40B4-BE49-F238E27FC236}">
                <a16:creationId xmlns:a16="http://schemas.microsoft.com/office/drawing/2014/main" id="{7EF1BB7C-D44A-13F6-2CCA-3022A4EE9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757" y="706570"/>
            <a:ext cx="4788494" cy="544486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55C71C5-5A77-02EC-B5FF-42200CEE4B22}"/>
              </a:ext>
            </a:extLst>
          </p:cNvPr>
          <p:cNvSpPr txBox="1"/>
          <p:nvPr/>
        </p:nvSpPr>
        <p:spPr>
          <a:xfrm>
            <a:off x="2667423" y="2828835"/>
            <a:ext cx="2183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7200" dirty="0"/>
              <a:t>s</a:t>
            </a:r>
            <a:r>
              <a:rPr kumimoji="1" lang="en-US" altLang="ja-JP" sz="7200" dirty="0"/>
              <a:t>’=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12156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テキスト, 手紙&#10;&#10;自動的に生成された説明">
            <a:extLst>
              <a:ext uri="{FF2B5EF4-FFF2-40B4-BE49-F238E27FC236}">
                <a16:creationId xmlns:a16="http://schemas.microsoft.com/office/drawing/2014/main" id="{6269A4E0-969D-0F09-01D1-2F46BAF1CA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" t="57314" r="11295" b="29012"/>
          <a:stretch/>
        </p:blipFill>
        <p:spPr>
          <a:xfrm>
            <a:off x="1155543" y="3713585"/>
            <a:ext cx="2937483" cy="35070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306A3DB3-6EAD-A037-271A-0B7290478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095" y="3713585"/>
            <a:ext cx="2937483" cy="384081"/>
          </a:xfrm>
          <a:prstGeom prst="rect">
            <a:avLst/>
          </a:prstGeom>
        </p:spPr>
      </p:pic>
      <p:pic>
        <p:nvPicPr>
          <p:cNvPr id="3" name="図 2" descr="テキスト, 手紙&#10;&#10;自動的に生成された説明">
            <a:extLst>
              <a:ext uri="{FF2B5EF4-FFF2-40B4-BE49-F238E27FC236}">
                <a16:creationId xmlns:a16="http://schemas.microsoft.com/office/drawing/2014/main" id="{51B319B2-FEE3-545C-DEF5-B5EE0A226B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6" t="-305" r="4977" b="86314"/>
          <a:stretch/>
        </p:blipFill>
        <p:spPr>
          <a:xfrm>
            <a:off x="1186544" y="1012373"/>
            <a:ext cx="2906485" cy="37330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82996EC-E00B-E2B6-448A-C50E64DA59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81" y="2398460"/>
            <a:ext cx="3037113" cy="378563"/>
          </a:xfrm>
          <a:prstGeom prst="rect">
            <a:avLst/>
          </a:prstGeom>
        </p:spPr>
      </p:pic>
      <p:pic>
        <p:nvPicPr>
          <p:cNvPr id="13" name="図 12" descr="テキスト, 手紙&#10;&#10;自動的に生成された説明">
            <a:extLst>
              <a:ext uri="{FF2B5EF4-FFF2-40B4-BE49-F238E27FC236}">
                <a16:creationId xmlns:a16="http://schemas.microsoft.com/office/drawing/2014/main" id="{F5B9F926-1C57-4EAF-CD84-395E7F15A0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" t="85721" r="12085"/>
          <a:stretch/>
        </p:blipFill>
        <p:spPr>
          <a:xfrm>
            <a:off x="1084280" y="5007353"/>
            <a:ext cx="2906485" cy="379789"/>
          </a:xfrm>
          <a:prstGeom prst="rect">
            <a:avLst/>
          </a:prstGeom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7C069AFA-F274-C17E-ACDC-707FF9A00B0C}"/>
              </a:ext>
            </a:extLst>
          </p:cNvPr>
          <p:cNvSpPr/>
          <p:nvPr/>
        </p:nvSpPr>
        <p:spPr>
          <a:xfrm>
            <a:off x="1112650" y="1012373"/>
            <a:ext cx="2980376" cy="3733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10892708-60F4-7B2A-CB55-A0C7E0C987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64" y="1699667"/>
            <a:ext cx="1562318" cy="362001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C9DE674B-B76B-C63A-0BF1-1FD365B501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1679" y="3062408"/>
            <a:ext cx="1560711" cy="365792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4C40031D-701F-E00F-65D1-BB3299FAA5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1678" y="4369255"/>
            <a:ext cx="1560711" cy="365792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29D85F0-F466-EAC0-3FE6-166D9E3FD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280" y="2403129"/>
            <a:ext cx="2987299" cy="384081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541A3FB1-9D9F-8C93-670E-D49613EEB9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2650" y="4997166"/>
            <a:ext cx="2938527" cy="384081"/>
          </a:xfrm>
          <a:prstGeom prst="rect">
            <a:avLst/>
          </a:prstGeom>
        </p:spPr>
      </p:pic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6B0722CA-D4BA-21E7-E59C-88F02E747525}"/>
              </a:ext>
            </a:extLst>
          </p:cNvPr>
          <p:cNvSpPr/>
          <p:nvPr/>
        </p:nvSpPr>
        <p:spPr>
          <a:xfrm>
            <a:off x="1832264" y="1761363"/>
            <a:ext cx="1560711" cy="2614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68BE7F66-30AC-5666-B094-D1D788B5DB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21678" y="3108132"/>
            <a:ext cx="1572904" cy="274344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B446F563-B419-81A4-5D06-B530BDD7C1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09485" y="4417048"/>
            <a:ext cx="1572904" cy="274344"/>
          </a:xfrm>
          <a:prstGeom prst="rect">
            <a:avLst/>
          </a:prstGeom>
        </p:spPr>
      </p:pic>
      <p:sp>
        <p:nvSpPr>
          <p:cNvPr id="29" name="矢印: 下 28">
            <a:extLst>
              <a:ext uri="{FF2B5EF4-FFF2-40B4-BE49-F238E27FC236}">
                <a16:creationId xmlns:a16="http://schemas.microsoft.com/office/drawing/2014/main" id="{FFE8B83A-1A4E-0498-619A-E6D0E5FFA82F}"/>
              </a:ext>
            </a:extLst>
          </p:cNvPr>
          <p:cNvSpPr/>
          <p:nvPr/>
        </p:nvSpPr>
        <p:spPr>
          <a:xfrm>
            <a:off x="2468880" y="1409700"/>
            <a:ext cx="198120" cy="3414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矢印: 下 29">
            <a:extLst>
              <a:ext uri="{FF2B5EF4-FFF2-40B4-BE49-F238E27FC236}">
                <a16:creationId xmlns:a16="http://schemas.microsoft.com/office/drawing/2014/main" id="{C7B9E449-50CE-9CD8-E5A8-A081A2EFFE08}"/>
              </a:ext>
            </a:extLst>
          </p:cNvPr>
          <p:cNvSpPr/>
          <p:nvPr/>
        </p:nvSpPr>
        <p:spPr>
          <a:xfrm>
            <a:off x="2468880" y="2052745"/>
            <a:ext cx="198120" cy="3480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75A57BC7-9929-5D86-CC77-DD595D4909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49057" y="2787210"/>
            <a:ext cx="237765" cy="331110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AAEC7200-D3B2-F213-DD44-D4A3D89AD2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59046" y="3406295"/>
            <a:ext cx="237765" cy="31480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BE7EA92C-06AE-A982-C84F-28CEE694745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59046" y="4088728"/>
            <a:ext cx="237765" cy="340047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973A67D-9133-70AE-A9E8-6EE9C169323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59046" y="4692913"/>
            <a:ext cx="237765" cy="33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392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テキスト, 手紙&#10;&#10;自動的に生成された説明">
            <a:extLst>
              <a:ext uri="{FF2B5EF4-FFF2-40B4-BE49-F238E27FC236}">
                <a16:creationId xmlns:a16="http://schemas.microsoft.com/office/drawing/2014/main" id="{A0D74921-05D1-8E1F-BC4F-8B91ED5D90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4567" b="77994"/>
          <a:stretch/>
        </p:blipFill>
        <p:spPr>
          <a:xfrm>
            <a:off x="1828801" y="925284"/>
            <a:ext cx="1829055" cy="41365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095E9F0-5D5D-2E12-F777-6E2080CBD3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678" t="41738" b="43115"/>
          <a:stretch/>
        </p:blipFill>
        <p:spPr>
          <a:xfrm>
            <a:off x="1839686" y="2209799"/>
            <a:ext cx="1730987" cy="35922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9393DCF2-085E-88F3-E92D-00FF8CC7A5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381" t="79836" b="4557"/>
          <a:stretch/>
        </p:blipFill>
        <p:spPr>
          <a:xfrm>
            <a:off x="1828801" y="3793673"/>
            <a:ext cx="1741872" cy="370115"/>
          </a:xfrm>
          <a:prstGeom prst="rect">
            <a:avLst/>
          </a:prstGeom>
        </p:spPr>
      </p:pic>
      <p:pic>
        <p:nvPicPr>
          <p:cNvPr id="11" name="図 10" descr="テキスト, 手紙&#10;&#10;自動的に生成された説明">
            <a:extLst>
              <a:ext uri="{FF2B5EF4-FFF2-40B4-BE49-F238E27FC236}">
                <a16:creationId xmlns:a16="http://schemas.microsoft.com/office/drawing/2014/main" id="{61425D88-7D76-1F4E-A2CB-F60AB6B6AC4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90" r="9669" b="28172"/>
          <a:stretch/>
        </p:blipFill>
        <p:spPr>
          <a:xfrm>
            <a:off x="1900594" y="5208817"/>
            <a:ext cx="1609169" cy="381000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10FE0B3-51BB-3844-DEE1-9244B4059BD0}"/>
              </a:ext>
            </a:extLst>
          </p:cNvPr>
          <p:cNvSpPr txBox="1"/>
          <p:nvPr/>
        </p:nvSpPr>
        <p:spPr>
          <a:xfrm>
            <a:off x="3509763" y="947447"/>
            <a:ext cx="182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074099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建物, 座る, 小さい, 横 が含まれている画像&#10;&#10;自動的に生成された説明">
            <a:extLst>
              <a:ext uri="{FF2B5EF4-FFF2-40B4-BE49-F238E27FC236}">
                <a16:creationId xmlns:a16="http://schemas.microsoft.com/office/drawing/2014/main" id="{7EB091EE-E804-9314-CDC9-DC05DE4C9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829" y="0"/>
            <a:ext cx="5142341" cy="6858000"/>
          </a:xfrm>
          <a:prstGeom prst="rect">
            <a:avLst/>
          </a:prstGeom>
        </p:spPr>
      </p:pic>
      <p:pic>
        <p:nvPicPr>
          <p:cNvPr id="5" name="図 4" descr="テキスト&#10;&#10;低い精度で自動的に生成された説明">
            <a:extLst>
              <a:ext uri="{FF2B5EF4-FFF2-40B4-BE49-F238E27FC236}">
                <a16:creationId xmlns:a16="http://schemas.microsoft.com/office/drawing/2014/main" id="{AB8E579C-7397-9382-FC1B-742B7B6160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829" y="0"/>
            <a:ext cx="5142341" cy="6858000"/>
          </a:xfrm>
          <a:prstGeom prst="rect">
            <a:avLst/>
          </a:prstGeom>
        </p:spPr>
      </p:pic>
      <p:sp>
        <p:nvSpPr>
          <p:cNvPr id="11" name="矢印: 上下 10">
            <a:extLst>
              <a:ext uri="{FF2B5EF4-FFF2-40B4-BE49-F238E27FC236}">
                <a16:creationId xmlns:a16="http://schemas.microsoft.com/office/drawing/2014/main" id="{6C2FAFAA-4885-7306-D2AB-91716FCDED8C}"/>
              </a:ext>
            </a:extLst>
          </p:cNvPr>
          <p:cNvSpPr/>
          <p:nvPr/>
        </p:nvSpPr>
        <p:spPr>
          <a:xfrm>
            <a:off x="5016137" y="896982"/>
            <a:ext cx="539932" cy="5347063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左右 11">
            <a:extLst>
              <a:ext uri="{FF2B5EF4-FFF2-40B4-BE49-F238E27FC236}">
                <a16:creationId xmlns:a16="http://schemas.microsoft.com/office/drawing/2014/main" id="{958127BE-0F22-947B-E7F8-EB23A95B7170}"/>
              </a:ext>
            </a:extLst>
          </p:cNvPr>
          <p:cNvSpPr/>
          <p:nvPr/>
        </p:nvSpPr>
        <p:spPr>
          <a:xfrm>
            <a:off x="5639872" y="287383"/>
            <a:ext cx="1936586" cy="522514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D9BAEC7-199C-AF29-C041-FFC17874DF69}"/>
              </a:ext>
            </a:extLst>
          </p:cNvPr>
          <p:cNvSpPr txBox="1"/>
          <p:nvPr/>
        </p:nvSpPr>
        <p:spPr>
          <a:xfrm>
            <a:off x="3579223" y="3044279"/>
            <a:ext cx="17068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b="1" dirty="0">
                <a:solidFill>
                  <a:schemeClr val="bg1"/>
                </a:solidFill>
              </a:rPr>
              <a:t>30cm</a:t>
            </a:r>
            <a:endParaRPr kumimoji="1" lang="ja-JP" altLang="en-US" sz="4400" b="1" dirty="0">
              <a:solidFill>
                <a:schemeClr val="bg1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47C150B-1A06-7B0F-ECAC-4429B67001A3}"/>
              </a:ext>
            </a:extLst>
          </p:cNvPr>
          <p:cNvSpPr txBox="1"/>
          <p:nvPr/>
        </p:nvSpPr>
        <p:spPr>
          <a:xfrm>
            <a:off x="4084320" y="-5899"/>
            <a:ext cx="17068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b="1" dirty="0">
                <a:solidFill>
                  <a:schemeClr val="bg1"/>
                </a:solidFill>
              </a:rPr>
              <a:t>1</a:t>
            </a:r>
            <a:r>
              <a:rPr kumimoji="1" lang="en-US" altLang="ja-JP" sz="4400" b="1" dirty="0">
                <a:solidFill>
                  <a:schemeClr val="bg1"/>
                </a:solidFill>
              </a:rPr>
              <a:t>0cm</a:t>
            </a:r>
            <a:endParaRPr kumimoji="1" lang="ja-JP" alt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211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7AC0D89-DEEB-0319-E5FB-0D4E2461A5D2}"/>
              </a:ext>
            </a:extLst>
          </p:cNvPr>
          <p:cNvSpPr/>
          <p:nvPr/>
        </p:nvSpPr>
        <p:spPr>
          <a:xfrm>
            <a:off x="2759978" y="746620"/>
            <a:ext cx="176169" cy="2357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3AF3FD5-60F3-F540-E001-B7F7D9CEE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33430" y="2562007"/>
            <a:ext cx="188992" cy="2371550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89B86FF-7B1A-0059-8F65-7EA71232633F}"/>
              </a:ext>
            </a:extLst>
          </p:cNvPr>
          <p:cNvSpPr/>
          <p:nvPr/>
        </p:nvSpPr>
        <p:spPr>
          <a:xfrm>
            <a:off x="6518245" y="587228"/>
            <a:ext cx="1493241" cy="562901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F7806DB-2D0E-24C7-2982-6DF8114DCDD0}"/>
              </a:ext>
            </a:extLst>
          </p:cNvPr>
          <p:cNvSpPr txBox="1"/>
          <p:nvPr/>
        </p:nvSpPr>
        <p:spPr>
          <a:xfrm>
            <a:off x="6593748" y="2967606"/>
            <a:ext cx="1820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solidFill>
                  <a:schemeClr val="bg1"/>
                </a:solidFill>
              </a:rPr>
              <a:t>パイプ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8640A1B-58D0-C726-B930-9A4228F5CAE0}"/>
              </a:ext>
            </a:extLst>
          </p:cNvPr>
          <p:cNvSpPr txBox="1"/>
          <p:nvPr/>
        </p:nvSpPr>
        <p:spPr>
          <a:xfrm>
            <a:off x="4299488" y="3224562"/>
            <a:ext cx="1098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Tx</a:t>
            </a:r>
            <a:endParaRPr kumimoji="1" lang="ja-JP" altLang="en-US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7A8E388-3F3A-A443-9FB1-AF3342E7C9D0}"/>
              </a:ext>
            </a:extLst>
          </p:cNvPr>
          <p:cNvSpPr txBox="1"/>
          <p:nvPr/>
        </p:nvSpPr>
        <p:spPr>
          <a:xfrm>
            <a:off x="2956988" y="1663663"/>
            <a:ext cx="1098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Rx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08919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7AC0D89-DEEB-0319-E5FB-0D4E2461A5D2}"/>
              </a:ext>
            </a:extLst>
          </p:cNvPr>
          <p:cNvSpPr/>
          <p:nvPr/>
        </p:nvSpPr>
        <p:spPr>
          <a:xfrm rot="16200000">
            <a:off x="1425428" y="2575540"/>
            <a:ext cx="176169" cy="2357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3AF3FD5-60F3-F540-E001-B7F7D9CEE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33430" y="2562007"/>
            <a:ext cx="188992" cy="2371550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89B86FF-7B1A-0059-8F65-7EA71232633F}"/>
              </a:ext>
            </a:extLst>
          </p:cNvPr>
          <p:cNvSpPr/>
          <p:nvPr/>
        </p:nvSpPr>
        <p:spPr>
          <a:xfrm>
            <a:off x="6518245" y="587228"/>
            <a:ext cx="1493241" cy="562901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F7806DB-2D0E-24C7-2982-6DF8114DCDD0}"/>
              </a:ext>
            </a:extLst>
          </p:cNvPr>
          <p:cNvSpPr txBox="1"/>
          <p:nvPr/>
        </p:nvSpPr>
        <p:spPr>
          <a:xfrm>
            <a:off x="6593748" y="2967606"/>
            <a:ext cx="1820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solidFill>
                  <a:schemeClr val="bg1"/>
                </a:solidFill>
              </a:rPr>
              <a:t>パイプ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8640A1B-58D0-C726-B930-9A4228F5CAE0}"/>
              </a:ext>
            </a:extLst>
          </p:cNvPr>
          <p:cNvSpPr txBox="1"/>
          <p:nvPr/>
        </p:nvSpPr>
        <p:spPr>
          <a:xfrm>
            <a:off x="4299488" y="3224562"/>
            <a:ext cx="1098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Tx</a:t>
            </a:r>
            <a:endParaRPr kumimoji="1" lang="ja-JP" altLang="en-US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7A8E388-3F3A-A443-9FB1-AF3342E7C9D0}"/>
              </a:ext>
            </a:extLst>
          </p:cNvPr>
          <p:cNvSpPr txBox="1"/>
          <p:nvPr/>
        </p:nvSpPr>
        <p:spPr>
          <a:xfrm>
            <a:off x="964034" y="3167390"/>
            <a:ext cx="1098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/>
              <a:t>Rx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65136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7AC0D89-DEEB-0319-E5FB-0D4E2461A5D2}"/>
              </a:ext>
            </a:extLst>
          </p:cNvPr>
          <p:cNvSpPr/>
          <p:nvPr/>
        </p:nvSpPr>
        <p:spPr>
          <a:xfrm>
            <a:off x="4431483" y="4127382"/>
            <a:ext cx="176169" cy="2357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3AF3FD5-60F3-F540-E001-B7F7D9CEE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796909" y="2366607"/>
            <a:ext cx="188992" cy="2371550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89B86FF-7B1A-0059-8F65-7EA71232633F}"/>
              </a:ext>
            </a:extLst>
          </p:cNvPr>
          <p:cNvSpPr/>
          <p:nvPr/>
        </p:nvSpPr>
        <p:spPr>
          <a:xfrm>
            <a:off x="6518245" y="587228"/>
            <a:ext cx="1493241" cy="562901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F7806DB-2D0E-24C7-2982-6DF8114DCDD0}"/>
              </a:ext>
            </a:extLst>
          </p:cNvPr>
          <p:cNvSpPr txBox="1"/>
          <p:nvPr/>
        </p:nvSpPr>
        <p:spPr>
          <a:xfrm>
            <a:off x="6593748" y="2967606"/>
            <a:ext cx="1820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solidFill>
                  <a:schemeClr val="bg1"/>
                </a:solidFill>
              </a:rPr>
              <a:t>パイプ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8640A1B-58D0-C726-B930-9A4228F5CAE0}"/>
              </a:ext>
            </a:extLst>
          </p:cNvPr>
          <p:cNvSpPr txBox="1"/>
          <p:nvPr/>
        </p:nvSpPr>
        <p:spPr>
          <a:xfrm>
            <a:off x="4607652" y="5044425"/>
            <a:ext cx="1098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Tx</a:t>
            </a:r>
            <a:endParaRPr kumimoji="1" lang="ja-JP" altLang="en-US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7A8E388-3F3A-A443-9FB1-AF3342E7C9D0}"/>
              </a:ext>
            </a:extLst>
          </p:cNvPr>
          <p:cNvSpPr txBox="1"/>
          <p:nvPr/>
        </p:nvSpPr>
        <p:spPr>
          <a:xfrm>
            <a:off x="2558642" y="3024232"/>
            <a:ext cx="1098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Rx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63400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7AC0D89-DEEB-0319-E5FB-0D4E2461A5D2}"/>
              </a:ext>
            </a:extLst>
          </p:cNvPr>
          <p:cNvSpPr/>
          <p:nvPr/>
        </p:nvSpPr>
        <p:spPr>
          <a:xfrm>
            <a:off x="4431483" y="4127382"/>
            <a:ext cx="176169" cy="2357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3AF3FD5-60F3-F540-E001-B7F7D9CEE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071" y="914292"/>
            <a:ext cx="188992" cy="2371550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89B86FF-7B1A-0059-8F65-7EA71232633F}"/>
              </a:ext>
            </a:extLst>
          </p:cNvPr>
          <p:cNvSpPr/>
          <p:nvPr/>
        </p:nvSpPr>
        <p:spPr>
          <a:xfrm>
            <a:off x="6518245" y="587228"/>
            <a:ext cx="1493241" cy="562901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F7806DB-2D0E-24C7-2982-6DF8114DCDD0}"/>
              </a:ext>
            </a:extLst>
          </p:cNvPr>
          <p:cNvSpPr txBox="1"/>
          <p:nvPr/>
        </p:nvSpPr>
        <p:spPr>
          <a:xfrm>
            <a:off x="6593748" y="2967606"/>
            <a:ext cx="1820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solidFill>
                  <a:schemeClr val="bg1"/>
                </a:solidFill>
              </a:rPr>
              <a:t>パイプ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8640A1B-58D0-C726-B930-9A4228F5CAE0}"/>
              </a:ext>
            </a:extLst>
          </p:cNvPr>
          <p:cNvSpPr txBox="1"/>
          <p:nvPr/>
        </p:nvSpPr>
        <p:spPr>
          <a:xfrm>
            <a:off x="4607652" y="5044425"/>
            <a:ext cx="1098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Tx</a:t>
            </a:r>
            <a:endParaRPr kumimoji="1" lang="ja-JP" altLang="en-US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7A8E388-3F3A-A443-9FB1-AF3342E7C9D0}"/>
              </a:ext>
            </a:extLst>
          </p:cNvPr>
          <p:cNvSpPr txBox="1"/>
          <p:nvPr/>
        </p:nvSpPr>
        <p:spPr>
          <a:xfrm>
            <a:off x="4669519" y="1838457"/>
            <a:ext cx="1098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Rx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63234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AA1F696-E2E5-764F-DC79-A1034143ECE6}"/>
              </a:ext>
            </a:extLst>
          </p:cNvPr>
          <p:cNvSpPr/>
          <p:nvPr/>
        </p:nvSpPr>
        <p:spPr>
          <a:xfrm>
            <a:off x="490328" y="2452587"/>
            <a:ext cx="715617" cy="29684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B3CD989-A7DB-124B-D8B8-498521DF461C}"/>
              </a:ext>
            </a:extLst>
          </p:cNvPr>
          <p:cNvSpPr/>
          <p:nvPr/>
        </p:nvSpPr>
        <p:spPr>
          <a:xfrm>
            <a:off x="4121427" y="2478157"/>
            <a:ext cx="4704521" cy="2968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97494D4-7268-CEA0-E9BC-1A927641E1AF}"/>
              </a:ext>
            </a:extLst>
          </p:cNvPr>
          <p:cNvSpPr/>
          <p:nvPr/>
        </p:nvSpPr>
        <p:spPr>
          <a:xfrm>
            <a:off x="9674085" y="1636643"/>
            <a:ext cx="715617" cy="4943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A8DBDC4-7651-46EE-D184-9BC88A928297}"/>
              </a:ext>
            </a:extLst>
          </p:cNvPr>
          <p:cNvSpPr/>
          <p:nvPr/>
        </p:nvSpPr>
        <p:spPr>
          <a:xfrm>
            <a:off x="9674086" y="2407640"/>
            <a:ext cx="715616" cy="4865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57FAF90-0FD6-DC6A-DDAD-A33739967F6C}"/>
              </a:ext>
            </a:extLst>
          </p:cNvPr>
          <p:cNvSpPr/>
          <p:nvPr/>
        </p:nvSpPr>
        <p:spPr>
          <a:xfrm>
            <a:off x="9674085" y="3962400"/>
            <a:ext cx="715616" cy="48656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89D5C41-77D1-C34C-8BBB-1F9A4BCC1AE2}"/>
              </a:ext>
            </a:extLst>
          </p:cNvPr>
          <p:cNvSpPr/>
          <p:nvPr/>
        </p:nvSpPr>
        <p:spPr>
          <a:xfrm>
            <a:off x="9674085" y="5134062"/>
            <a:ext cx="715616" cy="4865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3317D95-D62B-B6A0-9FEC-14D1460E56CD}"/>
              </a:ext>
            </a:extLst>
          </p:cNvPr>
          <p:cNvSpPr txBox="1"/>
          <p:nvPr/>
        </p:nvSpPr>
        <p:spPr>
          <a:xfrm>
            <a:off x="4843669" y="3429000"/>
            <a:ext cx="32600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b="1" dirty="0">
                <a:solidFill>
                  <a:schemeClr val="bg1"/>
                </a:solidFill>
              </a:rPr>
              <a:t>観測行列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8C4F9DC-EE46-3237-4F1B-45CF1A4E9CE8}"/>
              </a:ext>
            </a:extLst>
          </p:cNvPr>
          <p:cNvSpPr txBox="1"/>
          <p:nvPr/>
        </p:nvSpPr>
        <p:spPr>
          <a:xfrm>
            <a:off x="0" y="1268867"/>
            <a:ext cx="16962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b="1" dirty="0"/>
              <a:t>ｙ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4948832-680F-266B-08BA-F195D3310CB7}"/>
              </a:ext>
            </a:extLst>
          </p:cNvPr>
          <p:cNvSpPr txBox="1"/>
          <p:nvPr/>
        </p:nvSpPr>
        <p:spPr>
          <a:xfrm>
            <a:off x="5519530" y="1084201"/>
            <a:ext cx="16962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7200" b="1" dirty="0"/>
              <a:t>A</a:t>
            </a:r>
            <a:endParaRPr kumimoji="1" lang="ja-JP" altLang="en-US" sz="7200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2745EA4-F0C6-4980-DC27-747BA584977A}"/>
              </a:ext>
            </a:extLst>
          </p:cNvPr>
          <p:cNvSpPr txBox="1"/>
          <p:nvPr/>
        </p:nvSpPr>
        <p:spPr>
          <a:xfrm>
            <a:off x="9183754" y="443711"/>
            <a:ext cx="16962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b="1" dirty="0"/>
              <a:t>ｘ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722F5CF-6D6A-879E-F0B3-265CD86DF7C4}"/>
              </a:ext>
            </a:extLst>
          </p:cNvPr>
          <p:cNvSpPr txBox="1"/>
          <p:nvPr/>
        </p:nvSpPr>
        <p:spPr>
          <a:xfrm>
            <a:off x="1233608" y="3239125"/>
            <a:ext cx="16962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8800" b="1" dirty="0"/>
              <a:t>＝</a:t>
            </a:r>
            <a:endParaRPr kumimoji="1" lang="ja-JP" altLang="en-US" sz="8800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7239BE5-5125-4643-5579-8A5802E42FFA}"/>
              </a:ext>
            </a:extLst>
          </p:cNvPr>
          <p:cNvSpPr txBox="1"/>
          <p:nvPr/>
        </p:nvSpPr>
        <p:spPr>
          <a:xfrm>
            <a:off x="2429671" y="3564894"/>
            <a:ext cx="16962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400" b="1" dirty="0"/>
              <a:t>M</a:t>
            </a:r>
            <a:endParaRPr kumimoji="1" lang="ja-JP" altLang="en-US" sz="44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840CA24-BBBA-843C-B4C6-A53D103FBAC1}"/>
              </a:ext>
            </a:extLst>
          </p:cNvPr>
          <p:cNvSpPr txBox="1"/>
          <p:nvPr/>
        </p:nvSpPr>
        <p:spPr>
          <a:xfrm>
            <a:off x="5625547" y="5941416"/>
            <a:ext cx="16962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400" b="1" dirty="0"/>
              <a:t>N</a:t>
            </a:r>
            <a:endParaRPr kumimoji="1" lang="ja-JP" altLang="en-US" sz="4400" b="1" dirty="0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EA39400C-C466-868B-4620-70DC65AC2298}"/>
              </a:ext>
            </a:extLst>
          </p:cNvPr>
          <p:cNvCxnSpPr>
            <a:cxnSpLocks/>
          </p:cNvCxnSpPr>
          <p:nvPr/>
        </p:nvCxnSpPr>
        <p:spPr>
          <a:xfrm>
            <a:off x="3892492" y="2452587"/>
            <a:ext cx="0" cy="2994056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図 18">
            <a:extLst>
              <a:ext uri="{FF2B5EF4-FFF2-40B4-BE49-F238E27FC236}">
                <a16:creationId xmlns:a16="http://schemas.microsoft.com/office/drawing/2014/main" id="{66B16AE1-B25B-1A3D-03A2-C0651832F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282315" y="3046191"/>
            <a:ext cx="481626" cy="5321256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801C190-DFEE-F30C-4307-EA1E737E8B46}"/>
              </a:ext>
            </a:extLst>
          </p:cNvPr>
          <p:cNvSpPr txBox="1"/>
          <p:nvPr/>
        </p:nvSpPr>
        <p:spPr>
          <a:xfrm>
            <a:off x="7137336" y="1084201"/>
            <a:ext cx="19327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解が少ない場合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B4529E01-EFFE-0A60-EE1B-9ACEE77CC766}"/>
              </a:ext>
            </a:extLst>
          </p:cNvPr>
          <p:cNvCxnSpPr>
            <a:endCxn id="5" idx="1"/>
          </p:cNvCxnSpPr>
          <p:nvPr/>
        </p:nvCxnSpPr>
        <p:spPr>
          <a:xfrm>
            <a:off x="8307977" y="1915198"/>
            <a:ext cx="1366109" cy="73572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0665C85C-DE3C-E58E-1032-9F9FE8415436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8238309" y="1915198"/>
            <a:ext cx="1435776" cy="229048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34007412-686B-4706-E3CC-89A8ED402179}"/>
              </a:ext>
            </a:extLst>
          </p:cNvPr>
          <p:cNvCxnSpPr>
            <a:cxnSpLocks/>
          </p:cNvCxnSpPr>
          <p:nvPr/>
        </p:nvCxnSpPr>
        <p:spPr>
          <a:xfrm>
            <a:off x="8238309" y="1915198"/>
            <a:ext cx="1505444" cy="355080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961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代替処理 1">
            <a:extLst>
              <a:ext uri="{FF2B5EF4-FFF2-40B4-BE49-F238E27FC236}">
                <a16:creationId xmlns:a16="http://schemas.microsoft.com/office/drawing/2014/main" id="{C1A8BD3B-9477-D90F-BBFB-601A483E08A0}"/>
              </a:ext>
            </a:extLst>
          </p:cNvPr>
          <p:cNvSpPr/>
          <p:nvPr/>
        </p:nvSpPr>
        <p:spPr>
          <a:xfrm>
            <a:off x="4253650" y="134907"/>
            <a:ext cx="1251448" cy="233515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  <a:r>
              <a:rPr kumimoji="1" lang="en-US" altLang="ja-JP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tart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フローチャート: 代替処理 2">
            <a:extLst>
              <a:ext uri="{FF2B5EF4-FFF2-40B4-BE49-F238E27FC236}">
                <a16:creationId xmlns:a16="http://schemas.microsoft.com/office/drawing/2014/main" id="{2AA5F17C-1FAB-7FD4-5EBC-ACAA1AB7C121}"/>
              </a:ext>
            </a:extLst>
          </p:cNvPr>
          <p:cNvSpPr/>
          <p:nvPr/>
        </p:nvSpPr>
        <p:spPr>
          <a:xfrm>
            <a:off x="3656878" y="650753"/>
            <a:ext cx="2306991" cy="233515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Elephant" panose="02020904090505020303" pitchFamily="18" charset="0"/>
              </a:rPr>
              <a:t>取得したデータ </a:t>
            </a:r>
            <a:r>
              <a:rPr lang="en-US" altLang="ja-JP" sz="1400" b="1" i="1" dirty="0">
                <a:solidFill>
                  <a:schemeClr val="tx1"/>
                </a:solidFill>
              </a:rPr>
              <a:t>s</a:t>
            </a:r>
            <a:r>
              <a:rPr lang="en-US" altLang="ja-JP" sz="1400" b="1" dirty="0">
                <a:solidFill>
                  <a:schemeClr val="tx1"/>
                </a:solidFill>
                <a:latin typeface="Elephant" panose="02020904090505020303" pitchFamily="18" charset="0"/>
              </a:rPr>
              <a:t> </a:t>
            </a:r>
            <a:r>
              <a:rPr lang="ja-JP" altLang="en-US" sz="1400" dirty="0">
                <a:solidFill>
                  <a:schemeClr val="tx1"/>
                </a:solidFill>
                <a:latin typeface="Elephant" panose="02020904090505020303" pitchFamily="18" charset="0"/>
              </a:rPr>
              <a:t>の入力</a:t>
            </a:r>
            <a:endParaRPr kumimoji="1" lang="ja-JP" altLang="en-US" sz="1400" dirty="0">
              <a:solidFill>
                <a:schemeClr val="tx1"/>
              </a:solidFill>
              <a:latin typeface="Elephant" panose="02020904090505020303" pitchFamily="18" charset="0"/>
            </a:endParaRPr>
          </a:p>
        </p:txBody>
      </p:sp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695F0372-E3D4-5577-0144-46FB6D258C7B}"/>
              </a:ext>
            </a:extLst>
          </p:cNvPr>
          <p:cNvSpPr/>
          <p:nvPr/>
        </p:nvSpPr>
        <p:spPr>
          <a:xfrm>
            <a:off x="3538486" y="1180824"/>
            <a:ext cx="2543773" cy="233515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Elephant" panose="02020904090505020303" pitchFamily="18" charset="0"/>
              </a:rPr>
              <a:t>一様性指標</a:t>
            </a:r>
            <a:r>
              <a:rPr lang="en-US" altLang="ja-JP" sz="1400" dirty="0">
                <a:solidFill>
                  <a:schemeClr val="tx1"/>
                </a:solidFill>
              </a:rPr>
              <a:t>(MBH)</a:t>
            </a:r>
            <a:r>
              <a:rPr lang="ja-JP" altLang="en-US" sz="1400" dirty="0">
                <a:solidFill>
                  <a:schemeClr val="tx1"/>
                </a:solidFill>
              </a:rPr>
              <a:t> </a:t>
            </a:r>
            <a:r>
              <a:rPr lang="en-US" altLang="ja-JP" sz="1400" b="1" i="1" dirty="0">
                <a:solidFill>
                  <a:schemeClr val="tx1"/>
                </a:solidFill>
              </a:rPr>
              <a:t>h</a:t>
            </a:r>
            <a:r>
              <a:rPr lang="en-US" altLang="ja-JP" sz="1400" b="1" dirty="0">
                <a:solidFill>
                  <a:schemeClr val="tx1"/>
                </a:solidFill>
              </a:rPr>
              <a:t> </a:t>
            </a:r>
            <a:r>
              <a:rPr lang="ja-JP" altLang="en-US" sz="1400" dirty="0">
                <a:solidFill>
                  <a:schemeClr val="tx1"/>
                </a:solidFill>
                <a:latin typeface="Elephant" panose="02020904090505020303" pitchFamily="18" charset="0"/>
              </a:rPr>
              <a:t>の計算</a:t>
            </a:r>
            <a:endParaRPr kumimoji="1" lang="ja-JP" altLang="en-US" sz="1400" dirty="0">
              <a:solidFill>
                <a:schemeClr val="tx1"/>
              </a:solidFill>
              <a:latin typeface="Elephant" panose="020209040905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フローチャート: 代替処理 4">
                <a:extLst>
                  <a:ext uri="{FF2B5EF4-FFF2-40B4-BE49-F238E27FC236}">
                    <a16:creationId xmlns:a16="http://schemas.microsoft.com/office/drawing/2014/main" id="{F9EFA76D-EC42-591A-403D-072FE732555D}"/>
                  </a:ext>
                </a:extLst>
              </p:cNvPr>
              <p:cNvSpPr/>
              <p:nvPr/>
            </p:nvSpPr>
            <p:spPr>
              <a:xfrm>
                <a:off x="3552227" y="1719990"/>
                <a:ext cx="2543773" cy="546100"/>
              </a:xfrm>
              <a:prstGeom prst="flowChartAlternate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400" dirty="0">
                    <a:solidFill>
                      <a:schemeClr val="tx1"/>
                    </a:solidFill>
                  </a:rPr>
                  <a:t>評価関数</a:t>
                </a:r>
                <a:endParaRPr lang="en-US" altLang="ja-JP" sz="1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ja-JP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ja-JP" sz="1400" dirty="0">
                    <a:solidFill>
                      <a:schemeClr val="tx1"/>
                    </a:solidFill>
                  </a:rPr>
                  <a:t>=</a:t>
                </a:r>
                <a:r>
                  <a:rPr lang="ja-JP" altLang="en-US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altLang="ja-JP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en-US" altLang="ja-JP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||</m:t>
                        </m:r>
                      </m:e>
                      <m:sub>
                        <m:r>
                          <a:rPr lang="en-US" altLang="ja-JP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ja-JP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ja-JP" altLang="en-US" sz="1400" dirty="0">
                    <a:solidFill>
                      <a:schemeClr val="tx1"/>
                    </a:solidFill>
                  </a:rPr>
                  <a:t>の計算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フローチャート: 代替処理 4">
                <a:extLst>
                  <a:ext uri="{FF2B5EF4-FFF2-40B4-BE49-F238E27FC236}">
                    <a16:creationId xmlns:a16="http://schemas.microsoft.com/office/drawing/2014/main" id="{F9EFA76D-EC42-591A-403D-072FE73255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227" y="1719990"/>
                <a:ext cx="2543773" cy="546100"/>
              </a:xfrm>
              <a:prstGeom prst="flowChartAlternateProcess">
                <a:avLst/>
              </a:prstGeom>
              <a:blipFill>
                <a:blip r:embed="rId2"/>
                <a:stretch>
                  <a:fillRect t="-1087" b="-7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フローチャート: 代替処理 5">
                <a:extLst>
                  <a:ext uri="{FF2B5EF4-FFF2-40B4-BE49-F238E27FC236}">
                    <a16:creationId xmlns:a16="http://schemas.microsoft.com/office/drawing/2014/main" id="{29B847AA-A969-939A-8095-B20AC0D60755}"/>
                  </a:ext>
                </a:extLst>
              </p:cNvPr>
              <p:cNvSpPr/>
              <p:nvPr/>
            </p:nvSpPr>
            <p:spPr>
              <a:xfrm>
                <a:off x="3552226" y="2610621"/>
                <a:ext cx="2543773" cy="392929"/>
              </a:xfrm>
              <a:prstGeom prst="flowChartAlternate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400" dirty="0">
                    <a:solidFill>
                      <a:schemeClr val="tx1"/>
                    </a:solidFill>
                    <a:latin typeface="Elephant" panose="02020904090505020303" pitchFamily="18" charset="0"/>
                  </a:rPr>
                  <a:t>勾配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ja-JP" altLang="en-US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ja-JP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ja-JP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ja-JP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num>
                      <m:den>
                        <m:r>
                          <a:rPr lang="ja-JP" alt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ja-JP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den>
                    </m:f>
                  </m:oMath>
                </a14:m>
                <a:r>
                  <a:rPr lang="ja-JP" altLang="en-US" sz="1400" dirty="0">
                    <a:solidFill>
                      <a:schemeClr val="tx1"/>
                    </a:solidFill>
                    <a:latin typeface="Elephant" panose="02020904090505020303" pitchFamily="18" charset="0"/>
                  </a:rPr>
                  <a:t> の計算</a:t>
                </a:r>
                <a:endParaRPr kumimoji="1" lang="ja-JP" altLang="en-US" sz="1400" dirty="0">
                  <a:solidFill>
                    <a:schemeClr val="tx1"/>
                  </a:solidFill>
                  <a:latin typeface="Elephant" panose="02020904090505020303" pitchFamily="18" charset="0"/>
                </a:endParaRPr>
              </a:p>
            </p:txBody>
          </p:sp>
        </mc:Choice>
        <mc:Fallback xmlns="">
          <p:sp>
            <p:nvSpPr>
              <p:cNvPr id="6" name="フローチャート: 代替処理 5">
                <a:extLst>
                  <a:ext uri="{FF2B5EF4-FFF2-40B4-BE49-F238E27FC236}">
                    <a16:creationId xmlns:a16="http://schemas.microsoft.com/office/drawing/2014/main" id="{29B847AA-A969-939A-8095-B20AC0D607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226" y="2610621"/>
                <a:ext cx="2543773" cy="392929"/>
              </a:xfrm>
              <a:prstGeom prst="flowChartAlternateProcess">
                <a:avLst/>
              </a:prstGeom>
              <a:blipFill>
                <a:blip r:embed="rId3"/>
                <a:stretch>
                  <a:fillRect b="-44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ひし形 6">
                <a:extLst>
                  <a:ext uri="{FF2B5EF4-FFF2-40B4-BE49-F238E27FC236}">
                    <a16:creationId xmlns:a16="http://schemas.microsoft.com/office/drawing/2014/main" id="{B393E0B0-C275-AE15-94C5-2A26C74E1072}"/>
                  </a:ext>
                </a:extLst>
              </p:cNvPr>
              <p:cNvSpPr/>
              <p:nvPr/>
            </p:nvSpPr>
            <p:spPr>
              <a:xfrm>
                <a:off x="3771900" y="3281279"/>
                <a:ext cx="2247900" cy="508000"/>
              </a:xfrm>
              <a:prstGeom prst="diamond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ja-JP" altLang="en-US" sz="1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∇</m:t>
                    </m:r>
                    <m:r>
                      <a:rPr kumimoji="1" lang="en-US" altLang="ja-JP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kumimoji="1" lang="ja-JP" altLang="en-US" sz="1000" dirty="0">
                    <a:solidFill>
                      <a:schemeClr val="tx1"/>
                    </a:solidFill>
                  </a:rPr>
                  <a:t>が十分小さい</a:t>
                </a:r>
              </a:p>
            </p:txBody>
          </p:sp>
        </mc:Choice>
        <mc:Fallback xmlns="">
          <p:sp>
            <p:nvSpPr>
              <p:cNvPr id="7" name="ひし形 6">
                <a:extLst>
                  <a:ext uri="{FF2B5EF4-FFF2-40B4-BE49-F238E27FC236}">
                    <a16:creationId xmlns:a16="http://schemas.microsoft.com/office/drawing/2014/main" id="{B393E0B0-C275-AE15-94C5-2A26C74E10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900" y="3281279"/>
                <a:ext cx="2247900" cy="508000"/>
              </a:xfrm>
              <a:prstGeom prst="diamond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フローチャート: 代替処理 7">
                <a:extLst>
                  <a:ext uri="{FF2B5EF4-FFF2-40B4-BE49-F238E27FC236}">
                    <a16:creationId xmlns:a16="http://schemas.microsoft.com/office/drawing/2014/main" id="{21D39AD6-74E5-B920-8C54-C4975F7DB41D}"/>
                  </a:ext>
                </a:extLst>
              </p:cNvPr>
              <p:cNvSpPr/>
              <p:nvPr/>
            </p:nvSpPr>
            <p:spPr>
              <a:xfrm>
                <a:off x="7112000" y="3336089"/>
                <a:ext cx="1898650" cy="398379"/>
              </a:xfrm>
              <a:prstGeom prst="flowChartAlternate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ja-JP" alt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ja-JP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ja-JP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を</m:t>
                    </m:r>
                    <m:r>
                      <a:rPr lang="ja-JP" altLang="en-US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用いて</m:t>
                    </m:r>
                    <m:r>
                      <m:rPr>
                        <m:nor/>
                      </m:rPr>
                      <a:rPr lang="en-US" altLang="ja-JP" sz="1400" b="1" i="1" dirty="0">
                        <a:solidFill>
                          <a:schemeClr val="tx1"/>
                        </a:solidFill>
                      </a:rPr>
                      <m:t>s</m:t>
                    </m:r>
                    <m:r>
                      <a:rPr lang="ja-JP" alt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sz="1400" dirty="0">
                    <a:solidFill>
                      <a:schemeClr val="tx1"/>
                    </a:solidFill>
                  </a:rPr>
                  <a:t>更新</a:t>
                </a:r>
              </a:p>
            </p:txBody>
          </p:sp>
        </mc:Choice>
        <mc:Fallback xmlns="">
          <p:sp>
            <p:nvSpPr>
              <p:cNvPr id="8" name="フローチャート: 代替処理 7">
                <a:extLst>
                  <a:ext uri="{FF2B5EF4-FFF2-40B4-BE49-F238E27FC236}">
                    <a16:creationId xmlns:a16="http://schemas.microsoft.com/office/drawing/2014/main" id="{21D39AD6-74E5-B920-8C54-C4975F7DB4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0" y="3336089"/>
                <a:ext cx="1898650" cy="398379"/>
              </a:xfrm>
              <a:prstGeom prst="flowChartAlternateProcess">
                <a:avLst/>
              </a:prstGeom>
              <a:blipFill>
                <a:blip r:embed="rId5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フローチャート: 代替処理 8">
            <a:extLst>
              <a:ext uri="{FF2B5EF4-FFF2-40B4-BE49-F238E27FC236}">
                <a16:creationId xmlns:a16="http://schemas.microsoft.com/office/drawing/2014/main" id="{7AC69E50-1EC0-B690-0E4B-AFEB90E21E55}"/>
              </a:ext>
            </a:extLst>
          </p:cNvPr>
          <p:cNvSpPr/>
          <p:nvPr/>
        </p:nvSpPr>
        <p:spPr>
          <a:xfrm>
            <a:off x="3538486" y="4475153"/>
            <a:ext cx="2543773" cy="233515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i="1" dirty="0">
                <a:solidFill>
                  <a:schemeClr val="tx1"/>
                </a:solidFill>
              </a:rPr>
              <a:t>h</a:t>
            </a:r>
            <a:r>
              <a:rPr lang="en-US" altLang="ja-JP" sz="1400" b="1" dirty="0">
                <a:solidFill>
                  <a:schemeClr val="tx1"/>
                </a:solidFill>
              </a:rPr>
              <a:t> </a:t>
            </a:r>
            <a:r>
              <a:rPr lang="ja-JP" altLang="en-US" sz="1400" dirty="0">
                <a:solidFill>
                  <a:schemeClr val="tx1"/>
                </a:solidFill>
              </a:rPr>
              <a:t>を出力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EFF629EF-72BF-920E-1FCC-9B58A69794A6}"/>
              </a:ext>
            </a:extLst>
          </p:cNvPr>
          <p:cNvSpPr/>
          <p:nvPr/>
        </p:nvSpPr>
        <p:spPr>
          <a:xfrm>
            <a:off x="4268238" y="5326904"/>
            <a:ext cx="1251448" cy="233515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>
                    <a:lumMod val="95000"/>
                    <a:lumOff val="5000"/>
                  </a:schemeClr>
                </a:solidFill>
              </a:rPr>
              <a:t>e</a:t>
            </a:r>
            <a:r>
              <a:rPr kumimoji="1" lang="en-US" altLang="ja-JP" dirty="0">
                <a:solidFill>
                  <a:schemeClr val="tx1">
                    <a:lumMod val="95000"/>
                    <a:lumOff val="5000"/>
                  </a:schemeClr>
                </a:solidFill>
              </a:rPr>
              <a:t>nd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CF840478-761D-6645-1F6C-329C095CCE55}"/>
              </a:ext>
            </a:extLst>
          </p:cNvPr>
          <p:cNvCxnSpPr>
            <a:cxnSpLocks/>
          </p:cNvCxnSpPr>
          <p:nvPr/>
        </p:nvCxnSpPr>
        <p:spPr>
          <a:xfrm>
            <a:off x="4879374" y="366681"/>
            <a:ext cx="0" cy="28407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図 13">
            <a:extLst>
              <a:ext uri="{FF2B5EF4-FFF2-40B4-BE49-F238E27FC236}">
                <a16:creationId xmlns:a16="http://schemas.microsoft.com/office/drawing/2014/main" id="{892F670F-62BA-592E-66DA-BC2B91BF8B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3540" y="875173"/>
            <a:ext cx="231668" cy="396274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8A8B69BE-FF73-AE91-6E49-2B14F50378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8128" y="1442010"/>
            <a:ext cx="231668" cy="396274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8789FFBA-DC73-213D-C081-3C19DB92AC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8128" y="2271230"/>
            <a:ext cx="231668" cy="47345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3C014FD4-8A46-4454-1346-8EE627ADCD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0016" y="3027683"/>
            <a:ext cx="231668" cy="332370"/>
          </a:xfrm>
          <a:prstGeom prst="rect">
            <a:avLst/>
          </a:prstGeom>
        </p:spPr>
      </p:pic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0A8FF352-B193-F24F-7FC2-BA8AB6AE346B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895850" y="3789279"/>
            <a:ext cx="0" cy="68587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AE4AC6DC-73D4-3E1F-88BD-4D2328E91C0E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6019800" y="3535279"/>
            <a:ext cx="1092200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94B3FFBA-C3D9-0FEA-1855-584C3263958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893962" y="4708668"/>
            <a:ext cx="0" cy="61823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7D46E1FE-3842-10EE-7F1F-7B53B8129B71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5963869" y="767510"/>
            <a:ext cx="2097456" cy="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9CB1444E-7516-510B-EAAC-1ED5F367047F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8061325" y="767510"/>
            <a:ext cx="0" cy="2568579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077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55CE096-2654-0031-B0DE-87607A49BA96}"/>
              </a:ext>
            </a:extLst>
          </p:cNvPr>
          <p:cNvSpPr/>
          <p:nvPr/>
        </p:nvSpPr>
        <p:spPr>
          <a:xfrm rot="2729979">
            <a:off x="2318284" y="3247806"/>
            <a:ext cx="3158836" cy="596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1BC5B30-6083-B501-4B78-1341C08F1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526098">
            <a:off x="4846290" y="2051745"/>
            <a:ext cx="2198807" cy="3278694"/>
          </a:xfrm>
          <a:prstGeom prst="rect">
            <a:avLst/>
          </a:prstGeom>
        </p:spPr>
      </p:pic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9739172-E15C-1BF4-DC9C-3EA50A8B0BF7}"/>
              </a:ext>
            </a:extLst>
          </p:cNvPr>
          <p:cNvCxnSpPr>
            <a:cxnSpLocks/>
          </p:cNvCxnSpPr>
          <p:nvPr/>
        </p:nvCxnSpPr>
        <p:spPr>
          <a:xfrm>
            <a:off x="4348473" y="694636"/>
            <a:ext cx="0" cy="285130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E061CF76-23B2-BBA0-E560-0CD77DDF04F2}"/>
              </a:ext>
            </a:extLst>
          </p:cNvPr>
          <p:cNvCxnSpPr>
            <a:cxnSpLocks/>
          </p:cNvCxnSpPr>
          <p:nvPr/>
        </p:nvCxnSpPr>
        <p:spPr>
          <a:xfrm flipV="1">
            <a:off x="4348473" y="3543789"/>
            <a:ext cx="1302482" cy="21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図 17">
            <a:extLst>
              <a:ext uri="{FF2B5EF4-FFF2-40B4-BE49-F238E27FC236}">
                <a16:creationId xmlns:a16="http://schemas.microsoft.com/office/drawing/2014/main" id="{F4D9BC84-FC5F-C12C-8093-9D364994D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5483301" y="472862"/>
            <a:ext cx="335309" cy="307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606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4A48A2C-9206-84D8-8AFC-DF3614E39B24}"/>
              </a:ext>
            </a:extLst>
          </p:cNvPr>
          <p:cNvSpPr/>
          <p:nvPr/>
        </p:nvSpPr>
        <p:spPr>
          <a:xfrm>
            <a:off x="866899" y="130628"/>
            <a:ext cx="2541320" cy="926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>
                <a:solidFill>
                  <a:schemeClr val="tx1"/>
                </a:solidFill>
              </a:rPr>
              <a:t>S</a:t>
            </a:r>
            <a:r>
              <a:rPr kumimoji="1" lang="en-US" altLang="ja-JP" sz="3200" dirty="0">
                <a:solidFill>
                  <a:schemeClr val="tx1"/>
                </a:solidFill>
              </a:rPr>
              <a:t>HH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FA509FD-F78F-35D6-92C9-48BB12B23B7E}"/>
              </a:ext>
            </a:extLst>
          </p:cNvPr>
          <p:cNvSpPr/>
          <p:nvPr/>
        </p:nvSpPr>
        <p:spPr>
          <a:xfrm>
            <a:off x="866899" y="1056904"/>
            <a:ext cx="2541320" cy="926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>
                <a:solidFill>
                  <a:schemeClr val="tx1"/>
                </a:solidFill>
              </a:rPr>
              <a:t>S</a:t>
            </a:r>
            <a:r>
              <a:rPr kumimoji="1" lang="en-US" altLang="ja-JP" sz="3200" dirty="0">
                <a:solidFill>
                  <a:schemeClr val="tx1"/>
                </a:solidFill>
              </a:rPr>
              <a:t>HV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EA1B1E0-84B6-2E4B-F222-8E30AA0EB570}"/>
              </a:ext>
            </a:extLst>
          </p:cNvPr>
          <p:cNvSpPr/>
          <p:nvPr/>
        </p:nvSpPr>
        <p:spPr>
          <a:xfrm>
            <a:off x="866899" y="1983180"/>
            <a:ext cx="2541320" cy="926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>
                <a:solidFill>
                  <a:schemeClr val="tx1"/>
                </a:solidFill>
              </a:rPr>
              <a:t>S</a:t>
            </a:r>
            <a:r>
              <a:rPr lang="en-US" altLang="ja-JP" sz="3200" dirty="0">
                <a:solidFill>
                  <a:schemeClr val="tx1"/>
                </a:solidFill>
              </a:rPr>
              <a:t>V</a:t>
            </a:r>
            <a:r>
              <a:rPr kumimoji="1" lang="en-US" altLang="ja-JP" sz="3200" dirty="0">
                <a:solidFill>
                  <a:schemeClr val="tx1"/>
                </a:solidFill>
              </a:rPr>
              <a:t>H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8E23A05-4964-3071-513D-A154A200A137}"/>
              </a:ext>
            </a:extLst>
          </p:cNvPr>
          <p:cNvSpPr/>
          <p:nvPr/>
        </p:nvSpPr>
        <p:spPr>
          <a:xfrm>
            <a:off x="866899" y="3835732"/>
            <a:ext cx="2541320" cy="926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800" dirty="0">
                <a:solidFill>
                  <a:schemeClr val="tx1"/>
                </a:solidFill>
              </a:rPr>
              <a:t>g</a:t>
            </a:r>
            <a:r>
              <a:rPr lang="en-US" altLang="ja-JP" sz="3600" dirty="0">
                <a:solidFill>
                  <a:schemeClr val="tx1"/>
                </a:solidFill>
              </a:rPr>
              <a:t>1</a:t>
            </a:r>
            <a:r>
              <a:rPr lang="en-US" altLang="ja-JP" sz="4800" dirty="0">
                <a:solidFill>
                  <a:schemeClr val="tx1"/>
                </a:solidFill>
              </a:rPr>
              <a:t>/g</a:t>
            </a:r>
            <a:r>
              <a:rPr lang="en-US" altLang="ja-JP" sz="3600" dirty="0">
                <a:solidFill>
                  <a:schemeClr val="tx1"/>
                </a:solidFill>
              </a:rPr>
              <a:t>0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88C8829-B24D-92D5-9906-201208EE3CB8}"/>
              </a:ext>
            </a:extLst>
          </p:cNvPr>
          <p:cNvSpPr/>
          <p:nvPr/>
        </p:nvSpPr>
        <p:spPr>
          <a:xfrm>
            <a:off x="866899" y="2909456"/>
            <a:ext cx="2541320" cy="926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>
                <a:solidFill>
                  <a:schemeClr val="tx1"/>
                </a:solidFill>
              </a:rPr>
              <a:t>S</a:t>
            </a:r>
            <a:r>
              <a:rPr lang="en-US" altLang="ja-JP" sz="3200" dirty="0">
                <a:solidFill>
                  <a:schemeClr val="tx1"/>
                </a:solidFill>
              </a:rPr>
              <a:t>V</a:t>
            </a:r>
            <a:r>
              <a:rPr kumimoji="1" lang="en-US" altLang="ja-JP" sz="3200" dirty="0">
                <a:solidFill>
                  <a:schemeClr val="tx1"/>
                </a:solidFill>
              </a:rPr>
              <a:t>V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8AF2BDE-9BC3-A13E-C095-9F994AE21ED8}"/>
              </a:ext>
            </a:extLst>
          </p:cNvPr>
          <p:cNvSpPr/>
          <p:nvPr/>
        </p:nvSpPr>
        <p:spPr>
          <a:xfrm>
            <a:off x="866899" y="4762008"/>
            <a:ext cx="2541320" cy="926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800" dirty="0">
                <a:solidFill>
                  <a:schemeClr val="tx1"/>
                </a:solidFill>
              </a:rPr>
              <a:t>g</a:t>
            </a:r>
            <a:r>
              <a:rPr lang="en-US" altLang="ja-JP" sz="3600" dirty="0">
                <a:solidFill>
                  <a:schemeClr val="tx1"/>
                </a:solidFill>
              </a:rPr>
              <a:t>2</a:t>
            </a:r>
            <a:r>
              <a:rPr lang="en-US" altLang="ja-JP" sz="4800" dirty="0">
                <a:solidFill>
                  <a:schemeClr val="tx1"/>
                </a:solidFill>
              </a:rPr>
              <a:t>/g</a:t>
            </a:r>
            <a:r>
              <a:rPr lang="en-US" altLang="ja-JP" sz="3600" dirty="0">
                <a:solidFill>
                  <a:schemeClr val="tx1"/>
                </a:solidFill>
              </a:rPr>
              <a:t>0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BCAC3BF-E1DF-2D8D-1131-D933908FDF24}"/>
              </a:ext>
            </a:extLst>
          </p:cNvPr>
          <p:cNvSpPr/>
          <p:nvPr/>
        </p:nvSpPr>
        <p:spPr>
          <a:xfrm>
            <a:off x="866899" y="5688284"/>
            <a:ext cx="2541320" cy="926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800" dirty="0">
                <a:solidFill>
                  <a:schemeClr val="tx1"/>
                </a:solidFill>
              </a:rPr>
              <a:t>g</a:t>
            </a:r>
            <a:r>
              <a:rPr lang="en-US" altLang="ja-JP" sz="3600" dirty="0">
                <a:solidFill>
                  <a:schemeClr val="tx1"/>
                </a:solidFill>
              </a:rPr>
              <a:t>3</a:t>
            </a:r>
            <a:r>
              <a:rPr lang="en-US" altLang="ja-JP" sz="4800" dirty="0">
                <a:solidFill>
                  <a:schemeClr val="tx1"/>
                </a:solidFill>
              </a:rPr>
              <a:t>/g</a:t>
            </a:r>
            <a:r>
              <a:rPr lang="en-US" altLang="ja-JP" sz="3600" dirty="0">
                <a:solidFill>
                  <a:schemeClr val="tx1"/>
                </a:solidFill>
              </a:rPr>
              <a:t>0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520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9238</TotalTime>
  <Words>121</Words>
  <Application>Microsoft Office PowerPoint</Application>
  <PresentationFormat>ワイド画面</PresentationFormat>
  <Paragraphs>53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2" baseType="lpstr">
      <vt:lpstr>游ゴシック</vt:lpstr>
      <vt:lpstr>游ゴシック Light</vt:lpstr>
      <vt:lpstr>Arial</vt:lpstr>
      <vt:lpstr>Cambria Math</vt:lpstr>
      <vt:lpstr>Elephant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高原　陽太</dc:creator>
  <cp:lastModifiedBy>上野　俊樹</cp:lastModifiedBy>
  <cp:revision>12</cp:revision>
  <dcterms:created xsi:type="dcterms:W3CDTF">2022-09-27T08:23:34Z</dcterms:created>
  <dcterms:modified xsi:type="dcterms:W3CDTF">2023-02-08T14:06:36Z</dcterms:modified>
</cp:coreProperties>
</file>