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451" r:id="rId3"/>
    <p:sldId id="445" r:id="rId4"/>
    <p:sldId id="375" r:id="rId5"/>
    <p:sldId id="376" r:id="rId6"/>
    <p:sldId id="367" r:id="rId7"/>
    <p:sldId id="447" r:id="rId8"/>
    <p:sldId id="390" r:id="rId9"/>
    <p:sldId id="392" r:id="rId10"/>
    <p:sldId id="394" r:id="rId11"/>
    <p:sldId id="393" r:id="rId12"/>
    <p:sldId id="448" r:id="rId13"/>
    <p:sldId id="436" r:id="rId14"/>
    <p:sldId id="409" r:id="rId15"/>
    <p:sldId id="452" r:id="rId16"/>
    <p:sldId id="432" r:id="rId17"/>
    <p:sldId id="443" r:id="rId18"/>
    <p:sldId id="426" r:id="rId19"/>
    <p:sldId id="316" r:id="rId20"/>
    <p:sldId id="449" r:id="rId21"/>
    <p:sldId id="446" r:id="rId22"/>
    <p:sldId id="437" r:id="rId23"/>
    <p:sldId id="438" r:id="rId24"/>
    <p:sldId id="440" r:id="rId25"/>
    <p:sldId id="423" r:id="rId26"/>
    <p:sldId id="439" r:id="rId27"/>
    <p:sldId id="441" r:id="rId28"/>
    <p:sldId id="424" r:id="rId29"/>
    <p:sldId id="444" r:id="rId30"/>
    <p:sldId id="442" r:id="rId31"/>
    <p:sldId id="427" r:id="rId32"/>
    <p:sldId id="450" r:id="rId33"/>
    <p:sldId id="425" r:id="rId34"/>
    <p:sldId id="364" r:id="rId35"/>
    <p:sldId id="299" r:id="rId36"/>
    <p:sldId id="382" r:id="rId37"/>
    <p:sldId id="381" r:id="rId38"/>
    <p:sldId id="383" r:id="rId39"/>
    <p:sldId id="377" r:id="rId40"/>
    <p:sldId id="378" r:id="rId41"/>
    <p:sldId id="379" r:id="rId42"/>
    <p:sldId id="380" r:id="rId43"/>
    <p:sldId id="384" r:id="rId44"/>
    <p:sldId id="385" r:id="rId45"/>
    <p:sldId id="362" r:id="rId46"/>
    <p:sldId id="363" r:id="rId47"/>
    <p:sldId id="387" r:id="rId48"/>
    <p:sldId id="434" r:id="rId49"/>
    <p:sldId id="433" r:id="rId50"/>
    <p:sldId id="317" r:id="rId51"/>
    <p:sldId id="414" r:id="rId52"/>
    <p:sldId id="298" r:id="rId53"/>
    <p:sldId id="297"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8312"/>
    <a:srgbClr val="00CCFF"/>
    <a:srgbClr val="FFD7D7"/>
    <a:srgbClr val="FAEDE7"/>
    <a:srgbClr val="51565D"/>
    <a:srgbClr val="4C535B"/>
    <a:srgbClr val="F5D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02" autoAdjust="0"/>
    <p:restoredTop sz="61499" autoAdjust="0"/>
  </p:normalViewPr>
  <p:slideViewPr>
    <p:cSldViewPr snapToGrid="0">
      <p:cViewPr varScale="1">
        <p:scale>
          <a:sx n="59" d="100"/>
          <a:sy n="59" d="100"/>
        </p:scale>
        <p:origin x="2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B95F1E-5E21-440E-971F-B925E9F52D2B}" type="datetimeFigureOut">
              <a:rPr kumimoji="1" lang="ja-JP" altLang="en-US" smtClean="0"/>
              <a:t>2025/6/11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7A4C49-F310-4174-9E46-6123D4B8E44E}" type="slidenum">
              <a:rPr kumimoji="1" lang="ja-JP" altLang="en-US" smtClean="0"/>
              <a:t>‹#›</a:t>
            </a:fld>
            <a:endParaRPr kumimoji="1" lang="ja-JP" altLang="en-US"/>
          </a:p>
        </p:txBody>
      </p:sp>
    </p:spTree>
    <p:extLst>
      <p:ext uri="{BB962C8B-B14F-4D97-AF65-F5344CB8AC3E}">
        <p14:creationId xmlns:p14="http://schemas.microsoft.com/office/powerpoint/2010/main" val="33273256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07A4C49-F310-4174-9E46-6123D4B8E44E}" type="slidenum">
              <a:rPr kumimoji="1" lang="ja-JP" altLang="en-US" smtClean="0"/>
              <a:t>1</a:t>
            </a:fld>
            <a:endParaRPr kumimoji="1" lang="ja-JP" altLang="en-US"/>
          </a:p>
        </p:txBody>
      </p:sp>
    </p:spTree>
    <p:extLst>
      <p:ext uri="{BB962C8B-B14F-4D97-AF65-F5344CB8AC3E}">
        <p14:creationId xmlns:p14="http://schemas.microsoft.com/office/powerpoint/2010/main" val="2805561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FF2981-F6EA-CF9F-05A9-8782635537C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F6D6473-5683-0F9B-569A-57A2009DCEA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7DC89E7-2F30-76E2-5EDA-035AA6A974D3}"/>
              </a:ext>
            </a:extLst>
          </p:cNvPr>
          <p:cNvSpPr>
            <a:spLocks noGrp="1"/>
          </p:cNvSpPr>
          <p:nvPr>
            <p:ph type="body" idx="1"/>
          </p:nvPr>
        </p:nvSpPr>
        <p:spPr/>
        <p:txBody>
          <a:bodyPr/>
          <a:lstStyle/>
          <a:p>
            <a:r>
              <a:rPr kumimoji="1" lang="ja-JP" altLang="en-US"/>
              <a:t>接客タスクが終了次第、</a:t>
            </a:r>
            <a:endParaRPr kumimoji="1" lang="en-US" altLang="ja-JP" dirty="0"/>
          </a:p>
          <a:p>
            <a:r>
              <a:rPr kumimoji="1" lang="ja-JP" altLang="en-US"/>
              <a:t>訓練の流れによって、定義された、</a:t>
            </a:r>
            <a:endParaRPr kumimoji="1" lang="en-US" altLang="ja-JP" dirty="0"/>
          </a:p>
          <a:p>
            <a:r>
              <a:rPr kumimoji="1" lang="ja-JP" altLang="en-US"/>
              <a:t>次のタスクが発生するという流れで訓練が進んでいく。</a:t>
            </a:r>
            <a:endParaRPr kumimoji="1" lang="en-US" altLang="ja-JP" dirty="0"/>
          </a:p>
        </p:txBody>
      </p:sp>
      <p:sp>
        <p:nvSpPr>
          <p:cNvPr id="4" name="スライド番号プレースホルダー 3">
            <a:extLst>
              <a:ext uri="{FF2B5EF4-FFF2-40B4-BE49-F238E27FC236}">
                <a16:creationId xmlns:a16="http://schemas.microsoft.com/office/drawing/2014/main" id="{1429FB81-1CF2-0006-BBD8-2741A746AD84}"/>
              </a:ext>
            </a:extLst>
          </p:cNvPr>
          <p:cNvSpPr>
            <a:spLocks noGrp="1"/>
          </p:cNvSpPr>
          <p:nvPr>
            <p:ph type="sldNum" sz="quarter" idx="5"/>
          </p:nvPr>
        </p:nvSpPr>
        <p:spPr/>
        <p:txBody>
          <a:bodyPr/>
          <a:lstStyle/>
          <a:p>
            <a:fld id="{B07A4C49-F310-4174-9E46-6123D4B8E44E}" type="slidenum">
              <a:rPr kumimoji="1" lang="ja-JP" altLang="en-US" smtClean="0"/>
              <a:t>11</a:t>
            </a:fld>
            <a:endParaRPr kumimoji="1" lang="ja-JP" altLang="en-US"/>
          </a:p>
        </p:txBody>
      </p:sp>
    </p:spTree>
    <p:extLst>
      <p:ext uri="{BB962C8B-B14F-4D97-AF65-F5344CB8AC3E}">
        <p14:creationId xmlns:p14="http://schemas.microsoft.com/office/powerpoint/2010/main" val="2708616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C7641-79EA-F8AD-170D-0D06564FBC7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77357C2-4B81-C66F-71BF-74F59B057A8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1062F23-C703-07EF-20DC-EBED0551CA2F}"/>
              </a:ext>
            </a:extLst>
          </p:cNvPr>
          <p:cNvSpPr>
            <a:spLocks noGrp="1"/>
          </p:cNvSpPr>
          <p:nvPr>
            <p:ph type="body" idx="1"/>
          </p:nvPr>
        </p:nvSpPr>
        <p:spPr/>
        <p:txBody>
          <a:bodyPr/>
          <a:lstStyle/>
          <a:p>
            <a:r>
              <a:rPr kumimoji="1" lang="en-US" altLang="ja-JP" dirty="0"/>
              <a:t>-- 3:00</a:t>
            </a:r>
          </a:p>
          <a:p>
            <a:r>
              <a:rPr kumimoji="1" lang="ja-JP" altLang="en-US"/>
              <a:t>以上のように、先行研究で提案されたシステムでは、</a:t>
            </a:r>
            <a:endParaRPr kumimoji="1" lang="en-US" altLang="ja-JP" dirty="0"/>
          </a:p>
          <a:p>
            <a:r>
              <a:rPr kumimoji="1" lang="ja-JP" altLang="en-US"/>
              <a:t>発生する接客タスクが、訓練の流れによって事前定義されていることに加え、</a:t>
            </a:r>
            <a:endParaRPr kumimoji="1" lang="en-US" altLang="ja-JP" dirty="0"/>
          </a:p>
          <a:p>
            <a:r>
              <a:rPr kumimoji="1" lang="ja-JP" altLang="en-US"/>
              <a:t>タスク中における顧客の発言内容についても、訓練シナリオで事前定義されていることから、</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起こり得る訓練状況のバリエーションが固定的なものになっていると考えられます。</a:t>
            </a:r>
            <a:endParaRPr kumimoji="1" lang="en-US" altLang="ja-JP" dirty="0"/>
          </a:p>
          <a:p>
            <a:r>
              <a:rPr kumimoji="1" lang="ja-JP" altLang="en-US"/>
              <a:t>例えば、優先順位の異なる二つのタスクが同時発生する場合を考えると、</a:t>
            </a:r>
            <a:endParaRPr kumimoji="1" lang="en-US" altLang="ja-JP" dirty="0"/>
          </a:p>
          <a:p>
            <a:r>
              <a:rPr kumimoji="1" lang="ja-JP" altLang="en-US"/>
              <a:t>発生する可能性のあるタスクの組み合わせは、</a:t>
            </a:r>
            <a:endParaRPr kumimoji="1" lang="en-US" altLang="ja-JP" dirty="0"/>
          </a:p>
          <a:p>
            <a:endParaRPr kumimoji="1" lang="en-US" altLang="ja-JP" dirty="0"/>
          </a:p>
          <a:p>
            <a:r>
              <a:rPr kumimoji="1" lang="ja-JP" altLang="en-US"/>
              <a:t>クレーム対応は他のタスクとの組み合わせで４通り、</a:t>
            </a:r>
            <a:endParaRPr kumimoji="1" lang="en-US" altLang="ja-JP" dirty="0"/>
          </a:p>
          <a:p>
            <a:r>
              <a:rPr kumimoji="1" lang="ja-JP" altLang="en-US"/>
              <a:t>入店客への対応および料理の配膳については同一の優先順位であるため、</a:t>
            </a:r>
            <a:endParaRPr kumimoji="1" lang="en-US" altLang="ja-JP" dirty="0"/>
          </a:p>
          <a:p>
            <a:r>
              <a:rPr kumimoji="1" lang="ja-JP" altLang="en-US"/>
              <a:t>それ以下の優先順位である「商品の注文」と「テーブルの片付け」との組み合わせで合わせて４通り</a:t>
            </a:r>
            <a:endParaRPr kumimoji="1" lang="en-US" altLang="ja-JP" dirty="0"/>
          </a:p>
          <a:p>
            <a:r>
              <a:rPr kumimoji="1" lang="ja-JP" altLang="en-US"/>
              <a:t>最後に、「商品の注文」と「テーブルの片付け」の組み合わせが１通りで</a:t>
            </a:r>
            <a:endParaRPr kumimoji="1" lang="en-US" altLang="ja-JP" dirty="0"/>
          </a:p>
          <a:p>
            <a:endParaRPr kumimoji="1" lang="en-US" altLang="ja-JP" dirty="0"/>
          </a:p>
          <a:p>
            <a:r>
              <a:rPr kumimoji="1" lang="ja-JP" altLang="en-US"/>
              <a:t>全９通りとなります。</a:t>
            </a:r>
            <a:endParaRPr kumimoji="1"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176C3C52-1539-7D23-33D3-25757CE4CE29}"/>
              </a:ext>
            </a:extLst>
          </p:cNvPr>
          <p:cNvSpPr>
            <a:spLocks noGrp="1"/>
          </p:cNvSpPr>
          <p:nvPr>
            <p:ph type="sldNum" sz="quarter" idx="5"/>
          </p:nvPr>
        </p:nvSpPr>
        <p:spPr/>
        <p:txBody>
          <a:bodyPr/>
          <a:lstStyle/>
          <a:p>
            <a:fld id="{B07A4C49-F310-4174-9E46-6123D4B8E44E}" type="slidenum">
              <a:rPr kumimoji="1" lang="ja-JP" altLang="en-US" smtClean="0"/>
              <a:t>13</a:t>
            </a:fld>
            <a:endParaRPr kumimoji="1" lang="ja-JP" altLang="en-US"/>
          </a:p>
        </p:txBody>
      </p:sp>
    </p:spTree>
    <p:extLst>
      <p:ext uri="{BB962C8B-B14F-4D97-AF65-F5344CB8AC3E}">
        <p14:creationId xmlns:p14="http://schemas.microsoft.com/office/powerpoint/2010/main" val="564884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4A26F-495A-F7C4-CF0E-A15F9AC867B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07F4BAA-2AAE-9201-37A8-2CEBC315DC3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9A7A6CA-3278-DEF0-8573-63B566BCCC07}"/>
              </a:ext>
            </a:extLst>
          </p:cNvPr>
          <p:cNvSpPr>
            <a:spLocks noGrp="1"/>
          </p:cNvSpPr>
          <p:nvPr>
            <p:ph type="body" idx="1"/>
          </p:nvPr>
        </p:nvSpPr>
        <p:spPr/>
        <p:txBody>
          <a:bodyPr/>
          <a:lstStyle/>
          <a:p>
            <a:endParaRPr kumimoji="1" lang="en-US" altLang="ja-JP" dirty="0"/>
          </a:p>
          <a:p>
            <a:r>
              <a:rPr kumimoji="1" lang="ja-JP" altLang="en-US"/>
              <a:t>また、訓練シナリオによって、対話の流れと顧客の発言内容が事前定義されているため</a:t>
            </a:r>
            <a:endParaRPr kumimoji="1" lang="en-US" altLang="ja-JP" dirty="0"/>
          </a:p>
          <a:p>
            <a:endParaRPr kumimoji="1" lang="en-US" altLang="ja-JP" dirty="0"/>
          </a:p>
          <a:p>
            <a:r>
              <a:rPr kumimoji="1" lang="ja-JP" altLang="en-US"/>
              <a:t>例えば、訓練者が接客として、誤った発言を行った場合において、</a:t>
            </a:r>
            <a:endParaRPr kumimoji="1" lang="en-US" altLang="ja-JP" dirty="0"/>
          </a:p>
          <a:p>
            <a:r>
              <a:rPr kumimoji="1" lang="ja-JP" altLang="en-US"/>
              <a:t>顧客役が対応した発言を行えず、</a:t>
            </a:r>
            <a:endParaRPr kumimoji="1" lang="en-US" altLang="ja-JP" dirty="0"/>
          </a:p>
          <a:p>
            <a:r>
              <a:rPr kumimoji="1" lang="ja-JP" altLang="en-US"/>
              <a:t>対話としては破綻している状況が発生する。</a:t>
            </a:r>
            <a:endParaRPr kumimoji="1" lang="en-US" altLang="ja-JP" dirty="0"/>
          </a:p>
          <a:p>
            <a:endParaRPr kumimoji="1" lang="en-US" altLang="ja-JP" dirty="0"/>
          </a:p>
          <a:p>
            <a:r>
              <a:rPr kumimoji="1" lang="ja-JP" altLang="en-US"/>
              <a:t>と考えられる。</a:t>
            </a:r>
            <a:endParaRPr kumimoji="1" lang="en-US" altLang="ja-JP" dirty="0"/>
          </a:p>
        </p:txBody>
      </p:sp>
      <p:sp>
        <p:nvSpPr>
          <p:cNvPr id="4" name="スライド番号プレースホルダー 3">
            <a:extLst>
              <a:ext uri="{FF2B5EF4-FFF2-40B4-BE49-F238E27FC236}">
                <a16:creationId xmlns:a16="http://schemas.microsoft.com/office/drawing/2014/main" id="{3B6AA71D-1D73-D95E-C453-494C168A3D02}"/>
              </a:ext>
            </a:extLst>
          </p:cNvPr>
          <p:cNvSpPr>
            <a:spLocks noGrp="1"/>
          </p:cNvSpPr>
          <p:nvPr>
            <p:ph type="sldNum" sz="quarter" idx="5"/>
          </p:nvPr>
        </p:nvSpPr>
        <p:spPr/>
        <p:txBody>
          <a:bodyPr/>
          <a:lstStyle/>
          <a:p>
            <a:fld id="{B07A4C49-F310-4174-9E46-6123D4B8E44E}" type="slidenum">
              <a:rPr kumimoji="1" lang="ja-JP" altLang="en-US" smtClean="0"/>
              <a:t>14</a:t>
            </a:fld>
            <a:endParaRPr kumimoji="1" lang="ja-JP" altLang="en-US"/>
          </a:p>
        </p:txBody>
      </p:sp>
    </p:spTree>
    <p:extLst>
      <p:ext uri="{BB962C8B-B14F-4D97-AF65-F5344CB8AC3E}">
        <p14:creationId xmlns:p14="http://schemas.microsoft.com/office/powerpoint/2010/main" val="778024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6EE44D-A073-B48E-8C55-7BD494D6F6C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5D9ABA9-6843-0DF2-D5B4-0CB0E3C0323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FC17012-8170-0A95-1C70-49398C15AD0A}"/>
              </a:ext>
            </a:extLst>
          </p:cNvPr>
          <p:cNvSpPr>
            <a:spLocks noGrp="1"/>
          </p:cNvSpPr>
          <p:nvPr>
            <p:ph type="body" idx="1"/>
          </p:nvPr>
        </p:nvSpPr>
        <p:spPr/>
        <p:txBody>
          <a:bodyPr/>
          <a:lstStyle/>
          <a:p>
            <a:endParaRPr kumimoji="1" lang="en-US" altLang="ja-JP" dirty="0"/>
          </a:p>
          <a:p>
            <a:r>
              <a:rPr kumimoji="1" lang="ja-JP" altLang="en-US"/>
              <a:t>また、訓練シナリオによって、対話の流れと顧客の発言内容が事前定義されているため</a:t>
            </a:r>
            <a:endParaRPr kumimoji="1" lang="en-US" altLang="ja-JP" dirty="0"/>
          </a:p>
          <a:p>
            <a:endParaRPr kumimoji="1" lang="en-US" altLang="ja-JP" dirty="0"/>
          </a:p>
          <a:p>
            <a:r>
              <a:rPr kumimoji="1" lang="ja-JP" altLang="en-US"/>
              <a:t>例えば、訓練者が接客として、誤った発言を行った場合において、</a:t>
            </a:r>
            <a:endParaRPr kumimoji="1" lang="en-US" altLang="ja-JP" dirty="0"/>
          </a:p>
          <a:p>
            <a:r>
              <a:rPr kumimoji="1" lang="ja-JP" altLang="en-US"/>
              <a:t>顧客役が対応した発言を行えず、</a:t>
            </a:r>
            <a:endParaRPr kumimoji="1" lang="en-US" altLang="ja-JP" dirty="0"/>
          </a:p>
          <a:p>
            <a:r>
              <a:rPr kumimoji="1" lang="ja-JP" altLang="en-US"/>
              <a:t>対話としては破綻している状況が発生する。</a:t>
            </a:r>
            <a:endParaRPr kumimoji="1" lang="en-US" altLang="ja-JP" dirty="0"/>
          </a:p>
          <a:p>
            <a:endParaRPr kumimoji="1" lang="en-US" altLang="ja-JP" dirty="0"/>
          </a:p>
          <a:p>
            <a:r>
              <a:rPr kumimoji="1" lang="ja-JP" altLang="en-US"/>
              <a:t>と考えられる。</a:t>
            </a:r>
            <a:endParaRPr kumimoji="1" lang="en-US" altLang="ja-JP" dirty="0"/>
          </a:p>
        </p:txBody>
      </p:sp>
      <p:sp>
        <p:nvSpPr>
          <p:cNvPr id="4" name="スライド番号プレースホルダー 3">
            <a:extLst>
              <a:ext uri="{FF2B5EF4-FFF2-40B4-BE49-F238E27FC236}">
                <a16:creationId xmlns:a16="http://schemas.microsoft.com/office/drawing/2014/main" id="{628EED0D-6DFA-FDB5-E587-6E6981438766}"/>
              </a:ext>
            </a:extLst>
          </p:cNvPr>
          <p:cNvSpPr>
            <a:spLocks noGrp="1"/>
          </p:cNvSpPr>
          <p:nvPr>
            <p:ph type="sldNum" sz="quarter" idx="5"/>
          </p:nvPr>
        </p:nvSpPr>
        <p:spPr/>
        <p:txBody>
          <a:bodyPr/>
          <a:lstStyle/>
          <a:p>
            <a:fld id="{B07A4C49-F310-4174-9E46-6123D4B8E44E}" type="slidenum">
              <a:rPr kumimoji="1" lang="ja-JP" altLang="en-US" smtClean="0"/>
              <a:t>15</a:t>
            </a:fld>
            <a:endParaRPr kumimoji="1" lang="ja-JP" altLang="en-US"/>
          </a:p>
        </p:txBody>
      </p:sp>
    </p:spTree>
    <p:extLst>
      <p:ext uri="{BB962C8B-B14F-4D97-AF65-F5344CB8AC3E}">
        <p14:creationId xmlns:p14="http://schemas.microsoft.com/office/powerpoint/2010/main" val="3571804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9BDEA9-496E-8787-BB88-067C4CFF13A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1084270-0E3F-FD7A-71F7-CAE2F4F7058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CB28889-8B27-526C-A7A0-F71FCB280570}"/>
              </a:ext>
            </a:extLst>
          </p:cNvPr>
          <p:cNvSpPr>
            <a:spLocks noGrp="1"/>
          </p:cNvSpPr>
          <p:nvPr>
            <p:ph type="body" idx="1"/>
          </p:nvPr>
        </p:nvSpPr>
        <p:spPr/>
        <p:txBody>
          <a:bodyPr/>
          <a:lstStyle/>
          <a:p>
            <a:r>
              <a:rPr kumimoji="1" lang="ja-JP" altLang="en-US"/>
              <a:t>以上にような問題に対して、</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訓練において発生する状況のバリエーションを</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より多様なものにするため、</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・訓練の流れを、事前定義せず、動的に制御する方法</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・訓練中の対話の流れや顧客の発言内容について、「訓練シナリオ」に頼らず制御する方法</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という２通りの対応が考えられますが、</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a:extLst>
              <a:ext uri="{FF2B5EF4-FFF2-40B4-BE49-F238E27FC236}">
                <a16:creationId xmlns:a16="http://schemas.microsoft.com/office/drawing/2014/main" id="{F972C589-C04E-2C66-A112-1B456FF04097}"/>
              </a:ext>
            </a:extLst>
          </p:cNvPr>
          <p:cNvSpPr>
            <a:spLocks noGrp="1"/>
          </p:cNvSpPr>
          <p:nvPr>
            <p:ph type="sldNum" sz="quarter" idx="5"/>
          </p:nvPr>
        </p:nvSpPr>
        <p:spPr/>
        <p:txBody>
          <a:bodyPr/>
          <a:lstStyle/>
          <a:p>
            <a:fld id="{B07A4C49-F310-4174-9E46-6123D4B8E44E}" type="slidenum">
              <a:rPr kumimoji="1" lang="ja-JP" altLang="en-US" smtClean="0"/>
              <a:t>16</a:t>
            </a:fld>
            <a:endParaRPr kumimoji="1" lang="ja-JP" altLang="en-US"/>
          </a:p>
        </p:txBody>
      </p:sp>
    </p:spTree>
    <p:extLst>
      <p:ext uri="{BB962C8B-B14F-4D97-AF65-F5344CB8AC3E}">
        <p14:creationId xmlns:p14="http://schemas.microsoft.com/office/powerpoint/2010/main" val="1071048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082D1-2F35-C2EE-5112-A904A1BCF8F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95EA667-FA3F-8431-CFEF-AA24B089607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6AA9062-E74B-2E05-F619-542D1D742D78}"/>
              </a:ext>
            </a:extLst>
          </p:cNvPr>
          <p:cNvSpPr>
            <a:spLocks noGrp="1"/>
          </p:cNvSpPr>
          <p:nvPr>
            <p:ph type="body" idx="1"/>
          </p:nvPr>
        </p:nvSpPr>
        <p:spPr/>
        <p:txBody>
          <a:bodyPr/>
          <a:lstStyle/>
          <a:p>
            <a:r>
              <a:rPr kumimoji="1" lang="ja-JP" altLang="en-US"/>
              <a:t>本研究では「訓練シナリオに頼らない対話の制御」</a:t>
            </a:r>
            <a:endParaRPr kumimoji="1" lang="en-US" altLang="ja-JP" dirty="0"/>
          </a:p>
          <a:p>
            <a:r>
              <a:rPr kumimoji="1" lang="ja-JP" altLang="en-US"/>
              <a:t>について対応を行うことで、</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訓練において発生する状況のバリエーションを</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多様なものにします。</a:t>
            </a:r>
            <a:endParaRPr kumimoji="1" lang="en-US" altLang="ja-JP" dirty="0"/>
          </a:p>
        </p:txBody>
      </p:sp>
      <p:sp>
        <p:nvSpPr>
          <p:cNvPr id="4" name="スライド番号プレースホルダー 3">
            <a:extLst>
              <a:ext uri="{FF2B5EF4-FFF2-40B4-BE49-F238E27FC236}">
                <a16:creationId xmlns:a16="http://schemas.microsoft.com/office/drawing/2014/main" id="{F5F5FDB7-93FD-5235-245B-D02FDB79B276}"/>
              </a:ext>
            </a:extLst>
          </p:cNvPr>
          <p:cNvSpPr>
            <a:spLocks noGrp="1"/>
          </p:cNvSpPr>
          <p:nvPr>
            <p:ph type="sldNum" sz="quarter" idx="5"/>
          </p:nvPr>
        </p:nvSpPr>
        <p:spPr/>
        <p:txBody>
          <a:bodyPr/>
          <a:lstStyle/>
          <a:p>
            <a:fld id="{B07A4C49-F310-4174-9E46-6123D4B8E44E}" type="slidenum">
              <a:rPr kumimoji="1" lang="ja-JP" altLang="en-US" smtClean="0"/>
              <a:t>17</a:t>
            </a:fld>
            <a:endParaRPr kumimoji="1" lang="ja-JP" altLang="en-US"/>
          </a:p>
        </p:txBody>
      </p:sp>
    </p:spTree>
    <p:extLst>
      <p:ext uri="{BB962C8B-B14F-4D97-AF65-F5344CB8AC3E}">
        <p14:creationId xmlns:p14="http://schemas.microsoft.com/office/powerpoint/2010/main" val="19425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1C210-D8E5-BDA7-4CDC-94C2FF29708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1F2892D-E77C-9C11-AF2A-2C81D862578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FC5F141-8DE7-906F-D54C-CE1111E5501A}"/>
              </a:ext>
            </a:extLst>
          </p:cNvPr>
          <p:cNvSpPr>
            <a:spLocks noGrp="1"/>
          </p:cNvSpPr>
          <p:nvPr>
            <p:ph type="body" idx="1"/>
          </p:nvPr>
        </p:nvSpPr>
        <p:spPr/>
        <p:txBody>
          <a:bodyPr/>
          <a:lstStyle/>
          <a:p>
            <a:r>
              <a:rPr kumimoji="1" lang="en-US" altLang="ja-JP" dirty="0"/>
              <a:t>-- 6:00</a:t>
            </a:r>
          </a:p>
          <a:p>
            <a:endParaRPr kumimoji="1" lang="en-US" altLang="ja-JP" dirty="0"/>
          </a:p>
          <a:p>
            <a:r>
              <a:rPr kumimoji="1" lang="ja-JP" altLang="en-US"/>
              <a:t>本研究では、先行研究における枠組みに則り</a:t>
            </a:r>
            <a:endParaRPr kumimoji="1" lang="en-US" altLang="ja-JP" dirty="0"/>
          </a:p>
        </p:txBody>
      </p:sp>
      <p:sp>
        <p:nvSpPr>
          <p:cNvPr id="4" name="スライド番号プレースホルダー 3">
            <a:extLst>
              <a:ext uri="{FF2B5EF4-FFF2-40B4-BE49-F238E27FC236}">
                <a16:creationId xmlns:a16="http://schemas.microsoft.com/office/drawing/2014/main" id="{83C21CCE-3F09-4101-9795-EE4D081781C2}"/>
              </a:ext>
            </a:extLst>
          </p:cNvPr>
          <p:cNvSpPr>
            <a:spLocks noGrp="1"/>
          </p:cNvSpPr>
          <p:nvPr>
            <p:ph type="sldNum" sz="quarter" idx="5"/>
          </p:nvPr>
        </p:nvSpPr>
        <p:spPr/>
        <p:txBody>
          <a:bodyPr/>
          <a:lstStyle/>
          <a:p>
            <a:fld id="{B07A4C49-F310-4174-9E46-6123D4B8E44E}" type="slidenum">
              <a:rPr kumimoji="1" lang="ja-JP" altLang="en-US" smtClean="0"/>
              <a:t>18</a:t>
            </a:fld>
            <a:endParaRPr kumimoji="1" lang="ja-JP" altLang="en-US"/>
          </a:p>
        </p:txBody>
      </p:sp>
    </p:spTree>
    <p:extLst>
      <p:ext uri="{BB962C8B-B14F-4D97-AF65-F5344CB8AC3E}">
        <p14:creationId xmlns:p14="http://schemas.microsoft.com/office/powerpoint/2010/main" val="14194119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664B59-E01B-E551-4AA6-A3F36A89B2F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A5B984A-069E-1385-757A-53FA370814A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540BA1B-1C50-335D-BD2E-574182BED54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本研究では、先行研究における枠組みに則り</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二つの接客タスクが同時発生する場面において</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タスク間の処理の優先順位を決定して、接客を行う</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という課題を設定し、</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この枠組みの内部で、「訓練シナリオに頼らない対話の制御」を実現します。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本研究で対象とする訓練の流れは、</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まず、訓練者が発生している二つのタスクについて、認識を行い</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その後、それらに対する接客の優先順位を決め、</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優先順位の低いと判断した顧客に対して、待たせることを伝え、</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優先順位の高い顧客から、順に接客を行なっていく</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ものとなっています。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r>
              <a:rPr kumimoji="1" lang="en-US" altLang="ja-JP" dirty="0"/>
              <a:t>//</a:t>
            </a:r>
            <a:r>
              <a:rPr kumimoji="1" lang="ja-JP" altLang="en-US"/>
              <a:t>これに基づくテキストベースの訓練環境を実装</a:t>
            </a:r>
            <a:endParaRPr kumimoji="1"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DF386E6C-F55A-51CB-6977-28861926DED8}"/>
              </a:ext>
            </a:extLst>
          </p:cNvPr>
          <p:cNvSpPr>
            <a:spLocks noGrp="1"/>
          </p:cNvSpPr>
          <p:nvPr>
            <p:ph type="sldNum" sz="quarter" idx="5"/>
          </p:nvPr>
        </p:nvSpPr>
        <p:spPr/>
        <p:txBody>
          <a:bodyPr/>
          <a:lstStyle/>
          <a:p>
            <a:fld id="{B07A4C49-F310-4174-9E46-6123D4B8E44E}" type="slidenum">
              <a:rPr kumimoji="1" lang="ja-JP" altLang="en-US" smtClean="0"/>
              <a:t>19</a:t>
            </a:fld>
            <a:endParaRPr kumimoji="1" lang="ja-JP" altLang="en-US"/>
          </a:p>
        </p:txBody>
      </p:sp>
    </p:spTree>
    <p:extLst>
      <p:ext uri="{BB962C8B-B14F-4D97-AF65-F5344CB8AC3E}">
        <p14:creationId xmlns:p14="http://schemas.microsoft.com/office/powerpoint/2010/main" val="984080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9D38D4-F587-E612-9CB6-8FC4BB1118C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F685199-3009-B637-3C26-131751170C4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244EAB5-8A5A-E302-380C-4528E571C172}"/>
              </a:ext>
            </a:extLst>
          </p:cNvPr>
          <p:cNvSpPr>
            <a:spLocks noGrp="1"/>
          </p:cNvSpPr>
          <p:nvPr>
            <p:ph type="body" idx="1"/>
          </p:nvPr>
        </p:nvSpPr>
        <p:spPr/>
        <p:txBody>
          <a:bodyPr/>
          <a:lstStyle/>
          <a:p>
            <a:r>
              <a:rPr kumimoji="1" lang="ja-JP" altLang="en-US"/>
              <a:t>二つの接客タスクが同時発生する場面において、</a:t>
            </a:r>
            <a:endParaRPr kumimoji="1" lang="en-US" altLang="ja-JP" dirty="0"/>
          </a:p>
          <a:p>
            <a:r>
              <a:rPr kumimoji="1" lang="ja-JP" altLang="en-US"/>
              <a:t>訓練中の対話の流れを動的に制御するため、</a:t>
            </a:r>
            <a:endParaRPr kumimoji="1" lang="en-US" altLang="ja-JP" dirty="0"/>
          </a:p>
          <a:p>
            <a:r>
              <a:rPr kumimoji="1" lang="ja-JP" altLang="en-US"/>
              <a:t>大規模言語モデルに指示役と顧客役という二つの役割を割り当て、</a:t>
            </a:r>
            <a:endParaRPr kumimoji="1" lang="en-US" altLang="ja-JP" dirty="0"/>
          </a:p>
          <a:p>
            <a:endParaRPr kumimoji="1" lang="en-US" altLang="ja-JP" dirty="0"/>
          </a:p>
          <a:p>
            <a:r>
              <a:rPr kumimoji="1" lang="ja-JP" altLang="en-US"/>
              <a:t>指示役の大規模言語モデルには、顧客役の大規模言語モデルに対するタスクの割り当て</a:t>
            </a:r>
            <a:endParaRPr kumimoji="1" lang="en-US" altLang="ja-JP" dirty="0"/>
          </a:p>
          <a:p>
            <a:endParaRPr kumimoji="1" lang="en-US" altLang="ja-JP" dirty="0"/>
          </a:p>
          <a:p>
            <a:r>
              <a:rPr kumimoji="1" lang="ja-JP" altLang="en-US"/>
              <a:t>顧客役の大規模言語モデルには、訓練者の発言に応じた、発話内容の生成および</a:t>
            </a:r>
            <a:endParaRPr kumimoji="1" lang="en-US" altLang="ja-JP" dirty="0"/>
          </a:p>
          <a:p>
            <a:r>
              <a:rPr kumimoji="1" lang="ja-JP" altLang="en-US"/>
              <a:t>接客対話中の状態遷移における条件判定</a:t>
            </a:r>
            <a:endParaRPr kumimoji="1" lang="en-US" altLang="ja-JP" dirty="0"/>
          </a:p>
          <a:p>
            <a:endParaRPr kumimoji="1" lang="en-US" altLang="ja-JP" dirty="0"/>
          </a:p>
          <a:p>
            <a:r>
              <a:rPr kumimoji="1" lang="ja-JP" altLang="en-US"/>
              <a:t>を行わせ、先に示した訓練の流れにおける対話遷移のよる柔軟な制御を実現します。</a:t>
            </a:r>
            <a:endParaRPr kumimoji="1" lang="en-US" altLang="ja-JP" dirty="0"/>
          </a:p>
        </p:txBody>
      </p:sp>
      <p:sp>
        <p:nvSpPr>
          <p:cNvPr id="4" name="スライド番号プレースホルダー 3">
            <a:extLst>
              <a:ext uri="{FF2B5EF4-FFF2-40B4-BE49-F238E27FC236}">
                <a16:creationId xmlns:a16="http://schemas.microsoft.com/office/drawing/2014/main" id="{43B2D63A-42B9-1333-0D61-C2F7078219C3}"/>
              </a:ext>
            </a:extLst>
          </p:cNvPr>
          <p:cNvSpPr>
            <a:spLocks noGrp="1"/>
          </p:cNvSpPr>
          <p:nvPr>
            <p:ph type="sldNum" sz="quarter" idx="5"/>
          </p:nvPr>
        </p:nvSpPr>
        <p:spPr/>
        <p:txBody>
          <a:bodyPr/>
          <a:lstStyle/>
          <a:p>
            <a:fld id="{B07A4C49-F310-4174-9E46-6123D4B8E44E}" type="slidenum">
              <a:rPr kumimoji="1" lang="ja-JP" altLang="en-US" smtClean="0"/>
              <a:t>21</a:t>
            </a:fld>
            <a:endParaRPr kumimoji="1" lang="ja-JP" altLang="en-US"/>
          </a:p>
        </p:txBody>
      </p:sp>
    </p:spTree>
    <p:extLst>
      <p:ext uri="{BB962C8B-B14F-4D97-AF65-F5344CB8AC3E}">
        <p14:creationId xmlns:p14="http://schemas.microsoft.com/office/powerpoint/2010/main" val="2756917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41FB70-0AFA-36BE-D971-6C911572B02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14B0CCD-D1EA-DDB8-5DE4-F53C67B9F75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5610891-CC21-8B25-C7AC-8779F4D34B70}"/>
              </a:ext>
            </a:extLst>
          </p:cNvPr>
          <p:cNvSpPr>
            <a:spLocks noGrp="1"/>
          </p:cNvSpPr>
          <p:nvPr>
            <p:ph type="body" idx="1"/>
          </p:nvPr>
        </p:nvSpPr>
        <p:spPr/>
        <p:txBody>
          <a:bodyPr/>
          <a:lstStyle/>
          <a:p>
            <a:r>
              <a:rPr kumimoji="1" lang="ja-JP" altLang="en-US"/>
              <a:t>本研究における接客訓練対話の流れをスライドに示します。</a:t>
            </a:r>
            <a:endParaRPr kumimoji="1" lang="en-US" altLang="ja-JP" dirty="0"/>
          </a:p>
          <a:p>
            <a:endParaRPr kumimoji="1" lang="en-US" altLang="ja-JP" dirty="0"/>
          </a:p>
          <a:p>
            <a:r>
              <a:rPr kumimoji="1" lang="ja-JP" altLang="en-US"/>
              <a:t>オレンジ色のノードは、訓練者であるユーザによって行われる操作であり、</a:t>
            </a:r>
            <a:endParaRPr kumimoji="1" lang="en-US" altLang="ja-JP" dirty="0"/>
          </a:p>
          <a:p>
            <a:r>
              <a:rPr kumimoji="1" lang="ja-JP" altLang="en-US"/>
              <a:t>システムによるものではない</a:t>
            </a:r>
            <a:endParaRPr kumimoji="1" lang="en-US" altLang="ja-JP" dirty="0"/>
          </a:p>
          <a:p>
            <a:endParaRPr kumimoji="1" lang="en-US" altLang="ja-JP" dirty="0"/>
          </a:p>
          <a:p>
            <a:r>
              <a:rPr kumimoji="1" lang="en-US" altLang="ja-JP" dirty="0"/>
              <a:t>// </a:t>
            </a:r>
            <a:r>
              <a:rPr kumimoji="1" lang="ja-JP" altLang="en-US"/>
              <a:t>全体の流れを説明←分かりづらい</a:t>
            </a:r>
            <a:endParaRPr kumimoji="1" lang="en-US" altLang="ja-JP" dirty="0"/>
          </a:p>
        </p:txBody>
      </p:sp>
      <p:sp>
        <p:nvSpPr>
          <p:cNvPr id="4" name="スライド番号プレースホルダー 3">
            <a:extLst>
              <a:ext uri="{FF2B5EF4-FFF2-40B4-BE49-F238E27FC236}">
                <a16:creationId xmlns:a16="http://schemas.microsoft.com/office/drawing/2014/main" id="{28B21D7B-5F80-B7D4-94FA-81E2C0B13810}"/>
              </a:ext>
            </a:extLst>
          </p:cNvPr>
          <p:cNvSpPr>
            <a:spLocks noGrp="1"/>
          </p:cNvSpPr>
          <p:nvPr>
            <p:ph type="sldNum" sz="quarter" idx="5"/>
          </p:nvPr>
        </p:nvSpPr>
        <p:spPr/>
        <p:txBody>
          <a:bodyPr/>
          <a:lstStyle/>
          <a:p>
            <a:fld id="{B07A4C49-F310-4174-9E46-6123D4B8E44E}" type="slidenum">
              <a:rPr kumimoji="1" lang="ja-JP" altLang="en-US" smtClean="0"/>
              <a:t>22</a:t>
            </a:fld>
            <a:endParaRPr kumimoji="1" lang="ja-JP" altLang="en-US"/>
          </a:p>
        </p:txBody>
      </p:sp>
    </p:spTree>
    <p:extLst>
      <p:ext uri="{BB962C8B-B14F-4D97-AF65-F5344CB8AC3E}">
        <p14:creationId xmlns:p14="http://schemas.microsoft.com/office/powerpoint/2010/main" val="422520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AA4F57-0F94-B5A6-2C15-1C041C0709E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D09AF91-DFCC-95F3-9957-78D54049587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1DCCBFF-4775-E6F4-DACD-CFD1880FF0A9}"/>
              </a:ext>
            </a:extLst>
          </p:cNvPr>
          <p:cNvSpPr>
            <a:spLocks noGrp="1"/>
          </p:cNvSpPr>
          <p:nvPr>
            <p:ph type="body" idx="1"/>
          </p:nvPr>
        </p:nvSpPr>
        <p:spPr/>
        <p:txBody>
          <a:bodyPr/>
          <a:lstStyle/>
          <a:p>
            <a:r>
              <a:rPr kumimoji="1" lang="ja-JP" altLang="en-US"/>
              <a:t>複数顧客接客訓練の定義について説明</a:t>
            </a:r>
          </a:p>
        </p:txBody>
      </p:sp>
      <p:sp>
        <p:nvSpPr>
          <p:cNvPr id="4" name="スライド番号プレースホルダー 3">
            <a:extLst>
              <a:ext uri="{FF2B5EF4-FFF2-40B4-BE49-F238E27FC236}">
                <a16:creationId xmlns:a16="http://schemas.microsoft.com/office/drawing/2014/main" id="{8238557C-2017-DB30-84FC-68985032084A}"/>
              </a:ext>
            </a:extLst>
          </p:cNvPr>
          <p:cNvSpPr>
            <a:spLocks noGrp="1"/>
          </p:cNvSpPr>
          <p:nvPr>
            <p:ph type="sldNum" sz="quarter" idx="5"/>
          </p:nvPr>
        </p:nvSpPr>
        <p:spPr/>
        <p:txBody>
          <a:bodyPr/>
          <a:lstStyle/>
          <a:p>
            <a:fld id="{B07A4C49-F310-4174-9E46-6123D4B8E44E}" type="slidenum">
              <a:rPr kumimoji="1" lang="ja-JP" altLang="en-US" smtClean="0"/>
              <a:t>2</a:t>
            </a:fld>
            <a:endParaRPr kumimoji="1" lang="ja-JP" altLang="en-US"/>
          </a:p>
        </p:txBody>
      </p:sp>
    </p:spTree>
    <p:extLst>
      <p:ext uri="{BB962C8B-B14F-4D97-AF65-F5344CB8AC3E}">
        <p14:creationId xmlns:p14="http://schemas.microsoft.com/office/powerpoint/2010/main" val="17895486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C4F4E-6FC3-5176-6F7F-144B8207564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68BA1A2-9853-BBCE-9B4A-369A95E33FB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8D5977B-EED1-9555-1821-4092956F7129}"/>
              </a:ext>
            </a:extLst>
          </p:cNvPr>
          <p:cNvSpPr>
            <a:spLocks noGrp="1"/>
          </p:cNvSpPr>
          <p:nvPr>
            <p:ph type="body" idx="1"/>
          </p:nvPr>
        </p:nvSpPr>
        <p:spPr/>
        <p:txBody>
          <a:bodyPr/>
          <a:lstStyle/>
          <a:p>
            <a:r>
              <a:rPr kumimoji="1" lang="ja-JP" altLang="en-US"/>
              <a:t>このうち、</a:t>
            </a:r>
            <a:endParaRPr kumimoji="1" lang="en-US" altLang="ja-JP" dirty="0"/>
          </a:p>
          <a:p>
            <a:r>
              <a:rPr kumimoji="1" lang="ja-JP" altLang="en-US"/>
              <a:t>まずは、接客訓練対話における</a:t>
            </a:r>
            <a:endParaRPr kumimoji="1" lang="en-US" altLang="ja-JP" dirty="0"/>
          </a:p>
          <a:p>
            <a:r>
              <a:rPr kumimoji="1" lang="ja-JP" altLang="en-US"/>
              <a:t>指示役</a:t>
            </a:r>
            <a:r>
              <a:rPr kumimoji="1" lang="en-US" altLang="ja-JP" dirty="0"/>
              <a:t>LLM</a:t>
            </a:r>
            <a:r>
              <a:rPr kumimoji="1" lang="ja-JP" altLang="en-US"/>
              <a:t>の振る舞いについて、説明させていただきます。</a:t>
            </a:r>
            <a:endParaRPr kumimoji="1" lang="en-US" altLang="ja-JP" dirty="0"/>
          </a:p>
        </p:txBody>
      </p:sp>
      <p:sp>
        <p:nvSpPr>
          <p:cNvPr id="4" name="スライド番号プレースホルダー 3">
            <a:extLst>
              <a:ext uri="{FF2B5EF4-FFF2-40B4-BE49-F238E27FC236}">
                <a16:creationId xmlns:a16="http://schemas.microsoft.com/office/drawing/2014/main" id="{5C82E710-C7A1-E569-D442-46875169772C}"/>
              </a:ext>
            </a:extLst>
          </p:cNvPr>
          <p:cNvSpPr>
            <a:spLocks noGrp="1"/>
          </p:cNvSpPr>
          <p:nvPr>
            <p:ph type="sldNum" sz="quarter" idx="5"/>
          </p:nvPr>
        </p:nvSpPr>
        <p:spPr/>
        <p:txBody>
          <a:bodyPr/>
          <a:lstStyle/>
          <a:p>
            <a:fld id="{B07A4C49-F310-4174-9E46-6123D4B8E44E}" type="slidenum">
              <a:rPr kumimoji="1" lang="ja-JP" altLang="en-US" smtClean="0"/>
              <a:t>23</a:t>
            </a:fld>
            <a:endParaRPr kumimoji="1" lang="ja-JP" altLang="en-US"/>
          </a:p>
        </p:txBody>
      </p:sp>
    </p:spTree>
    <p:extLst>
      <p:ext uri="{BB962C8B-B14F-4D97-AF65-F5344CB8AC3E}">
        <p14:creationId xmlns:p14="http://schemas.microsoft.com/office/powerpoint/2010/main" val="5530376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669ED-D84C-C6A4-9021-DA32AE1196F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BDDA5C8-5C09-689D-542D-2BAF8A8C798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C923716-C540-C56A-2B81-9D105F244CC9}"/>
              </a:ext>
            </a:extLst>
          </p:cNvPr>
          <p:cNvSpPr>
            <a:spLocks noGrp="1"/>
          </p:cNvSpPr>
          <p:nvPr>
            <p:ph type="body" idx="1"/>
          </p:nvPr>
        </p:nvSpPr>
        <p:spPr/>
        <p:txBody>
          <a:bodyPr/>
          <a:lstStyle/>
          <a:p>
            <a:r>
              <a:rPr kumimoji="1" lang="ja-JP" altLang="en-US"/>
              <a:t>指示役</a:t>
            </a:r>
            <a:r>
              <a:rPr kumimoji="1" lang="en-US" altLang="ja-JP" dirty="0"/>
              <a:t>LLM</a:t>
            </a:r>
            <a:r>
              <a:rPr kumimoji="1" lang="ja-JP" altLang="en-US"/>
              <a:t>は、事前定義された接客タスクの優先順位と、</a:t>
            </a:r>
            <a:endParaRPr kumimoji="1" lang="en-US" altLang="ja-JP" dirty="0"/>
          </a:p>
          <a:p>
            <a:r>
              <a:rPr kumimoji="1" lang="ja-JP" altLang="en-US"/>
              <a:t>「</a:t>
            </a:r>
            <a:r>
              <a:rPr kumimoji="1" lang="en-US" altLang="ja-JP" dirty="0"/>
              <a:t>2</a:t>
            </a:r>
            <a:r>
              <a:rPr kumimoji="1" lang="ja-JP" altLang="en-US"/>
              <a:t>名の顧客にタスクを割り当てる」というプロンプト</a:t>
            </a:r>
            <a:endParaRPr kumimoji="1" lang="en-US" altLang="ja-JP" dirty="0"/>
          </a:p>
          <a:p>
            <a:r>
              <a:rPr kumimoji="1" lang="ja-JP" altLang="en-US"/>
              <a:t>をもとに、顧客役</a:t>
            </a:r>
            <a:r>
              <a:rPr kumimoji="1" lang="en-US" altLang="ja-JP" dirty="0"/>
              <a:t>LLM</a:t>
            </a:r>
            <a:r>
              <a:rPr kumimoji="1" lang="ja-JP" altLang="en-US"/>
              <a:t>へタスクの割り当てを行います。</a:t>
            </a:r>
            <a:endParaRPr kumimoji="1"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D32911E9-65BB-080A-9158-6B5481D4CB56}"/>
              </a:ext>
            </a:extLst>
          </p:cNvPr>
          <p:cNvSpPr>
            <a:spLocks noGrp="1"/>
          </p:cNvSpPr>
          <p:nvPr>
            <p:ph type="sldNum" sz="quarter" idx="5"/>
          </p:nvPr>
        </p:nvSpPr>
        <p:spPr/>
        <p:txBody>
          <a:bodyPr/>
          <a:lstStyle/>
          <a:p>
            <a:fld id="{B07A4C49-F310-4174-9E46-6123D4B8E44E}" type="slidenum">
              <a:rPr kumimoji="1" lang="ja-JP" altLang="en-US" smtClean="0"/>
              <a:t>24</a:t>
            </a:fld>
            <a:endParaRPr kumimoji="1" lang="ja-JP" altLang="en-US"/>
          </a:p>
        </p:txBody>
      </p:sp>
    </p:spTree>
    <p:extLst>
      <p:ext uri="{BB962C8B-B14F-4D97-AF65-F5344CB8AC3E}">
        <p14:creationId xmlns:p14="http://schemas.microsoft.com/office/powerpoint/2010/main" val="33915384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F93E9-8123-C352-B098-165592D5106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C6D6A65-989D-3E43-0958-27F7809F25B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AE73014-15A3-C1D7-716F-FEFC23CA46E7}"/>
              </a:ext>
            </a:extLst>
          </p:cNvPr>
          <p:cNvSpPr>
            <a:spLocks noGrp="1"/>
          </p:cNvSpPr>
          <p:nvPr>
            <p:ph type="body" idx="1"/>
          </p:nvPr>
        </p:nvSpPr>
        <p:spPr/>
        <p:txBody>
          <a:bodyPr/>
          <a:lstStyle/>
          <a:p>
            <a:r>
              <a:rPr kumimoji="1" lang="ja-JP" altLang="en-US"/>
              <a:t>また、その際に与えるプロンプトとしては、スライドに示す通りで、</a:t>
            </a:r>
            <a:endParaRPr kumimoji="1" lang="en-US" altLang="ja-JP" dirty="0"/>
          </a:p>
          <a:p>
            <a:r>
              <a:rPr kumimoji="1" lang="ja-JP" altLang="en-US"/>
              <a:t>与えられたタスクの優先順位に関するリストをもとに</a:t>
            </a:r>
            <a:endParaRPr kumimoji="1" lang="en-US" altLang="ja-JP" dirty="0"/>
          </a:p>
          <a:p>
            <a:r>
              <a:rPr kumimoji="1" lang="ja-JP" altLang="en-US"/>
              <a:t>優先順位の異なるタスクを</a:t>
            </a:r>
            <a:endParaRPr kumimoji="1" lang="en-US" altLang="ja-JP" dirty="0"/>
          </a:p>
          <a:p>
            <a:r>
              <a:rPr kumimoji="1" lang="ja-JP" altLang="en-US"/>
              <a:t>各顧客に割り当てるという指示を行っています。</a:t>
            </a:r>
            <a:endParaRPr kumimoji="1" lang="en-US" altLang="ja-JP" dirty="0"/>
          </a:p>
          <a:p>
            <a:endParaRPr kumimoji="1" lang="en-US" altLang="ja-JP" dirty="0"/>
          </a:p>
          <a:p>
            <a:r>
              <a:rPr kumimoji="1" lang="ja-JP" altLang="en-US"/>
              <a:t>このようにすることで、訓練中に発生する接客タスクを</a:t>
            </a:r>
            <a:endParaRPr kumimoji="1" lang="en-US" altLang="ja-JP" dirty="0"/>
          </a:p>
          <a:p>
            <a:r>
              <a:rPr kumimoji="1" lang="ja-JP" altLang="en-US"/>
              <a:t>自動的に決定することが可能となります。</a:t>
            </a:r>
            <a:endParaRPr kumimoji="1" lang="en-US" altLang="ja-JP" dirty="0"/>
          </a:p>
          <a:p>
            <a:endParaRPr kumimoji="1" lang="en-US" altLang="ja-JP" dirty="0"/>
          </a:p>
          <a:p>
            <a:r>
              <a:rPr kumimoji="1" lang="ja-JP" altLang="en-US"/>
              <a:t>＊将来的には、事前定義のタスクによらない、タスクの割り当てを</a:t>
            </a:r>
            <a:r>
              <a:rPr kumimoji="1" lang="en-US" altLang="ja-JP" dirty="0"/>
              <a:t>…</a:t>
            </a:r>
          </a:p>
        </p:txBody>
      </p:sp>
      <p:sp>
        <p:nvSpPr>
          <p:cNvPr id="4" name="スライド番号プレースホルダー 3">
            <a:extLst>
              <a:ext uri="{FF2B5EF4-FFF2-40B4-BE49-F238E27FC236}">
                <a16:creationId xmlns:a16="http://schemas.microsoft.com/office/drawing/2014/main" id="{5A387603-F30F-C35D-56C0-78F883AFAD25}"/>
              </a:ext>
            </a:extLst>
          </p:cNvPr>
          <p:cNvSpPr>
            <a:spLocks noGrp="1"/>
          </p:cNvSpPr>
          <p:nvPr>
            <p:ph type="sldNum" sz="quarter" idx="5"/>
          </p:nvPr>
        </p:nvSpPr>
        <p:spPr/>
        <p:txBody>
          <a:bodyPr/>
          <a:lstStyle/>
          <a:p>
            <a:fld id="{B07A4C49-F310-4174-9E46-6123D4B8E44E}" type="slidenum">
              <a:rPr kumimoji="1" lang="ja-JP" altLang="en-US" smtClean="0"/>
              <a:t>25</a:t>
            </a:fld>
            <a:endParaRPr kumimoji="1" lang="ja-JP" altLang="en-US"/>
          </a:p>
        </p:txBody>
      </p:sp>
    </p:spTree>
    <p:extLst>
      <p:ext uri="{BB962C8B-B14F-4D97-AF65-F5344CB8AC3E}">
        <p14:creationId xmlns:p14="http://schemas.microsoft.com/office/powerpoint/2010/main" val="2476063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28AEE9-BB64-D2B6-ECCD-A2DCEFF61FF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7C1CCAF-C540-24B5-B7DD-4C606A92B3E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D75558F-9312-0DED-ED4E-DA17A1C15C93}"/>
              </a:ext>
            </a:extLst>
          </p:cNvPr>
          <p:cNvSpPr>
            <a:spLocks noGrp="1"/>
          </p:cNvSpPr>
          <p:nvPr>
            <p:ph type="body" idx="1"/>
          </p:nvPr>
        </p:nvSpPr>
        <p:spPr/>
        <p:txBody>
          <a:bodyPr/>
          <a:lstStyle/>
          <a:p>
            <a:r>
              <a:rPr kumimoji="1" lang="ja-JP" altLang="en-US"/>
              <a:t>次に顧客役</a:t>
            </a:r>
            <a:r>
              <a:rPr kumimoji="1" lang="en-US" altLang="ja-JP" dirty="0"/>
              <a:t>LLM</a:t>
            </a:r>
            <a:r>
              <a:rPr kumimoji="1" lang="ja-JP" altLang="en-US"/>
              <a:t>の振る舞いについて説明させていただきます。</a:t>
            </a:r>
            <a:endParaRPr kumimoji="1" lang="en-US" altLang="ja-JP" dirty="0"/>
          </a:p>
        </p:txBody>
      </p:sp>
      <p:sp>
        <p:nvSpPr>
          <p:cNvPr id="4" name="スライド番号プレースホルダー 3">
            <a:extLst>
              <a:ext uri="{FF2B5EF4-FFF2-40B4-BE49-F238E27FC236}">
                <a16:creationId xmlns:a16="http://schemas.microsoft.com/office/drawing/2014/main" id="{676DC9A1-BB9F-F6C3-537D-AA568F7756A0}"/>
              </a:ext>
            </a:extLst>
          </p:cNvPr>
          <p:cNvSpPr>
            <a:spLocks noGrp="1"/>
          </p:cNvSpPr>
          <p:nvPr>
            <p:ph type="sldNum" sz="quarter" idx="5"/>
          </p:nvPr>
        </p:nvSpPr>
        <p:spPr/>
        <p:txBody>
          <a:bodyPr/>
          <a:lstStyle/>
          <a:p>
            <a:fld id="{B07A4C49-F310-4174-9E46-6123D4B8E44E}" type="slidenum">
              <a:rPr kumimoji="1" lang="ja-JP" altLang="en-US" smtClean="0"/>
              <a:t>26</a:t>
            </a:fld>
            <a:endParaRPr kumimoji="1" lang="ja-JP" altLang="en-US"/>
          </a:p>
        </p:txBody>
      </p:sp>
    </p:spTree>
    <p:extLst>
      <p:ext uri="{BB962C8B-B14F-4D97-AF65-F5344CB8AC3E}">
        <p14:creationId xmlns:p14="http://schemas.microsoft.com/office/powerpoint/2010/main" val="19599845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6211C7-32A6-BE4A-AC5A-BF5B7498550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9E3AA0A-FAEF-0DDF-3283-3C3EA5A89D6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7B4DFC3-7EC6-5FCB-1C01-FA005C21785F}"/>
              </a:ext>
            </a:extLst>
          </p:cNvPr>
          <p:cNvSpPr>
            <a:spLocks noGrp="1"/>
          </p:cNvSpPr>
          <p:nvPr>
            <p:ph type="body" idx="1"/>
          </p:nvPr>
        </p:nvSpPr>
        <p:spPr/>
        <p:txBody>
          <a:bodyPr/>
          <a:lstStyle/>
          <a:p>
            <a:r>
              <a:rPr kumimoji="1" lang="ja-JP" altLang="en-US"/>
              <a:t>顧客役の</a:t>
            </a:r>
            <a:r>
              <a:rPr kumimoji="1" lang="en-US" altLang="ja-JP" dirty="0"/>
              <a:t>LLM</a:t>
            </a:r>
            <a:r>
              <a:rPr kumimoji="1" lang="ja-JP" altLang="en-US"/>
              <a:t>は、指示役</a:t>
            </a:r>
            <a:r>
              <a:rPr kumimoji="1" lang="en-US" altLang="ja-JP" dirty="0"/>
              <a:t>LLM</a:t>
            </a:r>
            <a:r>
              <a:rPr kumimoji="1" lang="ja-JP" altLang="en-US"/>
              <a:t>から与えられたタスクおよび、</a:t>
            </a:r>
            <a:endParaRPr kumimoji="1" lang="en-US" altLang="ja-JP" dirty="0"/>
          </a:p>
          <a:p>
            <a:r>
              <a:rPr kumimoji="1" lang="ja-JP" altLang="en-US"/>
              <a:t>「顧客として発言を行う」というプロンプトをもとに、</a:t>
            </a:r>
            <a:endParaRPr kumimoji="1" lang="en-US" altLang="ja-JP" dirty="0"/>
          </a:p>
          <a:p>
            <a:r>
              <a:rPr kumimoji="1" lang="ja-JP" altLang="en-US"/>
              <a:t>訓練者に対して</a:t>
            </a:r>
            <a:endParaRPr kumimoji="1" lang="en-US" altLang="ja-JP" dirty="0"/>
          </a:p>
          <a:p>
            <a:r>
              <a:rPr kumimoji="1" lang="ja-JP" altLang="en-US"/>
              <a:t>発言を行います。</a:t>
            </a:r>
            <a:endParaRPr kumimoji="1"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A9E38D32-28BE-7968-223B-E7F98D926450}"/>
              </a:ext>
            </a:extLst>
          </p:cNvPr>
          <p:cNvSpPr>
            <a:spLocks noGrp="1"/>
          </p:cNvSpPr>
          <p:nvPr>
            <p:ph type="sldNum" sz="quarter" idx="5"/>
          </p:nvPr>
        </p:nvSpPr>
        <p:spPr/>
        <p:txBody>
          <a:bodyPr/>
          <a:lstStyle/>
          <a:p>
            <a:fld id="{B07A4C49-F310-4174-9E46-6123D4B8E44E}" type="slidenum">
              <a:rPr kumimoji="1" lang="ja-JP" altLang="en-US" smtClean="0"/>
              <a:t>27</a:t>
            </a:fld>
            <a:endParaRPr kumimoji="1" lang="ja-JP" altLang="en-US"/>
          </a:p>
        </p:txBody>
      </p:sp>
    </p:spTree>
    <p:extLst>
      <p:ext uri="{BB962C8B-B14F-4D97-AF65-F5344CB8AC3E}">
        <p14:creationId xmlns:p14="http://schemas.microsoft.com/office/powerpoint/2010/main" val="23437691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3D2623-7051-519B-BCA6-F0E5003DC46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2D7B2D0-9BD6-20A3-DBFF-953562D5239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18A5118-E948-792D-D64F-90CBC6C7D2ED}"/>
              </a:ext>
            </a:extLst>
          </p:cNvPr>
          <p:cNvSpPr>
            <a:spLocks noGrp="1"/>
          </p:cNvSpPr>
          <p:nvPr>
            <p:ph type="body" idx="1"/>
          </p:nvPr>
        </p:nvSpPr>
        <p:spPr/>
        <p:txBody>
          <a:bodyPr/>
          <a:lstStyle/>
          <a:p>
            <a:r>
              <a:rPr kumimoji="1" lang="ja-JP" altLang="en-US"/>
              <a:t>また、その際に与えるプロンプトとしては</a:t>
            </a:r>
            <a:endParaRPr kumimoji="1" lang="en-US" altLang="ja-JP" dirty="0"/>
          </a:p>
          <a:p>
            <a:r>
              <a:rPr kumimoji="1" lang="ja-JP" altLang="en-US"/>
              <a:t>店員であるユーザに対して、飲食店における客として、</a:t>
            </a:r>
            <a:endParaRPr kumimoji="1" lang="en-US" altLang="ja-JP" dirty="0"/>
          </a:p>
          <a:p>
            <a:r>
              <a:rPr kumimoji="1" lang="ja-JP" altLang="en-US"/>
              <a:t>与えられた接客タスクとその説明、およびこれまでの対話履歴に基づいて、</a:t>
            </a:r>
            <a:endParaRPr kumimoji="1" lang="en-US" altLang="ja-JP" dirty="0"/>
          </a:p>
          <a:p>
            <a:r>
              <a:rPr kumimoji="1" lang="ja-JP" altLang="en-US"/>
              <a:t>発話内容を生成する</a:t>
            </a:r>
            <a:endParaRPr kumimoji="1" lang="en-US" altLang="ja-JP" dirty="0"/>
          </a:p>
          <a:p>
            <a:r>
              <a:rPr kumimoji="1" lang="ja-JP" altLang="en-US"/>
              <a:t>という指示を行っています。</a:t>
            </a:r>
            <a:endParaRPr kumimoji="1" lang="en-US" altLang="ja-JP" dirty="0"/>
          </a:p>
          <a:p>
            <a:endParaRPr kumimoji="1" lang="en-US" altLang="ja-JP" dirty="0"/>
          </a:p>
          <a:p>
            <a:endParaRPr kumimoji="1" lang="en-US" altLang="ja-JP" dirty="0"/>
          </a:p>
          <a:p>
            <a:r>
              <a:rPr kumimoji="1" lang="ja-JP" altLang="en-US"/>
              <a:t>このようにすることで、顧客の発話内容を事前定義せず、</a:t>
            </a:r>
            <a:endParaRPr kumimoji="1" lang="en-US" altLang="ja-JP" dirty="0"/>
          </a:p>
          <a:p>
            <a:r>
              <a:rPr kumimoji="1" lang="ja-JP" altLang="en-US"/>
              <a:t>訓練中に動的に生成することが可能になります。</a:t>
            </a:r>
            <a:endParaRPr kumimoji="1"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3F6755BF-8741-101A-6E9F-FD71AB1FCE16}"/>
              </a:ext>
            </a:extLst>
          </p:cNvPr>
          <p:cNvSpPr>
            <a:spLocks noGrp="1"/>
          </p:cNvSpPr>
          <p:nvPr>
            <p:ph type="sldNum" sz="quarter" idx="5"/>
          </p:nvPr>
        </p:nvSpPr>
        <p:spPr/>
        <p:txBody>
          <a:bodyPr/>
          <a:lstStyle/>
          <a:p>
            <a:fld id="{B07A4C49-F310-4174-9E46-6123D4B8E44E}" type="slidenum">
              <a:rPr kumimoji="1" lang="ja-JP" altLang="en-US" smtClean="0"/>
              <a:t>28</a:t>
            </a:fld>
            <a:endParaRPr kumimoji="1" lang="ja-JP" altLang="en-US"/>
          </a:p>
        </p:txBody>
      </p:sp>
    </p:spTree>
    <p:extLst>
      <p:ext uri="{BB962C8B-B14F-4D97-AF65-F5344CB8AC3E}">
        <p14:creationId xmlns:p14="http://schemas.microsoft.com/office/powerpoint/2010/main" val="4441837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BE5A28-37B3-544D-F1E2-41FE9698AF4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D29ABAC-C96B-7526-FDE4-824BBBE80E1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2BE5288-F36A-36F6-C40B-7475D19616D2}"/>
              </a:ext>
            </a:extLst>
          </p:cNvPr>
          <p:cNvSpPr>
            <a:spLocks noGrp="1"/>
          </p:cNvSpPr>
          <p:nvPr>
            <p:ph type="body" idx="1"/>
          </p:nvPr>
        </p:nvSpPr>
        <p:spPr/>
        <p:txBody>
          <a:bodyPr/>
          <a:lstStyle/>
          <a:p>
            <a:r>
              <a:rPr kumimoji="1" lang="ja-JP" altLang="en-US"/>
              <a:t>また、顧客役</a:t>
            </a:r>
            <a:r>
              <a:rPr kumimoji="1" lang="en-US" altLang="ja-JP" dirty="0"/>
              <a:t>LLM</a:t>
            </a:r>
            <a:r>
              <a:rPr kumimoji="1" lang="ja-JP" altLang="en-US"/>
              <a:t>は、接客対話における状態遷移モデルの条件判定を行うという役割も持っています。</a:t>
            </a:r>
            <a:endParaRPr kumimoji="1" lang="en-US" altLang="ja-JP" dirty="0"/>
          </a:p>
        </p:txBody>
      </p:sp>
      <p:sp>
        <p:nvSpPr>
          <p:cNvPr id="4" name="スライド番号プレースホルダー 3">
            <a:extLst>
              <a:ext uri="{FF2B5EF4-FFF2-40B4-BE49-F238E27FC236}">
                <a16:creationId xmlns:a16="http://schemas.microsoft.com/office/drawing/2014/main" id="{22D706FE-1686-F4E7-2621-ED0A5A10D24B}"/>
              </a:ext>
            </a:extLst>
          </p:cNvPr>
          <p:cNvSpPr>
            <a:spLocks noGrp="1"/>
          </p:cNvSpPr>
          <p:nvPr>
            <p:ph type="sldNum" sz="quarter" idx="5"/>
          </p:nvPr>
        </p:nvSpPr>
        <p:spPr/>
        <p:txBody>
          <a:bodyPr/>
          <a:lstStyle/>
          <a:p>
            <a:fld id="{B07A4C49-F310-4174-9E46-6123D4B8E44E}" type="slidenum">
              <a:rPr kumimoji="1" lang="ja-JP" altLang="en-US" smtClean="0"/>
              <a:t>29</a:t>
            </a:fld>
            <a:endParaRPr kumimoji="1" lang="ja-JP" altLang="en-US"/>
          </a:p>
        </p:txBody>
      </p:sp>
    </p:spTree>
    <p:extLst>
      <p:ext uri="{BB962C8B-B14F-4D97-AF65-F5344CB8AC3E}">
        <p14:creationId xmlns:p14="http://schemas.microsoft.com/office/powerpoint/2010/main" val="25684775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2C92F-FA1F-4CDD-1D4A-745B365E685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723E45F-5ADD-BF39-A4A9-6689F582B3B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2DF2645-1910-70AB-321F-E4EB2CEB5BC3}"/>
              </a:ext>
            </a:extLst>
          </p:cNvPr>
          <p:cNvSpPr>
            <a:spLocks noGrp="1"/>
          </p:cNvSpPr>
          <p:nvPr>
            <p:ph type="body" idx="1"/>
          </p:nvPr>
        </p:nvSpPr>
        <p:spPr/>
        <p:txBody>
          <a:bodyPr/>
          <a:lstStyle/>
          <a:p>
            <a:endParaRPr kumimoji="1" lang="en-US" altLang="ja-JP" dirty="0"/>
          </a:p>
          <a:p>
            <a:r>
              <a:rPr kumimoji="1" lang="ja-JP" altLang="en-US"/>
              <a:t>条件判定において、</a:t>
            </a:r>
            <a:endParaRPr kumimoji="1" lang="en-US" altLang="ja-JP" dirty="0"/>
          </a:p>
          <a:p>
            <a:r>
              <a:rPr kumimoji="1" lang="ja-JP" altLang="en-US"/>
              <a:t>顧客役</a:t>
            </a:r>
            <a:r>
              <a:rPr kumimoji="1" lang="en-US" altLang="ja-JP" dirty="0"/>
              <a:t>LLM</a:t>
            </a:r>
            <a:r>
              <a:rPr kumimoji="1" lang="ja-JP" altLang="en-US"/>
              <a:t>は、</a:t>
            </a:r>
            <a:endParaRPr kumimoji="1" lang="en-US" altLang="ja-JP" dirty="0"/>
          </a:p>
          <a:p>
            <a:r>
              <a:rPr kumimoji="1" lang="ja-JP" altLang="en-US"/>
              <a:t>現在の対話履歴とタスクの内容説明を照らし合わせ、</a:t>
            </a:r>
            <a:endParaRPr kumimoji="1" lang="en-US" altLang="ja-JP" dirty="0"/>
          </a:p>
          <a:p>
            <a:r>
              <a:rPr kumimoji="1" lang="ja-JP" altLang="en-US"/>
              <a:t>現在の訓練者との接客対話を終了しても良いか</a:t>
            </a:r>
            <a:endParaRPr kumimoji="1" lang="en-US" altLang="ja-JP" dirty="0"/>
          </a:p>
          <a:p>
            <a:r>
              <a:rPr kumimoji="1" lang="ja-JP" altLang="en-US"/>
              <a:t>判定する役割を持っています。</a:t>
            </a:r>
            <a:endParaRPr kumimoji="1"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56D41F42-FD06-9000-4318-8E096610A969}"/>
              </a:ext>
            </a:extLst>
          </p:cNvPr>
          <p:cNvSpPr>
            <a:spLocks noGrp="1"/>
          </p:cNvSpPr>
          <p:nvPr>
            <p:ph type="sldNum" sz="quarter" idx="5"/>
          </p:nvPr>
        </p:nvSpPr>
        <p:spPr/>
        <p:txBody>
          <a:bodyPr/>
          <a:lstStyle/>
          <a:p>
            <a:fld id="{B07A4C49-F310-4174-9E46-6123D4B8E44E}" type="slidenum">
              <a:rPr kumimoji="1" lang="ja-JP" altLang="en-US" smtClean="0"/>
              <a:t>30</a:t>
            </a:fld>
            <a:endParaRPr kumimoji="1" lang="ja-JP" altLang="en-US"/>
          </a:p>
        </p:txBody>
      </p:sp>
    </p:spTree>
    <p:extLst>
      <p:ext uri="{BB962C8B-B14F-4D97-AF65-F5344CB8AC3E}">
        <p14:creationId xmlns:p14="http://schemas.microsoft.com/office/powerpoint/2010/main" val="16904345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7CF433-7DE6-3EBC-53E6-31C0155760D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BEB5B6C-0261-B0E6-3AFE-FC8424C08AE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2AAA75C-5EE3-5C3B-7AE5-2534A31EBC17}"/>
              </a:ext>
            </a:extLst>
          </p:cNvPr>
          <p:cNvSpPr>
            <a:spLocks noGrp="1"/>
          </p:cNvSpPr>
          <p:nvPr>
            <p:ph type="body" idx="1"/>
          </p:nvPr>
        </p:nvSpPr>
        <p:spPr/>
        <p:txBody>
          <a:bodyPr/>
          <a:lstStyle/>
          <a:p>
            <a:r>
              <a:rPr kumimoji="1" lang="ja-JP" altLang="en-US"/>
              <a:t>また、その際に与えるプロンプトでは、</a:t>
            </a:r>
            <a:endParaRPr kumimoji="1" lang="en-US" altLang="ja-JP" dirty="0"/>
          </a:p>
          <a:p>
            <a:r>
              <a:rPr kumimoji="1" lang="ja-JP" altLang="en-US"/>
              <a:t>タスクの概要と、</a:t>
            </a:r>
            <a:endParaRPr kumimoji="1" lang="en-US" altLang="ja-JP" dirty="0"/>
          </a:p>
          <a:p>
            <a:r>
              <a:rPr kumimoji="1" lang="ja-JP" altLang="en-US"/>
              <a:t>これまでの対話履歴をもとに</a:t>
            </a:r>
            <a:endParaRPr kumimoji="1" lang="en-US" altLang="ja-JP" dirty="0"/>
          </a:p>
          <a:p>
            <a:r>
              <a:rPr kumimoji="1" lang="ja-JP" altLang="en-US"/>
              <a:t>現在の接客を終了しても良いか判定をするように</a:t>
            </a:r>
            <a:endParaRPr kumimoji="1" lang="en-US" altLang="ja-JP" dirty="0"/>
          </a:p>
          <a:p>
            <a:r>
              <a:rPr kumimoji="1" lang="ja-JP" altLang="en-US"/>
              <a:t>指示を行っています。</a:t>
            </a:r>
            <a:endParaRPr kumimoji="1" lang="en-US" altLang="ja-JP" dirty="0"/>
          </a:p>
          <a:p>
            <a:endParaRPr kumimoji="1" lang="en-US" altLang="ja-JP" dirty="0"/>
          </a:p>
          <a:p>
            <a:r>
              <a:rPr kumimoji="1" lang="ja-JP" altLang="en-US"/>
              <a:t>このようにすることで、接客の終了段階において、</a:t>
            </a:r>
            <a:endParaRPr kumimoji="1" lang="en-US" altLang="ja-JP" dirty="0"/>
          </a:p>
          <a:p>
            <a:r>
              <a:rPr kumimoji="1" lang="ja-JP" altLang="en-US"/>
              <a:t>訓練者の接客内容を判定し、</a:t>
            </a:r>
            <a:endParaRPr kumimoji="1" lang="en-US" altLang="ja-JP" dirty="0"/>
          </a:p>
          <a:p>
            <a:r>
              <a:rPr kumimoji="1" lang="ja-JP" altLang="en-US"/>
              <a:t>もし不適切な接客が行われたと判定された場合には、</a:t>
            </a:r>
            <a:endParaRPr kumimoji="1" lang="en-US" altLang="ja-JP" dirty="0"/>
          </a:p>
          <a:p>
            <a:r>
              <a:rPr kumimoji="1" lang="ja-JP" altLang="en-US"/>
              <a:t>その判定結果を状態遷移モデル側で考慮することで、</a:t>
            </a:r>
            <a:endParaRPr kumimoji="1" lang="en-US" altLang="ja-JP" dirty="0"/>
          </a:p>
          <a:p>
            <a:endParaRPr kumimoji="1" lang="en-US" altLang="ja-JP" dirty="0"/>
          </a:p>
          <a:p>
            <a:r>
              <a:rPr kumimoji="1" lang="ja-JP" altLang="en-US"/>
              <a:t>訓練者の発言内容に適応可能であるインタラクティブな訓練状況を実現されます、</a:t>
            </a:r>
            <a:endParaRPr kumimoji="1" lang="en-US" altLang="ja-JP" dirty="0"/>
          </a:p>
        </p:txBody>
      </p:sp>
      <p:sp>
        <p:nvSpPr>
          <p:cNvPr id="4" name="スライド番号プレースホルダー 3">
            <a:extLst>
              <a:ext uri="{FF2B5EF4-FFF2-40B4-BE49-F238E27FC236}">
                <a16:creationId xmlns:a16="http://schemas.microsoft.com/office/drawing/2014/main" id="{5439C395-B596-CD52-6AAE-FDF723F89C42}"/>
              </a:ext>
            </a:extLst>
          </p:cNvPr>
          <p:cNvSpPr>
            <a:spLocks noGrp="1"/>
          </p:cNvSpPr>
          <p:nvPr>
            <p:ph type="sldNum" sz="quarter" idx="5"/>
          </p:nvPr>
        </p:nvSpPr>
        <p:spPr/>
        <p:txBody>
          <a:bodyPr/>
          <a:lstStyle/>
          <a:p>
            <a:fld id="{B07A4C49-F310-4174-9E46-6123D4B8E44E}" type="slidenum">
              <a:rPr kumimoji="1" lang="ja-JP" altLang="en-US" smtClean="0"/>
              <a:t>31</a:t>
            </a:fld>
            <a:endParaRPr kumimoji="1" lang="ja-JP" altLang="en-US"/>
          </a:p>
        </p:txBody>
      </p:sp>
    </p:spTree>
    <p:extLst>
      <p:ext uri="{BB962C8B-B14F-4D97-AF65-F5344CB8AC3E}">
        <p14:creationId xmlns:p14="http://schemas.microsoft.com/office/powerpoint/2010/main" val="25307174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07A4C49-F310-4174-9E46-6123D4B8E44E}" type="slidenum">
              <a:rPr kumimoji="1" lang="ja-JP" altLang="en-US" smtClean="0"/>
              <a:t>32</a:t>
            </a:fld>
            <a:endParaRPr kumimoji="1" lang="ja-JP" altLang="en-US"/>
          </a:p>
        </p:txBody>
      </p:sp>
    </p:spTree>
    <p:extLst>
      <p:ext uri="{BB962C8B-B14F-4D97-AF65-F5344CB8AC3E}">
        <p14:creationId xmlns:p14="http://schemas.microsoft.com/office/powerpoint/2010/main" val="2130742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複数顧客接客訓練の定義について説明</a:t>
            </a:r>
          </a:p>
        </p:txBody>
      </p:sp>
      <p:sp>
        <p:nvSpPr>
          <p:cNvPr id="4" name="スライド番号プレースホルダー 3"/>
          <p:cNvSpPr>
            <a:spLocks noGrp="1"/>
          </p:cNvSpPr>
          <p:nvPr>
            <p:ph type="sldNum" sz="quarter" idx="5"/>
          </p:nvPr>
        </p:nvSpPr>
        <p:spPr/>
        <p:txBody>
          <a:bodyPr/>
          <a:lstStyle/>
          <a:p>
            <a:fld id="{B07A4C49-F310-4174-9E46-6123D4B8E44E}" type="slidenum">
              <a:rPr kumimoji="1" lang="ja-JP" altLang="en-US" smtClean="0"/>
              <a:t>3</a:t>
            </a:fld>
            <a:endParaRPr kumimoji="1" lang="ja-JP" altLang="en-US"/>
          </a:p>
        </p:txBody>
      </p:sp>
    </p:spTree>
    <p:extLst>
      <p:ext uri="{BB962C8B-B14F-4D97-AF65-F5344CB8AC3E}">
        <p14:creationId xmlns:p14="http://schemas.microsoft.com/office/powerpoint/2010/main" val="16362858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D55F7B-53F0-3B3C-29E9-05B0AF1AE67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C55746F-7BE2-8252-F13D-71DCDB88280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91134F4-D1AB-336D-65C4-5F962683DC6A}"/>
              </a:ext>
            </a:extLst>
          </p:cNvPr>
          <p:cNvSpPr>
            <a:spLocks noGrp="1"/>
          </p:cNvSpPr>
          <p:nvPr>
            <p:ph type="body" idx="1"/>
          </p:nvPr>
        </p:nvSpPr>
        <p:spPr/>
        <p:txBody>
          <a:bodyPr/>
          <a:lstStyle/>
          <a:p>
            <a:r>
              <a:rPr kumimoji="1" lang="ja-JP" altLang="en-US"/>
              <a:t>以上のような提案手法と従来のシナリオベースの訓練手法とで</a:t>
            </a:r>
            <a:endParaRPr kumimoji="1" lang="en-US" altLang="ja-JP" dirty="0"/>
          </a:p>
          <a:p>
            <a:r>
              <a:rPr kumimoji="1" lang="ja-JP" altLang="en-US"/>
              <a:t>生成される対話の流れを比較するため、</a:t>
            </a:r>
            <a:endParaRPr kumimoji="1" lang="en-US" altLang="ja-JP" dirty="0"/>
          </a:p>
          <a:p>
            <a:endParaRPr kumimoji="1" lang="en-US" altLang="ja-JP" dirty="0"/>
          </a:p>
          <a:p>
            <a:r>
              <a:rPr kumimoji="1" lang="ja-JP" altLang="en-US"/>
              <a:t>本研究では、優先順位の異なる二つの接客タスクが同時発生する場面において</a:t>
            </a:r>
            <a:endParaRPr kumimoji="1" lang="en-US" altLang="ja-JP" dirty="0"/>
          </a:p>
          <a:p>
            <a:r>
              <a:rPr kumimoji="1" lang="ja-JP" altLang="en-US"/>
              <a:t>九つのシナリオを設定し、比較を行いました。</a:t>
            </a:r>
            <a:endParaRPr kumimoji="1" lang="en-US" altLang="ja-JP" dirty="0"/>
          </a:p>
          <a:p>
            <a:endParaRPr kumimoji="1" lang="en-US" altLang="ja-JP" dirty="0"/>
          </a:p>
          <a:p>
            <a:r>
              <a:rPr kumimoji="1" lang="ja-JP" altLang="en-US"/>
              <a:t>また、評価にあたっての訓練では</a:t>
            </a:r>
            <a:endParaRPr kumimoji="1" lang="en-US" altLang="ja-JP" dirty="0"/>
          </a:p>
          <a:p>
            <a:r>
              <a:rPr kumimoji="1" lang="ja-JP" altLang="en-US"/>
              <a:t>第一著者である自分が、訓練者として参加しました。</a:t>
            </a:r>
            <a:endParaRPr kumimoji="1" lang="en-US" altLang="ja-JP" dirty="0"/>
          </a:p>
        </p:txBody>
      </p:sp>
      <p:sp>
        <p:nvSpPr>
          <p:cNvPr id="4" name="スライド番号プレースホルダー 3">
            <a:extLst>
              <a:ext uri="{FF2B5EF4-FFF2-40B4-BE49-F238E27FC236}">
                <a16:creationId xmlns:a16="http://schemas.microsoft.com/office/drawing/2014/main" id="{37A5CDC6-2470-F2E6-4786-ADAFE908DCEB}"/>
              </a:ext>
            </a:extLst>
          </p:cNvPr>
          <p:cNvSpPr>
            <a:spLocks noGrp="1"/>
          </p:cNvSpPr>
          <p:nvPr>
            <p:ph type="sldNum" sz="quarter" idx="5"/>
          </p:nvPr>
        </p:nvSpPr>
        <p:spPr/>
        <p:txBody>
          <a:bodyPr/>
          <a:lstStyle/>
          <a:p>
            <a:fld id="{B07A4C49-F310-4174-9E46-6123D4B8E44E}" type="slidenum">
              <a:rPr kumimoji="1" lang="ja-JP" altLang="en-US" smtClean="0"/>
              <a:t>33</a:t>
            </a:fld>
            <a:endParaRPr kumimoji="1" lang="ja-JP" altLang="en-US"/>
          </a:p>
        </p:txBody>
      </p:sp>
    </p:spTree>
    <p:extLst>
      <p:ext uri="{BB962C8B-B14F-4D97-AF65-F5344CB8AC3E}">
        <p14:creationId xmlns:p14="http://schemas.microsoft.com/office/powerpoint/2010/main" val="32190950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13FD7-90E5-DDE1-AA33-432CEE8EB88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DB64DF4-81DB-8E33-9D98-DF17A4A2573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5A55063-0F83-2A11-E43C-25D2C5DD7435}"/>
              </a:ext>
            </a:extLst>
          </p:cNvPr>
          <p:cNvSpPr>
            <a:spLocks noGrp="1"/>
          </p:cNvSpPr>
          <p:nvPr>
            <p:ph type="body" idx="1"/>
          </p:nvPr>
        </p:nvSpPr>
        <p:spPr/>
        <p:txBody>
          <a:bodyPr/>
          <a:lstStyle/>
          <a:p>
            <a:r>
              <a:rPr kumimoji="1" lang="en-US" altLang="ja-JP" dirty="0"/>
              <a:t>--10:30</a:t>
            </a:r>
          </a:p>
          <a:p>
            <a:endParaRPr kumimoji="1" lang="en-US" altLang="ja-JP" dirty="0"/>
          </a:p>
          <a:p>
            <a:r>
              <a:rPr kumimoji="1" lang="ja-JP" altLang="en-US"/>
              <a:t>本研究で設定を行った、比較用シナリオの例をスライドに示します。</a:t>
            </a:r>
            <a:endParaRPr kumimoji="1" lang="en-US" altLang="ja-JP" dirty="0"/>
          </a:p>
          <a:p>
            <a:r>
              <a:rPr kumimoji="1" lang="ja-JP" altLang="en-US"/>
              <a:t>比較用シナリオにおいては、優先順位の低い顧客に対し、接客を行う場面において</a:t>
            </a:r>
            <a:endParaRPr kumimoji="1" lang="en-US" altLang="ja-JP" dirty="0"/>
          </a:p>
          <a:p>
            <a:r>
              <a:rPr kumimoji="1" lang="ja-JP" altLang="en-US"/>
              <a:t>訓練者が意図的に誤った接客を行うという内容になっています。</a:t>
            </a:r>
            <a:endParaRPr kumimoji="1" lang="en-US" altLang="ja-JP" dirty="0"/>
          </a:p>
          <a:p>
            <a:r>
              <a:rPr kumimoji="1" lang="ja-JP" altLang="en-US"/>
              <a:t>今回の例では、優先順位の低い注文を行っている顧客への接客において</a:t>
            </a:r>
            <a:endParaRPr kumimoji="1" lang="en-US" altLang="ja-JP" dirty="0"/>
          </a:p>
          <a:p>
            <a:r>
              <a:rPr kumimoji="1" lang="ja-JP" altLang="en-US"/>
              <a:t>注文確認の際に誤った内容を確認するというものになっています。</a:t>
            </a:r>
            <a:endParaRPr kumimoji="1" lang="en-US" altLang="ja-JP" dirty="0"/>
          </a:p>
        </p:txBody>
      </p:sp>
      <p:sp>
        <p:nvSpPr>
          <p:cNvPr id="4" name="スライド番号プレースホルダー 3">
            <a:extLst>
              <a:ext uri="{FF2B5EF4-FFF2-40B4-BE49-F238E27FC236}">
                <a16:creationId xmlns:a16="http://schemas.microsoft.com/office/drawing/2014/main" id="{144D2728-1312-0BF1-7E3E-CB19F74EB557}"/>
              </a:ext>
            </a:extLst>
          </p:cNvPr>
          <p:cNvSpPr>
            <a:spLocks noGrp="1"/>
          </p:cNvSpPr>
          <p:nvPr>
            <p:ph type="sldNum" sz="quarter" idx="5"/>
          </p:nvPr>
        </p:nvSpPr>
        <p:spPr/>
        <p:txBody>
          <a:bodyPr/>
          <a:lstStyle/>
          <a:p>
            <a:fld id="{B07A4C49-F310-4174-9E46-6123D4B8E44E}" type="slidenum">
              <a:rPr kumimoji="1" lang="ja-JP" altLang="en-US" smtClean="0"/>
              <a:t>34</a:t>
            </a:fld>
            <a:endParaRPr kumimoji="1" lang="ja-JP" altLang="en-US"/>
          </a:p>
        </p:txBody>
      </p:sp>
    </p:spTree>
    <p:extLst>
      <p:ext uri="{BB962C8B-B14F-4D97-AF65-F5344CB8AC3E}">
        <p14:creationId xmlns:p14="http://schemas.microsoft.com/office/powerpoint/2010/main" val="18033136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94593C-FF91-A7E6-DF6A-F93ABA66AE8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61F1154-0BF7-4284-792E-0CB4D5C0025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8F47215-C54D-9792-353B-35D1D3531F45}"/>
              </a:ext>
            </a:extLst>
          </p:cNvPr>
          <p:cNvSpPr>
            <a:spLocks noGrp="1"/>
          </p:cNvSpPr>
          <p:nvPr>
            <p:ph type="body" idx="1"/>
          </p:nvPr>
        </p:nvSpPr>
        <p:spPr/>
        <p:txBody>
          <a:bodyPr/>
          <a:lstStyle/>
          <a:p>
            <a:r>
              <a:rPr kumimoji="1" lang="en-US" altLang="ja-JP" dirty="0"/>
              <a:t>-- 11:30</a:t>
            </a:r>
          </a:p>
          <a:p>
            <a:endParaRPr kumimoji="1" lang="en-US" altLang="ja-JP" dirty="0"/>
          </a:p>
          <a:p>
            <a:r>
              <a:rPr kumimoji="1" lang="ja-JP" altLang="en-US"/>
              <a:t>先ほど例示を行った、</a:t>
            </a:r>
            <a:endParaRPr kumimoji="1" lang="en-US" altLang="ja-JP" dirty="0"/>
          </a:p>
          <a:p>
            <a:r>
              <a:rPr kumimoji="1" lang="ja-JP" altLang="en-US"/>
              <a:t>注文と入店対応が同時発生する、</a:t>
            </a:r>
            <a:endParaRPr kumimoji="1" lang="en-US" altLang="ja-JP" dirty="0"/>
          </a:p>
          <a:p>
            <a:r>
              <a:rPr kumimoji="1" lang="ja-JP" altLang="en-US"/>
              <a:t>比較シナリオにおいて、</a:t>
            </a:r>
            <a:endParaRPr kumimoji="1" lang="en-US" altLang="ja-JP" dirty="0"/>
          </a:p>
          <a:p>
            <a:r>
              <a:rPr kumimoji="1" lang="ja-JP" altLang="en-US"/>
              <a:t>生成された対話例をスライドに示します。</a:t>
            </a:r>
            <a:endParaRPr kumimoji="1" lang="en-US" altLang="ja-JP" dirty="0"/>
          </a:p>
        </p:txBody>
      </p:sp>
      <p:sp>
        <p:nvSpPr>
          <p:cNvPr id="4" name="スライド番号プレースホルダー 3">
            <a:extLst>
              <a:ext uri="{FF2B5EF4-FFF2-40B4-BE49-F238E27FC236}">
                <a16:creationId xmlns:a16="http://schemas.microsoft.com/office/drawing/2014/main" id="{FA111A7F-1F45-D84E-3DEA-238018A8A9C4}"/>
              </a:ext>
            </a:extLst>
          </p:cNvPr>
          <p:cNvSpPr>
            <a:spLocks noGrp="1"/>
          </p:cNvSpPr>
          <p:nvPr>
            <p:ph type="sldNum" sz="quarter" idx="5"/>
          </p:nvPr>
        </p:nvSpPr>
        <p:spPr/>
        <p:txBody>
          <a:bodyPr/>
          <a:lstStyle/>
          <a:p>
            <a:fld id="{B07A4C49-F310-4174-9E46-6123D4B8E44E}" type="slidenum">
              <a:rPr kumimoji="1" lang="ja-JP" altLang="en-US" smtClean="0"/>
              <a:t>35</a:t>
            </a:fld>
            <a:endParaRPr kumimoji="1" lang="ja-JP" altLang="en-US"/>
          </a:p>
        </p:txBody>
      </p:sp>
    </p:spTree>
    <p:extLst>
      <p:ext uri="{BB962C8B-B14F-4D97-AF65-F5344CB8AC3E}">
        <p14:creationId xmlns:p14="http://schemas.microsoft.com/office/powerpoint/2010/main" val="2046264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0E3AD-EDE1-3C49-4377-2949678B025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8FDBEAA-3CC6-A045-D5EE-ED243D459AE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27FFB67-F88A-F149-8049-9FB90D4B91EA}"/>
              </a:ext>
            </a:extLst>
          </p:cNvPr>
          <p:cNvSpPr>
            <a:spLocks noGrp="1"/>
          </p:cNvSpPr>
          <p:nvPr>
            <p:ph type="body" idx="1"/>
          </p:nvPr>
        </p:nvSpPr>
        <p:spPr/>
        <p:txBody>
          <a:bodyPr/>
          <a:lstStyle/>
          <a:p>
            <a:r>
              <a:rPr kumimoji="1" lang="ja-JP" altLang="en-US"/>
              <a:t>＊段階的に表示？</a:t>
            </a:r>
            <a:endParaRPr kumimoji="1" lang="en-US" altLang="ja-JP" dirty="0"/>
          </a:p>
          <a:p>
            <a:endParaRPr kumimoji="1" lang="en-US" altLang="ja-JP" dirty="0"/>
          </a:p>
          <a:p>
            <a:r>
              <a:rPr kumimoji="1" lang="ja-JP" altLang="en-US"/>
              <a:t>従来手法では、</a:t>
            </a:r>
            <a:endParaRPr kumimoji="1" lang="en-US" altLang="ja-JP" dirty="0"/>
          </a:p>
          <a:p>
            <a:r>
              <a:rPr kumimoji="1" lang="ja-JP" altLang="en-US"/>
              <a:t>客から「ハンバーガセット」の注文が行われた際に</a:t>
            </a:r>
            <a:endParaRPr kumimoji="1" lang="en-US" altLang="ja-JP" dirty="0"/>
          </a:p>
        </p:txBody>
      </p:sp>
      <p:sp>
        <p:nvSpPr>
          <p:cNvPr id="4" name="スライド番号プレースホルダー 3">
            <a:extLst>
              <a:ext uri="{FF2B5EF4-FFF2-40B4-BE49-F238E27FC236}">
                <a16:creationId xmlns:a16="http://schemas.microsoft.com/office/drawing/2014/main" id="{8EF7FF7E-D84C-2A73-D697-2312FBB412AB}"/>
              </a:ext>
            </a:extLst>
          </p:cNvPr>
          <p:cNvSpPr>
            <a:spLocks noGrp="1"/>
          </p:cNvSpPr>
          <p:nvPr>
            <p:ph type="sldNum" sz="quarter" idx="5"/>
          </p:nvPr>
        </p:nvSpPr>
        <p:spPr/>
        <p:txBody>
          <a:bodyPr/>
          <a:lstStyle/>
          <a:p>
            <a:fld id="{B07A4C49-F310-4174-9E46-6123D4B8E44E}" type="slidenum">
              <a:rPr kumimoji="1" lang="ja-JP" altLang="en-US" smtClean="0"/>
              <a:t>36</a:t>
            </a:fld>
            <a:endParaRPr kumimoji="1" lang="ja-JP" altLang="en-US"/>
          </a:p>
        </p:txBody>
      </p:sp>
    </p:spTree>
    <p:extLst>
      <p:ext uri="{BB962C8B-B14F-4D97-AF65-F5344CB8AC3E}">
        <p14:creationId xmlns:p14="http://schemas.microsoft.com/office/powerpoint/2010/main" val="197112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E99910-8EA8-77AD-DCFE-779AD02FCA5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73BFF2E-4233-7C22-0777-0983AAA766E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0EAE8C0-C821-DD5B-E2BE-2126ABE9C54B}"/>
              </a:ext>
            </a:extLst>
          </p:cNvPr>
          <p:cNvSpPr>
            <a:spLocks noGrp="1"/>
          </p:cNvSpPr>
          <p:nvPr>
            <p:ph type="body" idx="1"/>
          </p:nvPr>
        </p:nvSpPr>
        <p:spPr/>
        <p:txBody>
          <a:bodyPr/>
          <a:lstStyle/>
          <a:p>
            <a:r>
              <a:rPr kumimoji="1" lang="ja-JP" altLang="en-US"/>
              <a:t>＊段階的に表示？</a:t>
            </a:r>
            <a:endParaRPr kumimoji="1" lang="en-US" altLang="ja-JP" dirty="0"/>
          </a:p>
          <a:p>
            <a:endParaRPr kumimoji="1" lang="en-US" altLang="ja-JP" dirty="0"/>
          </a:p>
          <a:p>
            <a:r>
              <a:rPr kumimoji="1" lang="ja-JP" altLang="en-US"/>
              <a:t>従来手法では、</a:t>
            </a:r>
            <a:endParaRPr kumimoji="1" lang="en-US" altLang="ja-JP" dirty="0"/>
          </a:p>
          <a:p>
            <a:r>
              <a:rPr kumimoji="1" lang="ja-JP" altLang="en-US"/>
              <a:t>客から「ハンバーガセット」の注文が行われた際に</a:t>
            </a:r>
            <a:endParaRPr kumimoji="1" lang="en-US" altLang="ja-JP" dirty="0"/>
          </a:p>
          <a:p>
            <a:r>
              <a:rPr kumimoji="1" lang="ja-JP" altLang="en-US"/>
              <a:t>訓練者が注文確認において「ピザ」を注文したものとして扱った場合に</a:t>
            </a:r>
            <a:endParaRPr kumimoji="1"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ABC50E3B-80D3-949C-46C1-4D0FB01BAFC8}"/>
              </a:ext>
            </a:extLst>
          </p:cNvPr>
          <p:cNvSpPr>
            <a:spLocks noGrp="1"/>
          </p:cNvSpPr>
          <p:nvPr>
            <p:ph type="sldNum" sz="quarter" idx="5"/>
          </p:nvPr>
        </p:nvSpPr>
        <p:spPr/>
        <p:txBody>
          <a:bodyPr/>
          <a:lstStyle/>
          <a:p>
            <a:fld id="{B07A4C49-F310-4174-9E46-6123D4B8E44E}" type="slidenum">
              <a:rPr kumimoji="1" lang="ja-JP" altLang="en-US" smtClean="0"/>
              <a:t>37</a:t>
            </a:fld>
            <a:endParaRPr kumimoji="1" lang="ja-JP" altLang="en-US"/>
          </a:p>
        </p:txBody>
      </p:sp>
    </p:spTree>
    <p:extLst>
      <p:ext uri="{BB962C8B-B14F-4D97-AF65-F5344CB8AC3E}">
        <p14:creationId xmlns:p14="http://schemas.microsoft.com/office/powerpoint/2010/main" val="24946239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80598-7F34-631F-67CF-579589F2FF1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80C1E87-4892-2DB3-8EEB-6B01D748B38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EB55B03-4198-EF03-E97C-F3A881231723}"/>
              </a:ext>
            </a:extLst>
          </p:cNvPr>
          <p:cNvSpPr>
            <a:spLocks noGrp="1"/>
          </p:cNvSpPr>
          <p:nvPr>
            <p:ph type="body" idx="1"/>
          </p:nvPr>
        </p:nvSpPr>
        <p:spPr/>
        <p:txBody>
          <a:bodyPr/>
          <a:lstStyle/>
          <a:p>
            <a:r>
              <a:rPr kumimoji="1" lang="ja-JP" altLang="en-US"/>
              <a:t>＊段階的に表示？</a:t>
            </a:r>
            <a:endParaRPr kumimoji="1" lang="en-US" altLang="ja-JP" dirty="0"/>
          </a:p>
          <a:p>
            <a:endParaRPr kumimoji="1" lang="en-US" altLang="ja-JP" dirty="0"/>
          </a:p>
          <a:p>
            <a:r>
              <a:rPr kumimoji="1" lang="ja-JP" altLang="en-US"/>
              <a:t>従来手法では、</a:t>
            </a:r>
            <a:endParaRPr kumimoji="1" lang="en-US" altLang="ja-JP" dirty="0"/>
          </a:p>
          <a:p>
            <a:r>
              <a:rPr kumimoji="1" lang="ja-JP" altLang="en-US"/>
              <a:t>客から「ハンバーガセット」の注文が行われた際に</a:t>
            </a:r>
            <a:endParaRPr kumimoji="1" lang="en-US" altLang="ja-JP" dirty="0"/>
          </a:p>
          <a:p>
            <a:r>
              <a:rPr kumimoji="1" lang="ja-JP" altLang="en-US"/>
              <a:t>訓練者が注文確認において「ピザ」を注文したものとして扱った場合に</a:t>
            </a:r>
            <a:endParaRPr kumimoji="1" lang="en-US" altLang="ja-JP" dirty="0"/>
          </a:p>
          <a:p>
            <a:r>
              <a:rPr kumimoji="1" lang="ja-JP" altLang="en-US"/>
              <a:t>このような注文確認の誤りに対して、反応することなく、訓練が終了してしまっています。</a:t>
            </a:r>
            <a:endParaRPr kumimoji="1" lang="en-US" altLang="ja-JP" dirty="0"/>
          </a:p>
        </p:txBody>
      </p:sp>
      <p:sp>
        <p:nvSpPr>
          <p:cNvPr id="4" name="スライド番号プレースホルダー 3">
            <a:extLst>
              <a:ext uri="{FF2B5EF4-FFF2-40B4-BE49-F238E27FC236}">
                <a16:creationId xmlns:a16="http://schemas.microsoft.com/office/drawing/2014/main" id="{C4DCF353-A8B5-EB2A-03C2-671FD630F60A}"/>
              </a:ext>
            </a:extLst>
          </p:cNvPr>
          <p:cNvSpPr>
            <a:spLocks noGrp="1"/>
          </p:cNvSpPr>
          <p:nvPr>
            <p:ph type="sldNum" sz="quarter" idx="5"/>
          </p:nvPr>
        </p:nvSpPr>
        <p:spPr/>
        <p:txBody>
          <a:bodyPr/>
          <a:lstStyle/>
          <a:p>
            <a:fld id="{B07A4C49-F310-4174-9E46-6123D4B8E44E}" type="slidenum">
              <a:rPr kumimoji="1" lang="ja-JP" altLang="en-US" smtClean="0"/>
              <a:t>38</a:t>
            </a:fld>
            <a:endParaRPr kumimoji="1" lang="ja-JP" altLang="en-US"/>
          </a:p>
        </p:txBody>
      </p:sp>
    </p:spTree>
    <p:extLst>
      <p:ext uri="{BB962C8B-B14F-4D97-AF65-F5344CB8AC3E}">
        <p14:creationId xmlns:p14="http://schemas.microsoft.com/office/powerpoint/2010/main" val="1570255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99BEB-7BC7-BE6F-704D-81AEE3C47FA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5E96EE7-1E8C-3A5D-A90A-BCA772F1A8F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CD27518-EEF4-E5AC-07E1-52DD914BBE71}"/>
              </a:ext>
            </a:extLst>
          </p:cNvPr>
          <p:cNvSpPr>
            <a:spLocks noGrp="1"/>
          </p:cNvSpPr>
          <p:nvPr>
            <p:ph type="body" idx="1"/>
          </p:nvPr>
        </p:nvSpPr>
        <p:spPr/>
        <p:txBody>
          <a:bodyPr/>
          <a:lstStyle/>
          <a:p>
            <a:r>
              <a:rPr kumimoji="1" lang="ja-JP" altLang="en-US"/>
              <a:t>＊段階的に表示？</a:t>
            </a:r>
            <a:endParaRPr kumimoji="1" lang="en-US" altLang="ja-JP" dirty="0"/>
          </a:p>
          <a:p>
            <a:endParaRPr kumimoji="1" lang="en-US" altLang="ja-JP" dirty="0"/>
          </a:p>
          <a:p>
            <a:r>
              <a:rPr kumimoji="1" lang="ja-JP" altLang="en-US"/>
              <a:t>一方、提案手法では</a:t>
            </a:r>
            <a:endParaRPr kumimoji="1" lang="en-US" altLang="ja-JP" dirty="0"/>
          </a:p>
        </p:txBody>
      </p:sp>
      <p:sp>
        <p:nvSpPr>
          <p:cNvPr id="4" name="スライド番号プレースホルダー 3">
            <a:extLst>
              <a:ext uri="{FF2B5EF4-FFF2-40B4-BE49-F238E27FC236}">
                <a16:creationId xmlns:a16="http://schemas.microsoft.com/office/drawing/2014/main" id="{7D000C69-6718-5F02-17B0-839ED2F39853}"/>
              </a:ext>
            </a:extLst>
          </p:cNvPr>
          <p:cNvSpPr>
            <a:spLocks noGrp="1"/>
          </p:cNvSpPr>
          <p:nvPr>
            <p:ph type="sldNum" sz="quarter" idx="5"/>
          </p:nvPr>
        </p:nvSpPr>
        <p:spPr/>
        <p:txBody>
          <a:bodyPr/>
          <a:lstStyle/>
          <a:p>
            <a:fld id="{B07A4C49-F310-4174-9E46-6123D4B8E44E}" type="slidenum">
              <a:rPr kumimoji="1" lang="ja-JP" altLang="en-US" smtClean="0"/>
              <a:t>39</a:t>
            </a:fld>
            <a:endParaRPr kumimoji="1" lang="ja-JP" altLang="en-US"/>
          </a:p>
        </p:txBody>
      </p:sp>
    </p:spTree>
    <p:extLst>
      <p:ext uri="{BB962C8B-B14F-4D97-AF65-F5344CB8AC3E}">
        <p14:creationId xmlns:p14="http://schemas.microsoft.com/office/powerpoint/2010/main" val="33612679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C640CB-48BE-3E83-E286-2989EBBEA42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CE77E77-A43E-13C1-D347-66744EFB92C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EA499F6-AEAD-8E53-EAB1-BF32542576F1}"/>
              </a:ext>
            </a:extLst>
          </p:cNvPr>
          <p:cNvSpPr>
            <a:spLocks noGrp="1"/>
          </p:cNvSpPr>
          <p:nvPr>
            <p:ph type="body" idx="1"/>
          </p:nvPr>
        </p:nvSpPr>
        <p:spPr/>
        <p:txBody>
          <a:bodyPr/>
          <a:lstStyle/>
          <a:p>
            <a:r>
              <a:rPr kumimoji="1" lang="ja-JP" altLang="en-US"/>
              <a:t>＊段階的に表示？</a:t>
            </a:r>
            <a:endParaRPr kumimoji="1" lang="en-US" altLang="ja-JP" dirty="0"/>
          </a:p>
          <a:p>
            <a:endParaRPr kumimoji="1" lang="en-US" altLang="ja-JP" dirty="0"/>
          </a:p>
          <a:p>
            <a:r>
              <a:rPr kumimoji="1" lang="ja-JP" altLang="en-US"/>
              <a:t>一方、提案手法では</a:t>
            </a:r>
            <a:endParaRPr kumimoji="1" lang="en-US" altLang="ja-JP" dirty="0"/>
          </a:p>
          <a:p>
            <a:r>
              <a:rPr kumimoji="1" lang="ja-JP" altLang="en-US"/>
              <a:t>顧客から「ピザ」の注文が行われた際に</a:t>
            </a:r>
            <a:endParaRPr kumimoji="1" lang="en-US" altLang="ja-JP" dirty="0"/>
          </a:p>
        </p:txBody>
      </p:sp>
      <p:sp>
        <p:nvSpPr>
          <p:cNvPr id="4" name="スライド番号プレースホルダー 3">
            <a:extLst>
              <a:ext uri="{FF2B5EF4-FFF2-40B4-BE49-F238E27FC236}">
                <a16:creationId xmlns:a16="http://schemas.microsoft.com/office/drawing/2014/main" id="{D0F034F0-0169-9F53-58E8-AD7845CD225E}"/>
              </a:ext>
            </a:extLst>
          </p:cNvPr>
          <p:cNvSpPr>
            <a:spLocks noGrp="1"/>
          </p:cNvSpPr>
          <p:nvPr>
            <p:ph type="sldNum" sz="quarter" idx="5"/>
          </p:nvPr>
        </p:nvSpPr>
        <p:spPr/>
        <p:txBody>
          <a:bodyPr/>
          <a:lstStyle/>
          <a:p>
            <a:fld id="{B07A4C49-F310-4174-9E46-6123D4B8E44E}" type="slidenum">
              <a:rPr kumimoji="1" lang="ja-JP" altLang="en-US" smtClean="0"/>
              <a:t>40</a:t>
            </a:fld>
            <a:endParaRPr kumimoji="1" lang="ja-JP" altLang="en-US"/>
          </a:p>
        </p:txBody>
      </p:sp>
    </p:spTree>
    <p:extLst>
      <p:ext uri="{BB962C8B-B14F-4D97-AF65-F5344CB8AC3E}">
        <p14:creationId xmlns:p14="http://schemas.microsoft.com/office/powerpoint/2010/main" val="5854769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E6C13-7609-D85D-6CE8-C408C901AEB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473CD22-1F3C-52A9-3484-34B840157A8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67BAC1E-0402-2461-0A17-22E96C93D17E}"/>
              </a:ext>
            </a:extLst>
          </p:cNvPr>
          <p:cNvSpPr>
            <a:spLocks noGrp="1"/>
          </p:cNvSpPr>
          <p:nvPr>
            <p:ph type="body" idx="1"/>
          </p:nvPr>
        </p:nvSpPr>
        <p:spPr/>
        <p:txBody>
          <a:bodyPr/>
          <a:lstStyle/>
          <a:p>
            <a:r>
              <a:rPr kumimoji="1" lang="ja-JP" altLang="en-US"/>
              <a:t>＊段階的に表示？</a:t>
            </a:r>
            <a:endParaRPr kumimoji="1" lang="en-US" altLang="ja-JP" dirty="0"/>
          </a:p>
          <a:p>
            <a:endParaRPr kumimoji="1" lang="en-US" altLang="ja-JP" dirty="0"/>
          </a:p>
          <a:p>
            <a:r>
              <a:rPr kumimoji="1" lang="ja-JP" altLang="en-US"/>
              <a:t>一方、提案手法では</a:t>
            </a:r>
            <a:endParaRPr kumimoji="1" lang="en-US" altLang="ja-JP" dirty="0"/>
          </a:p>
          <a:p>
            <a:r>
              <a:rPr kumimoji="1" lang="ja-JP" altLang="en-US"/>
              <a:t>顧客から「ピザ」の注文が行われた際に</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訓練者が注文確認において「ハンバーガーセット」を注文したものとして扱った場合に</a:t>
            </a:r>
            <a:endParaRPr kumimoji="1"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7F1FE97D-9278-6662-7F0E-C4E81C54F97C}"/>
              </a:ext>
            </a:extLst>
          </p:cNvPr>
          <p:cNvSpPr>
            <a:spLocks noGrp="1"/>
          </p:cNvSpPr>
          <p:nvPr>
            <p:ph type="sldNum" sz="quarter" idx="5"/>
          </p:nvPr>
        </p:nvSpPr>
        <p:spPr/>
        <p:txBody>
          <a:bodyPr/>
          <a:lstStyle/>
          <a:p>
            <a:fld id="{B07A4C49-F310-4174-9E46-6123D4B8E44E}" type="slidenum">
              <a:rPr kumimoji="1" lang="ja-JP" altLang="en-US" smtClean="0"/>
              <a:t>41</a:t>
            </a:fld>
            <a:endParaRPr kumimoji="1" lang="ja-JP" altLang="en-US"/>
          </a:p>
        </p:txBody>
      </p:sp>
    </p:spTree>
    <p:extLst>
      <p:ext uri="{BB962C8B-B14F-4D97-AF65-F5344CB8AC3E}">
        <p14:creationId xmlns:p14="http://schemas.microsoft.com/office/powerpoint/2010/main" val="6939684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E501E-641E-0D58-8B18-28BD06B30DA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E9F0836-1BD3-5CB4-0381-43FBD3017C9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528BFC4-33FB-6A2E-7748-7EE1D76EAA47}"/>
              </a:ext>
            </a:extLst>
          </p:cNvPr>
          <p:cNvSpPr>
            <a:spLocks noGrp="1"/>
          </p:cNvSpPr>
          <p:nvPr>
            <p:ph type="body" idx="1"/>
          </p:nvPr>
        </p:nvSpPr>
        <p:spPr/>
        <p:txBody>
          <a:bodyPr/>
          <a:lstStyle/>
          <a:p>
            <a:r>
              <a:rPr kumimoji="1" lang="ja-JP" altLang="en-US"/>
              <a:t>＊段階的に表示？</a:t>
            </a:r>
            <a:endParaRPr kumimoji="1" lang="en-US" altLang="ja-JP" dirty="0"/>
          </a:p>
          <a:p>
            <a:endParaRPr kumimoji="1" lang="en-US" altLang="ja-JP" dirty="0"/>
          </a:p>
          <a:p>
            <a:r>
              <a:rPr kumimoji="1" lang="ja-JP" altLang="en-US"/>
              <a:t>一方、提案手法では</a:t>
            </a:r>
            <a:endParaRPr kumimoji="1" lang="en-US" altLang="ja-JP" dirty="0"/>
          </a:p>
          <a:p>
            <a:r>
              <a:rPr kumimoji="1" lang="ja-JP" altLang="en-US"/>
              <a:t>顧客から「ピザ」の注文が行われた際に</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訓練者が注文確認において「ハンバーガーセット」を注文したものとして扱った場合に</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顧客側から、注文確認の誤りを指摘できており、</a:t>
            </a:r>
            <a:endParaRPr kumimoji="1" lang="en-US" altLang="ja-JP" dirty="0"/>
          </a:p>
        </p:txBody>
      </p:sp>
      <p:sp>
        <p:nvSpPr>
          <p:cNvPr id="4" name="スライド番号プレースホルダー 3">
            <a:extLst>
              <a:ext uri="{FF2B5EF4-FFF2-40B4-BE49-F238E27FC236}">
                <a16:creationId xmlns:a16="http://schemas.microsoft.com/office/drawing/2014/main" id="{243D01F0-CB2E-95EC-27BB-CAC4A343B9B5}"/>
              </a:ext>
            </a:extLst>
          </p:cNvPr>
          <p:cNvSpPr>
            <a:spLocks noGrp="1"/>
          </p:cNvSpPr>
          <p:nvPr>
            <p:ph type="sldNum" sz="quarter" idx="5"/>
          </p:nvPr>
        </p:nvSpPr>
        <p:spPr/>
        <p:txBody>
          <a:bodyPr/>
          <a:lstStyle/>
          <a:p>
            <a:fld id="{B07A4C49-F310-4174-9E46-6123D4B8E44E}" type="slidenum">
              <a:rPr kumimoji="1" lang="ja-JP" altLang="en-US" smtClean="0"/>
              <a:t>42</a:t>
            </a:fld>
            <a:endParaRPr kumimoji="1" lang="ja-JP" altLang="en-US"/>
          </a:p>
        </p:txBody>
      </p:sp>
    </p:spTree>
    <p:extLst>
      <p:ext uri="{BB962C8B-B14F-4D97-AF65-F5344CB8AC3E}">
        <p14:creationId xmlns:p14="http://schemas.microsoft.com/office/powerpoint/2010/main" val="2611204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2F797A-8C90-0CC3-BE50-E81D914F477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4B75D70-41DF-07E2-BFC8-A9D8AF36431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488DCBB-97F0-A391-2E49-E327DE88AF4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a:t>はじめに、複数顧客接客訓練の定義について説明させていただきます。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複数の顧客が存在し、それそれの顧客が複数の接客タスクを非同期的に発生させるような状況における接客訓練を</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複数顧客接客訓練</a:t>
            </a:r>
          </a:p>
        </p:txBody>
      </p:sp>
      <p:sp>
        <p:nvSpPr>
          <p:cNvPr id="4" name="スライド番号プレースホルダー 3">
            <a:extLst>
              <a:ext uri="{FF2B5EF4-FFF2-40B4-BE49-F238E27FC236}">
                <a16:creationId xmlns:a16="http://schemas.microsoft.com/office/drawing/2014/main" id="{65C25003-6584-E2B4-376D-A62DBC602F88}"/>
              </a:ext>
            </a:extLst>
          </p:cNvPr>
          <p:cNvSpPr>
            <a:spLocks noGrp="1"/>
          </p:cNvSpPr>
          <p:nvPr>
            <p:ph type="sldNum" sz="quarter" idx="5"/>
          </p:nvPr>
        </p:nvSpPr>
        <p:spPr/>
        <p:txBody>
          <a:bodyPr/>
          <a:lstStyle/>
          <a:p>
            <a:fld id="{B07A4C49-F310-4174-9E46-6123D4B8E44E}" type="slidenum">
              <a:rPr kumimoji="1" lang="ja-JP" altLang="en-US" smtClean="0"/>
              <a:t>4</a:t>
            </a:fld>
            <a:endParaRPr kumimoji="1" lang="ja-JP" altLang="en-US"/>
          </a:p>
        </p:txBody>
      </p:sp>
    </p:spTree>
    <p:extLst>
      <p:ext uri="{BB962C8B-B14F-4D97-AF65-F5344CB8AC3E}">
        <p14:creationId xmlns:p14="http://schemas.microsoft.com/office/powerpoint/2010/main" val="15784216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51CD4-C8A3-4EA6-90AB-164A0677E87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8297EE0-40A1-BA31-FFDB-0A1E9AB7D82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F057E65-CC3D-21B2-457B-7BE7FD13B8AA}"/>
              </a:ext>
            </a:extLst>
          </p:cNvPr>
          <p:cNvSpPr>
            <a:spLocks noGrp="1"/>
          </p:cNvSpPr>
          <p:nvPr>
            <p:ph type="body" idx="1"/>
          </p:nvPr>
        </p:nvSpPr>
        <p:spPr/>
        <p:txBody>
          <a:bodyPr/>
          <a:lstStyle/>
          <a:p>
            <a:r>
              <a:rPr kumimoji="1" lang="ja-JP" altLang="en-US"/>
              <a:t>＊段階的に表示？</a:t>
            </a:r>
            <a:endParaRPr kumimoji="1" lang="en-US" altLang="ja-JP" dirty="0"/>
          </a:p>
          <a:p>
            <a:endParaRPr kumimoji="1" lang="en-US" altLang="ja-JP" dirty="0"/>
          </a:p>
          <a:p>
            <a:r>
              <a:rPr kumimoji="1" lang="ja-JP" altLang="en-US"/>
              <a:t>一方、提案手法では</a:t>
            </a:r>
            <a:endParaRPr kumimoji="1" lang="en-US" altLang="ja-JP" dirty="0"/>
          </a:p>
          <a:p>
            <a:r>
              <a:rPr kumimoji="1" lang="ja-JP" altLang="en-US"/>
              <a:t>顧客から「ピザ」の注文が行われた際に</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訓練者が注文確認において「ハンバーガーセット」を注文したものとして扱った場合に</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顧客側から、注文確認の誤りを指摘できており、</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その後、店員が正しい内容で、注文確認を行なった際には</a:t>
            </a:r>
            <a:endParaRPr kumimoji="1" lang="en-US" altLang="ja-JP" dirty="0"/>
          </a:p>
        </p:txBody>
      </p:sp>
      <p:sp>
        <p:nvSpPr>
          <p:cNvPr id="4" name="スライド番号プレースホルダー 3">
            <a:extLst>
              <a:ext uri="{FF2B5EF4-FFF2-40B4-BE49-F238E27FC236}">
                <a16:creationId xmlns:a16="http://schemas.microsoft.com/office/drawing/2014/main" id="{0CA4974E-8236-B418-90A9-87ECA033F836}"/>
              </a:ext>
            </a:extLst>
          </p:cNvPr>
          <p:cNvSpPr>
            <a:spLocks noGrp="1"/>
          </p:cNvSpPr>
          <p:nvPr>
            <p:ph type="sldNum" sz="quarter" idx="5"/>
          </p:nvPr>
        </p:nvSpPr>
        <p:spPr/>
        <p:txBody>
          <a:bodyPr/>
          <a:lstStyle/>
          <a:p>
            <a:fld id="{B07A4C49-F310-4174-9E46-6123D4B8E44E}" type="slidenum">
              <a:rPr kumimoji="1" lang="ja-JP" altLang="en-US" smtClean="0"/>
              <a:t>43</a:t>
            </a:fld>
            <a:endParaRPr kumimoji="1" lang="ja-JP" altLang="en-US"/>
          </a:p>
        </p:txBody>
      </p:sp>
    </p:spTree>
    <p:extLst>
      <p:ext uri="{BB962C8B-B14F-4D97-AF65-F5344CB8AC3E}">
        <p14:creationId xmlns:p14="http://schemas.microsoft.com/office/powerpoint/2010/main" val="24955640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33313-2575-012A-9628-546AFB7187A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E8789BA-250F-0E36-2A96-421E285B9C5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C37945A-A372-C7E7-F85E-74CA2A265FA4}"/>
              </a:ext>
            </a:extLst>
          </p:cNvPr>
          <p:cNvSpPr>
            <a:spLocks noGrp="1"/>
          </p:cNvSpPr>
          <p:nvPr>
            <p:ph type="body" idx="1"/>
          </p:nvPr>
        </p:nvSpPr>
        <p:spPr/>
        <p:txBody>
          <a:bodyPr/>
          <a:lstStyle/>
          <a:p>
            <a:endParaRPr kumimoji="1" lang="en-US" altLang="ja-JP" dirty="0"/>
          </a:p>
          <a:p>
            <a:endParaRPr kumimoji="1" lang="en-US" altLang="ja-JP" dirty="0"/>
          </a:p>
          <a:p>
            <a:r>
              <a:rPr kumimoji="1" lang="ja-JP" altLang="en-US"/>
              <a:t>一方、提案手法では</a:t>
            </a:r>
            <a:endParaRPr kumimoji="1" lang="en-US" altLang="ja-JP" dirty="0"/>
          </a:p>
          <a:p>
            <a:r>
              <a:rPr kumimoji="1" lang="ja-JP" altLang="en-US"/>
              <a:t>顧客から「ピザ」の注文が行われた際に</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訓練者が注文確認において「ハンバーガーセット」を注文したものとして扱った場合に</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顧客側から、注文確認の誤りを指摘できており、</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その後、店員が正しい内容で、注文確認を行なった際には</a:t>
            </a:r>
            <a:endParaRPr kumimoji="1" lang="en-US" altLang="ja-JP" dirty="0"/>
          </a:p>
          <a:p>
            <a:r>
              <a:rPr kumimoji="1" lang="ja-JP" altLang="en-US"/>
              <a:t>これまでの対話履歴から、注文誤りが正されたことも考慮して、「注文がちゃんと通ってよかった」</a:t>
            </a:r>
            <a:endParaRPr kumimoji="1" lang="en-US" altLang="ja-JP" dirty="0"/>
          </a:p>
          <a:p>
            <a:r>
              <a:rPr kumimoji="1" lang="ja-JP" altLang="en-US"/>
              <a:t>と感謝を述べて、訓練が終了しています</a:t>
            </a:r>
            <a:endParaRPr kumimoji="1" lang="en-US" altLang="ja-JP" dirty="0"/>
          </a:p>
        </p:txBody>
      </p:sp>
      <p:sp>
        <p:nvSpPr>
          <p:cNvPr id="4" name="スライド番号プレースホルダー 3">
            <a:extLst>
              <a:ext uri="{FF2B5EF4-FFF2-40B4-BE49-F238E27FC236}">
                <a16:creationId xmlns:a16="http://schemas.microsoft.com/office/drawing/2014/main" id="{C7826CD9-7DB0-F8F4-DE5C-F1815A2F94C4}"/>
              </a:ext>
            </a:extLst>
          </p:cNvPr>
          <p:cNvSpPr>
            <a:spLocks noGrp="1"/>
          </p:cNvSpPr>
          <p:nvPr>
            <p:ph type="sldNum" sz="quarter" idx="5"/>
          </p:nvPr>
        </p:nvSpPr>
        <p:spPr/>
        <p:txBody>
          <a:bodyPr/>
          <a:lstStyle/>
          <a:p>
            <a:fld id="{B07A4C49-F310-4174-9E46-6123D4B8E44E}" type="slidenum">
              <a:rPr kumimoji="1" lang="ja-JP" altLang="en-US" smtClean="0"/>
              <a:t>44</a:t>
            </a:fld>
            <a:endParaRPr kumimoji="1" lang="ja-JP" altLang="en-US"/>
          </a:p>
        </p:txBody>
      </p:sp>
    </p:spTree>
    <p:extLst>
      <p:ext uri="{BB962C8B-B14F-4D97-AF65-F5344CB8AC3E}">
        <p14:creationId xmlns:p14="http://schemas.microsoft.com/office/powerpoint/2010/main" val="17366657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CD0805-E886-A268-08FA-3D62EC69575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9C9A057-7135-20AF-8DAD-289E51024F1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4407B5F-BA46-9A27-FC8E-9E36770B053A}"/>
              </a:ext>
            </a:extLst>
          </p:cNvPr>
          <p:cNvSpPr>
            <a:spLocks noGrp="1"/>
          </p:cNvSpPr>
          <p:nvPr>
            <p:ph type="body" idx="1"/>
          </p:nvPr>
        </p:nvSpPr>
        <p:spPr/>
        <p:txBody>
          <a:bodyPr/>
          <a:lstStyle/>
          <a:p>
            <a:r>
              <a:rPr kumimoji="1" lang="ja-JP" altLang="en-US"/>
              <a:t>提案手法において、</a:t>
            </a:r>
            <a:endParaRPr kumimoji="1" lang="en-US" altLang="ja-JP" dirty="0"/>
          </a:p>
          <a:p>
            <a:r>
              <a:rPr kumimoji="1" lang="ja-JP" altLang="en-US"/>
              <a:t>このような対話遷移の変化は</a:t>
            </a:r>
            <a:endParaRPr kumimoji="1" lang="en-US" altLang="ja-JP" dirty="0"/>
          </a:p>
          <a:p>
            <a:r>
              <a:rPr kumimoji="1" lang="ja-JP" altLang="en-US"/>
              <a:t>他の８つの比較シナリオにおいても確認されており、</a:t>
            </a:r>
            <a:endParaRPr kumimoji="1" lang="en-US" altLang="ja-JP" dirty="0"/>
          </a:p>
        </p:txBody>
      </p:sp>
      <p:sp>
        <p:nvSpPr>
          <p:cNvPr id="4" name="スライド番号プレースホルダー 3">
            <a:extLst>
              <a:ext uri="{FF2B5EF4-FFF2-40B4-BE49-F238E27FC236}">
                <a16:creationId xmlns:a16="http://schemas.microsoft.com/office/drawing/2014/main" id="{C59F1C80-E0BD-8E0B-A87D-401DF8FC24CE}"/>
              </a:ext>
            </a:extLst>
          </p:cNvPr>
          <p:cNvSpPr>
            <a:spLocks noGrp="1"/>
          </p:cNvSpPr>
          <p:nvPr>
            <p:ph type="sldNum" sz="quarter" idx="5"/>
          </p:nvPr>
        </p:nvSpPr>
        <p:spPr/>
        <p:txBody>
          <a:bodyPr/>
          <a:lstStyle/>
          <a:p>
            <a:fld id="{B07A4C49-F310-4174-9E46-6123D4B8E44E}" type="slidenum">
              <a:rPr kumimoji="1" lang="ja-JP" altLang="en-US" smtClean="0"/>
              <a:t>45</a:t>
            </a:fld>
            <a:endParaRPr kumimoji="1" lang="ja-JP" altLang="en-US"/>
          </a:p>
        </p:txBody>
      </p:sp>
    </p:spTree>
    <p:extLst>
      <p:ext uri="{BB962C8B-B14F-4D97-AF65-F5344CB8AC3E}">
        <p14:creationId xmlns:p14="http://schemas.microsoft.com/office/powerpoint/2010/main" val="16163853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BF90E5-183B-FD32-E973-1CBF4A81EA9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F4ECE1D-78E5-635A-F021-BAE9B2301A4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5AB5561-7358-4580-6433-8D06F3CE87E4}"/>
              </a:ext>
            </a:extLst>
          </p:cNvPr>
          <p:cNvSpPr>
            <a:spLocks noGrp="1"/>
          </p:cNvSpPr>
          <p:nvPr>
            <p:ph type="body" idx="1"/>
          </p:nvPr>
        </p:nvSpPr>
        <p:spPr/>
        <p:txBody>
          <a:bodyPr/>
          <a:lstStyle/>
          <a:p>
            <a:r>
              <a:rPr kumimoji="1" lang="ja-JP" altLang="en-US"/>
              <a:t>以上の結果から、</a:t>
            </a:r>
            <a:endParaRPr kumimoji="1" lang="en-US" altLang="ja-JP" dirty="0"/>
          </a:p>
          <a:p>
            <a:r>
              <a:rPr kumimoji="1" lang="en-US" altLang="ja-JP" dirty="0"/>
              <a:t>LLM</a:t>
            </a:r>
            <a:r>
              <a:rPr kumimoji="1" lang="ja-JP" altLang="en-US"/>
              <a:t>の導入によって、訓練者の発言に対応した</a:t>
            </a:r>
            <a:endParaRPr kumimoji="1" lang="en-US" altLang="ja-JP" dirty="0"/>
          </a:p>
          <a:p>
            <a:r>
              <a:rPr kumimoji="1" lang="ja-JP" altLang="en-US"/>
              <a:t>インタラクティブな接客訓練が実現され、</a:t>
            </a:r>
            <a:endParaRPr kumimoji="1" lang="en-US" altLang="ja-JP" dirty="0"/>
          </a:p>
          <a:p>
            <a:r>
              <a:rPr kumimoji="1" lang="ja-JP" altLang="en-US"/>
              <a:t>より柔軟な対話遷移が可能となっていることを確認しました。</a:t>
            </a:r>
            <a:endParaRPr kumimoji="1" lang="en-US" altLang="ja-JP" dirty="0"/>
          </a:p>
        </p:txBody>
      </p:sp>
      <p:sp>
        <p:nvSpPr>
          <p:cNvPr id="4" name="スライド番号プレースホルダー 3">
            <a:extLst>
              <a:ext uri="{FF2B5EF4-FFF2-40B4-BE49-F238E27FC236}">
                <a16:creationId xmlns:a16="http://schemas.microsoft.com/office/drawing/2014/main" id="{775A283D-6600-41C0-2B31-4FA34EF7CD1F}"/>
              </a:ext>
            </a:extLst>
          </p:cNvPr>
          <p:cNvSpPr>
            <a:spLocks noGrp="1"/>
          </p:cNvSpPr>
          <p:nvPr>
            <p:ph type="sldNum" sz="quarter" idx="5"/>
          </p:nvPr>
        </p:nvSpPr>
        <p:spPr/>
        <p:txBody>
          <a:bodyPr/>
          <a:lstStyle/>
          <a:p>
            <a:fld id="{B07A4C49-F310-4174-9E46-6123D4B8E44E}" type="slidenum">
              <a:rPr kumimoji="1" lang="ja-JP" altLang="en-US" smtClean="0"/>
              <a:t>46</a:t>
            </a:fld>
            <a:endParaRPr kumimoji="1" lang="ja-JP" altLang="en-US"/>
          </a:p>
        </p:txBody>
      </p:sp>
    </p:spTree>
    <p:extLst>
      <p:ext uri="{BB962C8B-B14F-4D97-AF65-F5344CB8AC3E}">
        <p14:creationId xmlns:p14="http://schemas.microsoft.com/office/powerpoint/2010/main" val="27338534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18F6F-1318-134E-B106-4CB0565832E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CA84326-7870-A773-FAFD-B51F15D8A23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11ABEF5-529D-D5E7-FA05-601527A8DD70}"/>
              </a:ext>
            </a:extLst>
          </p:cNvPr>
          <p:cNvSpPr>
            <a:spLocks noGrp="1"/>
          </p:cNvSpPr>
          <p:nvPr>
            <p:ph type="body" idx="1"/>
          </p:nvPr>
        </p:nvSpPr>
        <p:spPr/>
        <p:txBody>
          <a:bodyPr/>
          <a:lstStyle/>
          <a:p>
            <a:endParaRPr kumimoji="1" lang="en-US" altLang="ja-JP" dirty="0"/>
          </a:p>
          <a:p>
            <a:r>
              <a:rPr kumimoji="1" lang="ja-JP" altLang="en-US"/>
              <a:t>一方で、</a:t>
            </a:r>
            <a:endParaRPr kumimoji="1" lang="en-US" altLang="ja-JP" dirty="0"/>
          </a:p>
          <a:p>
            <a:r>
              <a:rPr kumimoji="1" lang="ja-JP" altLang="en-US"/>
              <a:t>（パーソナリティをプロンプトで指定していないため？）</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LLM</a:t>
            </a:r>
            <a:r>
              <a:rPr kumimoji="1" lang="ja-JP" altLang="en-US"/>
              <a:t>を用いた回答生成では、発話における性格の一貫性が損なわれていることが確認される</a:t>
            </a:r>
            <a:endParaRPr kumimoji="1"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A039C1BB-C829-CC6C-C9F7-46F1BF203E4E}"/>
              </a:ext>
            </a:extLst>
          </p:cNvPr>
          <p:cNvSpPr>
            <a:spLocks noGrp="1"/>
          </p:cNvSpPr>
          <p:nvPr>
            <p:ph type="sldNum" sz="quarter" idx="5"/>
          </p:nvPr>
        </p:nvSpPr>
        <p:spPr/>
        <p:txBody>
          <a:bodyPr/>
          <a:lstStyle/>
          <a:p>
            <a:fld id="{B07A4C49-F310-4174-9E46-6123D4B8E44E}" type="slidenum">
              <a:rPr kumimoji="1" lang="ja-JP" altLang="en-US" smtClean="0"/>
              <a:t>47</a:t>
            </a:fld>
            <a:endParaRPr kumimoji="1" lang="ja-JP" altLang="en-US"/>
          </a:p>
        </p:txBody>
      </p:sp>
    </p:spTree>
    <p:extLst>
      <p:ext uri="{BB962C8B-B14F-4D97-AF65-F5344CB8AC3E}">
        <p14:creationId xmlns:p14="http://schemas.microsoft.com/office/powerpoint/2010/main" val="24449851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BC08B-9DDD-C5F6-8A3C-05B57CAA5B5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206ECAC-4549-EFE9-8C95-2BB2C874A24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ED14783-0C2F-FF1F-1AD3-F7AC0CA2017A}"/>
              </a:ext>
            </a:extLst>
          </p:cNvPr>
          <p:cNvSpPr>
            <a:spLocks noGrp="1"/>
          </p:cNvSpPr>
          <p:nvPr>
            <p:ph type="body" idx="1"/>
          </p:nvPr>
        </p:nvSpPr>
        <p:spPr/>
        <p:txBody>
          <a:bodyPr/>
          <a:lstStyle/>
          <a:p>
            <a:r>
              <a:rPr kumimoji="1" lang="ja-JP" altLang="en-US"/>
              <a:t>また、</a:t>
            </a:r>
            <a:endParaRPr kumimoji="1" lang="en-US" altLang="ja-JP" dirty="0"/>
          </a:p>
          <a:p>
            <a:r>
              <a:rPr kumimoji="1" lang="ja-JP" altLang="en-US"/>
              <a:t>二つの接客タスクが同時発生する場面において、</a:t>
            </a:r>
            <a:endParaRPr kumimoji="1" lang="en-US" altLang="ja-JP" dirty="0"/>
          </a:p>
          <a:p>
            <a:r>
              <a:rPr kumimoji="1" lang="en-US" altLang="ja-JP" dirty="0"/>
              <a:t>2</a:t>
            </a:r>
            <a:r>
              <a:rPr kumimoji="1" lang="ja-JP" altLang="en-US"/>
              <a:t>名の顧客にそれぞれ個別で対応を行う</a:t>
            </a:r>
            <a:endParaRPr kumimoji="1" lang="en-US" altLang="ja-JP" dirty="0"/>
          </a:p>
          <a:p>
            <a:endParaRPr kumimoji="1" lang="en-US" altLang="ja-JP" dirty="0"/>
          </a:p>
          <a:p>
            <a:r>
              <a:rPr kumimoji="1" lang="ja-JP" altLang="en-US"/>
              <a:t>という状況のみで評価を行っていましたが、</a:t>
            </a:r>
            <a:endParaRPr kumimoji="1" lang="en-US" altLang="ja-JP" dirty="0"/>
          </a:p>
        </p:txBody>
      </p:sp>
      <p:sp>
        <p:nvSpPr>
          <p:cNvPr id="4" name="スライド番号プレースホルダー 3">
            <a:extLst>
              <a:ext uri="{FF2B5EF4-FFF2-40B4-BE49-F238E27FC236}">
                <a16:creationId xmlns:a16="http://schemas.microsoft.com/office/drawing/2014/main" id="{64BB936B-420C-D24F-0357-B401A485C186}"/>
              </a:ext>
            </a:extLst>
          </p:cNvPr>
          <p:cNvSpPr>
            <a:spLocks noGrp="1"/>
          </p:cNvSpPr>
          <p:nvPr>
            <p:ph type="sldNum" sz="quarter" idx="5"/>
          </p:nvPr>
        </p:nvSpPr>
        <p:spPr/>
        <p:txBody>
          <a:bodyPr/>
          <a:lstStyle/>
          <a:p>
            <a:fld id="{B07A4C49-F310-4174-9E46-6123D4B8E44E}" type="slidenum">
              <a:rPr kumimoji="1" lang="ja-JP" altLang="en-US" smtClean="0"/>
              <a:t>48</a:t>
            </a:fld>
            <a:endParaRPr kumimoji="1" lang="ja-JP" altLang="en-US"/>
          </a:p>
        </p:txBody>
      </p:sp>
    </p:spTree>
    <p:extLst>
      <p:ext uri="{BB962C8B-B14F-4D97-AF65-F5344CB8AC3E}">
        <p14:creationId xmlns:p14="http://schemas.microsoft.com/office/powerpoint/2010/main" val="32118989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B5728-447F-C7C3-CA83-F1250D7514A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6AE093E-52B9-670A-F1E0-EA2EB198160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1221A94-A5DE-010E-3AD2-320ED4303367}"/>
              </a:ext>
            </a:extLst>
          </p:cNvPr>
          <p:cNvSpPr>
            <a:spLocks noGrp="1"/>
          </p:cNvSpPr>
          <p:nvPr>
            <p:ph type="body" idx="1"/>
          </p:nvPr>
        </p:nvSpPr>
        <p:spPr/>
        <p:txBody>
          <a:bodyPr/>
          <a:lstStyle/>
          <a:p>
            <a:r>
              <a:rPr kumimoji="1" lang="ja-JP" altLang="en-US"/>
              <a:t>実際の接客の現場では、</a:t>
            </a:r>
            <a:endParaRPr kumimoji="1" lang="en-US" altLang="ja-JP" dirty="0"/>
          </a:p>
          <a:p>
            <a:r>
              <a:rPr kumimoji="1" lang="ja-JP" altLang="en-US"/>
              <a:t>それぞれの接客タスクが異なるタイミングで、多発する状況や</a:t>
            </a:r>
            <a:endParaRPr kumimoji="1" lang="en-US" altLang="ja-JP" dirty="0"/>
          </a:p>
          <a:p>
            <a:r>
              <a:rPr kumimoji="1" lang="ja-JP" altLang="en-US"/>
              <a:t>一対一の接客中において、別の顧客が割り込みで接客タスクを発生させる状況</a:t>
            </a:r>
            <a:endParaRPr kumimoji="1" lang="en-US" altLang="ja-JP" dirty="0"/>
          </a:p>
          <a:p>
            <a:endParaRPr kumimoji="1" lang="en-US" altLang="ja-JP" dirty="0"/>
          </a:p>
          <a:p>
            <a:r>
              <a:rPr kumimoji="1" lang="ja-JP" altLang="en-US"/>
              <a:t>なども発生する可能性があります。</a:t>
            </a:r>
            <a:endParaRPr kumimoji="1" lang="en-US" altLang="ja-JP" dirty="0"/>
          </a:p>
          <a:p>
            <a:endParaRPr kumimoji="1" lang="en-US" altLang="ja-JP" dirty="0"/>
          </a:p>
          <a:p>
            <a:r>
              <a:rPr kumimoji="1" lang="ja-JP" altLang="en-US"/>
              <a:t>そのため、より実際的な訓練状況の生成にあたっては</a:t>
            </a:r>
            <a:endParaRPr kumimoji="1" lang="en-US" altLang="ja-JP" dirty="0"/>
          </a:p>
          <a:p>
            <a:r>
              <a:rPr kumimoji="1" lang="ja-JP" altLang="en-US"/>
              <a:t>これらの状況に対応を行う必要があると考えます。</a:t>
            </a:r>
            <a:endParaRPr kumimoji="1" lang="en-US" altLang="ja-JP" dirty="0"/>
          </a:p>
        </p:txBody>
      </p:sp>
      <p:sp>
        <p:nvSpPr>
          <p:cNvPr id="4" name="スライド番号プレースホルダー 3">
            <a:extLst>
              <a:ext uri="{FF2B5EF4-FFF2-40B4-BE49-F238E27FC236}">
                <a16:creationId xmlns:a16="http://schemas.microsoft.com/office/drawing/2014/main" id="{01E3F8BD-1854-85C3-A389-A5BB9D69F3B8}"/>
              </a:ext>
            </a:extLst>
          </p:cNvPr>
          <p:cNvSpPr>
            <a:spLocks noGrp="1"/>
          </p:cNvSpPr>
          <p:nvPr>
            <p:ph type="sldNum" sz="quarter" idx="5"/>
          </p:nvPr>
        </p:nvSpPr>
        <p:spPr/>
        <p:txBody>
          <a:bodyPr/>
          <a:lstStyle/>
          <a:p>
            <a:fld id="{B07A4C49-F310-4174-9E46-6123D4B8E44E}" type="slidenum">
              <a:rPr kumimoji="1" lang="ja-JP" altLang="en-US" smtClean="0"/>
              <a:t>49</a:t>
            </a:fld>
            <a:endParaRPr kumimoji="1" lang="ja-JP" altLang="en-US"/>
          </a:p>
        </p:txBody>
      </p:sp>
    </p:spTree>
    <p:extLst>
      <p:ext uri="{BB962C8B-B14F-4D97-AF65-F5344CB8AC3E}">
        <p14:creationId xmlns:p14="http://schemas.microsoft.com/office/powerpoint/2010/main" val="16650155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F338-B6F4-DBC2-A73E-3364603408B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ADB4D4E-98FD-ABEA-7633-DFAF1B5BBD9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98FDB8C-E829-8FE9-44AF-B441A1448A11}"/>
              </a:ext>
            </a:extLst>
          </p:cNvPr>
          <p:cNvSpPr>
            <a:spLocks noGrp="1"/>
          </p:cNvSpPr>
          <p:nvPr>
            <p:ph type="body" idx="1"/>
          </p:nvPr>
        </p:nvSpPr>
        <p:spPr/>
        <p:txBody>
          <a:bodyPr/>
          <a:lstStyle/>
          <a:p>
            <a:pPr marL="171450" indent="-171450">
              <a:buFont typeface="Wingdings" pitchFamily="2" charset="2"/>
              <a:buChar char="n"/>
            </a:pPr>
            <a:r>
              <a:rPr kumimoji="1" lang="en-US" altLang="ja-JP" dirty="0"/>
              <a:t>14:30</a:t>
            </a:r>
          </a:p>
          <a:p>
            <a:pPr marL="171450" indent="-171450">
              <a:buFont typeface="Wingdings" pitchFamily="2" charset="2"/>
              <a:buChar char="n"/>
            </a:pPr>
            <a:endParaRPr kumimoji="1" lang="en-US" altLang="ja-JP" dirty="0"/>
          </a:p>
          <a:p>
            <a:pPr marL="171450" indent="-171450">
              <a:buFont typeface="Wingdings" pitchFamily="2" charset="2"/>
              <a:buChar char="n"/>
            </a:pPr>
            <a:r>
              <a:rPr kumimoji="1" lang="ja-JP" altLang="en-US"/>
              <a:t>最後に本発表のまとめ。</a:t>
            </a:r>
            <a:endParaRPr kumimoji="1" lang="en-US" altLang="ja-JP" dirty="0"/>
          </a:p>
        </p:txBody>
      </p:sp>
      <p:sp>
        <p:nvSpPr>
          <p:cNvPr id="4" name="スライド番号プレースホルダー 3">
            <a:extLst>
              <a:ext uri="{FF2B5EF4-FFF2-40B4-BE49-F238E27FC236}">
                <a16:creationId xmlns:a16="http://schemas.microsoft.com/office/drawing/2014/main" id="{E1D92AF3-69EC-B2C8-22F2-84379DEC2192}"/>
              </a:ext>
            </a:extLst>
          </p:cNvPr>
          <p:cNvSpPr>
            <a:spLocks noGrp="1"/>
          </p:cNvSpPr>
          <p:nvPr>
            <p:ph type="sldNum" sz="quarter" idx="5"/>
          </p:nvPr>
        </p:nvSpPr>
        <p:spPr/>
        <p:txBody>
          <a:bodyPr/>
          <a:lstStyle/>
          <a:p>
            <a:fld id="{B07A4C49-F310-4174-9E46-6123D4B8E44E}" type="slidenum">
              <a:rPr kumimoji="1" lang="ja-JP" altLang="en-US" smtClean="0"/>
              <a:t>50</a:t>
            </a:fld>
            <a:endParaRPr kumimoji="1" lang="ja-JP" altLang="en-US"/>
          </a:p>
        </p:txBody>
      </p:sp>
    </p:spTree>
    <p:extLst>
      <p:ext uri="{BB962C8B-B14F-4D97-AF65-F5344CB8AC3E}">
        <p14:creationId xmlns:p14="http://schemas.microsoft.com/office/powerpoint/2010/main" val="5525276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57CEC-1DD3-2F38-DEEB-76180C23C42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A0EEC8A-80BD-6224-478F-E02C8CFA3AE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61BF338-2C21-1756-5153-11D1997A1F0E}"/>
              </a:ext>
            </a:extLst>
          </p:cNvPr>
          <p:cNvSpPr>
            <a:spLocks noGrp="1"/>
          </p:cNvSpPr>
          <p:nvPr>
            <p:ph type="body" idx="1"/>
          </p:nvPr>
        </p:nvSpPr>
        <p:spPr/>
        <p:txBody>
          <a:bodyPr/>
          <a:lstStyle/>
          <a:p>
            <a:r>
              <a:rPr kumimoji="1" lang="ja-JP" altLang="en-US"/>
              <a:t>一方で、</a:t>
            </a:r>
            <a:r>
              <a:rPr kumimoji="1" lang="en-US" altLang="ja-JP" dirty="0"/>
              <a:t>LLM</a:t>
            </a:r>
            <a:r>
              <a:rPr kumimoji="1" lang="ja-JP" altLang="en-US"/>
              <a:t>を用いた回答生成では、発話における性格の一貫性が損なわれていることが確認される</a:t>
            </a:r>
            <a:endParaRPr kumimoji="1" lang="en-US" altLang="ja-JP" dirty="0"/>
          </a:p>
        </p:txBody>
      </p:sp>
      <p:sp>
        <p:nvSpPr>
          <p:cNvPr id="4" name="スライド番号プレースホルダー 3">
            <a:extLst>
              <a:ext uri="{FF2B5EF4-FFF2-40B4-BE49-F238E27FC236}">
                <a16:creationId xmlns:a16="http://schemas.microsoft.com/office/drawing/2014/main" id="{1BEAF5C3-90E2-7180-B63F-C186491D5B97}"/>
              </a:ext>
            </a:extLst>
          </p:cNvPr>
          <p:cNvSpPr>
            <a:spLocks noGrp="1"/>
          </p:cNvSpPr>
          <p:nvPr>
            <p:ph type="sldNum" sz="quarter" idx="5"/>
          </p:nvPr>
        </p:nvSpPr>
        <p:spPr/>
        <p:txBody>
          <a:bodyPr/>
          <a:lstStyle/>
          <a:p>
            <a:fld id="{B07A4C49-F310-4174-9E46-6123D4B8E44E}" type="slidenum">
              <a:rPr kumimoji="1" lang="ja-JP" altLang="en-US" smtClean="0"/>
              <a:t>51</a:t>
            </a:fld>
            <a:endParaRPr kumimoji="1" lang="ja-JP" altLang="en-US"/>
          </a:p>
        </p:txBody>
      </p:sp>
    </p:spTree>
    <p:extLst>
      <p:ext uri="{BB962C8B-B14F-4D97-AF65-F5344CB8AC3E}">
        <p14:creationId xmlns:p14="http://schemas.microsoft.com/office/powerpoint/2010/main" val="42461374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1C4A3-8E43-0AC0-DFE1-251DC837B73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DF5FC19-9D02-82D7-F889-1B17B2846A2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C5E6F51-05A9-908C-1B60-64CA485F9741}"/>
              </a:ext>
            </a:extLst>
          </p:cNvPr>
          <p:cNvSpPr>
            <a:spLocks noGrp="1"/>
          </p:cNvSpPr>
          <p:nvPr>
            <p:ph type="body" idx="1"/>
          </p:nvPr>
        </p:nvSpPr>
        <p:spPr/>
        <p:txBody>
          <a:bodyPr/>
          <a:lstStyle/>
          <a:p>
            <a:r>
              <a:rPr kumimoji="1" lang="ja-JP" altLang="en-US" dirty="0"/>
              <a:t>訓練用シナリオで実現されているのは、</a:t>
            </a:r>
            <a:endParaRPr kumimoji="1" lang="en-US" altLang="ja-JP" dirty="0"/>
          </a:p>
          <a:p>
            <a:r>
              <a:rPr kumimoji="1" lang="ja-JP" altLang="en-US" dirty="0"/>
              <a:t>　シナリオ１：料理配膳、片付け</a:t>
            </a:r>
            <a:endParaRPr kumimoji="1" lang="en-US" altLang="ja-JP" dirty="0"/>
          </a:p>
          <a:p>
            <a:r>
              <a:rPr kumimoji="1" lang="ja-JP" altLang="en-US" dirty="0"/>
              <a:t>　シナリオ２：入店客の応対、注文</a:t>
            </a:r>
            <a:endParaRPr kumimoji="1" lang="en-US" altLang="ja-JP" dirty="0"/>
          </a:p>
          <a:p>
            <a:r>
              <a:rPr kumimoji="1" lang="ja-JP" altLang="en-US" dirty="0"/>
              <a:t>　シナリオ３：クレーム応対、料理配膳</a:t>
            </a:r>
            <a:endParaRPr kumimoji="1" lang="en-US" altLang="ja-JP" dirty="0"/>
          </a:p>
          <a:p>
            <a:r>
              <a:rPr kumimoji="1" lang="ja-JP" altLang="en-US" dirty="0"/>
              <a:t>　シナリオ４：料理配膳、注文</a:t>
            </a:r>
            <a:endParaRPr kumimoji="1" lang="en-US" altLang="ja-JP" dirty="0"/>
          </a:p>
        </p:txBody>
      </p:sp>
      <p:sp>
        <p:nvSpPr>
          <p:cNvPr id="4" name="スライド番号プレースホルダー 3">
            <a:extLst>
              <a:ext uri="{FF2B5EF4-FFF2-40B4-BE49-F238E27FC236}">
                <a16:creationId xmlns:a16="http://schemas.microsoft.com/office/drawing/2014/main" id="{76553B54-7B40-FC73-0961-BE150229B2FD}"/>
              </a:ext>
            </a:extLst>
          </p:cNvPr>
          <p:cNvSpPr>
            <a:spLocks noGrp="1"/>
          </p:cNvSpPr>
          <p:nvPr>
            <p:ph type="sldNum" sz="quarter" idx="5"/>
          </p:nvPr>
        </p:nvSpPr>
        <p:spPr/>
        <p:txBody>
          <a:bodyPr/>
          <a:lstStyle/>
          <a:p>
            <a:fld id="{B07A4C49-F310-4174-9E46-6123D4B8E44E}" type="slidenum">
              <a:rPr kumimoji="1" lang="ja-JP" altLang="en-US" smtClean="0"/>
              <a:t>52</a:t>
            </a:fld>
            <a:endParaRPr kumimoji="1" lang="ja-JP" altLang="en-US"/>
          </a:p>
        </p:txBody>
      </p:sp>
    </p:spTree>
    <p:extLst>
      <p:ext uri="{BB962C8B-B14F-4D97-AF65-F5344CB8AC3E}">
        <p14:creationId xmlns:p14="http://schemas.microsoft.com/office/powerpoint/2010/main" val="3815369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EFEE46-93D6-78AA-560F-A9573D0FC13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6395DD2-689B-D56B-3F32-ACE0DDEA6BE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C359E8C-78C7-B436-DF78-7FED7FD805B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そのような状況では、様々な接客タスクが同時に発生するため</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注文対応よりも先に、クレーム対応を行う必要があるといったような</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接客タスクごとの優先順位が存在</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顧客を待たせることが、顧客満足度を損なう可能性もあるため、</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迅速な接客を行う必要がある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以上のような点に注目し、複数顧客接客訓練では</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　→接客を行う順番の適切な決定</a:t>
            </a:r>
            <a:r>
              <a:rPr kumimoji="1" lang="en-US" altLang="ja-JP" dirty="0"/>
              <a:t> </a:t>
            </a:r>
            <a:r>
              <a:rPr kumimoji="1" lang="ja-JP" altLang="en-US"/>
              <a:t>＋</a:t>
            </a:r>
            <a:r>
              <a:rPr kumimoji="1" lang="en-US" altLang="ja-JP" dirty="0"/>
              <a:t> </a:t>
            </a:r>
            <a:r>
              <a:rPr kumimoji="1" lang="ja-JP" altLang="en-US"/>
              <a:t>顧客を待たせない迅速な接客方法</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の学習が目的とされている。</a:t>
            </a:r>
            <a:endParaRPr kumimoji="1" lang="en-US" altLang="ja-JP" dirty="0"/>
          </a:p>
        </p:txBody>
      </p:sp>
      <p:sp>
        <p:nvSpPr>
          <p:cNvPr id="4" name="スライド番号プレースホルダー 3">
            <a:extLst>
              <a:ext uri="{FF2B5EF4-FFF2-40B4-BE49-F238E27FC236}">
                <a16:creationId xmlns:a16="http://schemas.microsoft.com/office/drawing/2014/main" id="{55385316-9440-B527-143F-4F2F08D0F528}"/>
              </a:ext>
            </a:extLst>
          </p:cNvPr>
          <p:cNvSpPr>
            <a:spLocks noGrp="1"/>
          </p:cNvSpPr>
          <p:nvPr>
            <p:ph type="sldNum" sz="quarter" idx="5"/>
          </p:nvPr>
        </p:nvSpPr>
        <p:spPr/>
        <p:txBody>
          <a:bodyPr/>
          <a:lstStyle/>
          <a:p>
            <a:fld id="{B07A4C49-F310-4174-9E46-6123D4B8E44E}" type="slidenum">
              <a:rPr kumimoji="1" lang="ja-JP" altLang="en-US" smtClean="0"/>
              <a:t>5</a:t>
            </a:fld>
            <a:endParaRPr kumimoji="1" lang="ja-JP" altLang="en-US"/>
          </a:p>
        </p:txBody>
      </p:sp>
    </p:spTree>
    <p:extLst>
      <p:ext uri="{BB962C8B-B14F-4D97-AF65-F5344CB8AC3E}">
        <p14:creationId xmlns:p14="http://schemas.microsoft.com/office/powerpoint/2010/main" val="38308647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5F5EF2-0112-3548-C64A-2418C2CED66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C8F7232-2B21-048D-B30A-6D4AB06A527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F23B340-D59F-B12F-023D-B677C7FBC068}"/>
              </a:ext>
            </a:extLst>
          </p:cNvPr>
          <p:cNvSpPr>
            <a:spLocks noGrp="1"/>
          </p:cNvSpPr>
          <p:nvPr>
            <p:ph type="body" idx="1"/>
          </p:nvPr>
        </p:nvSpPr>
        <p:spPr/>
        <p:txBody>
          <a:bodyPr/>
          <a:lstStyle/>
          <a:p>
            <a:r>
              <a:rPr kumimoji="1" lang="ja-JP" altLang="en-US" dirty="0"/>
              <a:t>訓練用シナリオで実現されているのは、</a:t>
            </a:r>
            <a:endParaRPr kumimoji="1" lang="en-US" altLang="ja-JP" dirty="0"/>
          </a:p>
          <a:p>
            <a:r>
              <a:rPr kumimoji="1" lang="ja-JP" altLang="en-US" dirty="0"/>
              <a:t>　シナリオ１：料理配膳、片付け</a:t>
            </a:r>
            <a:endParaRPr kumimoji="1" lang="en-US" altLang="ja-JP" dirty="0"/>
          </a:p>
          <a:p>
            <a:r>
              <a:rPr kumimoji="1" lang="ja-JP" altLang="en-US" dirty="0"/>
              <a:t>　シナリオ２：入店客の応対、注文</a:t>
            </a:r>
            <a:endParaRPr kumimoji="1" lang="en-US" altLang="ja-JP" dirty="0"/>
          </a:p>
          <a:p>
            <a:r>
              <a:rPr kumimoji="1" lang="ja-JP" altLang="en-US" dirty="0"/>
              <a:t>　シナリオ３：クレーム応対、料理配膳</a:t>
            </a:r>
            <a:endParaRPr kumimoji="1" lang="en-US" altLang="ja-JP" dirty="0"/>
          </a:p>
          <a:p>
            <a:r>
              <a:rPr kumimoji="1" lang="ja-JP" altLang="en-US" dirty="0"/>
              <a:t>　シナリオ４：料理配膳、注文</a:t>
            </a:r>
            <a:endParaRPr kumimoji="1" lang="en-US" altLang="ja-JP" dirty="0"/>
          </a:p>
        </p:txBody>
      </p:sp>
      <p:sp>
        <p:nvSpPr>
          <p:cNvPr id="4" name="スライド番号プレースホルダー 3">
            <a:extLst>
              <a:ext uri="{FF2B5EF4-FFF2-40B4-BE49-F238E27FC236}">
                <a16:creationId xmlns:a16="http://schemas.microsoft.com/office/drawing/2014/main" id="{AE81107D-D294-0ADB-5C7D-6238F7877FA5}"/>
              </a:ext>
            </a:extLst>
          </p:cNvPr>
          <p:cNvSpPr>
            <a:spLocks noGrp="1"/>
          </p:cNvSpPr>
          <p:nvPr>
            <p:ph type="sldNum" sz="quarter" idx="5"/>
          </p:nvPr>
        </p:nvSpPr>
        <p:spPr/>
        <p:txBody>
          <a:bodyPr/>
          <a:lstStyle/>
          <a:p>
            <a:fld id="{B07A4C49-F310-4174-9E46-6123D4B8E44E}" type="slidenum">
              <a:rPr kumimoji="1" lang="ja-JP" altLang="en-US" smtClean="0"/>
              <a:t>53</a:t>
            </a:fld>
            <a:endParaRPr kumimoji="1" lang="ja-JP" altLang="en-US"/>
          </a:p>
        </p:txBody>
      </p:sp>
    </p:spTree>
    <p:extLst>
      <p:ext uri="{BB962C8B-B14F-4D97-AF65-F5344CB8AC3E}">
        <p14:creationId xmlns:p14="http://schemas.microsoft.com/office/powerpoint/2010/main" val="2147022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6AE40D-8968-BAB6-9D05-E70E7181195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5A80AFA-1CFA-FAAD-650A-F263AB11F6A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FC26AB9-E2E8-37B3-6323-2EF594851A4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従来では、複数顧客接客訓練のため</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OJT:</a:t>
            </a:r>
            <a:r>
              <a:rPr kumimoji="1" lang="ja-JP" altLang="en-US"/>
              <a:t>　実務を通じての訓練、</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ロールプレイ：他者に顧客の役を演じてもらうことで作成された、模擬的な環境における訓練</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が用いられてきましたが、</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これらの手法では、訓練の実施にあたって、訓練者以外の他者の参加が必要であり</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人的コストが必要であるため、気軽には訓練が行えないという欠点が存在していました。</a:t>
            </a:r>
            <a:endParaRPr kumimoji="1" lang="en-US" altLang="ja-JP" dirty="0"/>
          </a:p>
        </p:txBody>
      </p:sp>
      <p:sp>
        <p:nvSpPr>
          <p:cNvPr id="4" name="スライド番号プレースホルダー 3">
            <a:extLst>
              <a:ext uri="{FF2B5EF4-FFF2-40B4-BE49-F238E27FC236}">
                <a16:creationId xmlns:a16="http://schemas.microsoft.com/office/drawing/2014/main" id="{046B09C3-1AD9-EDB2-2C43-C42A30DD5A29}"/>
              </a:ext>
            </a:extLst>
          </p:cNvPr>
          <p:cNvSpPr>
            <a:spLocks noGrp="1"/>
          </p:cNvSpPr>
          <p:nvPr>
            <p:ph type="sldNum" sz="quarter" idx="5"/>
          </p:nvPr>
        </p:nvSpPr>
        <p:spPr/>
        <p:txBody>
          <a:bodyPr/>
          <a:lstStyle/>
          <a:p>
            <a:fld id="{B07A4C49-F310-4174-9E46-6123D4B8E44E}" type="slidenum">
              <a:rPr kumimoji="1" lang="ja-JP" altLang="en-US" smtClean="0"/>
              <a:t>6</a:t>
            </a:fld>
            <a:endParaRPr kumimoji="1" lang="ja-JP" altLang="en-US"/>
          </a:p>
        </p:txBody>
      </p:sp>
    </p:spTree>
    <p:extLst>
      <p:ext uri="{BB962C8B-B14F-4D97-AF65-F5344CB8AC3E}">
        <p14:creationId xmlns:p14="http://schemas.microsoft.com/office/powerpoint/2010/main" val="3302323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-- 2:00</a:t>
            </a:r>
          </a:p>
          <a:p>
            <a:r>
              <a:rPr kumimoji="1" lang="en-US" altLang="ja-JP" dirty="0"/>
              <a:t> </a:t>
            </a:r>
          </a:p>
          <a:p>
            <a:r>
              <a:rPr kumimoji="1" lang="ja-JP" altLang="en-US"/>
              <a:t>先行研究である「複数接客タスクの訓練が可能なシナリオベース</a:t>
            </a:r>
            <a:r>
              <a:rPr kumimoji="1" lang="en-US" altLang="ja-JP" dirty="0"/>
              <a:t>VR</a:t>
            </a:r>
            <a:r>
              <a:rPr kumimoji="1" lang="ja-JP" altLang="en-US"/>
              <a:t>システム」</a:t>
            </a:r>
            <a:endParaRPr kumimoji="1" lang="en-US" altLang="ja-JP" dirty="0"/>
          </a:p>
          <a:p>
            <a:r>
              <a:rPr kumimoji="1" lang="ja-JP" altLang="en-US"/>
              <a:t>では</a:t>
            </a:r>
            <a:endParaRPr kumimoji="1" lang="en-US" altLang="ja-JP" dirty="0"/>
          </a:p>
          <a:p>
            <a:endParaRPr kumimoji="1" lang="en-US" altLang="ja-JP" dirty="0"/>
          </a:p>
          <a:p>
            <a:r>
              <a:rPr kumimoji="1" lang="en-US" altLang="ja-JP" dirty="0"/>
              <a:t>VR</a:t>
            </a:r>
            <a:r>
              <a:rPr kumimoji="1" lang="ja-JP" altLang="en-US"/>
              <a:t>空間内に再現された訓練状況で、訓練者が、複数の顧客役エージェントに対し、</a:t>
            </a:r>
            <a:endParaRPr kumimoji="1" lang="en-US" altLang="ja-JP" dirty="0"/>
          </a:p>
          <a:p>
            <a:r>
              <a:rPr kumimoji="1" lang="ja-JP" altLang="en-US"/>
              <a:t>接客を行うことが可能な環境を作成することで</a:t>
            </a:r>
            <a:endParaRPr kumimoji="1" lang="en-US" altLang="ja-JP" dirty="0"/>
          </a:p>
          <a:p>
            <a:endParaRPr kumimoji="1" lang="en-US" altLang="ja-JP" dirty="0"/>
          </a:p>
          <a:p>
            <a:r>
              <a:rPr kumimoji="1" lang="ja-JP" altLang="en-US"/>
              <a:t>→</a:t>
            </a:r>
            <a:r>
              <a:rPr kumimoji="1" lang="en-US" altLang="ja-JP" dirty="0"/>
              <a:t> </a:t>
            </a:r>
            <a:r>
              <a:rPr kumimoji="1" lang="ja-JP" altLang="en-US"/>
              <a:t>訓練者個人で複数顧客接客訓練を行うことを可能にし、</a:t>
            </a:r>
            <a:endParaRPr kumimoji="1" lang="en-US" altLang="ja-JP" dirty="0"/>
          </a:p>
          <a:p>
            <a:r>
              <a:rPr kumimoji="1" lang="ja-JP" altLang="en-US"/>
              <a:t>　　訓練実施にあたり必要となる人的コストの削減を実現していました</a:t>
            </a:r>
            <a:r>
              <a:rPr kumimoji="1" lang="en-US" altLang="ja-JP" dirty="0"/>
              <a:t>.</a:t>
            </a:r>
          </a:p>
        </p:txBody>
      </p:sp>
      <p:sp>
        <p:nvSpPr>
          <p:cNvPr id="4" name="スライド番号プレースホルダー 3"/>
          <p:cNvSpPr>
            <a:spLocks noGrp="1"/>
          </p:cNvSpPr>
          <p:nvPr>
            <p:ph type="sldNum" sz="quarter" idx="5"/>
          </p:nvPr>
        </p:nvSpPr>
        <p:spPr/>
        <p:txBody>
          <a:bodyPr/>
          <a:lstStyle/>
          <a:p>
            <a:fld id="{B07A4C49-F310-4174-9E46-6123D4B8E44E}" type="slidenum">
              <a:rPr kumimoji="1" lang="ja-JP" altLang="en-US" smtClean="0"/>
              <a:t>8</a:t>
            </a:fld>
            <a:endParaRPr kumimoji="1" lang="ja-JP" altLang="en-US"/>
          </a:p>
        </p:txBody>
      </p:sp>
    </p:spTree>
    <p:extLst>
      <p:ext uri="{BB962C8B-B14F-4D97-AF65-F5344CB8AC3E}">
        <p14:creationId xmlns:p14="http://schemas.microsoft.com/office/powerpoint/2010/main" val="3913277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FFB3E-6DB5-685F-B653-834BF0A42A5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0E07D49-EDF4-6BD5-FD22-C7D72D24F37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05A0F14-B25A-AC3D-1A8D-BE54C2BEA6A3}"/>
              </a:ext>
            </a:extLst>
          </p:cNvPr>
          <p:cNvSpPr>
            <a:spLocks noGrp="1"/>
          </p:cNvSpPr>
          <p:nvPr>
            <p:ph type="body" idx="1"/>
          </p:nvPr>
        </p:nvSpPr>
        <p:spPr/>
        <p:txBody>
          <a:bodyPr/>
          <a:lstStyle/>
          <a:p>
            <a:r>
              <a:rPr kumimoji="1" lang="ja-JP" altLang="en-US"/>
              <a:t>先行研究において実装された、システムでは</a:t>
            </a:r>
            <a:endParaRPr kumimoji="1" lang="en-US" altLang="ja-JP" dirty="0"/>
          </a:p>
          <a:p>
            <a:endParaRPr kumimoji="1" lang="en-US" altLang="ja-JP" dirty="0"/>
          </a:p>
          <a:p>
            <a:r>
              <a:rPr kumimoji="1" lang="ja-JP" altLang="en-US"/>
              <a:t>訓練中、事前定義された訓練の流れに従って、接客タスクが発生します。</a:t>
            </a:r>
            <a:endParaRPr kumimoji="1" lang="en-US" altLang="ja-JP" dirty="0"/>
          </a:p>
        </p:txBody>
      </p:sp>
      <p:sp>
        <p:nvSpPr>
          <p:cNvPr id="4" name="スライド番号プレースホルダー 3">
            <a:extLst>
              <a:ext uri="{FF2B5EF4-FFF2-40B4-BE49-F238E27FC236}">
                <a16:creationId xmlns:a16="http://schemas.microsoft.com/office/drawing/2014/main" id="{E237B6DF-83A9-2C8E-8F0C-36FB508E8747}"/>
              </a:ext>
            </a:extLst>
          </p:cNvPr>
          <p:cNvSpPr>
            <a:spLocks noGrp="1"/>
          </p:cNvSpPr>
          <p:nvPr>
            <p:ph type="sldNum" sz="quarter" idx="5"/>
          </p:nvPr>
        </p:nvSpPr>
        <p:spPr/>
        <p:txBody>
          <a:bodyPr/>
          <a:lstStyle/>
          <a:p>
            <a:fld id="{B07A4C49-F310-4174-9E46-6123D4B8E44E}" type="slidenum">
              <a:rPr kumimoji="1" lang="ja-JP" altLang="en-US" smtClean="0"/>
              <a:t>9</a:t>
            </a:fld>
            <a:endParaRPr kumimoji="1" lang="ja-JP" altLang="en-US"/>
          </a:p>
        </p:txBody>
      </p:sp>
    </p:spTree>
    <p:extLst>
      <p:ext uri="{BB962C8B-B14F-4D97-AF65-F5344CB8AC3E}">
        <p14:creationId xmlns:p14="http://schemas.microsoft.com/office/powerpoint/2010/main" val="3719595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F31E60-BE32-3955-BB1D-87B7052C555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9162713-028C-F423-6131-835682243F6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0C2EF4C-E097-9A58-0627-805D010A88E8}"/>
              </a:ext>
            </a:extLst>
          </p:cNvPr>
          <p:cNvSpPr>
            <a:spLocks noGrp="1"/>
          </p:cNvSpPr>
          <p:nvPr>
            <p:ph type="body" idx="1"/>
          </p:nvPr>
        </p:nvSpPr>
        <p:spPr/>
        <p:txBody>
          <a:bodyPr/>
          <a:lstStyle/>
          <a:p>
            <a:endParaRPr kumimoji="1" lang="en-US" altLang="ja-JP" dirty="0"/>
          </a:p>
          <a:p>
            <a:r>
              <a:rPr kumimoji="1" lang="ja-JP" altLang="en-US"/>
              <a:t>また接客タスクの実行中における、対話の流れ、顧客役エージェントの行動と発言は</a:t>
            </a:r>
            <a:endParaRPr kumimoji="1" lang="en-US" altLang="ja-JP" dirty="0"/>
          </a:p>
          <a:p>
            <a:r>
              <a:rPr kumimoji="1" lang="ja-JP" altLang="en-US"/>
              <a:t>「訓練シナリオ」によって事前的に定義されており、</a:t>
            </a:r>
            <a:endParaRPr kumimoji="1" lang="en-US" altLang="ja-JP" dirty="0"/>
          </a:p>
          <a:p>
            <a:endParaRPr kumimoji="1" lang="en-US" altLang="ja-JP" dirty="0"/>
          </a:p>
          <a:p>
            <a:r>
              <a:rPr kumimoji="1" lang="ja-JP" altLang="en-US"/>
              <a:t>発生する訓練状況は人手で用意する必要のある、</a:t>
            </a:r>
            <a:endParaRPr kumimoji="1" lang="en-US" altLang="ja-JP" dirty="0"/>
          </a:p>
          <a:p>
            <a:r>
              <a:rPr kumimoji="1" lang="ja-JP" altLang="en-US"/>
              <a:t>固定的なものとなっている</a:t>
            </a:r>
          </a:p>
        </p:txBody>
      </p:sp>
      <p:sp>
        <p:nvSpPr>
          <p:cNvPr id="4" name="スライド番号プレースホルダー 3">
            <a:extLst>
              <a:ext uri="{FF2B5EF4-FFF2-40B4-BE49-F238E27FC236}">
                <a16:creationId xmlns:a16="http://schemas.microsoft.com/office/drawing/2014/main" id="{F75632FE-A907-FE7A-95B9-D3635A9AA963}"/>
              </a:ext>
            </a:extLst>
          </p:cNvPr>
          <p:cNvSpPr>
            <a:spLocks noGrp="1"/>
          </p:cNvSpPr>
          <p:nvPr>
            <p:ph type="sldNum" sz="quarter" idx="5"/>
          </p:nvPr>
        </p:nvSpPr>
        <p:spPr/>
        <p:txBody>
          <a:bodyPr/>
          <a:lstStyle/>
          <a:p>
            <a:fld id="{B07A4C49-F310-4174-9E46-6123D4B8E44E}" type="slidenum">
              <a:rPr kumimoji="1" lang="ja-JP" altLang="en-US" smtClean="0"/>
              <a:t>10</a:t>
            </a:fld>
            <a:endParaRPr kumimoji="1" lang="ja-JP" altLang="en-US"/>
          </a:p>
        </p:txBody>
      </p:sp>
    </p:spTree>
    <p:extLst>
      <p:ext uri="{BB962C8B-B14F-4D97-AF65-F5344CB8AC3E}">
        <p14:creationId xmlns:p14="http://schemas.microsoft.com/office/powerpoint/2010/main" val="1455458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2390DD7-85EA-412B-9D58-434BDCADCF16}" type="datetime1">
              <a:rPr kumimoji="1" lang="ja-JP" altLang="en-US" smtClean="0"/>
              <a:t>2025/6/11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EF13177-6D45-4C76-BBB0-890CE83CA06E}"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9807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4641EEF-7E4D-4BE5-AF72-AC4B0017B500}" type="datetime1">
              <a:rPr kumimoji="1" lang="ja-JP" altLang="en-US" smtClean="0"/>
              <a:t>2025/6/11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EF13177-6D45-4C76-BBB0-890CE83CA06E}" type="slidenum">
              <a:rPr kumimoji="1" lang="ja-JP" altLang="en-US" smtClean="0"/>
              <a:t>‹#›</a:t>
            </a:fld>
            <a:endParaRPr kumimoji="1" lang="ja-JP" altLang="en-US"/>
          </a:p>
        </p:txBody>
      </p:sp>
    </p:spTree>
    <p:extLst>
      <p:ext uri="{BB962C8B-B14F-4D97-AF65-F5344CB8AC3E}">
        <p14:creationId xmlns:p14="http://schemas.microsoft.com/office/powerpoint/2010/main" val="241925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A8F9446-08DE-4D1C-A0C5-354B923DD020}" type="datetime1">
              <a:rPr kumimoji="1" lang="ja-JP" altLang="en-US" smtClean="0"/>
              <a:t>2025/6/11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EF13177-6D45-4C76-BBB0-890CE83CA06E}" type="slidenum">
              <a:rPr kumimoji="1" lang="ja-JP" altLang="en-US" smtClean="0"/>
              <a:t>‹#›</a:t>
            </a:fld>
            <a:endParaRPr kumimoji="1" lang="ja-JP" altLang="en-US"/>
          </a:p>
        </p:txBody>
      </p:sp>
    </p:spTree>
    <p:extLst>
      <p:ext uri="{BB962C8B-B14F-4D97-AF65-F5344CB8AC3E}">
        <p14:creationId xmlns:p14="http://schemas.microsoft.com/office/powerpoint/2010/main" val="3809220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C21C8B4-4787-4A56-9BEC-137DCCE37663}" type="datetime1">
              <a:rPr kumimoji="1" lang="ja-JP" altLang="en-US" smtClean="0"/>
              <a:t>2025/6/11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EF13177-6D45-4C76-BBB0-890CE83CA06E}" type="slidenum">
              <a:rPr kumimoji="1" lang="ja-JP" altLang="en-US" smtClean="0"/>
              <a:t>‹#›</a:t>
            </a:fld>
            <a:endParaRPr kumimoji="1" lang="ja-JP" altLang="en-US"/>
          </a:p>
        </p:txBody>
      </p:sp>
    </p:spTree>
    <p:extLst>
      <p:ext uri="{BB962C8B-B14F-4D97-AF65-F5344CB8AC3E}">
        <p14:creationId xmlns:p14="http://schemas.microsoft.com/office/powerpoint/2010/main" val="1814928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6210687-45D2-4A82-A89B-3F60885AE046}" type="datetime1">
              <a:rPr kumimoji="1" lang="ja-JP" altLang="en-US" smtClean="0"/>
              <a:t>2025/6/11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EF13177-6D45-4C76-BBB0-890CE83CA06E}"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046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389AB43-B4FB-4DA0-9C0A-051B42D1438B}" type="datetime1">
              <a:rPr kumimoji="1" lang="ja-JP" altLang="en-US" smtClean="0"/>
              <a:t>2025/6/11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EF13177-6D45-4C76-BBB0-890CE83CA06E}" type="slidenum">
              <a:rPr kumimoji="1" lang="ja-JP" altLang="en-US" smtClean="0"/>
              <a:t>‹#›</a:t>
            </a:fld>
            <a:endParaRPr kumimoji="1" lang="ja-JP" altLang="en-US"/>
          </a:p>
        </p:txBody>
      </p:sp>
    </p:spTree>
    <p:extLst>
      <p:ext uri="{BB962C8B-B14F-4D97-AF65-F5344CB8AC3E}">
        <p14:creationId xmlns:p14="http://schemas.microsoft.com/office/powerpoint/2010/main" val="1091402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B5696BA-D0B4-4FDD-B482-6C2A5BA17AC7}" type="datetime1">
              <a:rPr kumimoji="1" lang="ja-JP" altLang="en-US" smtClean="0"/>
              <a:t>2025/6/11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EF13177-6D45-4C76-BBB0-890CE83CA06E}" type="slidenum">
              <a:rPr kumimoji="1" lang="ja-JP" altLang="en-US" smtClean="0"/>
              <a:t>‹#›</a:t>
            </a:fld>
            <a:endParaRPr kumimoji="1" lang="ja-JP" altLang="en-US"/>
          </a:p>
        </p:txBody>
      </p:sp>
    </p:spTree>
    <p:extLst>
      <p:ext uri="{BB962C8B-B14F-4D97-AF65-F5344CB8AC3E}">
        <p14:creationId xmlns:p14="http://schemas.microsoft.com/office/powerpoint/2010/main" val="29192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A6DCD1F-E9D0-4601-BD12-3ACC188990FD}" type="datetime1">
              <a:rPr kumimoji="1" lang="ja-JP" altLang="en-US" smtClean="0"/>
              <a:t>2025/6/11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EF13177-6D45-4C76-BBB0-890CE83CA06E}" type="slidenum">
              <a:rPr kumimoji="1" lang="ja-JP" altLang="en-US" smtClean="0"/>
              <a:t>‹#›</a:t>
            </a:fld>
            <a:endParaRPr kumimoji="1" lang="ja-JP" altLang="en-US"/>
          </a:p>
        </p:txBody>
      </p:sp>
    </p:spTree>
    <p:extLst>
      <p:ext uri="{BB962C8B-B14F-4D97-AF65-F5344CB8AC3E}">
        <p14:creationId xmlns:p14="http://schemas.microsoft.com/office/powerpoint/2010/main" val="786032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9B93B17-4BEB-444B-96DB-3C3F42451848}" type="datetime1">
              <a:rPr kumimoji="1" lang="ja-JP" altLang="en-US" smtClean="0"/>
              <a:t>2025/6/11</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FEF13177-6D45-4C76-BBB0-890CE83CA06E}" type="slidenum">
              <a:rPr kumimoji="1" lang="ja-JP" altLang="en-US" smtClean="0"/>
              <a:t>‹#›</a:t>
            </a:fld>
            <a:endParaRPr kumimoji="1" lang="ja-JP" altLang="en-US"/>
          </a:p>
        </p:txBody>
      </p:sp>
    </p:spTree>
    <p:extLst>
      <p:ext uri="{BB962C8B-B14F-4D97-AF65-F5344CB8AC3E}">
        <p14:creationId xmlns:p14="http://schemas.microsoft.com/office/powerpoint/2010/main" val="35089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26B1E96-A9BE-4836-A7F7-2A62CFEDB7A6}" type="datetime1">
              <a:rPr kumimoji="1" lang="ja-JP" altLang="en-US" smtClean="0"/>
              <a:t>2025/6/11</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EF13177-6D45-4C76-BBB0-890CE83CA06E}" type="slidenum">
              <a:rPr kumimoji="1" lang="ja-JP" altLang="en-US" smtClean="0"/>
              <a:t>‹#›</a:t>
            </a:fld>
            <a:endParaRPr kumimoji="1" lang="ja-JP" altLang="en-US"/>
          </a:p>
        </p:txBody>
      </p:sp>
    </p:spTree>
    <p:extLst>
      <p:ext uri="{BB962C8B-B14F-4D97-AF65-F5344CB8AC3E}">
        <p14:creationId xmlns:p14="http://schemas.microsoft.com/office/powerpoint/2010/main" val="1549654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0D810AB-B608-41AB-AF59-BCC7B5C248C5}" type="datetime1">
              <a:rPr kumimoji="1" lang="ja-JP" altLang="en-US" smtClean="0"/>
              <a:t>2025/6/11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EF13177-6D45-4C76-BBB0-890CE83CA06E}" type="slidenum">
              <a:rPr kumimoji="1" lang="ja-JP" altLang="en-US" smtClean="0"/>
              <a:t>‹#›</a:t>
            </a:fld>
            <a:endParaRPr kumimoji="1" lang="ja-JP" altLang="en-US"/>
          </a:p>
        </p:txBody>
      </p:sp>
    </p:spTree>
    <p:extLst>
      <p:ext uri="{BB962C8B-B14F-4D97-AF65-F5344CB8AC3E}">
        <p14:creationId xmlns:p14="http://schemas.microsoft.com/office/powerpoint/2010/main" val="2828239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92919DE-6694-434B-9EAE-1CDD9DCD7D56}" type="datetime1">
              <a:rPr kumimoji="1" lang="ja-JP" altLang="en-US" smtClean="0"/>
              <a:t>2025/6/11</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EF13177-6D45-4C76-BBB0-890CE83CA06E}"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8554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svg"/><Relationship Id="rId12" Type="http://schemas.openxmlformats.org/officeDocument/2006/relationships/image" Target="../media/image5.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4.png"/><Relationship Id="rId5" Type="http://schemas.openxmlformats.org/officeDocument/2006/relationships/image" Target="../media/image12.svg"/><Relationship Id="rId10" Type="http://schemas.openxmlformats.org/officeDocument/2006/relationships/image" Target="../media/image3.svg"/><Relationship Id="rId4" Type="http://schemas.openxmlformats.org/officeDocument/2006/relationships/image" Target="../media/image11.png"/><Relationship Id="rId9"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svg"/><Relationship Id="rId12" Type="http://schemas.openxmlformats.org/officeDocument/2006/relationships/image" Target="../media/image5.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4.png"/><Relationship Id="rId5" Type="http://schemas.openxmlformats.org/officeDocument/2006/relationships/image" Target="../media/image12.svg"/><Relationship Id="rId10" Type="http://schemas.openxmlformats.org/officeDocument/2006/relationships/image" Target="../media/image3.svg"/><Relationship Id="rId4" Type="http://schemas.openxmlformats.org/officeDocument/2006/relationships/image" Target="../media/image11.png"/><Relationship Id="rId9"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5.sv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sv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5.sv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jpg"/><Relationship Id="rId7" Type="http://schemas.openxmlformats.org/officeDocument/2006/relationships/image" Target="../media/image28.jp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27.jpg"/><Relationship Id="rId5" Type="http://schemas.openxmlformats.org/officeDocument/2006/relationships/image" Target="../media/image26.jpg"/><Relationship Id="rId4" Type="http://schemas.openxmlformats.org/officeDocument/2006/relationships/image" Target="../media/image25.jpg"/></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svg"/><Relationship Id="rId12" Type="http://schemas.openxmlformats.org/officeDocument/2006/relationships/image" Target="../media/image5.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4.png"/><Relationship Id="rId5" Type="http://schemas.openxmlformats.org/officeDocument/2006/relationships/image" Target="../media/image12.svg"/><Relationship Id="rId10" Type="http://schemas.openxmlformats.org/officeDocument/2006/relationships/image" Target="../media/image3.svg"/><Relationship Id="rId4" Type="http://schemas.openxmlformats.org/officeDocument/2006/relationships/image" Target="../media/image11.png"/><Relationship Id="rId9"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svg"/><Relationship Id="rId12" Type="http://schemas.openxmlformats.org/officeDocument/2006/relationships/image" Target="../media/image5.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4.png"/><Relationship Id="rId5" Type="http://schemas.openxmlformats.org/officeDocument/2006/relationships/image" Target="../media/image12.svg"/><Relationship Id="rId10" Type="http://schemas.openxmlformats.org/officeDocument/2006/relationships/image" Target="../media/image3.svg"/><Relationship Id="rId4" Type="http://schemas.openxmlformats.org/officeDocument/2006/relationships/image" Target="../media/image11.png"/><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5B398D-46A5-C108-D389-878F76F80524}"/>
              </a:ext>
            </a:extLst>
          </p:cNvPr>
          <p:cNvSpPr>
            <a:spLocks noGrp="1"/>
          </p:cNvSpPr>
          <p:nvPr>
            <p:ph type="ctrTitle"/>
          </p:nvPr>
        </p:nvSpPr>
        <p:spPr/>
        <p:txBody>
          <a:bodyPr>
            <a:normAutofit/>
          </a:bodyPr>
          <a:lstStyle/>
          <a:p>
            <a:pPr algn="ctr"/>
            <a:r>
              <a:rPr lang="ja-JP" altLang="en-US" sz="4800"/>
              <a:t>状態遷移モデルおよび</a:t>
            </a:r>
            <a:br>
              <a:rPr lang="en-US" altLang="ja-JP" sz="4800" dirty="0"/>
            </a:br>
            <a:r>
              <a:rPr lang="ja-JP" altLang="en-US" sz="4800"/>
              <a:t>大規模言語モデルを</a:t>
            </a:r>
            <a:r>
              <a:rPr lang="ja-JP" altLang="en-US" sz="4800" dirty="0"/>
              <a:t>用いた</a:t>
            </a:r>
            <a:br>
              <a:rPr lang="en-US" altLang="ja-JP" sz="4800" dirty="0"/>
            </a:br>
            <a:r>
              <a:rPr kumimoji="1" lang="ja-JP" altLang="en-US" sz="4800" dirty="0"/>
              <a:t>複数顧客</a:t>
            </a:r>
            <a:r>
              <a:rPr kumimoji="1" lang="ja-JP" altLang="en-US" sz="4800"/>
              <a:t>接客訓練対話のモデル化</a:t>
            </a:r>
            <a:endParaRPr kumimoji="1" lang="ja-JP" altLang="en-US" sz="4800" dirty="0"/>
          </a:p>
        </p:txBody>
      </p:sp>
      <p:sp>
        <p:nvSpPr>
          <p:cNvPr id="4" name="日付プレースホルダー 3">
            <a:extLst>
              <a:ext uri="{FF2B5EF4-FFF2-40B4-BE49-F238E27FC236}">
                <a16:creationId xmlns:a16="http://schemas.microsoft.com/office/drawing/2014/main" id="{16C515FB-7A84-839E-D938-4B7BF869976F}"/>
              </a:ext>
            </a:extLst>
          </p:cNvPr>
          <p:cNvSpPr>
            <a:spLocks noGrp="1"/>
          </p:cNvSpPr>
          <p:nvPr>
            <p:ph type="dt" sz="half" idx="10"/>
          </p:nvPr>
        </p:nvSpPr>
        <p:spPr/>
        <p:txBody>
          <a:bodyPr/>
          <a:lstStyle/>
          <a:p>
            <a:fld id="{4A8C9AE9-F0BC-4A07-B23B-E03C64026823}" type="datetime1">
              <a:rPr kumimoji="1" lang="ja-JP" altLang="en-US" smtClean="0"/>
              <a:t>2025/6/11</a:t>
            </a:fld>
            <a:endParaRPr kumimoji="1" lang="ja-JP" altLang="en-US"/>
          </a:p>
        </p:txBody>
      </p:sp>
      <p:sp>
        <p:nvSpPr>
          <p:cNvPr id="5" name="スライド番号プレースホルダー 4">
            <a:extLst>
              <a:ext uri="{FF2B5EF4-FFF2-40B4-BE49-F238E27FC236}">
                <a16:creationId xmlns:a16="http://schemas.microsoft.com/office/drawing/2014/main" id="{7D9095E1-A8A2-0A0E-6B12-4C28520FD6FB}"/>
              </a:ext>
            </a:extLst>
          </p:cNvPr>
          <p:cNvSpPr>
            <a:spLocks noGrp="1"/>
          </p:cNvSpPr>
          <p:nvPr>
            <p:ph type="sldNum" sz="quarter" idx="12"/>
          </p:nvPr>
        </p:nvSpPr>
        <p:spPr/>
        <p:txBody>
          <a:bodyPr/>
          <a:lstStyle/>
          <a:p>
            <a:fld id="{FEF13177-6D45-4C76-BBB0-890CE83CA06E}" type="slidenum">
              <a:rPr kumimoji="1" lang="ja-JP" altLang="en-US" smtClean="0"/>
              <a:t>1</a:t>
            </a:fld>
            <a:endParaRPr kumimoji="1" lang="ja-JP" altLang="en-US"/>
          </a:p>
        </p:txBody>
      </p:sp>
      <p:sp>
        <p:nvSpPr>
          <p:cNvPr id="7" name="字幕 2">
            <a:extLst>
              <a:ext uri="{FF2B5EF4-FFF2-40B4-BE49-F238E27FC236}">
                <a16:creationId xmlns:a16="http://schemas.microsoft.com/office/drawing/2014/main" id="{DA37901A-113F-9BFA-E726-FA7B3AB8E006}"/>
              </a:ext>
            </a:extLst>
          </p:cNvPr>
          <p:cNvSpPr txBox="1">
            <a:spLocks/>
          </p:cNvSpPr>
          <p:nvPr/>
        </p:nvSpPr>
        <p:spPr>
          <a:xfrm>
            <a:off x="1539240" y="4535198"/>
            <a:ext cx="9433560" cy="156385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kumimoji="1"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kumimoji="1"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kumimoji="1"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9pPr>
          </a:lstStyle>
          <a:p>
            <a:pPr algn="ctr"/>
            <a:r>
              <a:rPr lang="ja-JP" altLang="en-US" cap="none" spc="0"/>
              <a:t>高橋</a:t>
            </a:r>
            <a:r>
              <a:rPr lang="en-US" altLang="ja-JP" cap="none" spc="0" dirty="0"/>
              <a:t> </a:t>
            </a:r>
            <a:r>
              <a:rPr lang="ja-JP" altLang="en-US" cap="none" spc="0"/>
              <a:t>空大</a:t>
            </a:r>
            <a:r>
              <a:rPr lang="en-US" altLang="ja-JP" cap="none" spc="0" baseline="30000" dirty="0"/>
              <a:t>1</a:t>
            </a:r>
            <a:r>
              <a:rPr lang="en-US" altLang="ja-JP" cap="none" spc="0" dirty="0"/>
              <a:t>, </a:t>
            </a:r>
            <a:r>
              <a:rPr lang="ja-JP" altLang="en-US" cap="none" spc="0"/>
              <a:t>花</a:t>
            </a:r>
            <a:r>
              <a:rPr lang="en-US" altLang="ja-JP" cap="none" spc="0" dirty="0"/>
              <a:t> </a:t>
            </a:r>
            <a:r>
              <a:rPr lang="ja-JP" altLang="en-US" cap="none" spc="0"/>
              <a:t>一傑</a:t>
            </a:r>
            <a:r>
              <a:rPr lang="en-US" altLang="ja-JP" cap="none" spc="0" baseline="30000" dirty="0"/>
              <a:t>1</a:t>
            </a:r>
            <a:r>
              <a:rPr lang="en-US" altLang="ja-JP" cap="none" spc="0" dirty="0"/>
              <a:t>, </a:t>
            </a:r>
            <a:r>
              <a:rPr lang="ja-JP" altLang="en-US" cap="none" spc="0"/>
              <a:t>長谷川</a:t>
            </a:r>
            <a:r>
              <a:rPr lang="en-US" altLang="ja-JP" cap="none" spc="0" dirty="0"/>
              <a:t> </a:t>
            </a:r>
            <a:r>
              <a:rPr lang="ja-JP" altLang="en-US" cap="none" spc="0"/>
              <a:t>遼</a:t>
            </a:r>
            <a:r>
              <a:rPr lang="en-US" altLang="ja-JP" cap="none" spc="0" baseline="30000" dirty="0"/>
              <a:t>1</a:t>
            </a:r>
            <a:r>
              <a:rPr lang="en-US" altLang="ja-JP" cap="none" spc="0" dirty="0"/>
              <a:t>, </a:t>
            </a:r>
            <a:r>
              <a:rPr lang="ja-JP" altLang="en-US" cap="none" spc="0"/>
              <a:t>宇津呂</a:t>
            </a:r>
            <a:r>
              <a:rPr lang="en-US" altLang="ja-JP" cap="none" spc="0" dirty="0"/>
              <a:t> </a:t>
            </a:r>
            <a:r>
              <a:rPr lang="ja-JP" altLang="en-US" cap="none" spc="0"/>
              <a:t>武仁</a:t>
            </a:r>
            <a:r>
              <a:rPr lang="en-US" altLang="ja-JP" cap="none" spc="0" baseline="30000" dirty="0"/>
              <a:t>1</a:t>
            </a:r>
            <a:r>
              <a:rPr lang="en-US" altLang="ja-JP" cap="none" spc="0" dirty="0"/>
              <a:t>, </a:t>
            </a:r>
            <a:r>
              <a:rPr lang="ja-JP" altLang="en-US" cap="none" spc="0"/>
              <a:t>星野</a:t>
            </a:r>
            <a:r>
              <a:rPr lang="en-US" altLang="ja-JP" cap="none" spc="0" dirty="0"/>
              <a:t> </a:t>
            </a:r>
            <a:r>
              <a:rPr lang="ja-JP" altLang="en-US" cap="none" spc="0"/>
              <a:t>准一</a:t>
            </a:r>
            <a:r>
              <a:rPr lang="en-US" altLang="ja-JP" cap="none" spc="0" baseline="30000" dirty="0"/>
              <a:t>1</a:t>
            </a:r>
            <a:r>
              <a:rPr lang="en-US" altLang="ja-JP" cap="none" spc="0" dirty="0"/>
              <a:t>, </a:t>
            </a:r>
            <a:r>
              <a:rPr lang="ja-JP" altLang="en-US" cap="none" spc="0"/>
              <a:t>西崎</a:t>
            </a:r>
            <a:r>
              <a:rPr lang="en-US" altLang="ja-JP" cap="none" spc="0" dirty="0"/>
              <a:t> </a:t>
            </a:r>
            <a:r>
              <a:rPr lang="ja-JP" altLang="en-US" cap="none" spc="0"/>
              <a:t>博光</a:t>
            </a:r>
            <a:r>
              <a:rPr lang="en-US" altLang="ja-JP" cap="none" spc="0" baseline="30000" dirty="0"/>
              <a:t>2</a:t>
            </a:r>
          </a:p>
          <a:p>
            <a:br>
              <a:rPr lang="en-US" altLang="ja-JP" sz="2800" cap="none" spc="0" baseline="30000" dirty="0"/>
            </a:br>
            <a:r>
              <a:rPr lang="en-US" altLang="ja-JP" sz="2800" cap="none" spc="0" baseline="30000" dirty="0"/>
              <a:t>	1. </a:t>
            </a:r>
            <a:r>
              <a:rPr lang="ja-JP" altLang="en-US" sz="2800" cap="none" spc="0" baseline="30000"/>
              <a:t>筑波大学院</a:t>
            </a:r>
            <a:r>
              <a:rPr lang="en-US" altLang="ja-JP" sz="2800" cap="none" spc="0" baseline="30000" dirty="0"/>
              <a:t> </a:t>
            </a:r>
            <a:r>
              <a:rPr lang="ja-JP" altLang="en-US" sz="2800" cap="none" spc="0" baseline="30000"/>
              <a:t>システム情報工学研究群</a:t>
            </a:r>
            <a:r>
              <a:rPr lang="en-US" altLang="ja-JP" sz="2800" cap="none" spc="0" baseline="30000" dirty="0"/>
              <a:t> </a:t>
            </a:r>
            <a:r>
              <a:rPr lang="ja-JP" altLang="en-US" sz="2800" cap="none" spc="0" baseline="30000"/>
              <a:t>知能機能システム学位プログラム</a:t>
            </a:r>
            <a:endParaRPr lang="en-US" altLang="ja-JP" sz="2800" cap="none" spc="0" baseline="30000" dirty="0"/>
          </a:p>
          <a:p>
            <a:pPr>
              <a:lnSpc>
                <a:spcPts val="100"/>
              </a:lnSpc>
            </a:pPr>
            <a:r>
              <a:rPr lang="en-US" altLang="ja-JP" sz="2800" cap="none" spc="0" baseline="30000" dirty="0"/>
              <a:t> 	2.</a:t>
            </a:r>
            <a:r>
              <a:rPr lang="ja-JP" altLang="en-US" sz="2800" cap="none" spc="0" baseline="30000"/>
              <a:t>山梨大学大学院</a:t>
            </a:r>
            <a:r>
              <a:rPr lang="en-US" altLang="ja-JP" sz="2800" cap="none" spc="0" baseline="30000" dirty="0"/>
              <a:t> </a:t>
            </a:r>
            <a:r>
              <a:rPr lang="ja-JP" altLang="en-US" sz="2800" cap="none" spc="0" baseline="30000"/>
              <a:t>総合研究部</a:t>
            </a:r>
            <a:r>
              <a:rPr lang="en-US" altLang="ja-JP" sz="2800" cap="none" spc="0" baseline="30000" dirty="0"/>
              <a:t> </a:t>
            </a:r>
            <a:r>
              <a:rPr lang="ja-JP" altLang="en-US" sz="2800" cap="none" spc="0" baseline="30000"/>
              <a:t>工学域</a:t>
            </a:r>
            <a:endParaRPr lang="ja-JP" altLang="en-US" sz="2800" cap="none" spc="0" dirty="0"/>
          </a:p>
        </p:txBody>
      </p:sp>
    </p:spTree>
    <p:extLst>
      <p:ext uri="{BB962C8B-B14F-4D97-AF65-F5344CB8AC3E}">
        <p14:creationId xmlns:p14="http://schemas.microsoft.com/office/powerpoint/2010/main" val="3943149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4788F2-4471-A1F3-CB51-383E844D281F}"/>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8599FF2D-4441-4A17-8C23-C183E5822FB5}"/>
              </a:ext>
            </a:extLst>
          </p:cNvPr>
          <p:cNvSpPr/>
          <p:nvPr/>
        </p:nvSpPr>
        <p:spPr>
          <a:xfrm>
            <a:off x="797630" y="1093161"/>
            <a:ext cx="10405607" cy="7824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47AD2DF0-574B-52C2-EAA0-B917459347B3}"/>
              </a:ext>
            </a:extLst>
          </p:cNvPr>
          <p:cNvSpPr>
            <a:spLocks noGrp="1"/>
          </p:cNvSpPr>
          <p:nvPr>
            <p:ph type="title"/>
          </p:nvPr>
        </p:nvSpPr>
        <p:spPr>
          <a:xfrm>
            <a:off x="895646" y="97621"/>
            <a:ext cx="10644350" cy="655251"/>
          </a:xfrm>
        </p:spPr>
        <p:txBody>
          <a:bodyPr>
            <a:noAutofit/>
          </a:bodyPr>
          <a:lstStyle/>
          <a:p>
            <a:r>
              <a:rPr kumimoji="1" lang="ja-JP" altLang="en-US" sz="3600" dirty="0"/>
              <a:t>シナリオによる複数顧客接客訓練システム（先行研究</a:t>
            </a:r>
            <a:r>
              <a:rPr kumimoji="1" lang="en-US" altLang="ja-JP" sz="3600" baseline="30000" dirty="0"/>
              <a:t>*</a:t>
            </a:r>
            <a:r>
              <a:rPr kumimoji="1" lang="ja-JP" altLang="en-US" sz="3600" dirty="0"/>
              <a:t>）</a:t>
            </a:r>
          </a:p>
        </p:txBody>
      </p:sp>
      <p:cxnSp>
        <p:nvCxnSpPr>
          <p:cNvPr id="11" name="直線コネクタ 10">
            <a:extLst>
              <a:ext uri="{FF2B5EF4-FFF2-40B4-BE49-F238E27FC236}">
                <a16:creationId xmlns:a16="http://schemas.microsoft.com/office/drawing/2014/main" id="{8A89EE5C-60AF-5DAE-2F85-DF98AD7025D4}"/>
              </a:ext>
            </a:extLst>
          </p:cNvPr>
          <p:cNvCxnSpPr/>
          <p:nvPr/>
        </p:nvCxnSpPr>
        <p:spPr>
          <a:xfrm flipV="1">
            <a:off x="1017474" y="676568"/>
            <a:ext cx="10295612" cy="172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矢印: 下カーブ 19">
            <a:extLst>
              <a:ext uri="{FF2B5EF4-FFF2-40B4-BE49-F238E27FC236}">
                <a16:creationId xmlns:a16="http://schemas.microsoft.com/office/drawing/2014/main" id="{0FFDAF77-EE30-26BE-F31E-FEB1DB58D542}"/>
              </a:ext>
            </a:extLst>
          </p:cNvPr>
          <p:cNvSpPr/>
          <p:nvPr/>
        </p:nvSpPr>
        <p:spPr>
          <a:xfrm flipH="1">
            <a:off x="8264893" y="3405073"/>
            <a:ext cx="682939" cy="317290"/>
          </a:xfrm>
          <a:prstGeom prst="curvedDown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53" name="図 52" descr="ダイアグラム&#10;&#10;自動的に生成された説明">
            <a:extLst>
              <a:ext uri="{FF2B5EF4-FFF2-40B4-BE49-F238E27FC236}">
                <a16:creationId xmlns:a16="http://schemas.microsoft.com/office/drawing/2014/main" id="{F972009C-839D-1875-5F37-461DB3CFE6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9099" y="2320626"/>
            <a:ext cx="2127513" cy="3283200"/>
          </a:xfrm>
          <a:prstGeom prst="rect">
            <a:avLst/>
          </a:prstGeom>
        </p:spPr>
      </p:pic>
      <p:sp>
        <p:nvSpPr>
          <p:cNvPr id="3" name="テキスト ボックス 2">
            <a:extLst>
              <a:ext uri="{FF2B5EF4-FFF2-40B4-BE49-F238E27FC236}">
                <a16:creationId xmlns:a16="http://schemas.microsoft.com/office/drawing/2014/main" id="{B21EAE11-9EAF-075B-1471-6A1CF82BBF08}"/>
              </a:ext>
            </a:extLst>
          </p:cNvPr>
          <p:cNvSpPr txBox="1"/>
          <p:nvPr/>
        </p:nvSpPr>
        <p:spPr>
          <a:xfrm>
            <a:off x="530351" y="6479636"/>
            <a:ext cx="11488943" cy="307777"/>
          </a:xfrm>
          <a:prstGeom prst="rect">
            <a:avLst/>
          </a:prstGeom>
          <a:noFill/>
        </p:spPr>
        <p:txBody>
          <a:bodyPr wrap="square" rtlCol="0">
            <a:spAutoFit/>
          </a:bodyPr>
          <a:lstStyle/>
          <a:p>
            <a:pPr algn="ctr"/>
            <a:r>
              <a:rPr kumimoji="1" lang="en-US" altLang="ja-JP" sz="1400" dirty="0"/>
              <a:t>*『</a:t>
            </a:r>
            <a:r>
              <a:rPr kumimoji="1" lang="ja-JP" altLang="en-US" sz="1400" dirty="0"/>
              <a:t>複数接客タスクの訓練が可能なシナリオベース</a:t>
            </a:r>
            <a:r>
              <a:rPr kumimoji="1" lang="en-US" altLang="ja-JP" sz="1400" dirty="0"/>
              <a:t>VR</a:t>
            </a:r>
            <a:r>
              <a:rPr kumimoji="1" lang="ja-JP" altLang="en-US" sz="1400" dirty="0"/>
              <a:t>システム</a:t>
            </a:r>
            <a:r>
              <a:rPr kumimoji="1" lang="en-US" altLang="ja-JP" sz="1400" dirty="0"/>
              <a:t>』, </a:t>
            </a:r>
            <a:r>
              <a:rPr kumimoji="1" lang="ja-JP" altLang="en-US" sz="1400" dirty="0"/>
              <a:t>鈴木敏樹</a:t>
            </a:r>
            <a:r>
              <a:rPr kumimoji="1" lang="en-US" altLang="ja-JP" sz="1400" dirty="0"/>
              <a:t>, </a:t>
            </a:r>
            <a:r>
              <a:rPr kumimoji="1" lang="ja-JP" altLang="en-US" sz="1400" dirty="0"/>
              <a:t>古野友也</a:t>
            </a:r>
            <a:r>
              <a:rPr kumimoji="1" lang="en-US" altLang="ja-JP" sz="1400" dirty="0"/>
              <a:t>, </a:t>
            </a:r>
            <a:r>
              <a:rPr kumimoji="1" lang="ja-JP" altLang="en-US" sz="1400" dirty="0"/>
              <a:t>星野准一</a:t>
            </a:r>
            <a:r>
              <a:rPr kumimoji="1" lang="en-US" altLang="ja-JP" sz="1400" dirty="0"/>
              <a:t>, </a:t>
            </a:r>
            <a:r>
              <a:rPr kumimoji="1" lang="ja-JP" altLang="en-US" sz="1400" dirty="0"/>
              <a:t>情報処理学会論文誌</a:t>
            </a:r>
            <a:r>
              <a:rPr kumimoji="1" lang="en-US" altLang="ja-JP" sz="1400" dirty="0"/>
              <a:t>vol.65, No.1, 241-254, 2024, Jan</a:t>
            </a:r>
            <a:endParaRPr kumimoji="1" lang="ja-JP" altLang="en-US" sz="1400" dirty="0"/>
          </a:p>
        </p:txBody>
      </p:sp>
      <p:sp>
        <p:nvSpPr>
          <p:cNvPr id="4" name="日付プレースホルダー 3">
            <a:extLst>
              <a:ext uri="{FF2B5EF4-FFF2-40B4-BE49-F238E27FC236}">
                <a16:creationId xmlns:a16="http://schemas.microsoft.com/office/drawing/2014/main" id="{E8633582-78DA-C261-D709-4E61AFC72AC9}"/>
              </a:ext>
            </a:extLst>
          </p:cNvPr>
          <p:cNvSpPr>
            <a:spLocks noGrp="1"/>
          </p:cNvSpPr>
          <p:nvPr>
            <p:ph type="dt" sz="half" idx="10"/>
          </p:nvPr>
        </p:nvSpPr>
        <p:spPr>
          <a:xfrm>
            <a:off x="44844" y="6519646"/>
            <a:ext cx="2472271" cy="307777"/>
          </a:xfrm>
        </p:spPr>
        <p:txBody>
          <a:bodyPr/>
          <a:lstStyle/>
          <a:p>
            <a:fld id="{B71C10F4-D259-4E7D-9998-808BC7CEDA45}" type="datetime1">
              <a:rPr kumimoji="1" lang="ja-JP" altLang="en-US" smtClean="0"/>
              <a:t>2025/6/11</a:t>
            </a:fld>
            <a:endParaRPr kumimoji="1" lang="ja-JP" altLang="en-US" dirty="0"/>
          </a:p>
        </p:txBody>
      </p:sp>
      <p:sp>
        <p:nvSpPr>
          <p:cNvPr id="6" name="スライド番号プレースホルダー 5">
            <a:extLst>
              <a:ext uri="{FF2B5EF4-FFF2-40B4-BE49-F238E27FC236}">
                <a16:creationId xmlns:a16="http://schemas.microsoft.com/office/drawing/2014/main" id="{E34CEDAD-C48E-4792-685D-4E1F236E6D6F}"/>
              </a:ext>
            </a:extLst>
          </p:cNvPr>
          <p:cNvSpPr>
            <a:spLocks noGrp="1"/>
          </p:cNvSpPr>
          <p:nvPr>
            <p:ph type="sldNum" sz="quarter" idx="12"/>
          </p:nvPr>
        </p:nvSpPr>
        <p:spPr>
          <a:xfrm>
            <a:off x="10784259" y="6486566"/>
            <a:ext cx="1312025" cy="365125"/>
          </a:xfrm>
        </p:spPr>
        <p:txBody>
          <a:bodyPr/>
          <a:lstStyle/>
          <a:p>
            <a:fld id="{FEF13177-6D45-4C76-BBB0-890CE83CA06E}" type="slidenum">
              <a:rPr kumimoji="1" lang="ja-JP" altLang="en-US" smtClean="0"/>
              <a:t>10</a:t>
            </a:fld>
            <a:endParaRPr kumimoji="1" lang="ja-JP" altLang="en-US"/>
          </a:p>
        </p:txBody>
      </p:sp>
      <p:sp>
        <p:nvSpPr>
          <p:cNvPr id="52" name="テキスト ボックス 51">
            <a:extLst>
              <a:ext uri="{FF2B5EF4-FFF2-40B4-BE49-F238E27FC236}">
                <a16:creationId xmlns:a16="http://schemas.microsoft.com/office/drawing/2014/main" id="{343C36F9-0941-E917-53BF-A47A33A0554F}"/>
              </a:ext>
            </a:extLst>
          </p:cNvPr>
          <p:cNvSpPr txBox="1"/>
          <p:nvPr/>
        </p:nvSpPr>
        <p:spPr>
          <a:xfrm>
            <a:off x="8975079" y="1948731"/>
            <a:ext cx="2276977" cy="338554"/>
          </a:xfrm>
          <a:prstGeom prst="rect">
            <a:avLst/>
          </a:prstGeom>
          <a:noFill/>
        </p:spPr>
        <p:txBody>
          <a:bodyPr wrap="square" rtlCol="0">
            <a:spAutoFit/>
          </a:bodyPr>
          <a:lstStyle/>
          <a:p>
            <a:pPr algn="ctr"/>
            <a:r>
              <a:rPr kumimoji="1" lang="ja-JP" altLang="en-US" sz="1600" b="1" dirty="0"/>
              <a:t>訓練</a:t>
            </a:r>
            <a:r>
              <a:rPr kumimoji="1" lang="ja-JP" altLang="en-US" sz="1600" b="1"/>
              <a:t>の流れ（事前定義）</a:t>
            </a:r>
            <a:endParaRPr kumimoji="1" lang="ja-JP" altLang="en-US" sz="1600" b="1" dirty="0"/>
          </a:p>
        </p:txBody>
      </p:sp>
      <p:sp>
        <p:nvSpPr>
          <p:cNvPr id="10" name="テキスト ボックス 9">
            <a:extLst>
              <a:ext uri="{FF2B5EF4-FFF2-40B4-BE49-F238E27FC236}">
                <a16:creationId xmlns:a16="http://schemas.microsoft.com/office/drawing/2014/main" id="{85800EC5-9170-D947-092B-85F80E7CC448}"/>
              </a:ext>
            </a:extLst>
          </p:cNvPr>
          <p:cNvSpPr txBox="1"/>
          <p:nvPr/>
        </p:nvSpPr>
        <p:spPr>
          <a:xfrm>
            <a:off x="1689405" y="5789055"/>
            <a:ext cx="8813189" cy="461665"/>
          </a:xfrm>
          <a:prstGeom prst="rect">
            <a:avLst/>
          </a:prstGeom>
          <a:noFill/>
        </p:spPr>
        <p:txBody>
          <a:bodyPr wrap="square" rtlCol="0">
            <a:spAutoFit/>
          </a:bodyPr>
          <a:lstStyle/>
          <a:p>
            <a:pPr algn="ctr">
              <a:buClr>
                <a:schemeClr val="accent1"/>
              </a:buClr>
            </a:pPr>
            <a:r>
              <a:rPr kumimoji="1" lang="ja-JP" altLang="en-US" sz="2400" b="1"/>
              <a:t>顧客役エージェントの発言は事前定義された訓練シナリオに従う</a:t>
            </a:r>
            <a:endParaRPr kumimoji="1" lang="en-US" altLang="ja-JP" sz="2400" b="1" dirty="0"/>
          </a:p>
        </p:txBody>
      </p:sp>
      <p:sp>
        <p:nvSpPr>
          <p:cNvPr id="12" name="テキスト ボックス 11">
            <a:extLst>
              <a:ext uri="{FF2B5EF4-FFF2-40B4-BE49-F238E27FC236}">
                <a16:creationId xmlns:a16="http://schemas.microsoft.com/office/drawing/2014/main" id="{2032EC5C-DD0E-26CC-6264-D9BEC63E7CDF}"/>
              </a:ext>
            </a:extLst>
          </p:cNvPr>
          <p:cNvSpPr txBox="1"/>
          <p:nvPr/>
        </p:nvSpPr>
        <p:spPr>
          <a:xfrm>
            <a:off x="658045" y="3178611"/>
            <a:ext cx="1581455" cy="584775"/>
          </a:xfrm>
          <a:prstGeom prst="rect">
            <a:avLst/>
          </a:prstGeom>
          <a:noFill/>
        </p:spPr>
        <p:txBody>
          <a:bodyPr wrap="square" rtlCol="0">
            <a:spAutoFit/>
          </a:bodyPr>
          <a:lstStyle/>
          <a:p>
            <a:pPr algn="ctr"/>
            <a:r>
              <a:rPr kumimoji="1" lang="ja-JP" altLang="en-US" sz="1600" b="1"/>
              <a:t>訓練者</a:t>
            </a:r>
            <a:endParaRPr kumimoji="1" lang="en-US" altLang="ja-JP" sz="1600" b="1" dirty="0"/>
          </a:p>
          <a:p>
            <a:pPr algn="ctr"/>
            <a:r>
              <a:rPr kumimoji="1" lang="ja-JP" altLang="en-US" sz="1600" b="1"/>
              <a:t>（ユーザ）</a:t>
            </a:r>
            <a:endParaRPr kumimoji="1" lang="ja-JP" altLang="en-US" sz="1600" b="1" dirty="0"/>
          </a:p>
        </p:txBody>
      </p:sp>
      <p:sp>
        <p:nvSpPr>
          <p:cNvPr id="18" name="直方体 17">
            <a:extLst>
              <a:ext uri="{FF2B5EF4-FFF2-40B4-BE49-F238E27FC236}">
                <a16:creationId xmlns:a16="http://schemas.microsoft.com/office/drawing/2014/main" id="{DA799D08-8C4A-C8B6-16F9-531CD0B66E3E}"/>
              </a:ext>
            </a:extLst>
          </p:cNvPr>
          <p:cNvSpPr/>
          <p:nvPr/>
        </p:nvSpPr>
        <p:spPr>
          <a:xfrm>
            <a:off x="2670627" y="1706140"/>
            <a:ext cx="5407849" cy="3705545"/>
          </a:xfrm>
          <a:prstGeom prst="cube">
            <a:avLst>
              <a:gd name="adj" fmla="val 22580"/>
            </a:avLst>
          </a:prstGeom>
          <a:noFill/>
          <a:ln>
            <a:solidFill>
              <a:srgbClr val="00B050"/>
            </a:solidFill>
            <a:prstDash val="sysDash"/>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 name="グラフィックス 20" descr="男子生徒 単色塗りつぶし">
            <a:extLst>
              <a:ext uri="{FF2B5EF4-FFF2-40B4-BE49-F238E27FC236}">
                <a16:creationId xmlns:a16="http://schemas.microsoft.com/office/drawing/2014/main" id="{090AE0C6-D7E8-7F46-6486-0A364D36EF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86901" y="3552338"/>
            <a:ext cx="1032473" cy="1032473"/>
          </a:xfrm>
          <a:prstGeom prst="rect">
            <a:avLst/>
          </a:prstGeom>
        </p:spPr>
      </p:pic>
      <p:sp>
        <p:nvSpPr>
          <p:cNvPr id="23" name="テキスト ボックス 22">
            <a:extLst>
              <a:ext uri="{FF2B5EF4-FFF2-40B4-BE49-F238E27FC236}">
                <a16:creationId xmlns:a16="http://schemas.microsoft.com/office/drawing/2014/main" id="{0E962834-6618-A629-DDC5-C674BF5198A9}"/>
              </a:ext>
            </a:extLst>
          </p:cNvPr>
          <p:cNvSpPr txBox="1"/>
          <p:nvPr/>
        </p:nvSpPr>
        <p:spPr>
          <a:xfrm>
            <a:off x="4583823" y="1168818"/>
            <a:ext cx="1581455" cy="461665"/>
          </a:xfrm>
          <a:prstGeom prst="rect">
            <a:avLst/>
          </a:prstGeom>
          <a:noFill/>
        </p:spPr>
        <p:txBody>
          <a:bodyPr wrap="square" rtlCol="0">
            <a:spAutoFit/>
          </a:bodyPr>
          <a:lstStyle/>
          <a:p>
            <a:pPr algn="ctr"/>
            <a:r>
              <a:rPr kumimoji="1" lang="en-US" altLang="ja-JP" sz="2400" b="1" dirty="0">
                <a:solidFill>
                  <a:srgbClr val="00B050"/>
                </a:solidFill>
              </a:rPr>
              <a:t>VR</a:t>
            </a:r>
            <a:r>
              <a:rPr kumimoji="1" lang="ja-JP" altLang="en-US" sz="2400" b="1">
                <a:solidFill>
                  <a:srgbClr val="00B050"/>
                </a:solidFill>
              </a:rPr>
              <a:t>空間</a:t>
            </a:r>
            <a:endParaRPr kumimoji="1" lang="ja-JP" altLang="en-US" sz="2400" b="1" dirty="0">
              <a:solidFill>
                <a:srgbClr val="00B050"/>
              </a:solidFill>
            </a:endParaRPr>
          </a:p>
        </p:txBody>
      </p:sp>
      <p:sp>
        <p:nvSpPr>
          <p:cNvPr id="25" name="矢印: 下カーブ 19">
            <a:extLst>
              <a:ext uri="{FF2B5EF4-FFF2-40B4-BE49-F238E27FC236}">
                <a16:creationId xmlns:a16="http://schemas.microsoft.com/office/drawing/2014/main" id="{BEEF3192-6D38-0760-D029-5F1CEAD56037}"/>
              </a:ext>
            </a:extLst>
          </p:cNvPr>
          <p:cNvSpPr/>
          <p:nvPr/>
        </p:nvSpPr>
        <p:spPr>
          <a:xfrm>
            <a:off x="1997686" y="3803396"/>
            <a:ext cx="1032472" cy="404485"/>
          </a:xfrm>
          <a:prstGeom prst="curvedDown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2" name="グラフィックス 31" descr="ユーザー 枠線">
            <a:extLst>
              <a:ext uri="{FF2B5EF4-FFF2-40B4-BE49-F238E27FC236}">
                <a16:creationId xmlns:a16="http://schemas.microsoft.com/office/drawing/2014/main" id="{7D30059F-CFE1-BB7B-1AAE-DF0B2274126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63074" y="3616424"/>
            <a:ext cx="1149922" cy="1149922"/>
          </a:xfrm>
          <a:prstGeom prst="rect">
            <a:avLst/>
          </a:prstGeom>
        </p:spPr>
      </p:pic>
      <p:pic>
        <p:nvPicPr>
          <p:cNvPr id="34" name="図 33" descr="図形&#10;&#10;AI によって生成されたコンテンツは間違っている可能性があります。">
            <a:extLst>
              <a:ext uri="{FF2B5EF4-FFF2-40B4-BE49-F238E27FC236}">
                <a16:creationId xmlns:a16="http://schemas.microsoft.com/office/drawing/2014/main" id="{E9137E40-2550-B175-ECA1-4E07C1AE143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63271" y="3866400"/>
            <a:ext cx="554952" cy="188878"/>
          </a:xfrm>
          <a:prstGeom prst="rect">
            <a:avLst/>
          </a:prstGeom>
        </p:spPr>
      </p:pic>
      <p:pic>
        <p:nvPicPr>
          <p:cNvPr id="35" name="グラフィックス 34" descr="男性 単色塗りつぶし">
            <a:extLst>
              <a:ext uri="{FF2B5EF4-FFF2-40B4-BE49-F238E27FC236}">
                <a16:creationId xmlns:a16="http://schemas.microsoft.com/office/drawing/2014/main" id="{18A38560-264A-59FA-8716-D0F55AF794D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26678" y="2953337"/>
            <a:ext cx="599001" cy="599001"/>
          </a:xfrm>
          <a:prstGeom prst="rect">
            <a:avLst/>
          </a:prstGeom>
        </p:spPr>
      </p:pic>
      <p:pic>
        <p:nvPicPr>
          <p:cNvPr id="37" name="グラフィックス 36" descr="食事をしている人 単色塗りつぶし">
            <a:extLst>
              <a:ext uri="{FF2B5EF4-FFF2-40B4-BE49-F238E27FC236}">
                <a16:creationId xmlns:a16="http://schemas.microsoft.com/office/drawing/2014/main" id="{195BB65F-B7C1-7FA0-6515-8822CA5EBDF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5374242" y="3958538"/>
            <a:ext cx="1104872" cy="1104872"/>
          </a:xfrm>
          <a:prstGeom prst="rect">
            <a:avLst/>
          </a:prstGeom>
        </p:spPr>
      </p:pic>
      <p:pic>
        <p:nvPicPr>
          <p:cNvPr id="39" name="グラフィックス 38" descr="食事をしている人 単色塗りつぶし">
            <a:extLst>
              <a:ext uri="{FF2B5EF4-FFF2-40B4-BE49-F238E27FC236}">
                <a16:creationId xmlns:a16="http://schemas.microsoft.com/office/drawing/2014/main" id="{C9561D76-BA95-DBE4-FDEC-33B3835D567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014711" y="3958538"/>
            <a:ext cx="1104872" cy="1104872"/>
          </a:xfrm>
          <a:prstGeom prst="rect">
            <a:avLst/>
          </a:prstGeom>
        </p:spPr>
      </p:pic>
      <p:pic>
        <p:nvPicPr>
          <p:cNvPr id="41" name="グラフィックス 40" descr="食事をしている人 単色塗りつぶし">
            <a:extLst>
              <a:ext uri="{FF2B5EF4-FFF2-40B4-BE49-F238E27FC236}">
                <a16:creationId xmlns:a16="http://schemas.microsoft.com/office/drawing/2014/main" id="{87DE627A-E7D2-3DB8-4823-81A26E8FAB2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250501" y="2969164"/>
            <a:ext cx="834232" cy="834232"/>
          </a:xfrm>
          <a:prstGeom prst="rect">
            <a:avLst/>
          </a:prstGeom>
        </p:spPr>
      </p:pic>
      <p:sp>
        <p:nvSpPr>
          <p:cNvPr id="42" name="テキスト ボックス 41">
            <a:extLst>
              <a:ext uri="{FF2B5EF4-FFF2-40B4-BE49-F238E27FC236}">
                <a16:creationId xmlns:a16="http://schemas.microsoft.com/office/drawing/2014/main" id="{D1DA2D7C-B90B-430D-3F3F-64E4D1B88A6E}"/>
              </a:ext>
            </a:extLst>
          </p:cNvPr>
          <p:cNvSpPr txBox="1"/>
          <p:nvPr/>
        </p:nvSpPr>
        <p:spPr>
          <a:xfrm>
            <a:off x="2519982" y="3264197"/>
            <a:ext cx="1581455" cy="338554"/>
          </a:xfrm>
          <a:prstGeom prst="rect">
            <a:avLst/>
          </a:prstGeom>
          <a:noFill/>
        </p:spPr>
        <p:txBody>
          <a:bodyPr wrap="square" rtlCol="0">
            <a:spAutoFit/>
          </a:bodyPr>
          <a:lstStyle/>
          <a:p>
            <a:pPr algn="ctr"/>
            <a:r>
              <a:rPr kumimoji="1" lang="ja-JP" altLang="en-US" sz="1600" b="1">
                <a:solidFill>
                  <a:schemeClr val="accent1"/>
                </a:solidFill>
              </a:rPr>
              <a:t>店員</a:t>
            </a:r>
            <a:endParaRPr kumimoji="1" lang="ja-JP" altLang="en-US" sz="1600" b="1" dirty="0">
              <a:solidFill>
                <a:schemeClr val="accent1"/>
              </a:solidFill>
            </a:endParaRPr>
          </a:p>
        </p:txBody>
      </p:sp>
      <p:sp>
        <p:nvSpPr>
          <p:cNvPr id="5" name="正方形/長方形 4">
            <a:extLst>
              <a:ext uri="{FF2B5EF4-FFF2-40B4-BE49-F238E27FC236}">
                <a16:creationId xmlns:a16="http://schemas.microsoft.com/office/drawing/2014/main" id="{93B55F84-D1F4-5FF1-E898-76CCCDE23C94}"/>
              </a:ext>
            </a:extLst>
          </p:cNvPr>
          <p:cNvSpPr/>
          <p:nvPr/>
        </p:nvSpPr>
        <p:spPr>
          <a:xfrm>
            <a:off x="9322892" y="2485994"/>
            <a:ext cx="1679171" cy="51845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吹き出し 6">
            <a:extLst>
              <a:ext uri="{FF2B5EF4-FFF2-40B4-BE49-F238E27FC236}">
                <a16:creationId xmlns:a16="http://schemas.microsoft.com/office/drawing/2014/main" id="{D3743A91-9F39-C927-A385-B666CD9BC89E}"/>
              </a:ext>
            </a:extLst>
          </p:cNvPr>
          <p:cNvSpPr/>
          <p:nvPr/>
        </p:nvSpPr>
        <p:spPr>
          <a:xfrm>
            <a:off x="5692372" y="3626280"/>
            <a:ext cx="1403922" cy="332257"/>
          </a:xfrm>
          <a:prstGeom prst="wedgeRoundRectCallout">
            <a:avLst>
              <a:gd name="adj1" fmla="val 3309"/>
              <a:gd name="adj2" fmla="val 95051"/>
              <a:gd name="adj3" fmla="val 16667"/>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接客タスク１</a:t>
            </a:r>
          </a:p>
        </p:txBody>
      </p:sp>
      <p:sp>
        <p:nvSpPr>
          <p:cNvPr id="8" name="四角形吹き出し 7">
            <a:extLst>
              <a:ext uri="{FF2B5EF4-FFF2-40B4-BE49-F238E27FC236}">
                <a16:creationId xmlns:a16="http://schemas.microsoft.com/office/drawing/2014/main" id="{B442422B-80C1-376C-2574-7BC4F5F3A829}"/>
              </a:ext>
            </a:extLst>
          </p:cNvPr>
          <p:cNvSpPr/>
          <p:nvPr/>
        </p:nvSpPr>
        <p:spPr>
          <a:xfrm>
            <a:off x="7921614" y="1655817"/>
            <a:ext cx="3892287" cy="4021591"/>
          </a:xfrm>
          <a:prstGeom prst="wedgeRectCallout">
            <a:avLst>
              <a:gd name="adj1" fmla="val -73371"/>
              <a:gd name="adj2" fmla="val 6824"/>
            </a:avLst>
          </a:prstGeom>
          <a:solidFill>
            <a:schemeClr val="bg1"/>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77DAAB41-5160-1663-817B-B617BFCD10A4}"/>
              </a:ext>
            </a:extLst>
          </p:cNvPr>
          <p:cNvSpPr txBox="1"/>
          <p:nvPr/>
        </p:nvSpPr>
        <p:spPr>
          <a:xfrm>
            <a:off x="8247818" y="3073520"/>
            <a:ext cx="3298325" cy="369332"/>
          </a:xfrm>
          <a:prstGeom prst="rect">
            <a:avLst/>
          </a:prstGeom>
          <a:noFill/>
          <a:ln w="38100">
            <a:solidFill>
              <a:schemeClr val="tx1"/>
            </a:solidFill>
          </a:ln>
        </p:spPr>
        <p:txBody>
          <a:bodyPr wrap="square" rtlCol="0">
            <a:spAutoFit/>
          </a:bodyPr>
          <a:lstStyle/>
          <a:p>
            <a:r>
              <a:rPr kumimoji="1" lang="ja-JP" altLang="en-US"/>
              <a:t>客：「ピザを一つお願いします」</a:t>
            </a:r>
          </a:p>
        </p:txBody>
      </p:sp>
      <p:sp>
        <p:nvSpPr>
          <p:cNvPr id="14" name="テキスト ボックス 13">
            <a:extLst>
              <a:ext uri="{FF2B5EF4-FFF2-40B4-BE49-F238E27FC236}">
                <a16:creationId xmlns:a16="http://schemas.microsoft.com/office/drawing/2014/main" id="{77F6D4A2-94B7-4857-C5C5-89510289B5DC}"/>
              </a:ext>
            </a:extLst>
          </p:cNvPr>
          <p:cNvSpPr txBox="1"/>
          <p:nvPr/>
        </p:nvSpPr>
        <p:spPr>
          <a:xfrm>
            <a:off x="8253657" y="4456368"/>
            <a:ext cx="3298325" cy="369332"/>
          </a:xfrm>
          <a:prstGeom prst="rect">
            <a:avLst/>
          </a:prstGeom>
          <a:noFill/>
          <a:ln w="38100">
            <a:solidFill>
              <a:schemeClr val="tx1"/>
            </a:solidFill>
          </a:ln>
        </p:spPr>
        <p:txBody>
          <a:bodyPr wrap="square" rtlCol="0">
            <a:spAutoFit/>
          </a:bodyPr>
          <a:lstStyle/>
          <a:p>
            <a:r>
              <a:rPr kumimoji="1" lang="ja-JP" altLang="en-US"/>
              <a:t>客：「はい、お願いします」</a:t>
            </a:r>
          </a:p>
        </p:txBody>
      </p:sp>
      <p:sp>
        <p:nvSpPr>
          <p:cNvPr id="16" name="テキスト ボックス 15">
            <a:extLst>
              <a:ext uri="{FF2B5EF4-FFF2-40B4-BE49-F238E27FC236}">
                <a16:creationId xmlns:a16="http://schemas.microsoft.com/office/drawing/2014/main" id="{653FC7C5-6836-51EC-27B3-B7815D81EBD4}"/>
              </a:ext>
            </a:extLst>
          </p:cNvPr>
          <p:cNvSpPr txBox="1"/>
          <p:nvPr/>
        </p:nvSpPr>
        <p:spPr>
          <a:xfrm>
            <a:off x="8256803" y="3799961"/>
            <a:ext cx="3298325" cy="369332"/>
          </a:xfrm>
          <a:prstGeom prst="rect">
            <a:avLst/>
          </a:prstGeom>
          <a:solidFill>
            <a:schemeClr val="accent1"/>
          </a:solidFill>
          <a:ln w="38100">
            <a:solidFill>
              <a:schemeClr val="tx1"/>
            </a:solidFill>
          </a:ln>
        </p:spPr>
        <p:txBody>
          <a:bodyPr wrap="square" rtlCol="0">
            <a:spAutoFit/>
          </a:bodyPr>
          <a:lstStyle/>
          <a:p>
            <a:pPr algn="ctr"/>
            <a:r>
              <a:rPr kumimoji="1" lang="ja-JP" altLang="en-US">
                <a:solidFill>
                  <a:schemeClr val="bg1"/>
                </a:solidFill>
              </a:rPr>
              <a:t>訓練者の発言</a:t>
            </a:r>
          </a:p>
        </p:txBody>
      </p:sp>
      <p:sp>
        <p:nvSpPr>
          <p:cNvPr id="17" name="テキスト ボックス 16">
            <a:extLst>
              <a:ext uri="{FF2B5EF4-FFF2-40B4-BE49-F238E27FC236}">
                <a16:creationId xmlns:a16="http://schemas.microsoft.com/office/drawing/2014/main" id="{0B9CAD59-55E1-DC17-A0FC-CCA8FC0AF47F}"/>
              </a:ext>
            </a:extLst>
          </p:cNvPr>
          <p:cNvSpPr txBox="1"/>
          <p:nvPr/>
        </p:nvSpPr>
        <p:spPr>
          <a:xfrm>
            <a:off x="8247818" y="2372118"/>
            <a:ext cx="3298325" cy="369332"/>
          </a:xfrm>
          <a:prstGeom prst="rect">
            <a:avLst/>
          </a:prstGeom>
          <a:solidFill>
            <a:schemeClr val="accent1"/>
          </a:solidFill>
          <a:ln w="38100">
            <a:solidFill>
              <a:schemeClr val="tx1"/>
            </a:solidFill>
          </a:ln>
        </p:spPr>
        <p:txBody>
          <a:bodyPr wrap="square" rtlCol="0">
            <a:spAutoFit/>
          </a:bodyPr>
          <a:lstStyle/>
          <a:p>
            <a:pPr algn="ctr"/>
            <a:r>
              <a:rPr kumimoji="1" lang="ja-JP" altLang="en-US">
                <a:solidFill>
                  <a:schemeClr val="bg1"/>
                </a:solidFill>
              </a:rPr>
              <a:t>訓練者の発言</a:t>
            </a:r>
          </a:p>
        </p:txBody>
      </p:sp>
      <p:cxnSp>
        <p:nvCxnSpPr>
          <p:cNvPr id="22" name="直線矢印コネクタ 21">
            <a:extLst>
              <a:ext uri="{FF2B5EF4-FFF2-40B4-BE49-F238E27FC236}">
                <a16:creationId xmlns:a16="http://schemas.microsoft.com/office/drawing/2014/main" id="{DDC10CC1-9BDD-6546-CD1F-01A352F6FB28}"/>
              </a:ext>
            </a:extLst>
          </p:cNvPr>
          <p:cNvCxnSpPr>
            <a:stCxn id="17" idx="2"/>
            <a:endCxn id="13" idx="0"/>
          </p:cNvCxnSpPr>
          <p:nvPr/>
        </p:nvCxnSpPr>
        <p:spPr>
          <a:xfrm>
            <a:off x="9896981" y="2741450"/>
            <a:ext cx="0" cy="33207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FB77950-EB6A-0146-8CFF-08DBFC26498C}"/>
              </a:ext>
            </a:extLst>
          </p:cNvPr>
          <p:cNvCxnSpPr>
            <a:cxnSpLocks/>
            <a:stCxn id="16" idx="2"/>
            <a:endCxn id="14" idx="0"/>
          </p:cNvCxnSpPr>
          <p:nvPr/>
        </p:nvCxnSpPr>
        <p:spPr>
          <a:xfrm flipH="1">
            <a:off x="9902820" y="4169293"/>
            <a:ext cx="3146" cy="2870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DF8305AB-AB63-44CB-0AF9-C7441F11E5BA}"/>
              </a:ext>
            </a:extLst>
          </p:cNvPr>
          <p:cNvCxnSpPr>
            <a:cxnSpLocks/>
            <a:stCxn id="13" idx="2"/>
            <a:endCxn id="16" idx="0"/>
          </p:cNvCxnSpPr>
          <p:nvPr/>
        </p:nvCxnSpPr>
        <p:spPr>
          <a:xfrm>
            <a:off x="9896981" y="3442852"/>
            <a:ext cx="8985" cy="3571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35ADA460-1F3C-1DF1-A2E8-CEBF2678A3C3}"/>
              </a:ext>
            </a:extLst>
          </p:cNvPr>
          <p:cNvSpPr txBox="1"/>
          <p:nvPr/>
        </p:nvSpPr>
        <p:spPr>
          <a:xfrm>
            <a:off x="8264893" y="5066321"/>
            <a:ext cx="3298325" cy="369332"/>
          </a:xfrm>
          <a:prstGeom prst="rect">
            <a:avLst/>
          </a:prstGeom>
          <a:solidFill>
            <a:schemeClr val="tx1"/>
          </a:solidFill>
          <a:ln w="38100">
            <a:solidFill>
              <a:schemeClr val="tx1"/>
            </a:solidFill>
          </a:ln>
        </p:spPr>
        <p:txBody>
          <a:bodyPr wrap="square" rtlCol="0">
            <a:spAutoFit/>
          </a:bodyPr>
          <a:lstStyle/>
          <a:p>
            <a:pPr algn="ctr"/>
            <a:r>
              <a:rPr kumimoji="1" lang="ja-JP" altLang="en-US">
                <a:solidFill>
                  <a:schemeClr val="bg1"/>
                </a:solidFill>
              </a:rPr>
              <a:t>接客タスク１終了</a:t>
            </a:r>
          </a:p>
        </p:txBody>
      </p:sp>
      <p:cxnSp>
        <p:nvCxnSpPr>
          <p:cNvPr id="44" name="直線矢印コネクタ 43">
            <a:extLst>
              <a:ext uri="{FF2B5EF4-FFF2-40B4-BE49-F238E27FC236}">
                <a16:creationId xmlns:a16="http://schemas.microsoft.com/office/drawing/2014/main" id="{2BD2D377-87C1-9320-2C96-1B365B67E3BF}"/>
              </a:ext>
            </a:extLst>
          </p:cNvPr>
          <p:cNvCxnSpPr>
            <a:cxnSpLocks/>
            <a:stCxn id="14" idx="2"/>
            <a:endCxn id="43" idx="0"/>
          </p:cNvCxnSpPr>
          <p:nvPr/>
        </p:nvCxnSpPr>
        <p:spPr>
          <a:xfrm>
            <a:off x="9902820" y="4825700"/>
            <a:ext cx="11236" cy="2406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4C6A7AA4-478F-060C-BC5E-C815F6D88CA8}"/>
              </a:ext>
            </a:extLst>
          </p:cNvPr>
          <p:cNvSpPr txBox="1"/>
          <p:nvPr/>
        </p:nvSpPr>
        <p:spPr>
          <a:xfrm>
            <a:off x="7937632" y="1676781"/>
            <a:ext cx="3863017" cy="376719"/>
          </a:xfrm>
          <a:prstGeom prst="rect">
            <a:avLst/>
          </a:prstGeom>
          <a:solidFill>
            <a:srgbClr val="FF0000"/>
          </a:solidFill>
          <a:ln w="38100">
            <a:solidFill>
              <a:schemeClr val="tx1"/>
            </a:solidFill>
          </a:ln>
        </p:spPr>
        <p:txBody>
          <a:bodyPr wrap="square" rtlCol="0">
            <a:spAutoFit/>
          </a:bodyPr>
          <a:lstStyle/>
          <a:p>
            <a:pPr algn="ctr"/>
            <a:r>
              <a:rPr kumimoji="1" lang="ja-JP" altLang="en-US">
                <a:solidFill>
                  <a:schemeClr val="bg1"/>
                </a:solidFill>
              </a:rPr>
              <a:t>接客タスク１：注文</a:t>
            </a:r>
          </a:p>
        </p:txBody>
      </p:sp>
      <p:sp>
        <p:nvSpPr>
          <p:cNvPr id="48" name="テキスト ボックス 47">
            <a:extLst>
              <a:ext uri="{FF2B5EF4-FFF2-40B4-BE49-F238E27FC236}">
                <a16:creationId xmlns:a16="http://schemas.microsoft.com/office/drawing/2014/main" id="{C2A6A085-ED31-EBC5-5AAC-BE299AB4D4E3}"/>
              </a:ext>
            </a:extLst>
          </p:cNvPr>
          <p:cNvSpPr txBox="1"/>
          <p:nvPr/>
        </p:nvSpPr>
        <p:spPr>
          <a:xfrm>
            <a:off x="8078476" y="1123477"/>
            <a:ext cx="3675756" cy="461665"/>
          </a:xfrm>
          <a:prstGeom prst="rect">
            <a:avLst/>
          </a:prstGeom>
          <a:noFill/>
        </p:spPr>
        <p:txBody>
          <a:bodyPr wrap="square" rtlCol="0">
            <a:spAutoFit/>
          </a:bodyPr>
          <a:lstStyle/>
          <a:p>
            <a:pPr algn="ctr"/>
            <a:r>
              <a:rPr kumimoji="1" lang="ja-JP" altLang="en-US" sz="2400" b="1"/>
              <a:t>訓練シナリオ（</a:t>
            </a:r>
            <a:r>
              <a:rPr kumimoji="1" lang="ja-JP" altLang="en-US" sz="2400" b="1">
                <a:solidFill>
                  <a:srgbClr val="FF0000"/>
                </a:solidFill>
              </a:rPr>
              <a:t>事前定義</a:t>
            </a:r>
            <a:r>
              <a:rPr kumimoji="1" lang="ja-JP" altLang="en-US" sz="2400" b="1"/>
              <a:t>）</a:t>
            </a:r>
            <a:endParaRPr kumimoji="1" lang="ja-JP" altLang="en-US" sz="2400" b="1" dirty="0"/>
          </a:p>
        </p:txBody>
      </p:sp>
    </p:spTree>
    <p:extLst>
      <p:ext uri="{BB962C8B-B14F-4D97-AF65-F5344CB8AC3E}">
        <p14:creationId xmlns:p14="http://schemas.microsoft.com/office/powerpoint/2010/main" val="3781591476"/>
      </p:ext>
    </p:extLst>
  </p:cSld>
  <p:clrMapOvr>
    <a:masterClrMapping/>
  </p:clrMapOvr>
  <mc:AlternateContent xmlns:mc="http://schemas.openxmlformats.org/markup-compatibility/2006" xmlns:p14="http://schemas.microsoft.com/office/powerpoint/2010/main">
    <mc:Choice Requires="p14">
      <p:transition spd="slow" p14:dur="2000" advTm="19230"/>
    </mc:Choice>
    <mc:Fallback xmlns="">
      <p:transition spd="slow" advTm="19230"/>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BF7CA17-846A-D7FD-06A5-3518FE1599DA}"/>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108BB4BA-2ED8-073F-D5F6-6574BA9C4F85}"/>
              </a:ext>
            </a:extLst>
          </p:cNvPr>
          <p:cNvSpPr/>
          <p:nvPr/>
        </p:nvSpPr>
        <p:spPr>
          <a:xfrm>
            <a:off x="797630" y="1093161"/>
            <a:ext cx="10405607" cy="7824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5C2A0E6F-E632-87E6-E7A5-014371509A7C}"/>
              </a:ext>
            </a:extLst>
          </p:cNvPr>
          <p:cNvSpPr>
            <a:spLocks noGrp="1"/>
          </p:cNvSpPr>
          <p:nvPr>
            <p:ph type="title"/>
          </p:nvPr>
        </p:nvSpPr>
        <p:spPr>
          <a:xfrm>
            <a:off x="895646" y="97621"/>
            <a:ext cx="10644350" cy="655251"/>
          </a:xfrm>
        </p:spPr>
        <p:txBody>
          <a:bodyPr>
            <a:noAutofit/>
          </a:bodyPr>
          <a:lstStyle/>
          <a:p>
            <a:r>
              <a:rPr kumimoji="1" lang="ja-JP" altLang="en-US" sz="3600" dirty="0"/>
              <a:t>シナリオによる複数顧客接客訓練システム（先行研究</a:t>
            </a:r>
            <a:r>
              <a:rPr kumimoji="1" lang="en-US" altLang="ja-JP" sz="3600" baseline="30000" dirty="0"/>
              <a:t>*</a:t>
            </a:r>
            <a:r>
              <a:rPr kumimoji="1" lang="ja-JP" altLang="en-US" sz="3600" dirty="0"/>
              <a:t>）</a:t>
            </a:r>
          </a:p>
        </p:txBody>
      </p:sp>
      <p:cxnSp>
        <p:nvCxnSpPr>
          <p:cNvPr id="11" name="直線コネクタ 10">
            <a:extLst>
              <a:ext uri="{FF2B5EF4-FFF2-40B4-BE49-F238E27FC236}">
                <a16:creationId xmlns:a16="http://schemas.microsoft.com/office/drawing/2014/main" id="{1B8B6B6B-8861-4BAE-9B5A-F6D223FCE0E5}"/>
              </a:ext>
            </a:extLst>
          </p:cNvPr>
          <p:cNvCxnSpPr/>
          <p:nvPr/>
        </p:nvCxnSpPr>
        <p:spPr>
          <a:xfrm flipV="1">
            <a:off x="1017474" y="676568"/>
            <a:ext cx="10295612" cy="172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矢印: 下カーブ 19">
            <a:extLst>
              <a:ext uri="{FF2B5EF4-FFF2-40B4-BE49-F238E27FC236}">
                <a16:creationId xmlns:a16="http://schemas.microsoft.com/office/drawing/2014/main" id="{0A800AFA-31E5-A5CB-8DC8-3E7328659485}"/>
              </a:ext>
            </a:extLst>
          </p:cNvPr>
          <p:cNvSpPr/>
          <p:nvPr/>
        </p:nvSpPr>
        <p:spPr>
          <a:xfrm flipH="1">
            <a:off x="8235630" y="2794692"/>
            <a:ext cx="682939" cy="317290"/>
          </a:xfrm>
          <a:prstGeom prst="curvedDown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53" name="図 52" descr="ダイアグラム&#10;&#10;自動的に生成された説明">
            <a:extLst>
              <a:ext uri="{FF2B5EF4-FFF2-40B4-BE49-F238E27FC236}">
                <a16:creationId xmlns:a16="http://schemas.microsoft.com/office/drawing/2014/main" id="{AF78B1F7-3E1D-00C9-6EB7-6BA68A3A18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5724" y="1795078"/>
            <a:ext cx="2127513" cy="3283200"/>
          </a:xfrm>
          <a:prstGeom prst="rect">
            <a:avLst/>
          </a:prstGeom>
        </p:spPr>
      </p:pic>
      <p:sp>
        <p:nvSpPr>
          <p:cNvPr id="3" name="テキスト ボックス 2">
            <a:extLst>
              <a:ext uri="{FF2B5EF4-FFF2-40B4-BE49-F238E27FC236}">
                <a16:creationId xmlns:a16="http://schemas.microsoft.com/office/drawing/2014/main" id="{E07DEB06-1A03-2F01-13B2-29576DC38FD5}"/>
              </a:ext>
            </a:extLst>
          </p:cNvPr>
          <p:cNvSpPr txBox="1"/>
          <p:nvPr/>
        </p:nvSpPr>
        <p:spPr>
          <a:xfrm>
            <a:off x="530351" y="6479636"/>
            <a:ext cx="11488943" cy="307777"/>
          </a:xfrm>
          <a:prstGeom prst="rect">
            <a:avLst/>
          </a:prstGeom>
          <a:noFill/>
        </p:spPr>
        <p:txBody>
          <a:bodyPr wrap="square" rtlCol="0">
            <a:spAutoFit/>
          </a:bodyPr>
          <a:lstStyle/>
          <a:p>
            <a:pPr algn="ctr"/>
            <a:r>
              <a:rPr kumimoji="1" lang="en-US" altLang="ja-JP" sz="1400" dirty="0"/>
              <a:t>*『</a:t>
            </a:r>
            <a:r>
              <a:rPr kumimoji="1" lang="ja-JP" altLang="en-US" sz="1400" dirty="0"/>
              <a:t>複数接客タスクの訓練が可能なシナリオベース</a:t>
            </a:r>
            <a:r>
              <a:rPr kumimoji="1" lang="en-US" altLang="ja-JP" sz="1400" dirty="0"/>
              <a:t>VR</a:t>
            </a:r>
            <a:r>
              <a:rPr kumimoji="1" lang="ja-JP" altLang="en-US" sz="1400" dirty="0"/>
              <a:t>システム</a:t>
            </a:r>
            <a:r>
              <a:rPr kumimoji="1" lang="en-US" altLang="ja-JP" sz="1400" dirty="0"/>
              <a:t>』, </a:t>
            </a:r>
            <a:r>
              <a:rPr kumimoji="1" lang="ja-JP" altLang="en-US" sz="1400" dirty="0"/>
              <a:t>鈴木敏樹</a:t>
            </a:r>
            <a:r>
              <a:rPr kumimoji="1" lang="en-US" altLang="ja-JP" sz="1400" dirty="0"/>
              <a:t>, </a:t>
            </a:r>
            <a:r>
              <a:rPr kumimoji="1" lang="ja-JP" altLang="en-US" sz="1400" dirty="0"/>
              <a:t>古野友也</a:t>
            </a:r>
            <a:r>
              <a:rPr kumimoji="1" lang="en-US" altLang="ja-JP" sz="1400" dirty="0"/>
              <a:t>, </a:t>
            </a:r>
            <a:r>
              <a:rPr kumimoji="1" lang="ja-JP" altLang="en-US" sz="1400" dirty="0"/>
              <a:t>星野准一</a:t>
            </a:r>
            <a:r>
              <a:rPr kumimoji="1" lang="en-US" altLang="ja-JP" sz="1400" dirty="0"/>
              <a:t>, </a:t>
            </a:r>
            <a:r>
              <a:rPr kumimoji="1" lang="ja-JP" altLang="en-US" sz="1400" dirty="0"/>
              <a:t>情報処理学会論文誌</a:t>
            </a:r>
            <a:r>
              <a:rPr kumimoji="1" lang="en-US" altLang="ja-JP" sz="1400" dirty="0"/>
              <a:t>vol.65, No.1, 241-254, 2024, Jan</a:t>
            </a:r>
            <a:endParaRPr kumimoji="1" lang="ja-JP" altLang="en-US" sz="1400" dirty="0"/>
          </a:p>
        </p:txBody>
      </p:sp>
      <p:sp>
        <p:nvSpPr>
          <p:cNvPr id="4" name="日付プレースホルダー 3">
            <a:extLst>
              <a:ext uri="{FF2B5EF4-FFF2-40B4-BE49-F238E27FC236}">
                <a16:creationId xmlns:a16="http://schemas.microsoft.com/office/drawing/2014/main" id="{1E657054-C433-C661-E033-7835E8AACD4E}"/>
              </a:ext>
            </a:extLst>
          </p:cNvPr>
          <p:cNvSpPr>
            <a:spLocks noGrp="1"/>
          </p:cNvSpPr>
          <p:nvPr>
            <p:ph type="dt" sz="half" idx="10"/>
          </p:nvPr>
        </p:nvSpPr>
        <p:spPr>
          <a:xfrm>
            <a:off x="44844" y="6519646"/>
            <a:ext cx="2472271" cy="307777"/>
          </a:xfrm>
        </p:spPr>
        <p:txBody>
          <a:bodyPr/>
          <a:lstStyle/>
          <a:p>
            <a:fld id="{B71C10F4-D259-4E7D-9998-808BC7CEDA45}" type="datetime1">
              <a:rPr kumimoji="1" lang="ja-JP" altLang="en-US" smtClean="0"/>
              <a:t>2025/6/11</a:t>
            </a:fld>
            <a:endParaRPr kumimoji="1" lang="ja-JP" altLang="en-US" dirty="0"/>
          </a:p>
        </p:txBody>
      </p:sp>
      <p:sp>
        <p:nvSpPr>
          <p:cNvPr id="6" name="スライド番号プレースホルダー 5">
            <a:extLst>
              <a:ext uri="{FF2B5EF4-FFF2-40B4-BE49-F238E27FC236}">
                <a16:creationId xmlns:a16="http://schemas.microsoft.com/office/drawing/2014/main" id="{7C2B6B6B-8B2D-4976-ED79-80541EBF6436}"/>
              </a:ext>
            </a:extLst>
          </p:cNvPr>
          <p:cNvSpPr>
            <a:spLocks noGrp="1"/>
          </p:cNvSpPr>
          <p:nvPr>
            <p:ph type="sldNum" sz="quarter" idx="12"/>
          </p:nvPr>
        </p:nvSpPr>
        <p:spPr>
          <a:xfrm>
            <a:off x="10784259" y="6486566"/>
            <a:ext cx="1312025" cy="365125"/>
          </a:xfrm>
        </p:spPr>
        <p:txBody>
          <a:bodyPr/>
          <a:lstStyle/>
          <a:p>
            <a:fld id="{FEF13177-6D45-4C76-BBB0-890CE83CA06E}" type="slidenum">
              <a:rPr kumimoji="1" lang="ja-JP" altLang="en-US" smtClean="0"/>
              <a:t>11</a:t>
            </a:fld>
            <a:endParaRPr kumimoji="1" lang="ja-JP" altLang="en-US"/>
          </a:p>
        </p:txBody>
      </p:sp>
      <p:sp>
        <p:nvSpPr>
          <p:cNvPr id="10" name="テキスト ボックス 9">
            <a:extLst>
              <a:ext uri="{FF2B5EF4-FFF2-40B4-BE49-F238E27FC236}">
                <a16:creationId xmlns:a16="http://schemas.microsoft.com/office/drawing/2014/main" id="{0A8BAF96-F2DD-6002-D9C5-232735259561}"/>
              </a:ext>
            </a:extLst>
          </p:cNvPr>
          <p:cNvSpPr txBox="1"/>
          <p:nvPr/>
        </p:nvSpPr>
        <p:spPr>
          <a:xfrm>
            <a:off x="2517114" y="5789083"/>
            <a:ext cx="7622365" cy="461665"/>
          </a:xfrm>
          <a:prstGeom prst="rect">
            <a:avLst/>
          </a:prstGeom>
          <a:noFill/>
        </p:spPr>
        <p:txBody>
          <a:bodyPr wrap="square" rtlCol="0">
            <a:spAutoFit/>
          </a:bodyPr>
          <a:lstStyle/>
          <a:p>
            <a:pPr algn="ctr">
              <a:buClr>
                <a:schemeClr val="accent1"/>
              </a:buClr>
            </a:pPr>
            <a:r>
              <a:rPr kumimoji="1" lang="ja-JP" altLang="en-US" sz="2400" b="1"/>
              <a:t>接客タスクの終了後、新たなタスクが発生</a:t>
            </a:r>
            <a:endParaRPr kumimoji="1" lang="en-US" altLang="ja-JP" sz="2400" b="1" dirty="0"/>
          </a:p>
        </p:txBody>
      </p:sp>
      <p:sp>
        <p:nvSpPr>
          <p:cNvPr id="12" name="テキスト ボックス 11">
            <a:extLst>
              <a:ext uri="{FF2B5EF4-FFF2-40B4-BE49-F238E27FC236}">
                <a16:creationId xmlns:a16="http://schemas.microsoft.com/office/drawing/2014/main" id="{74C37256-B1D0-F880-46F8-019ED3F3F056}"/>
              </a:ext>
            </a:extLst>
          </p:cNvPr>
          <p:cNvSpPr txBox="1"/>
          <p:nvPr/>
        </p:nvSpPr>
        <p:spPr>
          <a:xfrm>
            <a:off x="658045" y="3178611"/>
            <a:ext cx="1581455" cy="584775"/>
          </a:xfrm>
          <a:prstGeom prst="rect">
            <a:avLst/>
          </a:prstGeom>
          <a:noFill/>
        </p:spPr>
        <p:txBody>
          <a:bodyPr wrap="square" rtlCol="0">
            <a:spAutoFit/>
          </a:bodyPr>
          <a:lstStyle/>
          <a:p>
            <a:pPr algn="ctr"/>
            <a:r>
              <a:rPr kumimoji="1" lang="ja-JP" altLang="en-US" sz="1600" b="1"/>
              <a:t>訓練者</a:t>
            </a:r>
            <a:endParaRPr kumimoji="1" lang="en-US" altLang="ja-JP" sz="1600" b="1" dirty="0"/>
          </a:p>
          <a:p>
            <a:pPr algn="ctr"/>
            <a:r>
              <a:rPr kumimoji="1" lang="ja-JP" altLang="en-US" sz="1600" b="1"/>
              <a:t>（ユーザ）</a:t>
            </a:r>
            <a:endParaRPr kumimoji="1" lang="ja-JP" altLang="en-US" sz="1600" b="1" dirty="0"/>
          </a:p>
        </p:txBody>
      </p:sp>
      <p:sp>
        <p:nvSpPr>
          <p:cNvPr id="18" name="直方体 17">
            <a:extLst>
              <a:ext uri="{FF2B5EF4-FFF2-40B4-BE49-F238E27FC236}">
                <a16:creationId xmlns:a16="http://schemas.microsoft.com/office/drawing/2014/main" id="{B549095A-1B76-1D02-0013-EAB1F102F304}"/>
              </a:ext>
            </a:extLst>
          </p:cNvPr>
          <p:cNvSpPr/>
          <p:nvPr/>
        </p:nvSpPr>
        <p:spPr>
          <a:xfrm>
            <a:off x="2670627" y="1706140"/>
            <a:ext cx="5407849" cy="3705545"/>
          </a:xfrm>
          <a:prstGeom prst="cube">
            <a:avLst>
              <a:gd name="adj" fmla="val 22580"/>
            </a:avLst>
          </a:prstGeom>
          <a:noFill/>
          <a:ln>
            <a:solidFill>
              <a:srgbClr val="00B050"/>
            </a:solidFill>
            <a:prstDash val="sysDash"/>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 name="グラフィックス 20" descr="男子生徒 単色塗りつぶし">
            <a:extLst>
              <a:ext uri="{FF2B5EF4-FFF2-40B4-BE49-F238E27FC236}">
                <a16:creationId xmlns:a16="http://schemas.microsoft.com/office/drawing/2014/main" id="{6AE67717-D9D8-2385-27DA-95EACC3960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86901" y="3552338"/>
            <a:ext cx="1032473" cy="1032473"/>
          </a:xfrm>
          <a:prstGeom prst="rect">
            <a:avLst/>
          </a:prstGeom>
        </p:spPr>
      </p:pic>
      <p:sp>
        <p:nvSpPr>
          <p:cNvPr id="23" name="テキスト ボックス 22">
            <a:extLst>
              <a:ext uri="{FF2B5EF4-FFF2-40B4-BE49-F238E27FC236}">
                <a16:creationId xmlns:a16="http://schemas.microsoft.com/office/drawing/2014/main" id="{46365184-44F8-5703-695B-E2FDCC6C5F1C}"/>
              </a:ext>
            </a:extLst>
          </p:cNvPr>
          <p:cNvSpPr txBox="1"/>
          <p:nvPr/>
        </p:nvSpPr>
        <p:spPr>
          <a:xfrm>
            <a:off x="4583823" y="1168818"/>
            <a:ext cx="1581455" cy="461665"/>
          </a:xfrm>
          <a:prstGeom prst="rect">
            <a:avLst/>
          </a:prstGeom>
          <a:noFill/>
        </p:spPr>
        <p:txBody>
          <a:bodyPr wrap="square" rtlCol="0">
            <a:spAutoFit/>
          </a:bodyPr>
          <a:lstStyle/>
          <a:p>
            <a:pPr algn="ctr"/>
            <a:r>
              <a:rPr kumimoji="1" lang="en-US" altLang="ja-JP" sz="2400" b="1" dirty="0">
                <a:solidFill>
                  <a:srgbClr val="00B050"/>
                </a:solidFill>
              </a:rPr>
              <a:t>VR</a:t>
            </a:r>
            <a:r>
              <a:rPr kumimoji="1" lang="ja-JP" altLang="en-US" sz="2400" b="1">
                <a:solidFill>
                  <a:srgbClr val="00B050"/>
                </a:solidFill>
              </a:rPr>
              <a:t>空間</a:t>
            </a:r>
            <a:endParaRPr kumimoji="1" lang="ja-JP" altLang="en-US" sz="2400" b="1" dirty="0">
              <a:solidFill>
                <a:srgbClr val="00B050"/>
              </a:solidFill>
            </a:endParaRPr>
          </a:p>
        </p:txBody>
      </p:sp>
      <p:sp>
        <p:nvSpPr>
          <p:cNvPr id="25" name="矢印: 下カーブ 19">
            <a:extLst>
              <a:ext uri="{FF2B5EF4-FFF2-40B4-BE49-F238E27FC236}">
                <a16:creationId xmlns:a16="http://schemas.microsoft.com/office/drawing/2014/main" id="{182C897A-24C9-0010-F144-6F6C92FA587F}"/>
              </a:ext>
            </a:extLst>
          </p:cNvPr>
          <p:cNvSpPr/>
          <p:nvPr/>
        </p:nvSpPr>
        <p:spPr>
          <a:xfrm>
            <a:off x="1997686" y="3803396"/>
            <a:ext cx="1032472" cy="404485"/>
          </a:xfrm>
          <a:prstGeom prst="curvedDown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2" name="グラフィックス 31" descr="ユーザー 枠線">
            <a:extLst>
              <a:ext uri="{FF2B5EF4-FFF2-40B4-BE49-F238E27FC236}">
                <a16:creationId xmlns:a16="http://schemas.microsoft.com/office/drawing/2014/main" id="{567297A6-C73E-EA08-C6E7-7EEE2CA2CD5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63074" y="3616424"/>
            <a:ext cx="1149922" cy="1149922"/>
          </a:xfrm>
          <a:prstGeom prst="rect">
            <a:avLst/>
          </a:prstGeom>
        </p:spPr>
      </p:pic>
      <p:pic>
        <p:nvPicPr>
          <p:cNvPr id="34" name="図 33" descr="図形&#10;&#10;AI によって生成されたコンテンツは間違っている可能性があります。">
            <a:extLst>
              <a:ext uri="{FF2B5EF4-FFF2-40B4-BE49-F238E27FC236}">
                <a16:creationId xmlns:a16="http://schemas.microsoft.com/office/drawing/2014/main" id="{7B2354EB-B134-D0A5-1BF9-FD06C5F69C6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63271" y="3866400"/>
            <a:ext cx="554952" cy="188878"/>
          </a:xfrm>
          <a:prstGeom prst="rect">
            <a:avLst/>
          </a:prstGeom>
        </p:spPr>
      </p:pic>
      <p:pic>
        <p:nvPicPr>
          <p:cNvPr id="35" name="グラフィックス 34" descr="男性 単色塗りつぶし">
            <a:extLst>
              <a:ext uri="{FF2B5EF4-FFF2-40B4-BE49-F238E27FC236}">
                <a16:creationId xmlns:a16="http://schemas.microsoft.com/office/drawing/2014/main" id="{951EE6B9-8763-D536-2A91-D3566D62801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26678" y="2953337"/>
            <a:ext cx="599001" cy="599001"/>
          </a:xfrm>
          <a:prstGeom prst="rect">
            <a:avLst/>
          </a:prstGeom>
        </p:spPr>
      </p:pic>
      <p:pic>
        <p:nvPicPr>
          <p:cNvPr id="37" name="グラフィックス 36" descr="食事をしている人 単色塗りつぶし">
            <a:extLst>
              <a:ext uri="{FF2B5EF4-FFF2-40B4-BE49-F238E27FC236}">
                <a16:creationId xmlns:a16="http://schemas.microsoft.com/office/drawing/2014/main" id="{AC41A643-F629-838B-D4BF-3BF5436D5DC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5374242" y="3958538"/>
            <a:ext cx="1104872" cy="1104872"/>
          </a:xfrm>
          <a:prstGeom prst="rect">
            <a:avLst/>
          </a:prstGeom>
        </p:spPr>
      </p:pic>
      <p:pic>
        <p:nvPicPr>
          <p:cNvPr id="39" name="グラフィックス 38" descr="食事をしている人 単色塗りつぶし">
            <a:extLst>
              <a:ext uri="{FF2B5EF4-FFF2-40B4-BE49-F238E27FC236}">
                <a16:creationId xmlns:a16="http://schemas.microsoft.com/office/drawing/2014/main" id="{25274F73-4F75-9D52-14CA-884DF43FF69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014711" y="3958538"/>
            <a:ext cx="1104872" cy="1104872"/>
          </a:xfrm>
          <a:prstGeom prst="rect">
            <a:avLst/>
          </a:prstGeom>
        </p:spPr>
      </p:pic>
      <p:pic>
        <p:nvPicPr>
          <p:cNvPr id="41" name="グラフィックス 40" descr="食事をしている人 単色塗りつぶし">
            <a:extLst>
              <a:ext uri="{FF2B5EF4-FFF2-40B4-BE49-F238E27FC236}">
                <a16:creationId xmlns:a16="http://schemas.microsoft.com/office/drawing/2014/main" id="{C561E51F-2AC5-32F1-0FE7-885D3425992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250501" y="2969164"/>
            <a:ext cx="834232" cy="834232"/>
          </a:xfrm>
          <a:prstGeom prst="rect">
            <a:avLst/>
          </a:prstGeom>
        </p:spPr>
      </p:pic>
      <p:sp>
        <p:nvSpPr>
          <p:cNvPr id="42" name="テキスト ボックス 41">
            <a:extLst>
              <a:ext uri="{FF2B5EF4-FFF2-40B4-BE49-F238E27FC236}">
                <a16:creationId xmlns:a16="http://schemas.microsoft.com/office/drawing/2014/main" id="{E24FE562-2570-8C8E-C37F-BD2574A47BCD}"/>
              </a:ext>
            </a:extLst>
          </p:cNvPr>
          <p:cNvSpPr txBox="1"/>
          <p:nvPr/>
        </p:nvSpPr>
        <p:spPr>
          <a:xfrm>
            <a:off x="2519982" y="3264197"/>
            <a:ext cx="1581455" cy="338554"/>
          </a:xfrm>
          <a:prstGeom prst="rect">
            <a:avLst/>
          </a:prstGeom>
          <a:noFill/>
        </p:spPr>
        <p:txBody>
          <a:bodyPr wrap="square" rtlCol="0">
            <a:spAutoFit/>
          </a:bodyPr>
          <a:lstStyle/>
          <a:p>
            <a:pPr algn="ctr"/>
            <a:r>
              <a:rPr kumimoji="1" lang="ja-JP" altLang="en-US" sz="1600" b="1">
                <a:solidFill>
                  <a:schemeClr val="accent1"/>
                </a:solidFill>
              </a:rPr>
              <a:t>店員</a:t>
            </a:r>
            <a:endParaRPr kumimoji="1" lang="ja-JP" altLang="en-US" sz="1600" b="1" dirty="0">
              <a:solidFill>
                <a:schemeClr val="accent1"/>
              </a:solidFill>
            </a:endParaRPr>
          </a:p>
        </p:txBody>
      </p:sp>
      <p:sp>
        <p:nvSpPr>
          <p:cNvPr id="5" name="正方形/長方形 4">
            <a:extLst>
              <a:ext uri="{FF2B5EF4-FFF2-40B4-BE49-F238E27FC236}">
                <a16:creationId xmlns:a16="http://schemas.microsoft.com/office/drawing/2014/main" id="{6BB82670-AC72-D4DD-3BAF-FE9E82168DBC}"/>
              </a:ext>
            </a:extLst>
          </p:cNvPr>
          <p:cNvSpPr/>
          <p:nvPr/>
        </p:nvSpPr>
        <p:spPr>
          <a:xfrm>
            <a:off x="9136564" y="2692200"/>
            <a:ext cx="2001599" cy="68082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吹き出し 6">
            <a:extLst>
              <a:ext uri="{FF2B5EF4-FFF2-40B4-BE49-F238E27FC236}">
                <a16:creationId xmlns:a16="http://schemas.microsoft.com/office/drawing/2014/main" id="{AB4E3B65-85B7-EF8E-628C-AB376ECBCA3A}"/>
              </a:ext>
            </a:extLst>
          </p:cNvPr>
          <p:cNvSpPr/>
          <p:nvPr/>
        </p:nvSpPr>
        <p:spPr>
          <a:xfrm>
            <a:off x="3965656" y="2611589"/>
            <a:ext cx="1403922" cy="332257"/>
          </a:xfrm>
          <a:prstGeom prst="wedgeRoundRectCallout">
            <a:avLst>
              <a:gd name="adj1" fmla="val 2125"/>
              <a:gd name="adj2" fmla="val 100055"/>
              <a:gd name="adj3" fmla="val 16667"/>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接客タスク２</a:t>
            </a:r>
          </a:p>
        </p:txBody>
      </p:sp>
      <p:sp>
        <p:nvSpPr>
          <p:cNvPr id="8" name="角丸四角形吹き出し 7">
            <a:extLst>
              <a:ext uri="{FF2B5EF4-FFF2-40B4-BE49-F238E27FC236}">
                <a16:creationId xmlns:a16="http://schemas.microsoft.com/office/drawing/2014/main" id="{9E200DE5-46B8-0327-12DE-587A787F40FE}"/>
              </a:ext>
            </a:extLst>
          </p:cNvPr>
          <p:cNvSpPr/>
          <p:nvPr/>
        </p:nvSpPr>
        <p:spPr>
          <a:xfrm>
            <a:off x="5217743" y="3622301"/>
            <a:ext cx="1403922" cy="332257"/>
          </a:xfrm>
          <a:prstGeom prst="wedgeRoundRectCallout">
            <a:avLst>
              <a:gd name="adj1" fmla="val -33744"/>
              <a:gd name="adj2" fmla="val 76123"/>
              <a:gd name="adj3" fmla="val 16667"/>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接客タスク３</a:t>
            </a:r>
            <a:endParaRPr kumimoji="1" lang="en-US" altLang="ja-JP" dirty="0"/>
          </a:p>
        </p:txBody>
      </p:sp>
      <p:sp>
        <p:nvSpPr>
          <p:cNvPr id="13" name="テキスト ボックス 12">
            <a:extLst>
              <a:ext uri="{FF2B5EF4-FFF2-40B4-BE49-F238E27FC236}">
                <a16:creationId xmlns:a16="http://schemas.microsoft.com/office/drawing/2014/main" id="{5902F1A5-D6C7-A965-3DD3-A96F7A9A1EF7}"/>
              </a:ext>
            </a:extLst>
          </p:cNvPr>
          <p:cNvSpPr txBox="1"/>
          <p:nvPr/>
        </p:nvSpPr>
        <p:spPr>
          <a:xfrm>
            <a:off x="8229121" y="1336297"/>
            <a:ext cx="3814398" cy="461665"/>
          </a:xfrm>
          <a:prstGeom prst="rect">
            <a:avLst/>
          </a:prstGeom>
          <a:noFill/>
        </p:spPr>
        <p:txBody>
          <a:bodyPr wrap="square" rtlCol="0">
            <a:spAutoFit/>
          </a:bodyPr>
          <a:lstStyle/>
          <a:p>
            <a:pPr algn="ctr"/>
            <a:r>
              <a:rPr kumimoji="1" lang="ja-JP" altLang="en-US" sz="2400" b="1" dirty="0"/>
              <a:t>訓練</a:t>
            </a:r>
            <a:r>
              <a:rPr kumimoji="1" lang="ja-JP" altLang="en-US" sz="2400" b="1"/>
              <a:t>の流れ（</a:t>
            </a:r>
            <a:r>
              <a:rPr kumimoji="1" lang="ja-JP" altLang="en-US" sz="2400" b="1">
                <a:solidFill>
                  <a:srgbClr val="FF0000"/>
                </a:solidFill>
              </a:rPr>
              <a:t>事前定義</a:t>
            </a:r>
            <a:r>
              <a:rPr kumimoji="1" lang="ja-JP" altLang="en-US" sz="2400" b="1"/>
              <a:t>）</a:t>
            </a:r>
            <a:endParaRPr kumimoji="1" lang="ja-JP" altLang="en-US" sz="2400" b="1" dirty="0"/>
          </a:p>
        </p:txBody>
      </p:sp>
    </p:spTree>
    <p:extLst>
      <p:ext uri="{BB962C8B-B14F-4D97-AF65-F5344CB8AC3E}">
        <p14:creationId xmlns:p14="http://schemas.microsoft.com/office/powerpoint/2010/main" val="4105470627"/>
      </p:ext>
    </p:extLst>
  </p:cSld>
  <p:clrMapOvr>
    <a:masterClrMapping/>
  </p:clrMapOvr>
  <mc:AlternateContent xmlns:mc="http://schemas.openxmlformats.org/markup-compatibility/2006" xmlns:p14="http://schemas.microsoft.com/office/powerpoint/2010/main">
    <mc:Choice Requires="p14">
      <p:transition spd="slow" p14:dur="2000" advTm="19230"/>
    </mc:Choice>
    <mc:Fallback xmlns="">
      <p:transition spd="slow" advTm="1923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2A9647-FD4B-2DBF-3F06-6B8EEF9E64A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497E63F-2D20-D4A5-1BC4-6F35A63BA986}"/>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8FB761AB-4D1C-FFD7-2323-6128D7ECC73B}"/>
              </a:ext>
            </a:extLst>
          </p:cNvPr>
          <p:cNvSpPr>
            <a:spLocks noGrp="1"/>
          </p:cNvSpPr>
          <p:nvPr>
            <p:ph idx="1"/>
          </p:nvPr>
        </p:nvSpPr>
        <p:spPr/>
        <p:txBody>
          <a:bodyPr>
            <a:normAutofit fontScale="92500" lnSpcReduction="10000"/>
          </a:bodyPr>
          <a:lstStyle/>
          <a:p>
            <a:pPr>
              <a:lnSpc>
                <a:spcPct val="150000"/>
              </a:lnSpc>
            </a:pPr>
            <a:r>
              <a:rPr kumimoji="1" lang="ja-JP" altLang="en-US" sz="3200"/>
              <a:t>・複数顧客接客訓練とは</a:t>
            </a:r>
            <a:endParaRPr kumimoji="1" lang="en-US" altLang="ja-JP" sz="3200" dirty="0"/>
          </a:p>
          <a:p>
            <a:pPr>
              <a:lnSpc>
                <a:spcPct val="150000"/>
              </a:lnSpc>
            </a:pPr>
            <a:r>
              <a:rPr lang="ja-JP" altLang="en-US" sz="3200"/>
              <a:t>・先行研究における取り組み</a:t>
            </a:r>
            <a:endParaRPr lang="en-US" altLang="ja-JP" sz="3200" dirty="0"/>
          </a:p>
          <a:p>
            <a:pPr>
              <a:lnSpc>
                <a:spcPct val="150000"/>
              </a:lnSpc>
            </a:pPr>
            <a:r>
              <a:rPr kumimoji="1" lang="ja-JP" altLang="en-US" sz="3200" b="1"/>
              <a:t>・</a:t>
            </a:r>
            <a:r>
              <a:rPr kumimoji="1" lang="ja-JP" altLang="en-US" sz="3200" b="1" u="sng"/>
              <a:t>先行研究における課題</a:t>
            </a:r>
            <a:endParaRPr kumimoji="1" lang="en-US" altLang="ja-JP" sz="3200" b="1" u="sng" dirty="0"/>
          </a:p>
          <a:p>
            <a:pPr>
              <a:lnSpc>
                <a:spcPct val="150000"/>
              </a:lnSpc>
            </a:pPr>
            <a:r>
              <a:rPr kumimoji="1" lang="ja-JP" altLang="en-US" sz="3200"/>
              <a:t>・提案手法</a:t>
            </a:r>
            <a:endParaRPr lang="en-US" altLang="ja-JP" sz="3200" dirty="0"/>
          </a:p>
          <a:p>
            <a:pPr>
              <a:lnSpc>
                <a:spcPct val="150000"/>
              </a:lnSpc>
            </a:pPr>
            <a:r>
              <a:rPr kumimoji="1" lang="ja-JP" altLang="en-US" sz="3200"/>
              <a:t>・評価実験</a:t>
            </a:r>
            <a:endParaRPr kumimoji="1" lang="en-US" altLang="ja-JP" sz="3200" dirty="0"/>
          </a:p>
        </p:txBody>
      </p:sp>
      <p:sp>
        <p:nvSpPr>
          <p:cNvPr id="4" name="日付プレースホルダー 3">
            <a:extLst>
              <a:ext uri="{FF2B5EF4-FFF2-40B4-BE49-F238E27FC236}">
                <a16:creationId xmlns:a16="http://schemas.microsoft.com/office/drawing/2014/main" id="{C615D6BB-233E-7958-9286-4AE0B16BDFF2}"/>
              </a:ext>
            </a:extLst>
          </p:cNvPr>
          <p:cNvSpPr>
            <a:spLocks noGrp="1"/>
          </p:cNvSpPr>
          <p:nvPr>
            <p:ph type="dt" sz="half" idx="10"/>
          </p:nvPr>
        </p:nvSpPr>
        <p:spPr/>
        <p:txBody>
          <a:bodyPr/>
          <a:lstStyle/>
          <a:p>
            <a:fld id="{EC21C8B4-4787-4A56-9BEC-137DCCE37663}" type="datetime1">
              <a:rPr kumimoji="1" lang="ja-JP" altLang="en-US" smtClean="0"/>
              <a:t>2025/6/11</a:t>
            </a:fld>
            <a:endParaRPr kumimoji="1" lang="ja-JP" altLang="en-US"/>
          </a:p>
        </p:txBody>
      </p:sp>
      <p:sp>
        <p:nvSpPr>
          <p:cNvPr id="5" name="スライド番号プレースホルダー 4">
            <a:extLst>
              <a:ext uri="{FF2B5EF4-FFF2-40B4-BE49-F238E27FC236}">
                <a16:creationId xmlns:a16="http://schemas.microsoft.com/office/drawing/2014/main" id="{49C1664B-728F-5B8F-8A02-4350253990F3}"/>
              </a:ext>
            </a:extLst>
          </p:cNvPr>
          <p:cNvSpPr>
            <a:spLocks noGrp="1"/>
          </p:cNvSpPr>
          <p:nvPr>
            <p:ph type="sldNum" sz="quarter" idx="12"/>
          </p:nvPr>
        </p:nvSpPr>
        <p:spPr/>
        <p:txBody>
          <a:bodyPr/>
          <a:lstStyle/>
          <a:p>
            <a:fld id="{FEF13177-6D45-4C76-BBB0-890CE83CA06E}" type="slidenum">
              <a:rPr kumimoji="1" lang="ja-JP" altLang="en-US" smtClean="0"/>
              <a:t>12</a:t>
            </a:fld>
            <a:endParaRPr kumimoji="1" lang="ja-JP" altLang="en-US"/>
          </a:p>
        </p:txBody>
      </p:sp>
    </p:spTree>
    <p:extLst>
      <p:ext uri="{BB962C8B-B14F-4D97-AF65-F5344CB8AC3E}">
        <p14:creationId xmlns:p14="http://schemas.microsoft.com/office/powerpoint/2010/main" val="533521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0F8214-C651-5A36-060D-372EB4D6A8B7}"/>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48BDA340-4B87-518E-F344-5AA7D1886FA3}"/>
              </a:ext>
            </a:extLst>
          </p:cNvPr>
          <p:cNvSpPr/>
          <p:nvPr/>
        </p:nvSpPr>
        <p:spPr>
          <a:xfrm>
            <a:off x="1036322" y="1088138"/>
            <a:ext cx="10405607" cy="10256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日付プレースホルダー 16">
            <a:extLst>
              <a:ext uri="{FF2B5EF4-FFF2-40B4-BE49-F238E27FC236}">
                <a16:creationId xmlns:a16="http://schemas.microsoft.com/office/drawing/2014/main" id="{4B7E2C26-EC13-2349-39BE-DA88EBE59F5E}"/>
              </a:ext>
            </a:extLst>
          </p:cNvPr>
          <p:cNvSpPr>
            <a:spLocks noGrp="1"/>
          </p:cNvSpPr>
          <p:nvPr>
            <p:ph type="dt" sz="half" idx="10"/>
          </p:nvPr>
        </p:nvSpPr>
        <p:spPr/>
        <p:txBody>
          <a:bodyPr/>
          <a:lstStyle/>
          <a:p>
            <a:fld id="{82D3B0FE-7406-43DC-985B-D5269EC9AFE2}" type="datetime1">
              <a:rPr kumimoji="1" lang="ja-JP" altLang="en-US" smtClean="0"/>
              <a:t>2025/6/11</a:t>
            </a:fld>
            <a:endParaRPr kumimoji="1" lang="ja-JP" altLang="en-US"/>
          </a:p>
        </p:txBody>
      </p:sp>
      <p:sp>
        <p:nvSpPr>
          <p:cNvPr id="18" name="スライド番号プレースホルダー 17">
            <a:extLst>
              <a:ext uri="{FF2B5EF4-FFF2-40B4-BE49-F238E27FC236}">
                <a16:creationId xmlns:a16="http://schemas.microsoft.com/office/drawing/2014/main" id="{B0AC60B7-8176-D509-219C-37B90BC20D4E}"/>
              </a:ext>
            </a:extLst>
          </p:cNvPr>
          <p:cNvSpPr>
            <a:spLocks noGrp="1"/>
          </p:cNvSpPr>
          <p:nvPr>
            <p:ph type="sldNum" sz="quarter" idx="12"/>
          </p:nvPr>
        </p:nvSpPr>
        <p:spPr/>
        <p:txBody>
          <a:bodyPr/>
          <a:lstStyle/>
          <a:p>
            <a:fld id="{FEF13177-6D45-4C76-BBB0-890CE83CA06E}" type="slidenum">
              <a:rPr kumimoji="1" lang="ja-JP" altLang="en-US" smtClean="0"/>
              <a:t>13</a:t>
            </a:fld>
            <a:endParaRPr kumimoji="1" lang="ja-JP" altLang="en-US"/>
          </a:p>
        </p:txBody>
      </p:sp>
      <p:graphicFrame>
        <p:nvGraphicFramePr>
          <p:cNvPr id="3" name="表 2">
            <a:extLst>
              <a:ext uri="{FF2B5EF4-FFF2-40B4-BE49-F238E27FC236}">
                <a16:creationId xmlns:a16="http://schemas.microsoft.com/office/drawing/2014/main" id="{BA53DA18-39A5-4710-7163-DD7EB3F88910}"/>
              </a:ext>
            </a:extLst>
          </p:cNvPr>
          <p:cNvGraphicFramePr>
            <a:graphicFrameLocks noGrp="1"/>
          </p:cNvGraphicFramePr>
          <p:nvPr>
            <p:extLst>
              <p:ext uri="{D42A27DB-BD31-4B8C-83A1-F6EECF244321}">
                <p14:modId xmlns:p14="http://schemas.microsoft.com/office/powerpoint/2010/main" val="2203392650"/>
              </p:ext>
            </p:extLst>
          </p:nvPr>
        </p:nvGraphicFramePr>
        <p:xfrm>
          <a:off x="1542690" y="3228306"/>
          <a:ext cx="3034747" cy="2725474"/>
        </p:xfrm>
        <a:graphic>
          <a:graphicData uri="http://schemas.openxmlformats.org/drawingml/2006/table">
            <a:tbl>
              <a:tblPr firstRow="1" bandRow="1">
                <a:tableStyleId>{5C22544A-7EE6-4342-B048-85BDC9FD1C3A}</a:tableStyleId>
              </a:tblPr>
              <a:tblGrid>
                <a:gridCol w="1784339">
                  <a:extLst>
                    <a:ext uri="{9D8B030D-6E8A-4147-A177-3AD203B41FA5}">
                      <a16:colId xmlns:a16="http://schemas.microsoft.com/office/drawing/2014/main" val="1508252467"/>
                    </a:ext>
                  </a:extLst>
                </a:gridCol>
                <a:gridCol w="1250408">
                  <a:extLst>
                    <a:ext uri="{9D8B030D-6E8A-4147-A177-3AD203B41FA5}">
                      <a16:colId xmlns:a16="http://schemas.microsoft.com/office/drawing/2014/main" val="3913585943"/>
                    </a:ext>
                  </a:extLst>
                </a:gridCol>
              </a:tblGrid>
              <a:tr h="426857">
                <a:tc>
                  <a:txBody>
                    <a:bodyPr/>
                    <a:lstStyle/>
                    <a:p>
                      <a:pPr algn="ctr"/>
                      <a:r>
                        <a:rPr kumimoji="1" lang="ja-JP" altLang="en-US" dirty="0"/>
                        <a:t>接客業務</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kumimoji="1" lang="ja-JP" altLang="en-US" dirty="0"/>
                        <a:t>優先順位</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8774248"/>
                  </a:ext>
                </a:extLst>
              </a:tr>
              <a:tr h="426857">
                <a:tc>
                  <a:txBody>
                    <a:bodyPr/>
                    <a:lstStyle/>
                    <a:p>
                      <a:pPr algn="ctr"/>
                      <a:r>
                        <a:rPr kumimoji="1" lang="ja-JP" altLang="en-US" sz="1600" dirty="0"/>
                        <a:t>クレーム応対</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kumimoji="1" lang="ja-JP" altLang="en-US" sz="1600" b="1" dirty="0"/>
                        <a:t>１</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1084373"/>
                  </a:ext>
                </a:extLst>
              </a:tr>
              <a:tr h="591189">
                <a:tc>
                  <a:txBody>
                    <a:bodyPr/>
                    <a:lstStyle/>
                    <a:p>
                      <a:pPr algn="ctr"/>
                      <a:r>
                        <a:rPr kumimoji="1" lang="ja-JP" altLang="en-US" sz="1600"/>
                        <a:t>料理の配膳</a:t>
                      </a:r>
                      <a:endParaRPr kumimoji="1" lang="ja-JP" altLang="en-US" sz="1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EDE7"/>
                    </a:solidFill>
                  </a:tcPr>
                </a:tc>
                <a:tc rowSpan="2">
                  <a:txBody>
                    <a:bodyPr/>
                    <a:lstStyle/>
                    <a:p>
                      <a:pPr algn="ctr"/>
                      <a:r>
                        <a:rPr kumimoji="1" lang="ja-JP" altLang="en-US" sz="1600" b="1" dirty="0"/>
                        <a:t>２</a:t>
                      </a:r>
                      <a:endParaRPr kumimoji="1" lang="en-US" altLang="ja-JP" sz="1600" b="1"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AEDE7"/>
                    </a:solidFill>
                  </a:tcPr>
                </a:tc>
                <a:extLst>
                  <a:ext uri="{0D108BD9-81ED-4DB2-BD59-A6C34878D82A}">
                    <a16:rowId xmlns:a16="http://schemas.microsoft.com/office/drawing/2014/main" val="3846747189"/>
                  </a:ext>
                </a:extLst>
              </a:tr>
              <a:tr h="426857">
                <a:tc>
                  <a:txBody>
                    <a:bodyPr/>
                    <a:lstStyle/>
                    <a:p>
                      <a:pPr algn="ctr"/>
                      <a:r>
                        <a:rPr kumimoji="1" lang="ja-JP" altLang="en-US" sz="1600" dirty="0"/>
                        <a:t>入店客の応対</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AEDE7"/>
                    </a:solidFill>
                  </a:tcPr>
                </a:tc>
                <a:tc vMerge="1">
                  <a:txBody>
                    <a:bodyPr/>
                    <a:lstStyle/>
                    <a:p>
                      <a:endParaRPr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AEDE7"/>
                    </a:solidFill>
                  </a:tcPr>
                </a:tc>
                <a:extLst>
                  <a:ext uri="{0D108BD9-81ED-4DB2-BD59-A6C34878D82A}">
                    <a16:rowId xmlns:a16="http://schemas.microsoft.com/office/drawing/2014/main" val="2680336422"/>
                  </a:ext>
                </a:extLst>
              </a:tr>
              <a:tr h="426857">
                <a:tc>
                  <a:txBody>
                    <a:bodyPr/>
                    <a:lstStyle/>
                    <a:p>
                      <a:pPr algn="ctr"/>
                      <a:r>
                        <a:rPr kumimoji="1" lang="ja-JP" altLang="en-US" sz="1600"/>
                        <a:t>商品の注文</a:t>
                      </a:r>
                      <a:endParaRPr kumimoji="1" lang="ja-JP" altLang="en-US" sz="1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5D9CC"/>
                    </a:solidFill>
                  </a:tcPr>
                </a:tc>
                <a:tc>
                  <a:txBody>
                    <a:bodyPr/>
                    <a:lstStyle/>
                    <a:p>
                      <a:pPr algn="ctr"/>
                      <a:r>
                        <a:rPr kumimoji="1" lang="ja-JP" altLang="en-US" sz="1600" b="1" dirty="0"/>
                        <a:t>３</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5D9CC"/>
                    </a:solidFill>
                  </a:tcPr>
                </a:tc>
                <a:extLst>
                  <a:ext uri="{0D108BD9-81ED-4DB2-BD59-A6C34878D82A}">
                    <a16:rowId xmlns:a16="http://schemas.microsoft.com/office/drawing/2014/main" val="1334457198"/>
                  </a:ext>
                </a:extLst>
              </a:tr>
              <a:tr h="426857">
                <a:tc>
                  <a:txBody>
                    <a:bodyPr/>
                    <a:lstStyle/>
                    <a:p>
                      <a:pPr algn="ctr"/>
                      <a:r>
                        <a:rPr kumimoji="1" lang="ja-JP" altLang="en-US" sz="1600"/>
                        <a:t>テーブルの片付け</a:t>
                      </a:r>
                      <a:endParaRPr kumimoji="1" lang="ja-JP" altLang="en-US" sz="1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AEDE7"/>
                    </a:solidFill>
                  </a:tcPr>
                </a:tc>
                <a:tc>
                  <a:txBody>
                    <a:bodyPr/>
                    <a:lstStyle/>
                    <a:p>
                      <a:pPr algn="ctr"/>
                      <a:r>
                        <a:rPr kumimoji="1" lang="ja-JP" altLang="en-US" sz="1600" b="1" dirty="0"/>
                        <a:t>４</a:t>
                      </a:r>
                      <a:endParaRPr kumimoji="1" lang="en-US" altLang="ja-JP" sz="1600" b="1"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AEDE7"/>
                    </a:solidFill>
                  </a:tcPr>
                </a:tc>
                <a:extLst>
                  <a:ext uri="{0D108BD9-81ED-4DB2-BD59-A6C34878D82A}">
                    <a16:rowId xmlns:a16="http://schemas.microsoft.com/office/drawing/2014/main" val="3138091500"/>
                  </a:ext>
                </a:extLst>
              </a:tr>
            </a:tbl>
          </a:graphicData>
        </a:graphic>
      </p:graphicFrame>
      <p:sp>
        <p:nvSpPr>
          <p:cNvPr id="7" name="テキスト ボックス 6">
            <a:extLst>
              <a:ext uri="{FF2B5EF4-FFF2-40B4-BE49-F238E27FC236}">
                <a16:creationId xmlns:a16="http://schemas.microsoft.com/office/drawing/2014/main" id="{5FEE9129-6EE9-19D0-7ADB-D667290CA6FE}"/>
              </a:ext>
            </a:extLst>
          </p:cNvPr>
          <p:cNvSpPr txBox="1"/>
          <p:nvPr/>
        </p:nvSpPr>
        <p:spPr>
          <a:xfrm>
            <a:off x="1851548" y="2893911"/>
            <a:ext cx="2448416" cy="369332"/>
          </a:xfrm>
          <a:prstGeom prst="rect">
            <a:avLst/>
          </a:prstGeom>
          <a:noFill/>
        </p:spPr>
        <p:txBody>
          <a:bodyPr wrap="square" rtlCol="0">
            <a:spAutoFit/>
          </a:bodyPr>
          <a:lstStyle/>
          <a:p>
            <a:pPr algn="ctr"/>
            <a:r>
              <a:rPr kumimoji="1" lang="ja-JP" altLang="en-US" dirty="0"/>
              <a:t>発生する接客タスク</a:t>
            </a:r>
          </a:p>
        </p:txBody>
      </p:sp>
      <p:sp>
        <p:nvSpPr>
          <p:cNvPr id="23" name="タイトル 1">
            <a:extLst>
              <a:ext uri="{FF2B5EF4-FFF2-40B4-BE49-F238E27FC236}">
                <a16:creationId xmlns:a16="http://schemas.microsoft.com/office/drawing/2014/main" id="{48D8AB9E-6178-A2EF-FF1C-E242553EDF6F}"/>
              </a:ext>
            </a:extLst>
          </p:cNvPr>
          <p:cNvSpPr>
            <a:spLocks noGrp="1"/>
          </p:cNvSpPr>
          <p:nvPr>
            <p:ph type="title"/>
          </p:nvPr>
        </p:nvSpPr>
        <p:spPr>
          <a:xfrm>
            <a:off x="1097278" y="208817"/>
            <a:ext cx="10058400" cy="896852"/>
          </a:xfrm>
        </p:spPr>
        <p:txBody>
          <a:bodyPr>
            <a:normAutofit/>
          </a:bodyPr>
          <a:lstStyle/>
          <a:p>
            <a:r>
              <a:rPr kumimoji="1" lang="ja-JP" altLang="en-US" dirty="0"/>
              <a:t>先行研究</a:t>
            </a:r>
            <a:r>
              <a:rPr kumimoji="1" lang="ja-JP" altLang="en-US"/>
              <a:t>における問題点</a:t>
            </a:r>
            <a:r>
              <a:rPr lang="ja-JP" altLang="en-US"/>
              <a:t>（１）</a:t>
            </a:r>
            <a:endParaRPr kumimoji="1" lang="ja-JP" altLang="en-US" dirty="0"/>
          </a:p>
        </p:txBody>
      </p:sp>
      <p:cxnSp>
        <p:nvCxnSpPr>
          <p:cNvPr id="24" name="直線コネクタ 23">
            <a:extLst>
              <a:ext uri="{FF2B5EF4-FFF2-40B4-BE49-F238E27FC236}">
                <a16:creationId xmlns:a16="http://schemas.microsoft.com/office/drawing/2014/main" id="{111BCE2A-BEA4-1E38-D266-B08B45EA2843}"/>
              </a:ext>
            </a:extLst>
          </p:cNvPr>
          <p:cNvCxnSpPr/>
          <p:nvPr/>
        </p:nvCxnSpPr>
        <p:spPr>
          <a:xfrm flipV="1">
            <a:off x="1036322" y="995211"/>
            <a:ext cx="10295612" cy="172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DAFADF2F-01F2-5672-801E-B82C711E4B1E}"/>
              </a:ext>
            </a:extLst>
          </p:cNvPr>
          <p:cNvSpPr txBox="1"/>
          <p:nvPr/>
        </p:nvSpPr>
        <p:spPr>
          <a:xfrm>
            <a:off x="1866271" y="1242251"/>
            <a:ext cx="8459457" cy="830997"/>
          </a:xfrm>
          <a:prstGeom prst="rect">
            <a:avLst/>
          </a:prstGeom>
          <a:noFill/>
        </p:spPr>
        <p:txBody>
          <a:bodyPr wrap="square" rtlCol="0">
            <a:spAutoFit/>
          </a:bodyPr>
          <a:lstStyle/>
          <a:p>
            <a:r>
              <a:rPr kumimoji="1" lang="ja-JP" altLang="en-US" sz="2400" b="1"/>
              <a:t>・ 発生する接客タスクが事前定義されている</a:t>
            </a:r>
            <a:r>
              <a:rPr kumimoji="1" lang="en-US" altLang="ja-JP" sz="2400" b="1" dirty="0"/>
              <a:t> </a:t>
            </a:r>
            <a:r>
              <a:rPr kumimoji="1" lang="ja-JP" altLang="en-US" sz="2400" b="1"/>
              <a:t>（</a:t>
            </a:r>
            <a:r>
              <a:rPr kumimoji="1" lang="ja-JP" altLang="en-US" sz="2400" b="1">
                <a:solidFill>
                  <a:srgbClr val="FF0000"/>
                </a:solidFill>
              </a:rPr>
              <a:t>訓練の流れ</a:t>
            </a:r>
            <a:r>
              <a:rPr kumimoji="1" lang="ja-JP" altLang="en-US" sz="2400" b="1"/>
              <a:t>）</a:t>
            </a:r>
            <a:endParaRPr kumimoji="1" lang="en-US" altLang="ja-JP" sz="2400" b="1" dirty="0"/>
          </a:p>
          <a:p>
            <a:r>
              <a:rPr kumimoji="1" lang="ja-JP" altLang="en-US" sz="2400" b="1"/>
              <a:t>・ 各タスクで顧客の発言内容が決められている</a:t>
            </a:r>
            <a:r>
              <a:rPr kumimoji="1" lang="en-US" altLang="ja-JP" sz="2400" b="1" dirty="0"/>
              <a:t> </a:t>
            </a:r>
            <a:r>
              <a:rPr kumimoji="1" lang="ja-JP" altLang="en-US" sz="2400" b="1"/>
              <a:t>（</a:t>
            </a:r>
            <a:r>
              <a:rPr kumimoji="1" lang="ja-JP" altLang="en-US" sz="2400" b="1">
                <a:solidFill>
                  <a:srgbClr val="FF0000"/>
                </a:solidFill>
              </a:rPr>
              <a:t>訓練シナリオ</a:t>
            </a:r>
            <a:r>
              <a:rPr kumimoji="1" lang="ja-JP" altLang="en-US" sz="2400" b="1"/>
              <a:t>）</a:t>
            </a:r>
            <a:endParaRPr kumimoji="1" lang="en-US" altLang="ja-JP" b="1" dirty="0"/>
          </a:p>
        </p:txBody>
      </p:sp>
      <p:sp>
        <p:nvSpPr>
          <p:cNvPr id="28" name="四角形吹き出し 27">
            <a:extLst>
              <a:ext uri="{FF2B5EF4-FFF2-40B4-BE49-F238E27FC236}">
                <a16:creationId xmlns:a16="http://schemas.microsoft.com/office/drawing/2014/main" id="{6C2044F9-82D0-FD00-F304-D5D95B1EDF27}"/>
              </a:ext>
            </a:extLst>
          </p:cNvPr>
          <p:cNvSpPr/>
          <p:nvPr/>
        </p:nvSpPr>
        <p:spPr>
          <a:xfrm>
            <a:off x="5016500" y="2113823"/>
            <a:ext cx="6939059" cy="4071878"/>
          </a:xfrm>
          <a:prstGeom prst="wedgeRectCallout">
            <a:avLst>
              <a:gd name="adj1" fmla="val -59974"/>
              <a:gd name="adj2" fmla="val -7663"/>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849B3F9B-2DBE-AFF8-7EC3-F00BF1D1A485}"/>
              </a:ext>
            </a:extLst>
          </p:cNvPr>
          <p:cNvSpPr txBox="1"/>
          <p:nvPr/>
        </p:nvSpPr>
        <p:spPr>
          <a:xfrm>
            <a:off x="5016500" y="2157681"/>
            <a:ext cx="6939059" cy="461665"/>
          </a:xfrm>
          <a:prstGeom prst="rect">
            <a:avLst/>
          </a:prstGeom>
          <a:noFill/>
        </p:spPr>
        <p:txBody>
          <a:bodyPr wrap="square" rtlCol="0">
            <a:spAutoFit/>
          </a:bodyPr>
          <a:lstStyle/>
          <a:p>
            <a:r>
              <a:rPr kumimoji="1" lang="ja-JP" altLang="en-US" sz="2400">
                <a:solidFill>
                  <a:schemeClr val="bg1"/>
                </a:solidFill>
              </a:rPr>
              <a:t>優先順位の異なる二つのタスクが同時発生する場面</a:t>
            </a:r>
          </a:p>
        </p:txBody>
      </p:sp>
      <p:sp>
        <p:nvSpPr>
          <p:cNvPr id="30" name="テキスト ボックス 29">
            <a:extLst>
              <a:ext uri="{FF2B5EF4-FFF2-40B4-BE49-F238E27FC236}">
                <a16:creationId xmlns:a16="http://schemas.microsoft.com/office/drawing/2014/main" id="{85FCF90E-7EC8-D46E-E9AA-500086DF5723}"/>
              </a:ext>
            </a:extLst>
          </p:cNvPr>
          <p:cNvSpPr txBox="1"/>
          <p:nvPr/>
        </p:nvSpPr>
        <p:spPr>
          <a:xfrm>
            <a:off x="5338481" y="3179310"/>
            <a:ext cx="1932856" cy="400110"/>
          </a:xfrm>
          <a:prstGeom prst="rect">
            <a:avLst/>
          </a:prstGeom>
          <a:noFill/>
        </p:spPr>
        <p:txBody>
          <a:bodyPr wrap="square" rtlCol="0">
            <a:spAutoFit/>
          </a:bodyPr>
          <a:lstStyle/>
          <a:p>
            <a:r>
              <a:rPr kumimoji="1" lang="ja-JP" altLang="en-US" sz="2000">
                <a:solidFill>
                  <a:srgbClr val="FFFF00"/>
                </a:solidFill>
              </a:rPr>
              <a:t>クレーム対応</a:t>
            </a:r>
          </a:p>
        </p:txBody>
      </p:sp>
      <p:sp>
        <p:nvSpPr>
          <p:cNvPr id="31" name="テキスト ボックス 30">
            <a:extLst>
              <a:ext uri="{FF2B5EF4-FFF2-40B4-BE49-F238E27FC236}">
                <a16:creationId xmlns:a16="http://schemas.microsoft.com/office/drawing/2014/main" id="{E2361B1D-24B2-E43C-B31A-3B86B2465C8F}"/>
              </a:ext>
            </a:extLst>
          </p:cNvPr>
          <p:cNvSpPr txBox="1"/>
          <p:nvPr/>
        </p:nvSpPr>
        <p:spPr>
          <a:xfrm>
            <a:off x="5331781" y="4203584"/>
            <a:ext cx="1932856" cy="400110"/>
          </a:xfrm>
          <a:prstGeom prst="rect">
            <a:avLst/>
          </a:prstGeom>
          <a:noFill/>
        </p:spPr>
        <p:txBody>
          <a:bodyPr wrap="square" rtlCol="0">
            <a:spAutoFit/>
          </a:bodyPr>
          <a:lstStyle/>
          <a:p>
            <a:r>
              <a:rPr kumimoji="1" lang="ja-JP" altLang="en-US" sz="2000">
                <a:solidFill>
                  <a:srgbClr val="FFFF00"/>
                </a:solidFill>
              </a:rPr>
              <a:t>入店客の対応</a:t>
            </a:r>
          </a:p>
        </p:txBody>
      </p:sp>
      <p:sp>
        <p:nvSpPr>
          <p:cNvPr id="32" name="テキスト ボックス 31">
            <a:extLst>
              <a:ext uri="{FF2B5EF4-FFF2-40B4-BE49-F238E27FC236}">
                <a16:creationId xmlns:a16="http://schemas.microsoft.com/office/drawing/2014/main" id="{0F5A10FE-E02E-2FC5-DF2F-5AE2919F7AA5}"/>
              </a:ext>
            </a:extLst>
          </p:cNvPr>
          <p:cNvSpPr txBox="1"/>
          <p:nvPr/>
        </p:nvSpPr>
        <p:spPr>
          <a:xfrm>
            <a:off x="5338481" y="5102172"/>
            <a:ext cx="1932856" cy="400110"/>
          </a:xfrm>
          <a:prstGeom prst="rect">
            <a:avLst/>
          </a:prstGeom>
          <a:noFill/>
        </p:spPr>
        <p:txBody>
          <a:bodyPr wrap="square" rtlCol="0">
            <a:spAutoFit/>
          </a:bodyPr>
          <a:lstStyle/>
          <a:p>
            <a:r>
              <a:rPr kumimoji="1" lang="ja-JP" altLang="en-US" sz="2000">
                <a:solidFill>
                  <a:srgbClr val="FFFF00"/>
                </a:solidFill>
              </a:rPr>
              <a:t>商品の注文</a:t>
            </a:r>
          </a:p>
        </p:txBody>
      </p:sp>
      <p:sp>
        <p:nvSpPr>
          <p:cNvPr id="33" name="テキスト ボックス 32">
            <a:extLst>
              <a:ext uri="{FF2B5EF4-FFF2-40B4-BE49-F238E27FC236}">
                <a16:creationId xmlns:a16="http://schemas.microsoft.com/office/drawing/2014/main" id="{585CCBF4-5696-DE8C-2F0F-5882E1C1E79E}"/>
              </a:ext>
            </a:extLst>
          </p:cNvPr>
          <p:cNvSpPr txBox="1"/>
          <p:nvPr/>
        </p:nvSpPr>
        <p:spPr>
          <a:xfrm>
            <a:off x="5338481" y="4569550"/>
            <a:ext cx="1763770" cy="400110"/>
          </a:xfrm>
          <a:prstGeom prst="rect">
            <a:avLst/>
          </a:prstGeom>
          <a:noFill/>
        </p:spPr>
        <p:txBody>
          <a:bodyPr wrap="square" rtlCol="0">
            <a:spAutoFit/>
          </a:bodyPr>
          <a:lstStyle/>
          <a:p>
            <a:r>
              <a:rPr kumimoji="1" lang="ja-JP" altLang="en-US" sz="2000">
                <a:solidFill>
                  <a:srgbClr val="FFFF00"/>
                </a:solidFill>
              </a:rPr>
              <a:t>料理の配膳</a:t>
            </a:r>
          </a:p>
        </p:txBody>
      </p:sp>
      <p:sp>
        <p:nvSpPr>
          <p:cNvPr id="34" name="テキスト ボックス 33">
            <a:extLst>
              <a:ext uri="{FF2B5EF4-FFF2-40B4-BE49-F238E27FC236}">
                <a16:creationId xmlns:a16="http://schemas.microsoft.com/office/drawing/2014/main" id="{281927C1-A02F-2254-6C45-015669D9A088}"/>
              </a:ext>
            </a:extLst>
          </p:cNvPr>
          <p:cNvSpPr txBox="1"/>
          <p:nvPr/>
        </p:nvSpPr>
        <p:spPr>
          <a:xfrm>
            <a:off x="10795794" y="3172637"/>
            <a:ext cx="966428" cy="461665"/>
          </a:xfrm>
          <a:prstGeom prst="rect">
            <a:avLst/>
          </a:prstGeom>
          <a:noFill/>
        </p:spPr>
        <p:txBody>
          <a:bodyPr wrap="square" rtlCol="0">
            <a:spAutoFit/>
          </a:bodyPr>
          <a:lstStyle/>
          <a:p>
            <a:r>
              <a:rPr kumimoji="1" lang="en-US" altLang="ja-JP" sz="2400" dirty="0">
                <a:solidFill>
                  <a:srgbClr val="FFFF00"/>
                </a:solidFill>
              </a:rPr>
              <a:t>4</a:t>
            </a:r>
            <a:r>
              <a:rPr kumimoji="1" lang="ja-JP" altLang="en-US" sz="2400">
                <a:solidFill>
                  <a:srgbClr val="FFFF00"/>
                </a:solidFill>
              </a:rPr>
              <a:t>通り</a:t>
            </a:r>
          </a:p>
        </p:txBody>
      </p:sp>
      <p:sp>
        <p:nvSpPr>
          <p:cNvPr id="35" name="テキスト ボックス 34">
            <a:extLst>
              <a:ext uri="{FF2B5EF4-FFF2-40B4-BE49-F238E27FC236}">
                <a16:creationId xmlns:a16="http://schemas.microsoft.com/office/drawing/2014/main" id="{7A9A1318-AC88-2054-08EA-59855C8F2ADB}"/>
              </a:ext>
            </a:extLst>
          </p:cNvPr>
          <p:cNvSpPr txBox="1"/>
          <p:nvPr/>
        </p:nvSpPr>
        <p:spPr>
          <a:xfrm>
            <a:off x="10795794" y="4311588"/>
            <a:ext cx="966428" cy="461665"/>
          </a:xfrm>
          <a:prstGeom prst="rect">
            <a:avLst/>
          </a:prstGeom>
          <a:noFill/>
        </p:spPr>
        <p:txBody>
          <a:bodyPr wrap="square" rtlCol="0">
            <a:spAutoFit/>
          </a:bodyPr>
          <a:lstStyle/>
          <a:p>
            <a:r>
              <a:rPr kumimoji="1" lang="en-US" altLang="ja-JP" sz="2400" dirty="0">
                <a:solidFill>
                  <a:srgbClr val="FFFF00"/>
                </a:solidFill>
              </a:rPr>
              <a:t>4</a:t>
            </a:r>
            <a:r>
              <a:rPr kumimoji="1" lang="ja-JP" altLang="en-US" sz="2400">
                <a:solidFill>
                  <a:srgbClr val="FFFF00"/>
                </a:solidFill>
              </a:rPr>
              <a:t>通り</a:t>
            </a:r>
          </a:p>
        </p:txBody>
      </p:sp>
      <p:sp>
        <p:nvSpPr>
          <p:cNvPr id="37" name="テキスト ボックス 36">
            <a:extLst>
              <a:ext uri="{FF2B5EF4-FFF2-40B4-BE49-F238E27FC236}">
                <a16:creationId xmlns:a16="http://schemas.microsoft.com/office/drawing/2014/main" id="{000B7A11-915E-0F72-0720-28FB1F958471}"/>
              </a:ext>
            </a:extLst>
          </p:cNvPr>
          <p:cNvSpPr txBox="1"/>
          <p:nvPr/>
        </p:nvSpPr>
        <p:spPr>
          <a:xfrm>
            <a:off x="6319083" y="5656687"/>
            <a:ext cx="4410186" cy="523220"/>
          </a:xfrm>
          <a:prstGeom prst="rect">
            <a:avLst/>
          </a:prstGeom>
          <a:noFill/>
        </p:spPr>
        <p:txBody>
          <a:bodyPr wrap="square" rtlCol="0">
            <a:spAutoFit/>
          </a:bodyPr>
          <a:lstStyle/>
          <a:p>
            <a:pPr algn="ctr"/>
            <a:r>
              <a:rPr kumimoji="1" lang="ja-JP" altLang="en-US" sz="2800">
                <a:solidFill>
                  <a:srgbClr val="FFFF00"/>
                </a:solidFill>
              </a:rPr>
              <a:t>全</a:t>
            </a:r>
            <a:r>
              <a:rPr kumimoji="1" lang="en-US" altLang="ja-JP" sz="2800" dirty="0">
                <a:solidFill>
                  <a:srgbClr val="FFFF00"/>
                </a:solidFill>
              </a:rPr>
              <a:t>9</a:t>
            </a:r>
            <a:r>
              <a:rPr kumimoji="1" lang="ja-JP" altLang="en-US" sz="2800">
                <a:solidFill>
                  <a:srgbClr val="FFFF00"/>
                </a:solidFill>
              </a:rPr>
              <a:t>通りの場面が存在</a:t>
            </a:r>
          </a:p>
        </p:txBody>
      </p:sp>
      <p:sp>
        <p:nvSpPr>
          <p:cNvPr id="38" name="左中かっこ 37">
            <a:extLst>
              <a:ext uri="{FF2B5EF4-FFF2-40B4-BE49-F238E27FC236}">
                <a16:creationId xmlns:a16="http://schemas.microsoft.com/office/drawing/2014/main" id="{647C8B80-860D-8672-4C44-DCC186A0D700}"/>
              </a:ext>
            </a:extLst>
          </p:cNvPr>
          <p:cNvSpPr/>
          <p:nvPr/>
        </p:nvSpPr>
        <p:spPr>
          <a:xfrm>
            <a:off x="7169115" y="2787965"/>
            <a:ext cx="328316" cy="1174746"/>
          </a:xfrm>
          <a:prstGeom prst="leftBrace">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AC694CD6-EED7-7F6F-24B8-CA2A2007CE06}"/>
              </a:ext>
            </a:extLst>
          </p:cNvPr>
          <p:cNvSpPr txBox="1"/>
          <p:nvPr/>
        </p:nvSpPr>
        <p:spPr>
          <a:xfrm>
            <a:off x="7527569" y="2698445"/>
            <a:ext cx="2210329" cy="400110"/>
          </a:xfrm>
          <a:prstGeom prst="rect">
            <a:avLst/>
          </a:prstGeom>
          <a:noFill/>
        </p:spPr>
        <p:txBody>
          <a:bodyPr wrap="square" rtlCol="0">
            <a:spAutoFit/>
          </a:bodyPr>
          <a:lstStyle/>
          <a:p>
            <a:r>
              <a:rPr kumimoji="1" lang="ja-JP" altLang="en-US" sz="2000">
                <a:solidFill>
                  <a:srgbClr val="FFFF00"/>
                </a:solidFill>
              </a:rPr>
              <a:t>入店客の対応</a:t>
            </a:r>
          </a:p>
        </p:txBody>
      </p:sp>
      <p:sp>
        <p:nvSpPr>
          <p:cNvPr id="40" name="テキスト ボックス 39">
            <a:extLst>
              <a:ext uri="{FF2B5EF4-FFF2-40B4-BE49-F238E27FC236}">
                <a16:creationId xmlns:a16="http://schemas.microsoft.com/office/drawing/2014/main" id="{3236094A-8212-5246-8E10-7430AECBAE2D}"/>
              </a:ext>
            </a:extLst>
          </p:cNvPr>
          <p:cNvSpPr txBox="1"/>
          <p:nvPr/>
        </p:nvSpPr>
        <p:spPr>
          <a:xfrm>
            <a:off x="7512500" y="3032912"/>
            <a:ext cx="2210329" cy="400110"/>
          </a:xfrm>
          <a:prstGeom prst="rect">
            <a:avLst/>
          </a:prstGeom>
          <a:noFill/>
        </p:spPr>
        <p:txBody>
          <a:bodyPr wrap="square" rtlCol="0">
            <a:spAutoFit/>
          </a:bodyPr>
          <a:lstStyle/>
          <a:p>
            <a:r>
              <a:rPr kumimoji="1" lang="ja-JP" altLang="en-US" sz="2000">
                <a:solidFill>
                  <a:srgbClr val="FFFF00"/>
                </a:solidFill>
              </a:rPr>
              <a:t>料理の配膳</a:t>
            </a:r>
          </a:p>
        </p:txBody>
      </p:sp>
      <p:sp>
        <p:nvSpPr>
          <p:cNvPr id="41" name="テキスト ボックス 40">
            <a:extLst>
              <a:ext uri="{FF2B5EF4-FFF2-40B4-BE49-F238E27FC236}">
                <a16:creationId xmlns:a16="http://schemas.microsoft.com/office/drawing/2014/main" id="{8F07DC84-DDCC-79CA-F0C6-BD69AFD67858}"/>
              </a:ext>
            </a:extLst>
          </p:cNvPr>
          <p:cNvSpPr txBox="1"/>
          <p:nvPr/>
        </p:nvSpPr>
        <p:spPr>
          <a:xfrm>
            <a:off x="7527569" y="3366326"/>
            <a:ext cx="2210329" cy="400110"/>
          </a:xfrm>
          <a:prstGeom prst="rect">
            <a:avLst/>
          </a:prstGeom>
          <a:noFill/>
        </p:spPr>
        <p:txBody>
          <a:bodyPr wrap="square" rtlCol="0">
            <a:spAutoFit/>
          </a:bodyPr>
          <a:lstStyle/>
          <a:p>
            <a:r>
              <a:rPr kumimoji="1" lang="ja-JP" altLang="en-US" sz="2000">
                <a:solidFill>
                  <a:srgbClr val="FFFF00"/>
                </a:solidFill>
              </a:rPr>
              <a:t>商品の注文</a:t>
            </a:r>
          </a:p>
        </p:txBody>
      </p:sp>
      <p:sp>
        <p:nvSpPr>
          <p:cNvPr id="42" name="テキスト ボックス 41">
            <a:extLst>
              <a:ext uri="{FF2B5EF4-FFF2-40B4-BE49-F238E27FC236}">
                <a16:creationId xmlns:a16="http://schemas.microsoft.com/office/drawing/2014/main" id="{00095506-D2AE-B6C1-AEF8-41D6966A878E}"/>
              </a:ext>
            </a:extLst>
          </p:cNvPr>
          <p:cNvSpPr txBox="1"/>
          <p:nvPr/>
        </p:nvSpPr>
        <p:spPr>
          <a:xfrm>
            <a:off x="7536420" y="3700793"/>
            <a:ext cx="2210329" cy="400110"/>
          </a:xfrm>
          <a:prstGeom prst="rect">
            <a:avLst/>
          </a:prstGeom>
          <a:noFill/>
        </p:spPr>
        <p:txBody>
          <a:bodyPr wrap="square" rtlCol="0">
            <a:spAutoFit/>
          </a:bodyPr>
          <a:lstStyle/>
          <a:p>
            <a:r>
              <a:rPr kumimoji="1" lang="ja-JP" altLang="en-US" sz="2000">
                <a:solidFill>
                  <a:srgbClr val="FFFF00"/>
                </a:solidFill>
              </a:rPr>
              <a:t>テーブルの片付け</a:t>
            </a:r>
          </a:p>
        </p:txBody>
      </p:sp>
      <p:sp>
        <p:nvSpPr>
          <p:cNvPr id="43" name="テキスト ボックス 42">
            <a:extLst>
              <a:ext uri="{FF2B5EF4-FFF2-40B4-BE49-F238E27FC236}">
                <a16:creationId xmlns:a16="http://schemas.microsoft.com/office/drawing/2014/main" id="{D68C6FF7-3899-C282-A808-9AA61848D7C2}"/>
              </a:ext>
            </a:extLst>
          </p:cNvPr>
          <p:cNvSpPr txBox="1"/>
          <p:nvPr/>
        </p:nvSpPr>
        <p:spPr>
          <a:xfrm>
            <a:off x="10083495" y="3199388"/>
            <a:ext cx="966428" cy="461665"/>
          </a:xfrm>
          <a:prstGeom prst="rect">
            <a:avLst/>
          </a:prstGeom>
          <a:noFill/>
        </p:spPr>
        <p:txBody>
          <a:bodyPr wrap="square" rtlCol="0">
            <a:spAutoFit/>
          </a:bodyPr>
          <a:lstStyle/>
          <a:p>
            <a:pPr algn="ctr"/>
            <a:r>
              <a:rPr kumimoji="1" lang="ja-JP" altLang="en-US" sz="2400">
                <a:solidFill>
                  <a:srgbClr val="FFFF00"/>
                </a:solidFill>
              </a:rPr>
              <a:t>・・・</a:t>
            </a:r>
          </a:p>
        </p:txBody>
      </p:sp>
      <p:sp>
        <p:nvSpPr>
          <p:cNvPr id="44" name="左中かっこ 43">
            <a:extLst>
              <a:ext uri="{FF2B5EF4-FFF2-40B4-BE49-F238E27FC236}">
                <a16:creationId xmlns:a16="http://schemas.microsoft.com/office/drawing/2014/main" id="{72981A23-126C-E132-76CF-1E01A724F683}"/>
              </a:ext>
            </a:extLst>
          </p:cNvPr>
          <p:cNvSpPr/>
          <p:nvPr/>
        </p:nvSpPr>
        <p:spPr>
          <a:xfrm>
            <a:off x="7713035" y="4236697"/>
            <a:ext cx="301058" cy="676653"/>
          </a:xfrm>
          <a:prstGeom prst="leftBrace">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A4A5D1CB-938E-DF7F-3667-D50112B0788E}"/>
              </a:ext>
            </a:extLst>
          </p:cNvPr>
          <p:cNvSpPr txBox="1"/>
          <p:nvPr/>
        </p:nvSpPr>
        <p:spPr>
          <a:xfrm>
            <a:off x="7922992" y="4214929"/>
            <a:ext cx="1516461" cy="400110"/>
          </a:xfrm>
          <a:prstGeom prst="rect">
            <a:avLst/>
          </a:prstGeom>
          <a:noFill/>
        </p:spPr>
        <p:txBody>
          <a:bodyPr wrap="square" rtlCol="0">
            <a:spAutoFit/>
          </a:bodyPr>
          <a:lstStyle/>
          <a:p>
            <a:r>
              <a:rPr kumimoji="1" lang="ja-JP" altLang="en-US" sz="2000">
                <a:solidFill>
                  <a:srgbClr val="FFFF00"/>
                </a:solidFill>
              </a:rPr>
              <a:t>商品の注文</a:t>
            </a:r>
          </a:p>
        </p:txBody>
      </p:sp>
      <p:sp>
        <p:nvSpPr>
          <p:cNvPr id="47" name="テキスト ボックス 46">
            <a:extLst>
              <a:ext uri="{FF2B5EF4-FFF2-40B4-BE49-F238E27FC236}">
                <a16:creationId xmlns:a16="http://schemas.microsoft.com/office/drawing/2014/main" id="{45B9B6A0-09E5-30C1-3D24-A052714F3ADE}"/>
              </a:ext>
            </a:extLst>
          </p:cNvPr>
          <p:cNvSpPr txBox="1"/>
          <p:nvPr/>
        </p:nvSpPr>
        <p:spPr>
          <a:xfrm>
            <a:off x="7922992" y="4561936"/>
            <a:ext cx="2210329" cy="400110"/>
          </a:xfrm>
          <a:prstGeom prst="rect">
            <a:avLst/>
          </a:prstGeom>
          <a:noFill/>
        </p:spPr>
        <p:txBody>
          <a:bodyPr wrap="square" rtlCol="0">
            <a:spAutoFit/>
          </a:bodyPr>
          <a:lstStyle/>
          <a:p>
            <a:r>
              <a:rPr kumimoji="1" lang="ja-JP" altLang="en-US" sz="2000">
                <a:solidFill>
                  <a:srgbClr val="FFFF00"/>
                </a:solidFill>
              </a:rPr>
              <a:t>テーブルの片付け</a:t>
            </a:r>
          </a:p>
        </p:txBody>
      </p:sp>
      <p:sp>
        <p:nvSpPr>
          <p:cNvPr id="48" name="テキスト ボックス 47">
            <a:extLst>
              <a:ext uri="{FF2B5EF4-FFF2-40B4-BE49-F238E27FC236}">
                <a16:creationId xmlns:a16="http://schemas.microsoft.com/office/drawing/2014/main" id="{6C4AA611-72EF-D559-E4C5-534319AAB195}"/>
              </a:ext>
            </a:extLst>
          </p:cNvPr>
          <p:cNvSpPr txBox="1"/>
          <p:nvPr/>
        </p:nvSpPr>
        <p:spPr>
          <a:xfrm>
            <a:off x="10083495" y="4318065"/>
            <a:ext cx="966428" cy="461665"/>
          </a:xfrm>
          <a:prstGeom prst="rect">
            <a:avLst/>
          </a:prstGeom>
          <a:noFill/>
        </p:spPr>
        <p:txBody>
          <a:bodyPr wrap="square" rtlCol="0">
            <a:spAutoFit/>
          </a:bodyPr>
          <a:lstStyle/>
          <a:p>
            <a:pPr algn="ctr"/>
            <a:r>
              <a:rPr kumimoji="1" lang="ja-JP" altLang="en-US" sz="2400">
                <a:solidFill>
                  <a:srgbClr val="FFFF00"/>
                </a:solidFill>
              </a:rPr>
              <a:t>・・・</a:t>
            </a:r>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44DBE292-718D-963E-4473-0754A29EF77C}"/>
                  </a:ext>
                </a:extLst>
              </p:cNvPr>
              <p:cNvSpPr txBox="1"/>
              <p:nvPr/>
            </p:nvSpPr>
            <p:spPr>
              <a:xfrm>
                <a:off x="7241851" y="4339347"/>
                <a:ext cx="45082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i="1" smtClean="0">
                          <a:solidFill>
                            <a:srgbClr val="FFFF00"/>
                          </a:solidFill>
                          <a:latin typeface="Cambria Math" panose="02040503050406030204" pitchFamily="18" charset="0"/>
                          <a:ea typeface="Cambria Math" panose="02040503050406030204" pitchFamily="18" charset="0"/>
                        </a:rPr>
                        <m:t>×</m:t>
                      </m:r>
                    </m:oMath>
                  </m:oMathPara>
                </a14:m>
                <a:endParaRPr kumimoji="1" lang="ja-JP" altLang="en-US" sz="2400">
                  <a:solidFill>
                    <a:srgbClr val="FFFF00"/>
                  </a:solidFill>
                </a:endParaRPr>
              </a:p>
            </p:txBody>
          </p:sp>
        </mc:Choice>
        <mc:Fallback xmlns="">
          <p:sp>
            <p:nvSpPr>
              <p:cNvPr id="49" name="テキスト ボックス 48">
                <a:extLst>
                  <a:ext uri="{FF2B5EF4-FFF2-40B4-BE49-F238E27FC236}">
                    <a16:creationId xmlns:a16="http://schemas.microsoft.com/office/drawing/2014/main" id="{44DBE292-718D-963E-4473-0754A29EF77C}"/>
                  </a:ext>
                </a:extLst>
              </p:cNvPr>
              <p:cNvSpPr txBox="1">
                <a:spLocks noRot="1" noChangeAspect="1" noMove="1" noResize="1" noEditPoints="1" noAdjustHandles="1" noChangeArrowheads="1" noChangeShapeType="1" noTextEdit="1"/>
              </p:cNvSpPr>
              <p:nvPr/>
            </p:nvSpPr>
            <p:spPr>
              <a:xfrm>
                <a:off x="7241851" y="4339347"/>
                <a:ext cx="450829" cy="461665"/>
              </a:xfrm>
              <a:prstGeom prst="rect">
                <a:avLst/>
              </a:prstGeom>
              <a:blipFill>
                <a:blip r:embed="rId3"/>
                <a:stretch>
                  <a:fillRect/>
                </a:stretch>
              </a:blipFill>
            </p:spPr>
            <p:txBody>
              <a:bodyPr/>
              <a:lstStyle/>
              <a:p>
                <a:r>
                  <a:rPr lang="ja-JP" altLang="en-US">
                    <a:noFill/>
                  </a:rPr>
                  <a:t> </a:t>
                </a:r>
              </a:p>
            </p:txBody>
          </p:sp>
        </mc:Fallback>
      </mc:AlternateContent>
      <p:sp>
        <p:nvSpPr>
          <p:cNvPr id="50" name="テキスト ボックス 49">
            <a:extLst>
              <a:ext uri="{FF2B5EF4-FFF2-40B4-BE49-F238E27FC236}">
                <a16:creationId xmlns:a16="http://schemas.microsoft.com/office/drawing/2014/main" id="{A86AA047-191D-5817-ED1A-1C392A05E2A4}"/>
              </a:ext>
            </a:extLst>
          </p:cNvPr>
          <p:cNvSpPr txBox="1"/>
          <p:nvPr/>
        </p:nvSpPr>
        <p:spPr>
          <a:xfrm>
            <a:off x="10829652" y="5027981"/>
            <a:ext cx="966428" cy="461665"/>
          </a:xfrm>
          <a:prstGeom prst="rect">
            <a:avLst/>
          </a:prstGeom>
          <a:noFill/>
        </p:spPr>
        <p:txBody>
          <a:bodyPr wrap="square" rtlCol="0">
            <a:spAutoFit/>
          </a:bodyPr>
          <a:lstStyle/>
          <a:p>
            <a:r>
              <a:rPr kumimoji="1" lang="en-US" altLang="ja-JP" sz="2400" dirty="0">
                <a:solidFill>
                  <a:srgbClr val="FFFF00"/>
                </a:solidFill>
              </a:rPr>
              <a:t>1</a:t>
            </a:r>
            <a:r>
              <a:rPr kumimoji="1" lang="ja-JP" altLang="en-US" sz="2400">
                <a:solidFill>
                  <a:srgbClr val="FFFF00"/>
                </a:solidFill>
              </a:rPr>
              <a:t>通り</a:t>
            </a:r>
          </a:p>
        </p:txBody>
      </p:sp>
      <p:sp>
        <p:nvSpPr>
          <p:cNvPr id="51" name="テキスト ボックス 50">
            <a:extLst>
              <a:ext uri="{FF2B5EF4-FFF2-40B4-BE49-F238E27FC236}">
                <a16:creationId xmlns:a16="http://schemas.microsoft.com/office/drawing/2014/main" id="{F0B2FB0D-54EE-4942-EE92-CF63D20680F2}"/>
              </a:ext>
            </a:extLst>
          </p:cNvPr>
          <p:cNvSpPr txBox="1"/>
          <p:nvPr/>
        </p:nvSpPr>
        <p:spPr>
          <a:xfrm>
            <a:off x="10117353" y="5034458"/>
            <a:ext cx="966428" cy="461665"/>
          </a:xfrm>
          <a:prstGeom prst="rect">
            <a:avLst/>
          </a:prstGeom>
          <a:noFill/>
        </p:spPr>
        <p:txBody>
          <a:bodyPr wrap="square" rtlCol="0">
            <a:spAutoFit/>
          </a:bodyPr>
          <a:lstStyle/>
          <a:p>
            <a:pPr algn="ctr"/>
            <a:r>
              <a:rPr kumimoji="1" lang="ja-JP" altLang="en-US" sz="2400">
                <a:solidFill>
                  <a:srgbClr val="FFFF00"/>
                </a:solidFill>
              </a:rPr>
              <a:t>・・・</a:t>
            </a:r>
          </a:p>
        </p:txBody>
      </p:sp>
      <p:sp>
        <p:nvSpPr>
          <p:cNvPr id="52" name="左中かっこ 51">
            <a:extLst>
              <a:ext uri="{FF2B5EF4-FFF2-40B4-BE49-F238E27FC236}">
                <a16:creationId xmlns:a16="http://schemas.microsoft.com/office/drawing/2014/main" id="{097FFCD3-44B8-C175-69A4-856C3F1C32FB}"/>
              </a:ext>
            </a:extLst>
          </p:cNvPr>
          <p:cNvSpPr/>
          <p:nvPr/>
        </p:nvSpPr>
        <p:spPr>
          <a:xfrm>
            <a:off x="7176247" y="5140203"/>
            <a:ext cx="266707" cy="338327"/>
          </a:xfrm>
          <a:prstGeom prst="leftBrace">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0550E2CD-E97D-10F7-5C9A-4F2BABB060C9}"/>
              </a:ext>
            </a:extLst>
          </p:cNvPr>
          <p:cNvSpPr txBox="1"/>
          <p:nvPr/>
        </p:nvSpPr>
        <p:spPr>
          <a:xfrm>
            <a:off x="7463998" y="5099365"/>
            <a:ext cx="2210329" cy="400110"/>
          </a:xfrm>
          <a:prstGeom prst="rect">
            <a:avLst/>
          </a:prstGeom>
          <a:noFill/>
        </p:spPr>
        <p:txBody>
          <a:bodyPr wrap="square" rtlCol="0">
            <a:spAutoFit/>
          </a:bodyPr>
          <a:lstStyle/>
          <a:p>
            <a:r>
              <a:rPr kumimoji="1" lang="ja-JP" altLang="en-US" sz="2000">
                <a:solidFill>
                  <a:srgbClr val="FFFF00"/>
                </a:solidFill>
              </a:rPr>
              <a:t>テーブルの片付け</a:t>
            </a:r>
          </a:p>
        </p:txBody>
      </p:sp>
      <p:sp>
        <p:nvSpPr>
          <p:cNvPr id="2" name="左中かっこ 1">
            <a:extLst>
              <a:ext uri="{FF2B5EF4-FFF2-40B4-BE49-F238E27FC236}">
                <a16:creationId xmlns:a16="http://schemas.microsoft.com/office/drawing/2014/main" id="{6D2BF1C6-AE16-6306-2CD9-C6FE951E52CB}"/>
              </a:ext>
            </a:extLst>
          </p:cNvPr>
          <p:cNvSpPr/>
          <p:nvPr/>
        </p:nvSpPr>
        <p:spPr>
          <a:xfrm flipH="1">
            <a:off x="9914820" y="2814813"/>
            <a:ext cx="328316" cy="1174746"/>
          </a:xfrm>
          <a:prstGeom prst="leftBrace">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左中かっこ 4">
            <a:extLst>
              <a:ext uri="{FF2B5EF4-FFF2-40B4-BE49-F238E27FC236}">
                <a16:creationId xmlns:a16="http://schemas.microsoft.com/office/drawing/2014/main" id="{6BBA1248-CEAF-868C-ED4D-754875372E0B}"/>
              </a:ext>
            </a:extLst>
          </p:cNvPr>
          <p:cNvSpPr/>
          <p:nvPr/>
        </p:nvSpPr>
        <p:spPr>
          <a:xfrm flipH="1">
            <a:off x="9945736" y="5109186"/>
            <a:ext cx="266707" cy="338327"/>
          </a:xfrm>
          <a:prstGeom prst="leftBrace">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左中かっこ 5">
            <a:extLst>
              <a:ext uri="{FF2B5EF4-FFF2-40B4-BE49-F238E27FC236}">
                <a16:creationId xmlns:a16="http://schemas.microsoft.com/office/drawing/2014/main" id="{53B4F8FA-56D3-4B9E-A994-0B1D5311B9AB}"/>
              </a:ext>
            </a:extLst>
          </p:cNvPr>
          <p:cNvSpPr/>
          <p:nvPr/>
        </p:nvSpPr>
        <p:spPr>
          <a:xfrm>
            <a:off x="5135852" y="4226237"/>
            <a:ext cx="301058" cy="676653"/>
          </a:xfrm>
          <a:prstGeom prst="leftBrace">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左中かっこ 7">
            <a:extLst>
              <a:ext uri="{FF2B5EF4-FFF2-40B4-BE49-F238E27FC236}">
                <a16:creationId xmlns:a16="http://schemas.microsoft.com/office/drawing/2014/main" id="{8A05BC3C-1627-E085-639B-7ED6AB21C9AB}"/>
              </a:ext>
            </a:extLst>
          </p:cNvPr>
          <p:cNvSpPr/>
          <p:nvPr/>
        </p:nvSpPr>
        <p:spPr>
          <a:xfrm flipH="1">
            <a:off x="9928561" y="4210569"/>
            <a:ext cx="301058" cy="676653"/>
          </a:xfrm>
          <a:prstGeom prst="leftBrace">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左中かっこ 9">
            <a:extLst>
              <a:ext uri="{FF2B5EF4-FFF2-40B4-BE49-F238E27FC236}">
                <a16:creationId xmlns:a16="http://schemas.microsoft.com/office/drawing/2014/main" id="{0D3B980C-0294-4955-A346-21C5FC068B37}"/>
              </a:ext>
            </a:extLst>
          </p:cNvPr>
          <p:cNvSpPr/>
          <p:nvPr/>
        </p:nvSpPr>
        <p:spPr>
          <a:xfrm flipH="1">
            <a:off x="6943498" y="4238162"/>
            <a:ext cx="301058" cy="676653"/>
          </a:xfrm>
          <a:prstGeom prst="leftBrace">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468855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C7CB3-BDD0-7FA4-0623-75CE999BB6C9}"/>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036FACD5-6384-5821-5F88-4776A9B0A034}"/>
              </a:ext>
            </a:extLst>
          </p:cNvPr>
          <p:cNvSpPr/>
          <p:nvPr/>
        </p:nvSpPr>
        <p:spPr>
          <a:xfrm>
            <a:off x="923675" y="1568083"/>
            <a:ext cx="10405607" cy="3385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B0B594F5-3C03-EF0B-3681-D74A770BBD9D}"/>
              </a:ext>
            </a:extLst>
          </p:cNvPr>
          <p:cNvSpPr>
            <a:spLocks noGrp="1"/>
          </p:cNvSpPr>
          <p:nvPr>
            <p:ph type="title"/>
          </p:nvPr>
        </p:nvSpPr>
        <p:spPr>
          <a:xfrm>
            <a:off x="1097278" y="208817"/>
            <a:ext cx="10058400" cy="896852"/>
          </a:xfrm>
        </p:spPr>
        <p:txBody>
          <a:bodyPr>
            <a:normAutofit/>
          </a:bodyPr>
          <a:lstStyle/>
          <a:p>
            <a:r>
              <a:rPr kumimoji="1" lang="ja-JP" altLang="en-US" dirty="0"/>
              <a:t>先行研究</a:t>
            </a:r>
            <a:r>
              <a:rPr kumimoji="1" lang="ja-JP" altLang="en-US"/>
              <a:t>における問題点（２）</a:t>
            </a:r>
            <a:endParaRPr kumimoji="1" lang="ja-JP" altLang="en-US" dirty="0"/>
          </a:p>
        </p:txBody>
      </p:sp>
      <p:cxnSp>
        <p:nvCxnSpPr>
          <p:cNvPr id="11" name="直線コネクタ 10">
            <a:extLst>
              <a:ext uri="{FF2B5EF4-FFF2-40B4-BE49-F238E27FC236}">
                <a16:creationId xmlns:a16="http://schemas.microsoft.com/office/drawing/2014/main" id="{98D4DC9C-0D8B-A296-3534-B76BDA1358F4}"/>
              </a:ext>
            </a:extLst>
          </p:cNvPr>
          <p:cNvCxnSpPr/>
          <p:nvPr/>
        </p:nvCxnSpPr>
        <p:spPr>
          <a:xfrm flipV="1">
            <a:off x="1036322" y="995211"/>
            <a:ext cx="10295612" cy="172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図 12" descr="ダイアグラム&#10;&#10;自動的に生成された説明">
            <a:extLst>
              <a:ext uri="{FF2B5EF4-FFF2-40B4-BE49-F238E27FC236}">
                <a16:creationId xmlns:a16="http://schemas.microsoft.com/office/drawing/2014/main" id="{9C76B9B7-93FA-F4A5-ADFF-82ABA1FEDD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2487" y="1399760"/>
            <a:ext cx="3034781" cy="4683304"/>
          </a:xfrm>
          <a:prstGeom prst="rect">
            <a:avLst/>
          </a:prstGeom>
        </p:spPr>
      </p:pic>
      <p:sp>
        <p:nvSpPr>
          <p:cNvPr id="17" name="日付プレースホルダー 16">
            <a:extLst>
              <a:ext uri="{FF2B5EF4-FFF2-40B4-BE49-F238E27FC236}">
                <a16:creationId xmlns:a16="http://schemas.microsoft.com/office/drawing/2014/main" id="{EABD5E1A-2F19-3701-C3E1-CCEBAA7FFB80}"/>
              </a:ext>
            </a:extLst>
          </p:cNvPr>
          <p:cNvSpPr>
            <a:spLocks noGrp="1"/>
          </p:cNvSpPr>
          <p:nvPr>
            <p:ph type="dt" sz="half" idx="10"/>
          </p:nvPr>
        </p:nvSpPr>
        <p:spPr/>
        <p:txBody>
          <a:bodyPr/>
          <a:lstStyle/>
          <a:p>
            <a:fld id="{82D3B0FE-7406-43DC-985B-D5269EC9AFE2}" type="datetime1">
              <a:rPr kumimoji="1" lang="ja-JP" altLang="en-US" smtClean="0"/>
              <a:t>2025/6/11</a:t>
            </a:fld>
            <a:endParaRPr kumimoji="1" lang="ja-JP" altLang="en-US"/>
          </a:p>
        </p:txBody>
      </p:sp>
      <p:sp>
        <p:nvSpPr>
          <p:cNvPr id="18" name="スライド番号プレースホルダー 17">
            <a:extLst>
              <a:ext uri="{FF2B5EF4-FFF2-40B4-BE49-F238E27FC236}">
                <a16:creationId xmlns:a16="http://schemas.microsoft.com/office/drawing/2014/main" id="{FFFA4BC6-DE25-1A1E-98B9-E785CB69BA4B}"/>
              </a:ext>
            </a:extLst>
          </p:cNvPr>
          <p:cNvSpPr>
            <a:spLocks noGrp="1"/>
          </p:cNvSpPr>
          <p:nvPr>
            <p:ph type="sldNum" sz="quarter" idx="12"/>
          </p:nvPr>
        </p:nvSpPr>
        <p:spPr/>
        <p:txBody>
          <a:bodyPr/>
          <a:lstStyle/>
          <a:p>
            <a:fld id="{FEF13177-6D45-4C76-BBB0-890CE83CA06E}" type="slidenum">
              <a:rPr kumimoji="1" lang="ja-JP" altLang="en-US" smtClean="0"/>
              <a:t>14</a:t>
            </a:fld>
            <a:endParaRPr kumimoji="1" lang="ja-JP" altLang="en-US"/>
          </a:p>
        </p:txBody>
      </p:sp>
      <p:sp>
        <p:nvSpPr>
          <p:cNvPr id="3" name="テキスト ボックス 2">
            <a:extLst>
              <a:ext uri="{FF2B5EF4-FFF2-40B4-BE49-F238E27FC236}">
                <a16:creationId xmlns:a16="http://schemas.microsoft.com/office/drawing/2014/main" id="{DB849D6F-A9A6-3982-9215-C4279924807B}"/>
              </a:ext>
            </a:extLst>
          </p:cNvPr>
          <p:cNvSpPr txBox="1"/>
          <p:nvPr/>
        </p:nvSpPr>
        <p:spPr>
          <a:xfrm>
            <a:off x="8661388" y="1130058"/>
            <a:ext cx="2276977" cy="338554"/>
          </a:xfrm>
          <a:prstGeom prst="rect">
            <a:avLst/>
          </a:prstGeom>
          <a:noFill/>
        </p:spPr>
        <p:txBody>
          <a:bodyPr wrap="square" rtlCol="0">
            <a:spAutoFit/>
          </a:bodyPr>
          <a:lstStyle/>
          <a:p>
            <a:pPr algn="ctr"/>
            <a:r>
              <a:rPr kumimoji="1" lang="ja-JP" altLang="en-US" sz="1600" b="1" dirty="0"/>
              <a:t>訓練の流れ</a:t>
            </a:r>
          </a:p>
        </p:txBody>
      </p:sp>
      <p:sp>
        <p:nvSpPr>
          <p:cNvPr id="4" name="矢印: 下カーブ 19">
            <a:extLst>
              <a:ext uri="{FF2B5EF4-FFF2-40B4-BE49-F238E27FC236}">
                <a16:creationId xmlns:a16="http://schemas.microsoft.com/office/drawing/2014/main" id="{1F7D5FAA-219A-4960-2ADB-5B6C8CB5AB7D}"/>
              </a:ext>
            </a:extLst>
          </p:cNvPr>
          <p:cNvSpPr/>
          <p:nvPr/>
        </p:nvSpPr>
        <p:spPr>
          <a:xfrm flipH="1">
            <a:off x="8299562" y="3561506"/>
            <a:ext cx="682939" cy="317290"/>
          </a:xfrm>
          <a:prstGeom prst="curvedDown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5" name="図 4" descr="ダイアグラム&#10;&#10;自動的に生成された説明">
            <a:extLst>
              <a:ext uri="{FF2B5EF4-FFF2-40B4-BE49-F238E27FC236}">
                <a16:creationId xmlns:a16="http://schemas.microsoft.com/office/drawing/2014/main" id="{951B219C-11D5-C9E6-16FE-D672518E8A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0416" y="2993463"/>
            <a:ext cx="2127513" cy="3283200"/>
          </a:xfrm>
          <a:prstGeom prst="rect">
            <a:avLst/>
          </a:prstGeom>
        </p:spPr>
      </p:pic>
      <p:sp>
        <p:nvSpPr>
          <p:cNvPr id="6" name="テキスト ボックス 5">
            <a:extLst>
              <a:ext uri="{FF2B5EF4-FFF2-40B4-BE49-F238E27FC236}">
                <a16:creationId xmlns:a16="http://schemas.microsoft.com/office/drawing/2014/main" id="{F29C525F-80CB-9188-0061-E9C16D3CED03}"/>
              </a:ext>
            </a:extLst>
          </p:cNvPr>
          <p:cNvSpPr txBox="1"/>
          <p:nvPr/>
        </p:nvSpPr>
        <p:spPr>
          <a:xfrm>
            <a:off x="9006396" y="2621568"/>
            <a:ext cx="2276977" cy="338554"/>
          </a:xfrm>
          <a:prstGeom prst="rect">
            <a:avLst/>
          </a:prstGeom>
          <a:noFill/>
        </p:spPr>
        <p:txBody>
          <a:bodyPr wrap="square" rtlCol="0">
            <a:spAutoFit/>
          </a:bodyPr>
          <a:lstStyle/>
          <a:p>
            <a:pPr algn="ctr"/>
            <a:r>
              <a:rPr kumimoji="1" lang="ja-JP" altLang="en-US" sz="1600" b="1" dirty="0"/>
              <a:t>訓練</a:t>
            </a:r>
            <a:r>
              <a:rPr kumimoji="1" lang="ja-JP" altLang="en-US" sz="1600" b="1"/>
              <a:t>の流れ（事前定義）</a:t>
            </a:r>
            <a:endParaRPr kumimoji="1" lang="ja-JP" altLang="en-US" sz="1600" b="1" dirty="0"/>
          </a:p>
        </p:txBody>
      </p:sp>
      <p:sp>
        <p:nvSpPr>
          <p:cNvPr id="7" name="正方形/長方形 6">
            <a:extLst>
              <a:ext uri="{FF2B5EF4-FFF2-40B4-BE49-F238E27FC236}">
                <a16:creationId xmlns:a16="http://schemas.microsoft.com/office/drawing/2014/main" id="{7E4E16C7-329D-9667-9E6B-02960F9269B2}"/>
              </a:ext>
            </a:extLst>
          </p:cNvPr>
          <p:cNvSpPr/>
          <p:nvPr/>
        </p:nvSpPr>
        <p:spPr>
          <a:xfrm>
            <a:off x="9357561" y="2642427"/>
            <a:ext cx="1679171" cy="51845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吹き出し 7">
            <a:extLst>
              <a:ext uri="{FF2B5EF4-FFF2-40B4-BE49-F238E27FC236}">
                <a16:creationId xmlns:a16="http://schemas.microsoft.com/office/drawing/2014/main" id="{0BA3AA04-33C0-9C77-0812-EEF606F558EF}"/>
              </a:ext>
            </a:extLst>
          </p:cNvPr>
          <p:cNvSpPr/>
          <p:nvPr/>
        </p:nvSpPr>
        <p:spPr>
          <a:xfrm>
            <a:off x="7952931" y="2328654"/>
            <a:ext cx="3892287" cy="3885705"/>
          </a:xfrm>
          <a:prstGeom prst="wedgeRectCallout">
            <a:avLst>
              <a:gd name="adj1" fmla="val -13702"/>
              <a:gd name="adj2" fmla="val -56198"/>
            </a:avLst>
          </a:prstGeom>
          <a:solidFill>
            <a:schemeClr val="bg1"/>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6A31BC01-D9D4-C6D5-71EC-2D92F2CD14B3}"/>
              </a:ext>
            </a:extLst>
          </p:cNvPr>
          <p:cNvSpPr txBox="1"/>
          <p:nvPr/>
        </p:nvSpPr>
        <p:spPr>
          <a:xfrm>
            <a:off x="8282487" y="3229953"/>
            <a:ext cx="3298325" cy="369332"/>
          </a:xfrm>
          <a:prstGeom prst="rect">
            <a:avLst/>
          </a:prstGeom>
          <a:noFill/>
          <a:ln w="38100">
            <a:solidFill>
              <a:schemeClr val="tx1"/>
            </a:solidFill>
          </a:ln>
        </p:spPr>
        <p:txBody>
          <a:bodyPr wrap="square" rtlCol="0">
            <a:spAutoFit/>
          </a:bodyPr>
          <a:lstStyle/>
          <a:p>
            <a:r>
              <a:rPr kumimoji="1" lang="ja-JP" altLang="en-US"/>
              <a:t>客：「ピザを一つお願いします」</a:t>
            </a:r>
          </a:p>
        </p:txBody>
      </p:sp>
      <p:sp>
        <p:nvSpPr>
          <p:cNvPr id="16" name="テキスト ボックス 15">
            <a:extLst>
              <a:ext uri="{FF2B5EF4-FFF2-40B4-BE49-F238E27FC236}">
                <a16:creationId xmlns:a16="http://schemas.microsoft.com/office/drawing/2014/main" id="{3A5E1CDB-6F8A-7D9B-EC9B-85F014E4B9BB}"/>
              </a:ext>
            </a:extLst>
          </p:cNvPr>
          <p:cNvSpPr txBox="1"/>
          <p:nvPr/>
        </p:nvSpPr>
        <p:spPr>
          <a:xfrm>
            <a:off x="8288326" y="4612801"/>
            <a:ext cx="3298325" cy="369332"/>
          </a:xfrm>
          <a:prstGeom prst="rect">
            <a:avLst/>
          </a:prstGeom>
          <a:noFill/>
          <a:ln w="38100">
            <a:solidFill>
              <a:schemeClr val="tx1"/>
            </a:solidFill>
          </a:ln>
        </p:spPr>
        <p:txBody>
          <a:bodyPr wrap="square" rtlCol="0">
            <a:spAutoFit/>
          </a:bodyPr>
          <a:lstStyle/>
          <a:p>
            <a:r>
              <a:rPr kumimoji="1" lang="ja-JP" altLang="en-US"/>
              <a:t>客：「はい、お願いします」</a:t>
            </a:r>
          </a:p>
        </p:txBody>
      </p:sp>
      <p:sp>
        <p:nvSpPr>
          <p:cNvPr id="19" name="テキスト ボックス 18">
            <a:extLst>
              <a:ext uri="{FF2B5EF4-FFF2-40B4-BE49-F238E27FC236}">
                <a16:creationId xmlns:a16="http://schemas.microsoft.com/office/drawing/2014/main" id="{245EC50D-8430-5C69-4F70-430DDA325E40}"/>
              </a:ext>
            </a:extLst>
          </p:cNvPr>
          <p:cNvSpPr txBox="1"/>
          <p:nvPr/>
        </p:nvSpPr>
        <p:spPr>
          <a:xfrm>
            <a:off x="8291472" y="3956394"/>
            <a:ext cx="3298325" cy="369332"/>
          </a:xfrm>
          <a:prstGeom prst="rect">
            <a:avLst/>
          </a:prstGeom>
          <a:solidFill>
            <a:schemeClr val="accent1"/>
          </a:solidFill>
          <a:ln w="38100">
            <a:solidFill>
              <a:schemeClr val="tx1"/>
            </a:solidFill>
          </a:ln>
        </p:spPr>
        <p:txBody>
          <a:bodyPr wrap="square" rtlCol="0">
            <a:spAutoFit/>
          </a:bodyPr>
          <a:lstStyle/>
          <a:p>
            <a:pPr algn="ctr"/>
            <a:r>
              <a:rPr kumimoji="1" lang="ja-JP" altLang="en-US">
                <a:solidFill>
                  <a:schemeClr val="bg1"/>
                </a:solidFill>
              </a:rPr>
              <a:t>訓練者の発言</a:t>
            </a:r>
          </a:p>
        </p:txBody>
      </p:sp>
      <p:sp>
        <p:nvSpPr>
          <p:cNvPr id="20" name="テキスト ボックス 19">
            <a:extLst>
              <a:ext uri="{FF2B5EF4-FFF2-40B4-BE49-F238E27FC236}">
                <a16:creationId xmlns:a16="http://schemas.microsoft.com/office/drawing/2014/main" id="{6A8DC943-F760-00C2-CA8B-A0671CBBD4AB}"/>
              </a:ext>
            </a:extLst>
          </p:cNvPr>
          <p:cNvSpPr txBox="1"/>
          <p:nvPr/>
        </p:nvSpPr>
        <p:spPr>
          <a:xfrm>
            <a:off x="8282487" y="2528551"/>
            <a:ext cx="3298325" cy="369332"/>
          </a:xfrm>
          <a:prstGeom prst="rect">
            <a:avLst/>
          </a:prstGeom>
          <a:solidFill>
            <a:schemeClr val="accent1"/>
          </a:solidFill>
          <a:ln w="38100">
            <a:solidFill>
              <a:schemeClr val="tx1"/>
            </a:solidFill>
          </a:ln>
        </p:spPr>
        <p:txBody>
          <a:bodyPr wrap="square" rtlCol="0">
            <a:spAutoFit/>
          </a:bodyPr>
          <a:lstStyle/>
          <a:p>
            <a:pPr algn="ctr"/>
            <a:r>
              <a:rPr kumimoji="1" lang="ja-JP" altLang="en-US">
                <a:solidFill>
                  <a:schemeClr val="bg1"/>
                </a:solidFill>
              </a:rPr>
              <a:t>訓練者の発言</a:t>
            </a:r>
          </a:p>
        </p:txBody>
      </p:sp>
      <p:cxnSp>
        <p:nvCxnSpPr>
          <p:cNvPr id="21" name="直線矢印コネクタ 20">
            <a:extLst>
              <a:ext uri="{FF2B5EF4-FFF2-40B4-BE49-F238E27FC236}">
                <a16:creationId xmlns:a16="http://schemas.microsoft.com/office/drawing/2014/main" id="{1BA891FD-E7EF-3231-0045-ABC3F1B0290A}"/>
              </a:ext>
            </a:extLst>
          </p:cNvPr>
          <p:cNvCxnSpPr>
            <a:stCxn id="20" idx="2"/>
            <a:endCxn id="10" idx="0"/>
          </p:cNvCxnSpPr>
          <p:nvPr/>
        </p:nvCxnSpPr>
        <p:spPr>
          <a:xfrm>
            <a:off x="9931650" y="2897883"/>
            <a:ext cx="0" cy="33207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D9738869-0718-B2CF-F465-9DFC2DFBD16F}"/>
              </a:ext>
            </a:extLst>
          </p:cNvPr>
          <p:cNvCxnSpPr>
            <a:cxnSpLocks/>
            <a:stCxn id="19" idx="2"/>
            <a:endCxn id="16" idx="0"/>
          </p:cNvCxnSpPr>
          <p:nvPr/>
        </p:nvCxnSpPr>
        <p:spPr>
          <a:xfrm flipH="1">
            <a:off x="9937489" y="4325726"/>
            <a:ext cx="3146" cy="2870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9575DC9D-2206-8D60-FED1-1519C50CF100}"/>
              </a:ext>
            </a:extLst>
          </p:cNvPr>
          <p:cNvCxnSpPr>
            <a:cxnSpLocks/>
            <a:stCxn id="10" idx="2"/>
            <a:endCxn id="19" idx="0"/>
          </p:cNvCxnSpPr>
          <p:nvPr/>
        </p:nvCxnSpPr>
        <p:spPr>
          <a:xfrm>
            <a:off x="9931650" y="3599285"/>
            <a:ext cx="8985" cy="3571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23B96867-7D48-1BC4-3B1A-5C57FAAB20C1}"/>
              </a:ext>
            </a:extLst>
          </p:cNvPr>
          <p:cNvSpPr txBox="1"/>
          <p:nvPr/>
        </p:nvSpPr>
        <p:spPr>
          <a:xfrm>
            <a:off x="8299562" y="5222754"/>
            <a:ext cx="3298325" cy="369332"/>
          </a:xfrm>
          <a:prstGeom prst="rect">
            <a:avLst/>
          </a:prstGeom>
          <a:solidFill>
            <a:schemeClr val="tx1"/>
          </a:solidFill>
          <a:ln w="38100">
            <a:solidFill>
              <a:schemeClr val="tx1"/>
            </a:solidFill>
          </a:ln>
        </p:spPr>
        <p:txBody>
          <a:bodyPr wrap="square" rtlCol="0">
            <a:spAutoFit/>
          </a:bodyPr>
          <a:lstStyle/>
          <a:p>
            <a:pPr algn="ctr"/>
            <a:r>
              <a:rPr kumimoji="1" lang="ja-JP" altLang="en-US">
                <a:solidFill>
                  <a:schemeClr val="bg1"/>
                </a:solidFill>
              </a:rPr>
              <a:t>接客タスク１終了</a:t>
            </a:r>
          </a:p>
        </p:txBody>
      </p:sp>
      <p:cxnSp>
        <p:nvCxnSpPr>
          <p:cNvPr id="25" name="直線矢印コネクタ 24">
            <a:extLst>
              <a:ext uri="{FF2B5EF4-FFF2-40B4-BE49-F238E27FC236}">
                <a16:creationId xmlns:a16="http://schemas.microsoft.com/office/drawing/2014/main" id="{9231D2E9-10F3-E26D-3C7A-544E3F054605}"/>
              </a:ext>
            </a:extLst>
          </p:cNvPr>
          <p:cNvCxnSpPr>
            <a:cxnSpLocks/>
            <a:stCxn id="16" idx="2"/>
            <a:endCxn id="24" idx="0"/>
          </p:cNvCxnSpPr>
          <p:nvPr/>
        </p:nvCxnSpPr>
        <p:spPr>
          <a:xfrm>
            <a:off x="9937489" y="4982133"/>
            <a:ext cx="11236" cy="2406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520AB665-9630-F811-062B-C00884F16BD8}"/>
              </a:ext>
            </a:extLst>
          </p:cNvPr>
          <p:cNvSpPr txBox="1"/>
          <p:nvPr/>
        </p:nvSpPr>
        <p:spPr>
          <a:xfrm>
            <a:off x="7967565" y="5845959"/>
            <a:ext cx="3863017" cy="376719"/>
          </a:xfrm>
          <a:prstGeom prst="rect">
            <a:avLst/>
          </a:prstGeom>
          <a:solidFill>
            <a:srgbClr val="FF0000"/>
          </a:solidFill>
          <a:ln w="38100">
            <a:solidFill>
              <a:schemeClr val="tx1"/>
            </a:solidFill>
          </a:ln>
        </p:spPr>
        <p:txBody>
          <a:bodyPr wrap="square" rtlCol="0">
            <a:spAutoFit/>
          </a:bodyPr>
          <a:lstStyle/>
          <a:p>
            <a:pPr algn="ctr"/>
            <a:r>
              <a:rPr kumimoji="1" lang="ja-JP" altLang="en-US">
                <a:solidFill>
                  <a:schemeClr val="bg1"/>
                </a:solidFill>
              </a:rPr>
              <a:t>接客タスク１：注文（ピザ）</a:t>
            </a:r>
          </a:p>
        </p:txBody>
      </p:sp>
      <p:sp>
        <p:nvSpPr>
          <p:cNvPr id="29" name="角丸四角形吹き出し 28">
            <a:extLst>
              <a:ext uri="{FF2B5EF4-FFF2-40B4-BE49-F238E27FC236}">
                <a16:creationId xmlns:a16="http://schemas.microsoft.com/office/drawing/2014/main" id="{EE83C527-E132-4277-2E30-03E97348CC27}"/>
              </a:ext>
            </a:extLst>
          </p:cNvPr>
          <p:cNvSpPr/>
          <p:nvPr/>
        </p:nvSpPr>
        <p:spPr>
          <a:xfrm>
            <a:off x="2274590" y="2074960"/>
            <a:ext cx="3360528" cy="529660"/>
          </a:xfrm>
          <a:prstGeom prst="wedgeRoundRectCallout">
            <a:avLst>
              <a:gd name="adj1" fmla="val -50323"/>
              <a:gd name="adj2" fmla="val 72533"/>
              <a:gd name="adj3" fmla="val 16667"/>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ご注文はお決まりでしょうか？</a:t>
            </a:r>
          </a:p>
        </p:txBody>
      </p:sp>
      <p:sp>
        <p:nvSpPr>
          <p:cNvPr id="31" name="角丸四角形吹き出し 30">
            <a:extLst>
              <a:ext uri="{FF2B5EF4-FFF2-40B4-BE49-F238E27FC236}">
                <a16:creationId xmlns:a16="http://schemas.microsoft.com/office/drawing/2014/main" id="{C54B16C3-0906-B0F4-81BA-0733AA311DC8}"/>
              </a:ext>
            </a:extLst>
          </p:cNvPr>
          <p:cNvSpPr/>
          <p:nvPr/>
        </p:nvSpPr>
        <p:spPr>
          <a:xfrm flipH="1">
            <a:off x="2274590" y="2744823"/>
            <a:ext cx="3360528" cy="529660"/>
          </a:xfrm>
          <a:prstGeom prst="wedgeRoundRectCallout">
            <a:avLst>
              <a:gd name="adj1" fmla="val -49929"/>
              <a:gd name="adj2" fmla="val 75035"/>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ピザを一つお願いします</a:t>
            </a:r>
          </a:p>
        </p:txBody>
      </p:sp>
      <p:sp>
        <p:nvSpPr>
          <p:cNvPr id="32" name="角丸四角形吹き出し 31">
            <a:extLst>
              <a:ext uri="{FF2B5EF4-FFF2-40B4-BE49-F238E27FC236}">
                <a16:creationId xmlns:a16="http://schemas.microsoft.com/office/drawing/2014/main" id="{5A828055-41EE-3A76-2DA0-23B3255BB2DA}"/>
              </a:ext>
            </a:extLst>
          </p:cNvPr>
          <p:cNvSpPr/>
          <p:nvPr/>
        </p:nvSpPr>
        <p:spPr>
          <a:xfrm flipH="1">
            <a:off x="2274590" y="4174843"/>
            <a:ext cx="3360528" cy="529660"/>
          </a:xfrm>
          <a:prstGeom prst="wedgeRoundRectCallout">
            <a:avLst>
              <a:gd name="adj1" fmla="val -49929"/>
              <a:gd name="adj2" fmla="val 67529"/>
              <a:gd name="adj3" fmla="val 16667"/>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rgbClr val="FF0000"/>
                </a:solidFill>
              </a:rPr>
              <a:t>はい、お願いします</a:t>
            </a:r>
          </a:p>
        </p:txBody>
      </p:sp>
      <p:pic>
        <p:nvPicPr>
          <p:cNvPr id="33" name="グラフィックス 32" descr="食事をしている人 単色塗りつぶし">
            <a:extLst>
              <a:ext uri="{FF2B5EF4-FFF2-40B4-BE49-F238E27FC236}">
                <a16:creationId xmlns:a16="http://schemas.microsoft.com/office/drawing/2014/main" id="{C54F9992-A89C-5562-AEDC-8EEAB53022C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5578855" y="4346017"/>
            <a:ext cx="1104872" cy="1104872"/>
          </a:xfrm>
          <a:prstGeom prst="rect">
            <a:avLst/>
          </a:prstGeom>
        </p:spPr>
      </p:pic>
      <p:pic>
        <p:nvPicPr>
          <p:cNvPr id="34" name="グラフィックス 33" descr="男子生徒 単色塗りつぶし">
            <a:extLst>
              <a:ext uri="{FF2B5EF4-FFF2-40B4-BE49-F238E27FC236}">
                <a16:creationId xmlns:a16="http://schemas.microsoft.com/office/drawing/2014/main" id="{7D36D068-077B-6C96-83D6-B37A16EBAD9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19763" y="4275572"/>
            <a:ext cx="1032473" cy="1032473"/>
          </a:xfrm>
          <a:prstGeom prst="rect">
            <a:avLst/>
          </a:prstGeom>
        </p:spPr>
      </p:pic>
      <p:sp>
        <p:nvSpPr>
          <p:cNvPr id="35" name="テキスト ボックス 34">
            <a:extLst>
              <a:ext uri="{FF2B5EF4-FFF2-40B4-BE49-F238E27FC236}">
                <a16:creationId xmlns:a16="http://schemas.microsoft.com/office/drawing/2014/main" id="{88A26E81-5288-1700-201F-EE73A4BFF19B}"/>
              </a:ext>
            </a:extLst>
          </p:cNvPr>
          <p:cNvSpPr txBox="1"/>
          <p:nvPr/>
        </p:nvSpPr>
        <p:spPr>
          <a:xfrm>
            <a:off x="752315" y="5511098"/>
            <a:ext cx="6405078" cy="523220"/>
          </a:xfrm>
          <a:prstGeom prst="rect">
            <a:avLst/>
          </a:prstGeom>
          <a:noFill/>
        </p:spPr>
        <p:txBody>
          <a:bodyPr wrap="square" rtlCol="0">
            <a:spAutoFit/>
          </a:bodyPr>
          <a:lstStyle/>
          <a:p>
            <a:pPr algn="ctr">
              <a:buClr>
                <a:schemeClr val="accent1"/>
              </a:buClr>
            </a:pPr>
            <a:r>
              <a:rPr kumimoji="1" lang="ja-JP" altLang="en-US" sz="2800">
                <a:solidFill>
                  <a:srgbClr val="FF0000"/>
                </a:solidFill>
              </a:rPr>
              <a:t>顧客が訓練者の発言に追従不可能</a:t>
            </a:r>
            <a:endParaRPr kumimoji="1" lang="en-US" altLang="ja-JP" sz="2800" b="1" dirty="0">
              <a:solidFill>
                <a:srgbClr val="FF0000"/>
              </a:solidFill>
            </a:endParaRPr>
          </a:p>
        </p:txBody>
      </p:sp>
      <p:sp>
        <p:nvSpPr>
          <p:cNvPr id="14" name="角丸四角形吹き出し 13">
            <a:extLst>
              <a:ext uri="{FF2B5EF4-FFF2-40B4-BE49-F238E27FC236}">
                <a16:creationId xmlns:a16="http://schemas.microsoft.com/office/drawing/2014/main" id="{60121176-08AF-5C18-AD79-5795FADA58EB}"/>
              </a:ext>
            </a:extLst>
          </p:cNvPr>
          <p:cNvSpPr/>
          <p:nvPr/>
        </p:nvSpPr>
        <p:spPr>
          <a:xfrm>
            <a:off x="2274590" y="3457568"/>
            <a:ext cx="3360528" cy="529660"/>
          </a:xfrm>
          <a:prstGeom prst="wedgeRoundRectCallout">
            <a:avLst>
              <a:gd name="adj1" fmla="val -49534"/>
              <a:gd name="adj2" fmla="val 72533"/>
              <a:gd name="adj3" fmla="val 16667"/>
            </a:avLst>
          </a:prstGeom>
          <a:solidFill>
            <a:srgbClr val="FF0000"/>
          </a:solid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もう一度お願いできますか？</a:t>
            </a:r>
          </a:p>
        </p:txBody>
      </p:sp>
      <p:sp>
        <p:nvSpPr>
          <p:cNvPr id="15" name="テキスト ボックス 14">
            <a:extLst>
              <a:ext uri="{FF2B5EF4-FFF2-40B4-BE49-F238E27FC236}">
                <a16:creationId xmlns:a16="http://schemas.microsoft.com/office/drawing/2014/main" id="{D91775FE-4EC9-DA31-E863-1E7DE941A5FD}"/>
              </a:ext>
            </a:extLst>
          </p:cNvPr>
          <p:cNvSpPr txBox="1"/>
          <p:nvPr/>
        </p:nvSpPr>
        <p:spPr>
          <a:xfrm>
            <a:off x="1229372" y="1320398"/>
            <a:ext cx="7151397" cy="400110"/>
          </a:xfrm>
          <a:prstGeom prst="rect">
            <a:avLst/>
          </a:prstGeom>
          <a:noFill/>
        </p:spPr>
        <p:txBody>
          <a:bodyPr wrap="square" rtlCol="0">
            <a:spAutoFit/>
          </a:bodyPr>
          <a:lstStyle/>
          <a:p>
            <a:r>
              <a:rPr kumimoji="1" lang="ja-JP" altLang="en-US" sz="2000" b="1"/>
              <a:t>・ 各タスクで顧客の発言内容が決められている</a:t>
            </a:r>
            <a:r>
              <a:rPr kumimoji="1" lang="en-US" altLang="ja-JP" sz="2000" b="1" dirty="0"/>
              <a:t> </a:t>
            </a:r>
            <a:r>
              <a:rPr kumimoji="1" lang="ja-JP" altLang="en-US" sz="2000" b="1"/>
              <a:t>（</a:t>
            </a:r>
            <a:r>
              <a:rPr kumimoji="1" lang="ja-JP" altLang="en-US" sz="2000" b="1">
                <a:solidFill>
                  <a:srgbClr val="FF0000"/>
                </a:solidFill>
              </a:rPr>
              <a:t>訓練シナリオ</a:t>
            </a:r>
            <a:r>
              <a:rPr kumimoji="1" lang="ja-JP" altLang="en-US" sz="2000" b="1"/>
              <a:t>）</a:t>
            </a:r>
            <a:endParaRPr kumimoji="1" lang="en-US" altLang="ja-JP" sz="1600" b="1" dirty="0"/>
          </a:p>
        </p:txBody>
      </p:sp>
    </p:spTree>
    <p:extLst>
      <p:ext uri="{BB962C8B-B14F-4D97-AF65-F5344CB8AC3E}">
        <p14:creationId xmlns:p14="http://schemas.microsoft.com/office/powerpoint/2010/main" val="2738211471"/>
      </p:ext>
    </p:extLst>
  </p:cSld>
  <p:clrMapOvr>
    <a:masterClrMapping/>
  </p:clrMapOvr>
  <mc:AlternateContent xmlns:mc="http://schemas.openxmlformats.org/markup-compatibility/2006" xmlns:p14="http://schemas.microsoft.com/office/powerpoint/2010/main">
    <mc:Choice Requires="p14">
      <p:transition spd="slow" p14:dur="2000" advTm="44937"/>
    </mc:Choice>
    <mc:Fallback xmlns="">
      <p:transition spd="slow" advTm="4493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07FE1B-8694-CBF2-048B-ADA0D490AA4C}"/>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03CB5DF7-17C6-27BD-2C2E-7B95EF6699E5}"/>
              </a:ext>
            </a:extLst>
          </p:cNvPr>
          <p:cNvSpPr/>
          <p:nvPr/>
        </p:nvSpPr>
        <p:spPr>
          <a:xfrm>
            <a:off x="923675" y="1568083"/>
            <a:ext cx="10405607" cy="3385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B9268A82-7BD5-3FC0-D2A9-DA34CED23C8C}"/>
              </a:ext>
            </a:extLst>
          </p:cNvPr>
          <p:cNvSpPr>
            <a:spLocks noGrp="1"/>
          </p:cNvSpPr>
          <p:nvPr>
            <p:ph type="title"/>
          </p:nvPr>
        </p:nvSpPr>
        <p:spPr>
          <a:xfrm>
            <a:off x="1097278" y="208817"/>
            <a:ext cx="10058400" cy="896852"/>
          </a:xfrm>
        </p:spPr>
        <p:txBody>
          <a:bodyPr>
            <a:normAutofit/>
          </a:bodyPr>
          <a:lstStyle/>
          <a:p>
            <a:r>
              <a:rPr kumimoji="1" lang="ja-JP" altLang="en-US" dirty="0"/>
              <a:t>先行研究</a:t>
            </a:r>
            <a:r>
              <a:rPr kumimoji="1" lang="ja-JP" altLang="en-US"/>
              <a:t>における問題点（２）</a:t>
            </a:r>
            <a:endParaRPr kumimoji="1" lang="ja-JP" altLang="en-US" dirty="0"/>
          </a:p>
        </p:txBody>
      </p:sp>
      <p:cxnSp>
        <p:nvCxnSpPr>
          <p:cNvPr id="11" name="直線コネクタ 10">
            <a:extLst>
              <a:ext uri="{FF2B5EF4-FFF2-40B4-BE49-F238E27FC236}">
                <a16:creationId xmlns:a16="http://schemas.microsoft.com/office/drawing/2014/main" id="{A15AE55D-AAD7-6AF5-D2AC-F6489A64E220}"/>
              </a:ext>
            </a:extLst>
          </p:cNvPr>
          <p:cNvCxnSpPr/>
          <p:nvPr/>
        </p:nvCxnSpPr>
        <p:spPr>
          <a:xfrm flipV="1">
            <a:off x="1036322" y="995211"/>
            <a:ext cx="10295612" cy="172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図 12" descr="ダイアグラム&#10;&#10;自動的に生成された説明">
            <a:extLst>
              <a:ext uri="{FF2B5EF4-FFF2-40B4-BE49-F238E27FC236}">
                <a16:creationId xmlns:a16="http://schemas.microsoft.com/office/drawing/2014/main" id="{C93E3C7E-C2F1-DB22-08B4-E66E797EB1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2487" y="1399760"/>
            <a:ext cx="3034781" cy="4683304"/>
          </a:xfrm>
          <a:prstGeom prst="rect">
            <a:avLst/>
          </a:prstGeom>
        </p:spPr>
      </p:pic>
      <p:sp>
        <p:nvSpPr>
          <p:cNvPr id="17" name="日付プレースホルダー 16">
            <a:extLst>
              <a:ext uri="{FF2B5EF4-FFF2-40B4-BE49-F238E27FC236}">
                <a16:creationId xmlns:a16="http://schemas.microsoft.com/office/drawing/2014/main" id="{6E8E1C0A-5CB3-3967-E8BE-7A81B889A021}"/>
              </a:ext>
            </a:extLst>
          </p:cNvPr>
          <p:cNvSpPr>
            <a:spLocks noGrp="1"/>
          </p:cNvSpPr>
          <p:nvPr>
            <p:ph type="dt" sz="half" idx="10"/>
          </p:nvPr>
        </p:nvSpPr>
        <p:spPr/>
        <p:txBody>
          <a:bodyPr/>
          <a:lstStyle/>
          <a:p>
            <a:fld id="{82D3B0FE-7406-43DC-985B-D5269EC9AFE2}" type="datetime1">
              <a:rPr kumimoji="1" lang="ja-JP" altLang="en-US" smtClean="0"/>
              <a:t>2025/6/11</a:t>
            </a:fld>
            <a:endParaRPr kumimoji="1" lang="ja-JP" altLang="en-US"/>
          </a:p>
        </p:txBody>
      </p:sp>
      <p:sp>
        <p:nvSpPr>
          <p:cNvPr id="18" name="スライド番号プレースホルダー 17">
            <a:extLst>
              <a:ext uri="{FF2B5EF4-FFF2-40B4-BE49-F238E27FC236}">
                <a16:creationId xmlns:a16="http://schemas.microsoft.com/office/drawing/2014/main" id="{59A0812F-D66D-04B5-507C-39F74D59035F}"/>
              </a:ext>
            </a:extLst>
          </p:cNvPr>
          <p:cNvSpPr>
            <a:spLocks noGrp="1"/>
          </p:cNvSpPr>
          <p:nvPr>
            <p:ph type="sldNum" sz="quarter" idx="12"/>
          </p:nvPr>
        </p:nvSpPr>
        <p:spPr/>
        <p:txBody>
          <a:bodyPr/>
          <a:lstStyle/>
          <a:p>
            <a:fld id="{FEF13177-6D45-4C76-BBB0-890CE83CA06E}" type="slidenum">
              <a:rPr kumimoji="1" lang="ja-JP" altLang="en-US" smtClean="0"/>
              <a:t>15</a:t>
            </a:fld>
            <a:endParaRPr kumimoji="1" lang="ja-JP" altLang="en-US"/>
          </a:p>
        </p:txBody>
      </p:sp>
      <p:sp>
        <p:nvSpPr>
          <p:cNvPr id="3" name="テキスト ボックス 2">
            <a:extLst>
              <a:ext uri="{FF2B5EF4-FFF2-40B4-BE49-F238E27FC236}">
                <a16:creationId xmlns:a16="http://schemas.microsoft.com/office/drawing/2014/main" id="{02E14438-3E9B-1807-B88D-7425C241098B}"/>
              </a:ext>
            </a:extLst>
          </p:cNvPr>
          <p:cNvSpPr txBox="1"/>
          <p:nvPr/>
        </p:nvSpPr>
        <p:spPr>
          <a:xfrm>
            <a:off x="8661388" y="1130058"/>
            <a:ext cx="2276977" cy="338554"/>
          </a:xfrm>
          <a:prstGeom prst="rect">
            <a:avLst/>
          </a:prstGeom>
          <a:noFill/>
        </p:spPr>
        <p:txBody>
          <a:bodyPr wrap="square" rtlCol="0">
            <a:spAutoFit/>
          </a:bodyPr>
          <a:lstStyle/>
          <a:p>
            <a:pPr algn="ctr"/>
            <a:r>
              <a:rPr kumimoji="1" lang="ja-JP" altLang="en-US" sz="1600" b="1" dirty="0"/>
              <a:t>訓練の流れ</a:t>
            </a:r>
          </a:p>
        </p:txBody>
      </p:sp>
      <p:sp>
        <p:nvSpPr>
          <p:cNvPr id="4" name="矢印: 下カーブ 19">
            <a:extLst>
              <a:ext uri="{FF2B5EF4-FFF2-40B4-BE49-F238E27FC236}">
                <a16:creationId xmlns:a16="http://schemas.microsoft.com/office/drawing/2014/main" id="{61E902E0-37BD-1835-8756-41475CC034A8}"/>
              </a:ext>
            </a:extLst>
          </p:cNvPr>
          <p:cNvSpPr/>
          <p:nvPr/>
        </p:nvSpPr>
        <p:spPr>
          <a:xfrm flipH="1">
            <a:off x="8299562" y="3561506"/>
            <a:ext cx="682939" cy="317290"/>
          </a:xfrm>
          <a:prstGeom prst="curvedDown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5" name="図 4" descr="ダイアグラム&#10;&#10;自動的に生成された説明">
            <a:extLst>
              <a:ext uri="{FF2B5EF4-FFF2-40B4-BE49-F238E27FC236}">
                <a16:creationId xmlns:a16="http://schemas.microsoft.com/office/drawing/2014/main" id="{2BC1B150-499C-CEC5-BE02-27A755C0A4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0416" y="2993463"/>
            <a:ext cx="2127513" cy="3283200"/>
          </a:xfrm>
          <a:prstGeom prst="rect">
            <a:avLst/>
          </a:prstGeom>
        </p:spPr>
      </p:pic>
      <p:sp>
        <p:nvSpPr>
          <p:cNvPr id="6" name="テキスト ボックス 5">
            <a:extLst>
              <a:ext uri="{FF2B5EF4-FFF2-40B4-BE49-F238E27FC236}">
                <a16:creationId xmlns:a16="http://schemas.microsoft.com/office/drawing/2014/main" id="{6C20AD59-CE8D-2AD1-10C5-6E02CBB5F228}"/>
              </a:ext>
            </a:extLst>
          </p:cNvPr>
          <p:cNvSpPr txBox="1"/>
          <p:nvPr/>
        </p:nvSpPr>
        <p:spPr>
          <a:xfrm>
            <a:off x="9006396" y="2621568"/>
            <a:ext cx="2276977" cy="338554"/>
          </a:xfrm>
          <a:prstGeom prst="rect">
            <a:avLst/>
          </a:prstGeom>
          <a:noFill/>
        </p:spPr>
        <p:txBody>
          <a:bodyPr wrap="square" rtlCol="0">
            <a:spAutoFit/>
          </a:bodyPr>
          <a:lstStyle/>
          <a:p>
            <a:pPr algn="ctr"/>
            <a:r>
              <a:rPr kumimoji="1" lang="ja-JP" altLang="en-US" sz="1600" b="1" dirty="0"/>
              <a:t>訓練</a:t>
            </a:r>
            <a:r>
              <a:rPr kumimoji="1" lang="ja-JP" altLang="en-US" sz="1600" b="1"/>
              <a:t>の流れ（事前定義）</a:t>
            </a:r>
            <a:endParaRPr kumimoji="1" lang="ja-JP" altLang="en-US" sz="1600" b="1" dirty="0"/>
          </a:p>
        </p:txBody>
      </p:sp>
      <p:sp>
        <p:nvSpPr>
          <p:cNvPr id="7" name="正方形/長方形 6">
            <a:extLst>
              <a:ext uri="{FF2B5EF4-FFF2-40B4-BE49-F238E27FC236}">
                <a16:creationId xmlns:a16="http://schemas.microsoft.com/office/drawing/2014/main" id="{A33FB7BF-F609-042F-7CED-4E52FBE6AFAF}"/>
              </a:ext>
            </a:extLst>
          </p:cNvPr>
          <p:cNvSpPr/>
          <p:nvPr/>
        </p:nvSpPr>
        <p:spPr>
          <a:xfrm>
            <a:off x="9357561" y="2642427"/>
            <a:ext cx="1679171" cy="51845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吹き出し 7">
            <a:extLst>
              <a:ext uri="{FF2B5EF4-FFF2-40B4-BE49-F238E27FC236}">
                <a16:creationId xmlns:a16="http://schemas.microsoft.com/office/drawing/2014/main" id="{C687AB09-3E00-EC98-3A6C-32F2F2778693}"/>
              </a:ext>
            </a:extLst>
          </p:cNvPr>
          <p:cNvSpPr/>
          <p:nvPr/>
        </p:nvSpPr>
        <p:spPr>
          <a:xfrm>
            <a:off x="7952931" y="2328654"/>
            <a:ext cx="3892287" cy="3885705"/>
          </a:xfrm>
          <a:prstGeom prst="wedgeRectCallout">
            <a:avLst>
              <a:gd name="adj1" fmla="val -13702"/>
              <a:gd name="adj2" fmla="val -56198"/>
            </a:avLst>
          </a:prstGeom>
          <a:solidFill>
            <a:schemeClr val="bg1"/>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BDF649AF-D3C5-0DE3-4F25-490E1D25E376}"/>
              </a:ext>
            </a:extLst>
          </p:cNvPr>
          <p:cNvSpPr txBox="1"/>
          <p:nvPr/>
        </p:nvSpPr>
        <p:spPr>
          <a:xfrm>
            <a:off x="8282487" y="3229953"/>
            <a:ext cx="3298325" cy="369332"/>
          </a:xfrm>
          <a:prstGeom prst="rect">
            <a:avLst/>
          </a:prstGeom>
          <a:noFill/>
          <a:ln w="38100">
            <a:solidFill>
              <a:schemeClr val="tx1"/>
            </a:solidFill>
          </a:ln>
        </p:spPr>
        <p:txBody>
          <a:bodyPr wrap="square" rtlCol="0">
            <a:spAutoFit/>
          </a:bodyPr>
          <a:lstStyle/>
          <a:p>
            <a:r>
              <a:rPr kumimoji="1" lang="ja-JP" altLang="en-US"/>
              <a:t>客：「ピザを一つお願いします」</a:t>
            </a:r>
          </a:p>
        </p:txBody>
      </p:sp>
      <p:sp>
        <p:nvSpPr>
          <p:cNvPr id="16" name="テキスト ボックス 15">
            <a:extLst>
              <a:ext uri="{FF2B5EF4-FFF2-40B4-BE49-F238E27FC236}">
                <a16:creationId xmlns:a16="http://schemas.microsoft.com/office/drawing/2014/main" id="{022E6754-CADC-5CC4-A5B5-A9E2BEEBDA6E}"/>
              </a:ext>
            </a:extLst>
          </p:cNvPr>
          <p:cNvSpPr txBox="1"/>
          <p:nvPr/>
        </p:nvSpPr>
        <p:spPr>
          <a:xfrm>
            <a:off x="8288326" y="4612801"/>
            <a:ext cx="3298325" cy="369332"/>
          </a:xfrm>
          <a:prstGeom prst="rect">
            <a:avLst/>
          </a:prstGeom>
          <a:noFill/>
          <a:ln w="38100">
            <a:solidFill>
              <a:schemeClr val="tx1"/>
            </a:solidFill>
          </a:ln>
        </p:spPr>
        <p:txBody>
          <a:bodyPr wrap="square" rtlCol="0">
            <a:spAutoFit/>
          </a:bodyPr>
          <a:lstStyle/>
          <a:p>
            <a:r>
              <a:rPr kumimoji="1" lang="ja-JP" altLang="en-US"/>
              <a:t>客：「はい、お願いします」</a:t>
            </a:r>
          </a:p>
        </p:txBody>
      </p:sp>
      <p:sp>
        <p:nvSpPr>
          <p:cNvPr id="19" name="テキスト ボックス 18">
            <a:extLst>
              <a:ext uri="{FF2B5EF4-FFF2-40B4-BE49-F238E27FC236}">
                <a16:creationId xmlns:a16="http://schemas.microsoft.com/office/drawing/2014/main" id="{B7FE05F8-DD42-99E5-8D6E-7B3754A843AB}"/>
              </a:ext>
            </a:extLst>
          </p:cNvPr>
          <p:cNvSpPr txBox="1"/>
          <p:nvPr/>
        </p:nvSpPr>
        <p:spPr>
          <a:xfrm>
            <a:off x="8291472" y="3956394"/>
            <a:ext cx="3298325" cy="369332"/>
          </a:xfrm>
          <a:prstGeom prst="rect">
            <a:avLst/>
          </a:prstGeom>
          <a:solidFill>
            <a:schemeClr val="accent1"/>
          </a:solidFill>
          <a:ln w="38100">
            <a:solidFill>
              <a:schemeClr val="tx1"/>
            </a:solidFill>
          </a:ln>
        </p:spPr>
        <p:txBody>
          <a:bodyPr wrap="square" rtlCol="0">
            <a:spAutoFit/>
          </a:bodyPr>
          <a:lstStyle/>
          <a:p>
            <a:pPr algn="ctr"/>
            <a:r>
              <a:rPr kumimoji="1" lang="ja-JP" altLang="en-US">
                <a:solidFill>
                  <a:schemeClr val="bg1"/>
                </a:solidFill>
              </a:rPr>
              <a:t>訓練者の発言</a:t>
            </a:r>
          </a:p>
        </p:txBody>
      </p:sp>
      <p:sp>
        <p:nvSpPr>
          <p:cNvPr id="20" name="テキスト ボックス 19">
            <a:extLst>
              <a:ext uri="{FF2B5EF4-FFF2-40B4-BE49-F238E27FC236}">
                <a16:creationId xmlns:a16="http://schemas.microsoft.com/office/drawing/2014/main" id="{A3B2570E-E273-C938-B56C-1E1C8EFE8E6E}"/>
              </a:ext>
            </a:extLst>
          </p:cNvPr>
          <p:cNvSpPr txBox="1"/>
          <p:nvPr/>
        </p:nvSpPr>
        <p:spPr>
          <a:xfrm>
            <a:off x="8282487" y="2528551"/>
            <a:ext cx="3298325" cy="369332"/>
          </a:xfrm>
          <a:prstGeom prst="rect">
            <a:avLst/>
          </a:prstGeom>
          <a:solidFill>
            <a:schemeClr val="accent1"/>
          </a:solidFill>
          <a:ln w="38100">
            <a:solidFill>
              <a:schemeClr val="tx1"/>
            </a:solidFill>
          </a:ln>
        </p:spPr>
        <p:txBody>
          <a:bodyPr wrap="square" rtlCol="0">
            <a:spAutoFit/>
          </a:bodyPr>
          <a:lstStyle/>
          <a:p>
            <a:pPr algn="ctr"/>
            <a:r>
              <a:rPr kumimoji="1" lang="ja-JP" altLang="en-US">
                <a:solidFill>
                  <a:schemeClr val="bg1"/>
                </a:solidFill>
              </a:rPr>
              <a:t>訓練者の発言</a:t>
            </a:r>
          </a:p>
        </p:txBody>
      </p:sp>
      <p:cxnSp>
        <p:nvCxnSpPr>
          <p:cNvPr id="21" name="直線矢印コネクタ 20">
            <a:extLst>
              <a:ext uri="{FF2B5EF4-FFF2-40B4-BE49-F238E27FC236}">
                <a16:creationId xmlns:a16="http://schemas.microsoft.com/office/drawing/2014/main" id="{CA5BFAE1-D81E-8E1B-1497-12545133BE04}"/>
              </a:ext>
            </a:extLst>
          </p:cNvPr>
          <p:cNvCxnSpPr>
            <a:stCxn id="20" idx="2"/>
            <a:endCxn id="10" idx="0"/>
          </p:cNvCxnSpPr>
          <p:nvPr/>
        </p:nvCxnSpPr>
        <p:spPr>
          <a:xfrm>
            <a:off x="9931650" y="2897883"/>
            <a:ext cx="0" cy="33207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8E95D6E3-0E90-C9B4-1D71-15469DBC5572}"/>
              </a:ext>
            </a:extLst>
          </p:cNvPr>
          <p:cNvCxnSpPr>
            <a:cxnSpLocks/>
            <a:stCxn id="19" idx="2"/>
            <a:endCxn id="16" idx="0"/>
          </p:cNvCxnSpPr>
          <p:nvPr/>
        </p:nvCxnSpPr>
        <p:spPr>
          <a:xfrm flipH="1">
            <a:off x="9937489" y="4325726"/>
            <a:ext cx="3146" cy="2870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413A3D8F-DA38-EE33-E0DD-DE8A586800C2}"/>
              </a:ext>
            </a:extLst>
          </p:cNvPr>
          <p:cNvCxnSpPr>
            <a:cxnSpLocks/>
            <a:stCxn id="10" idx="2"/>
            <a:endCxn id="19" idx="0"/>
          </p:cNvCxnSpPr>
          <p:nvPr/>
        </p:nvCxnSpPr>
        <p:spPr>
          <a:xfrm>
            <a:off x="9931650" y="3599285"/>
            <a:ext cx="8985" cy="3571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A816DE91-23CD-5951-4AB3-F317F5C0C316}"/>
              </a:ext>
            </a:extLst>
          </p:cNvPr>
          <p:cNvSpPr txBox="1"/>
          <p:nvPr/>
        </p:nvSpPr>
        <p:spPr>
          <a:xfrm>
            <a:off x="8299562" y="5222754"/>
            <a:ext cx="3298325" cy="369332"/>
          </a:xfrm>
          <a:prstGeom prst="rect">
            <a:avLst/>
          </a:prstGeom>
          <a:solidFill>
            <a:schemeClr val="tx1">
              <a:lumMod val="85000"/>
              <a:lumOff val="15000"/>
            </a:schemeClr>
          </a:solidFill>
          <a:ln w="38100">
            <a:solidFill>
              <a:schemeClr val="tx1"/>
            </a:solidFill>
          </a:ln>
        </p:spPr>
        <p:txBody>
          <a:bodyPr wrap="square" rtlCol="0">
            <a:spAutoFit/>
          </a:bodyPr>
          <a:lstStyle/>
          <a:p>
            <a:pPr algn="ctr"/>
            <a:r>
              <a:rPr kumimoji="1" lang="ja-JP" altLang="en-US">
                <a:solidFill>
                  <a:schemeClr val="bg1"/>
                </a:solidFill>
              </a:rPr>
              <a:t>接客タスク１終了</a:t>
            </a:r>
          </a:p>
        </p:txBody>
      </p:sp>
      <p:cxnSp>
        <p:nvCxnSpPr>
          <p:cNvPr id="25" name="直線矢印コネクタ 24">
            <a:extLst>
              <a:ext uri="{FF2B5EF4-FFF2-40B4-BE49-F238E27FC236}">
                <a16:creationId xmlns:a16="http://schemas.microsoft.com/office/drawing/2014/main" id="{25C7D731-5E1C-1E31-10F9-5F4D28B9E84A}"/>
              </a:ext>
            </a:extLst>
          </p:cNvPr>
          <p:cNvCxnSpPr>
            <a:cxnSpLocks/>
            <a:stCxn id="16" idx="2"/>
            <a:endCxn id="24" idx="0"/>
          </p:cNvCxnSpPr>
          <p:nvPr/>
        </p:nvCxnSpPr>
        <p:spPr>
          <a:xfrm>
            <a:off x="9937489" y="4982133"/>
            <a:ext cx="11236" cy="2406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61E5CEE0-3FDE-8B6E-88E0-A0CBF115E0DF}"/>
              </a:ext>
            </a:extLst>
          </p:cNvPr>
          <p:cNvSpPr txBox="1"/>
          <p:nvPr/>
        </p:nvSpPr>
        <p:spPr>
          <a:xfrm>
            <a:off x="7967565" y="5845959"/>
            <a:ext cx="3863017" cy="376719"/>
          </a:xfrm>
          <a:prstGeom prst="rect">
            <a:avLst/>
          </a:prstGeom>
          <a:solidFill>
            <a:schemeClr val="tx1"/>
          </a:solidFill>
          <a:ln w="38100">
            <a:solidFill>
              <a:schemeClr val="tx1"/>
            </a:solidFill>
          </a:ln>
        </p:spPr>
        <p:txBody>
          <a:bodyPr wrap="square" rtlCol="0">
            <a:spAutoFit/>
          </a:bodyPr>
          <a:lstStyle/>
          <a:p>
            <a:pPr algn="ctr"/>
            <a:r>
              <a:rPr kumimoji="1" lang="ja-JP" altLang="en-US">
                <a:solidFill>
                  <a:schemeClr val="bg1"/>
                </a:solidFill>
              </a:rPr>
              <a:t>接客タスク１：注文（ピザ）</a:t>
            </a:r>
          </a:p>
        </p:txBody>
      </p:sp>
      <p:sp>
        <p:nvSpPr>
          <p:cNvPr id="29" name="角丸四角形吹き出し 28">
            <a:extLst>
              <a:ext uri="{FF2B5EF4-FFF2-40B4-BE49-F238E27FC236}">
                <a16:creationId xmlns:a16="http://schemas.microsoft.com/office/drawing/2014/main" id="{F308D2C2-C4B1-5267-507A-BEB983EB0791}"/>
              </a:ext>
            </a:extLst>
          </p:cNvPr>
          <p:cNvSpPr/>
          <p:nvPr/>
        </p:nvSpPr>
        <p:spPr>
          <a:xfrm>
            <a:off x="2274590" y="2074960"/>
            <a:ext cx="3360528" cy="529660"/>
          </a:xfrm>
          <a:prstGeom prst="wedgeRoundRectCallout">
            <a:avLst>
              <a:gd name="adj1" fmla="val -50323"/>
              <a:gd name="adj2" fmla="val 72533"/>
              <a:gd name="adj3" fmla="val 16667"/>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ご注文はお決まりでしょうか？</a:t>
            </a:r>
          </a:p>
        </p:txBody>
      </p:sp>
      <p:sp>
        <p:nvSpPr>
          <p:cNvPr id="31" name="角丸四角形吹き出し 30">
            <a:extLst>
              <a:ext uri="{FF2B5EF4-FFF2-40B4-BE49-F238E27FC236}">
                <a16:creationId xmlns:a16="http://schemas.microsoft.com/office/drawing/2014/main" id="{17669714-732F-0EE4-4E70-710F927C82D6}"/>
              </a:ext>
            </a:extLst>
          </p:cNvPr>
          <p:cNvSpPr/>
          <p:nvPr/>
        </p:nvSpPr>
        <p:spPr>
          <a:xfrm flipH="1">
            <a:off x="2274590" y="2744823"/>
            <a:ext cx="3360528" cy="529660"/>
          </a:xfrm>
          <a:prstGeom prst="wedgeRoundRectCallout">
            <a:avLst>
              <a:gd name="adj1" fmla="val -49929"/>
              <a:gd name="adj2" fmla="val 75035"/>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ピザを一つお願いします</a:t>
            </a:r>
          </a:p>
        </p:txBody>
      </p:sp>
      <p:sp>
        <p:nvSpPr>
          <p:cNvPr id="32" name="角丸四角形吹き出し 31">
            <a:extLst>
              <a:ext uri="{FF2B5EF4-FFF2-40B4-BE49-F238E27FC236}">
                <a16:creationId xmlns:a16="http://schemas.microsoft.com/office/drawing/2014/main" id="{B6E2B579-1C97-B330-7A6E-3235869EF19B}"/>
              </a:ext>
            </a:extLst>
          </p:cNvPr>
          <p:cNvSpPr/>
          <p:nvPr/>
        </p:nvSpPr>
        <p:spPr>
          <a:xfrm flipH="1">
            <a:off x="2274590" y="4174843"/>
            <a:ext cx="3360528" cy="529660"/>
          </a:xfrm>
          <a:prstGeom prst="wedgeRoundRectCallout">
            <a:avLst>
              <a:gd name="adj1" fmla="val -49929"/>
              <a:gd name="adj2" fmla="val 67529"/>
              <a:gd name="adj3" fmla="val 16667"/>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rgbClr val="FF0000"/>
                </a:solidFill>
              </a:rPr>
              <a:t>はい、お願いします</a:t>
            </a:r>
          </a:p>
        </p:txBody>
      </p:sp>
      <p:pic>
        <p:nvPicPr>
          <p:cNvPr id="33" name="グラフィックス 32" descr="食事をしている人 単色塗りつぶし">
            <a:extLst>
              <a:ext uri="{FF2B5EF4-FFF2-40B4-BE49-F238E27FC236}">
                <a16:creationId xmlns:a16="http://schemas.microsoft.com/office/drawing/2014/main" id="{40B5CD2A-1198-E784-2CD5-7DC40892CC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5578855" y="4346017"/>
            <a:ext cx="1104872" cy="1104872"/>
          </a:xfrm>
          <a:prstGeom prst="rect">
            <a:avLst/>
          </a:prstGeom>
        </p:spPr>
      </p:pic>
      <p:pic>
        <p:nvPicPr>
          <p:cNvPr id="34" name="グラフィックス 33" descr="男子生徒 単色塗りつぶし">
            <a:extLst>
              <a:ext uri="{FF2B5EF4-FFF2-40B4-BE49-F238E27FC236}">
                <a16:creationId xmlns:a16="http://schemas.microsoft.com/office/drawing/2014/main" id="{B3C4D1E8-F1AA-CE78-4E09-D60EC28EFB0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19763" y="4275572"/>
            <a:ext cx="1032473" cy="1032473"/>
          </a:xfrm>
          <a:prstGeom prst="rect">
            <a:avLst/>
          </a:prstGeom>
        </p:spPr>
      </p:pic>
      <p:sp>
        <p:nvSpPr>
          <p:cNvPr id="35" name="テキスト ボックス 34">
            <a:extLst>
              <a:ext uri="{FF2B5EF4-FFF2-40B4-BE49-F238E27FC236}">
                <a16:creationId xmlns:a16="http://schemas.microsoft.com/office/drawing/2014/main" id="{498E185B-9749-B7F4-D727-4D27BA88A0E8}"/>
              </a:ext>
            </a:extLst>
          </p:cNvPr>
          <p:cNvSpPr txBox="1"/>
          <p:nvPr/>
        </p:nvSpPr>
        <p:spPr>
          <a:xfrm>
            <a:off x="752315" y="5511098"/>
            <a:ext cx="6405078" cy="523220"/>
          </a:xfrm>
          <a:prstGeom prst="rect">
            <a:avLst/>
          </a:prstGeom>
          <a:noFill/>
        </p:spPr>
        <p:txBody>
          <a:bodyPr wrap="square" rtlCol="0">
            <a:spAutoFit/>
          </a:bodyPr>
          <a:lstStyle/>
          <a:p>
            <a:pPr algn="ctr">
              <a:buClr>
                <a:schemeClr val="accent1"/>
              </a:buClr>
            </a:pPr>
            <a:r>
              <a:rPr kumimoji="1" lang="ja-JP" altLang="en-US" sz="2800">
                <a:solidFill>
                  <a:srgbClr val="FF0000"/>
                </a:solidFill>
              </a:rPr>
              <a:t>顧客が訓練者の発言に追従不可能</a:t>
            </a:r>
            <a:endParaRPr kumimoji="1" lang="en-US" altLang="ja-JP" sz="2800" b="1" dirty="0">
              <a:solidFill>
                <a:srgbClr val="FF0000"/>
              </a:solidFill>
            </a:endParaRPr>
          </a:p>
        </p:txBody>
      </p:sp>
      <p:sp>
        <p:nvSpPr>
          <p:cNvPr id="14" name="角丸四角形吹き出し 13">
            <a:extLst>
              <a:ext uri="{FF2B5EF4-FFF2-40B4-BE49-F238E27FC236}">
                <a16:creationId xmlns:a16="http://schemas.microsoft.com/office/drawing/2014/main" id="{6A794328-E435-E3FE-0470-A036FF0A68B7}"/>
              </a:ext>
            </a:extLst>
          </p:cNvPr>
          <p:cNvSpPr/>
          <p:nvPr/>
        </p:nvSpPr>
        <p:spPr>
          <a:xfrm>
            <a:off x="2274590" y="3457568"/>
            <a:ext cx="3360528" cy="529660"/>
          </a:xfrm>
          <a:prstGeom prst="wedgeRoundRectCallout">
            <a:avLst>
              <a:gd name="adj1" fmla="val -49534"/>
              <a:gd name="adj2" fmla="val 72533"/>
              <a:gd name="adj3" fmla="val 16667"/>
            </a:avLst>
          </a:prstGeom>
          <a:solidFill>
            <a:srgbClr val="FF0000"/>
          </a:solid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もう一度お願いできますか？</a:t>
            </a:r>
          </a:p>
        </p:txBody>
      </p:sp>
      <p:sp>
        <p:nvSpPr>
          <p:cNvPr id="15" name="テキスト ボックス 14">
            <a:extLst>
              <a:ext uri="{FF2B5EF4-FFF2-40B4-BE49-F238E27FC236}">
                <a16:creationId xmlns:a16="http://schemas.microsoft.com/office/drawing/2014/main" id="{C9174D6D-C34F-F2ED-0E18-AD30A064A97A}"/>
              </a:ext>
            </a:extLst>
          </p:cNvPr>
          <p:cNvSpPr txBox="1"/>
          <p:nvPr/>
        </p:nvSpPr>
        <p:spPr>
          <a:xfrm>
            <a:off x="1229372" y="1320398"/>
            <a:ext cx="7151397" cy="400110"/>
          </a:xfrm>
          <a:prstGeom prst="rect">
            <a:avLst/>
          </a:prstGeom>
          <a:noFill/>
        </p:spPr>
        <p:txBody>
          <a:bodyPr wrap="square" rtlCol="0">
            <a:spAutoFit/>
          </a:bodyPr>
          <a:lstStyle/>
          <a:p>
            <a:r>
              <a:rPr kumimoji="1" lang="ja-JP" altLang="en-US" sz="2000" b="1"/>
              <a:t>・ 各タスクで顧客の発言内容が決められている</a:t>
            </a:r>
            <a:r>
              <a:rPr kumimoji="1" lang="en-US" altLang="ja-JP" sz="2000" b="1" dirty="0"/>
              <a:t> </a:t>
            </a:r>
            <a:r>
              <a:rPr kumimoji="1" lang="ja-JP" altLang="en-US" sz="2000" b="1"/>
              <a:t>（訓練シナリオ）</a:t>
            </a:r>
            <a:endParaRPr kumimoji="1" lang="en-US" altLang="ja-JP" sz="1600" b="1" dirty="0"/>
          </a:p>
        </p:txBody>
      </p:sp>
    </p:spTree>
    <p:extLst>
      <p:ext uri="{BB962C8B-B14F-4D97-AF65-F5344CB8AC3E}">
        <p14:creationId xmlns:p14="http://schemas.microsoft.com/office/powerpoint/2010/main" val="118048078"/>
      </p:ext>
    </p:extLst>
  </p:cSld>
  <p:clrMapOvr>
    <a:masterClrMapping/>
  </p:clrMapOvr>
  <mc:AlternateContent xmlns:mc="http://schemas.openxmlformats.org/markup-compatibility/2006" xmlns:p14="http://schemas.microsoft.com/office/powerpoint/2010/main">
    <mc:Choice Requires="p14">
      <p:transition spd="slow" p14:dur="2000" advTm="44937"/>
    </mc:Choice>
    <mc:Fallback xmlns="">
      <p:transition spd="slow" advTm="4493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175D4-B0F0-5377-5052-C7B5C5A424F6}"/>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00946983-0D26-6091-EB5C-592510B8BA0E}"/>
              </a:ext>
            </a:extLst>
          </p:cNvPr>
          <p:cNvSpPr/>
          <p:nvPr/>
        </p:nvSpPr>
        <p:spPr>
          <a:xfrm>
            <a:off x="923116" y="1594744"/>
            <a:ext cx="10405607" cy="3385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5E8D522-3FC4-72CB-0AA6-3B8BA191E0AC}"/>
              </a:ext>
            </a:extLst>
          </p:cNvPr>
          <p:cNvSpPr>
            <a:spLocks noGrp="1"/>
          </p:cNvSpPr>
          <p:nvPr>
            <p:ph type="title"/>
          </p:nvPr>
        </p:nvSpPr>
        <p:spPr>
          <a:xfrm>
            <a:off x="1097278" y="17523"/>
            <a:ext cx="10058400" cy="761382"/>
          </a:xfrm>
        </p:spPr>
        <p:txBody>
          <a:bodyPr>
            <a:normAutofit/>
          </a:bodyPr>
          <a:lstStyle/>
          <a:p>
            <a:r>
              <a:rPr lang="ja-JP" altLang="en-US" sz="4000"/>
              <a:t>訓練状況を固定的にする要因</a:t>
            </a:r>
            <a:endParaRPr kumimoji="1" lang="ja-JP" altLang="en-US" sz="4000" dirty="0"/>
          </a:p>
        </p:txBody>
      </p:sp>
      <p:cxnSp>
        <p:nvCxnSpPr>
          <p:cNvPr id="11" name="直線コネクタ 10">
            <a:extLst>
              <a:ext uri="{FF2B5EF4-FFF2-40B4-BE49-F238E27FC236}">
                <a16:creationId xmlns:a16="http://schemas.microsoft.com/office/drawing/2014/main" id="{1842F2D5-7702-6E77-02CB-94A518CE2275}"/>
              </a:ext>
            </a:extLst>
          </p:cNvPr>
          <p:cNvCxnSpPr/>
          <p:nvPr/>
        </p:nvCxnSpPr>
        <p:spPr>
          <a:xfrm flipV="1">
            <a:off x="1033670" y="761687"/>
            <a:ext cx="10295612" cy="172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日付プレースホルダー 16">
            <a:extLst>
              <a:ext uri="{FF2B5EF4-FFF2-40B4-BE49-F238E27FC236}">
                <a16:creationId xmlns:a16="http://schemas.microsoft.com/office/drawing/2014/main" id="{D8C2D212-CA41-A0B3-9923-2805DD6027EE}"/>
              </a:ext>
            </a:extLst>
          </p:cNvPr>
          <p:cNvSpPr>
            <a:spLocks noGrp="1"/>
          </p:cNvSpPr>
          <p:nvPr>
            <p:ph type="dt" sz="half" idx="10"/>
          </p:nvPr>
        </p:nvSpPr>
        <p:spPr/>
        <p:txBody>
          <a:bodyPr/>
          <a:lstStyle/>
          <a:p>
            <a:fld id="{82D3B0FE-7406-43DC-985B-D5269EC9AFE2}" type="datetime1">
              <a:rPr kumimoji="1" lang="ja-JP" altLang="en-US" smtClean="0"/>
              <a:t>2025/6/11</a:t>
            </a:fld>
            <a:endParaRPr kumimoji="1" lang="ja-JP" altLang="en-US"/>
          </a:p>
        </p:txBody>
      </p:sp>
      <p:sp>
        <p:nvSpPr>
          <p:cNvPr id="18" name="スライド番号プレースホルダー 17">
            <a:extLst>
              <a:ext uri="{FF2B5EF4-FFF2-40B4-BE49-F238E27FC236}">
                <a16:creationId xmlns:a16="http://schemas.microsoft.com/office/drawing/2014/main" id="{EB6111C7-EE5E-A214-3FFA-9EF8B235F6A8}"/>
              </a:ext>
            </a:extLst>
          </p:cNvPr>
          <p:cNvSpPr>
            <a:spLocks noGrp="1"/>
          </p:cNvSpPr>
          <p:nvPr>
            <p:ph type="sldNum" sz="quarter" idx="12"/>
          </p:nvPr>
        </p:nvSpPr>
        <p:spPr/>
        <p:txBody>
          <a:bodyPr/>
          <a:lstStyle/>
          <a:p>
            <a:fld id="{FEF13177-6D45-4C76-BBB0-890CE83CA06E}" type="slidenum">
              <a:rPr kumimoji="1" lang="ja-JP" altLang="en-US" smtClean="0"/>
              <a:t>16</a:t>
            </a:fld>
            <a:endParaRPr kumimoji="1" lang="ja-JP" altLang="en-US"/>
          </a:p>
        </p:txBody>
      </p:sp>
      <p:sp>
        <p:nvSpPr>
          <p:cNvPr id="3" name="テキスト ボックス 2">
            <a:extLst>
              <a:ext uri="{FF2B5EF4-FFF2-40B4-BE49-F238E27FC236}">
                <a16:creationId xmlns:a16="http://schemas.microsoft.com/office/drawing/2014/main" id="{D9F4847C-53CC-7AC7-ACE8-F44946EE65AA}"/>
              </a:ext>
            </a:extLst>
          </p:cNvPr>
          <p:cNvSpPr txBox="1"/>
          <p:nvPr/>
        </p:nvSpPr>
        <p:spPr>
          <a:xfrm>
            <a:off x="6151970" y="4663091"/>
            <a:ext cx="5105677" cy="1200329"/>
          </a:xfrm>
          <a:prstGeom prst="rect">
            <a:avLst/>
          </a:prstGeom>
          <a:noFill/>
        </p:spPr>
        <p:txBody>
          <a:bodyPr wrap="square" rtlCol="0">
            <a:spAutoFit/>
          </a:bodyPr>
          <a:lstStyle/>
          <a:p>
            <a:pPr algn="ctr">
              <a:buClr>
                <a:schemeClr val="accent1"/>
              </a:buClr>
            </a:pPr>
            <a:r>
              <a:rPr kumimoji="1" lang="ja-JP" altLang="en-US" sz="3600" b="1">
                <a:solidFill>
                  <a:srgbClr val="E48312"/>
                </a:solidFill>
              </a:rPr>
              <a:t>「訓練シナリオ」に</a:t>
            </a:r>
            <a:endParaRPr kumimoji="1" lang="en-US" altLang="ja-JP" sz="3600" b="1" dirty="0">
              <a:solidFill>
                <a:srgbClr val="E48312"/>
              </a:solidFill>
            </a:endParaRPr>
          </a:p>
          <a:p>
            <a:pPr algn="ctr">
              <a:buClr>
                <a:schemeClr val="accent1"/>
              </a:buClr>
            </a:pPr>
            <a:r>
              <a:rPr kumimoji="1" lang="ja-JP" altLang="en-US" sz="3600" b="1">
                <a:solidFill>
                  <a:srgbClr val="E48312"/>
                </a:solidFill>
              </a:rPr>
              <a:t>頼らない対話の制御</a:t>
            </a:r>
            <a:endParaRPr kumimoji="1" lang="en-US" altLang="ja-JP" sz="3600" b="1" dirty="0">
              <a:solidFill>
                <a:srgbClr val="E48312"/>
              </a:solidFill>
            </a:endParaRPr>
          </a:p>
        </p:txBody>
      </p:sp>
      <p:sp>
        <p:nvSpPr>
          <p:cNvPr id="7" name="テキスト ボックス 6">
            <a:extLst>
              <a:ext uri="{FF2B5EF4-FFF2-40B4-BE49-F238E27FC236}">
                <a16:creationId xmlns:a16="http://schemas.microsoft.com/office/drawing/2014/main" id="{7E7B13D3-7155-0BF7-8F54-54E8CA462B76}"/>
              </a:ext>
            </a:extLst>
          </p:cNvPr>
          <p:cNvSpPr txBox="1"/>
          <p:nvPr/>
        </p:nvSpPr>
        <p:spPr>
          <a:xfrm>
            <a:off x="1097278" y="4601135"/>
            <a:ext cx="4131593" cy="1200329"/>
          </a:xfrm>
          <a:prstGeom prst="rect">
            <a:avLst/>
          </a:prstGeom>
          <a:noFill/>
        </p:spPr>
        <p:txBody>
          <a:bodyPr wrap="square" rtlCol="0">
            <a:spAutoFit/>
          </a:bodyPr>
          <a:lstStyle/>
          <a:p>
            <a:pPr algn="ctr">
              <a:buClr>
                <a:schemeClr val="accent1"/>
              </a:buClr>
            </a:pPr>
            <a:r>
              <a:rPr kumimoji="1" lang="ja-JP" altLang="en-US" sz="3600" b="1">
                <a:solidFill>
                  <a:srgbClr val="E48312"/>
                </a:solidFill>
              </a:rPr>
              <a:t>「訓練の流れ」を</a:t>
            </a:r>
            <a:endParaRPr kumimoji="1" lang="en-US" altLang="ja-JP" sz="3600" b="1" dirty="0">
              <a:solidFill>
                <a:srgbClr val="E48312"/>
              </a:solidFill>
            </a:endParaRPr>
          </a:p>
          <a:p>
            <a:pPr algn="ctr">
              <a:buClr>
                <a:schemeClr val="accent1"/>
              </a:buClr>
            </a:pPr>
            <a:r>
              <a:rPr kumimoji="1" lang="ja-JP" altLang="en-US" sz="3600" b="1">
                <a:solidFill>
                  <a:srgbClr val="E48312"/>
                </a:solidFill>
              </a:rPr>
              <a:t>動的に制御</a:t>
            </a:r>
            <a:endParaRPr kumimoji="1" lang="en-US" altLang="ja-JP" sz="3600" b="1" dirty="0">
              <a:solidFill>
                <a:srgbClr val="E48312"/>
              </a:solidFill>
            </a:endParaRPr>
          </a:p>
        </p:txBody>
      </p:sp>
      <p:sp>
        <p:nvSpPr>
          <p:cNvPr id="6" name="テキスト ボックス 5">
            <a:extLst>
              <a:ext uri="{FF2B5EF4-FFF2-40B4-BE49-F238E27FC236}">
                <a16:creationId xmlns:a16="http://schemas.microsoft.com/office/drawing/2014/main" id="{EF689B4F-A7E0-F3D6-253D-AAA99108147C}"/>
              </a:ext>
            </a:extLst>
          </p:cNvPr>
          <p:cNvSpPr txBox="1"/>
          <p:nvPr/>
        </p:nvSpPr>
        <p:spPr>
          <a:xfrm>
            <a:off x="505336" y="1364733"/>
            <a:ext cx="5237020" cy="954107"/>
          </a:xfrm>
          <a:prstGeom prst="rect">
            <a:avLst/>
          </a:prstGeom>
          <a:noFill/>
        </p:spPr>
        <p:txBody>
          <a:bodyPr wrap="square" rtlCol="0">
            <a:spAutoFit/>
          </a:bodyPr>
          <a:lstStyle/>
          <a:p>
            <a:pPr algn="ctr"/>
            <a:r>
              <a:rPr kumimoji="1" lang="ja-JP" altLang="en-US" sz="2800" b="1"/>
              <a:t> 発生する接客タスクが</a:t>
            </a:r>
            <a:endParaRPr kumimoji="1" lang="en-US" altLang="ja-JP" sz="2800" b="1" dirty="0"/>
          </a:p>
          <a:p>
            <a:pPr algn="ctr"/>
            <a:r>
              <a:rPr kumimoji="1" lang="ja-JP" altLang="en-US" sz="2800" b="1"/>
              <a:t>事前定義されている</a:t>
            </a:r>
            <a:endParaRPr kumimoji="1" lang="en-US" altLang="ja-JP" sz="2800" b="1" dirty="0"/>
          </a:p>
        </p:txBody>
      </p:sp>
      <p:sp>
        <p:nvSpPr>
          <p:cNvPr id="10" name="テキスト ボックス 9">
            <a:extLst>
              <a:ext uri="{FF2B5EF4-FFF2-40B4-BE49-F238E27FC236}">
                <a16:creationId xmlns:a16="http://schemas.microsoft.com/office/drawing/2014/main" id="{EA93FC0B-C65F-FC9F-94C9-9627A284EF5A}"/>
              </a:ext>
            </a:extLst>
          </p:cNvPr>
          <p:cNvSpPr txBox="1"/>
          <p:nvPr/>
        </p:nvSpPr>
        <p:spPr>
          <a:xfrm>
            <a:off x="6132920" y="1364732"/>
            <a:ext cx="5053445" cy="954107"/>
          </a:xfrm>
          <a:prstGeom prst="rect">
            <a:avLst/>
          </a:prstGeom>
          <a:noFill/>
        </p:spPr>
        <p:txBody>
          <a:bodyPr wrap="square" rtlCol="0">
            <a:spAutoFit/>
          </a:bodyPr>
          <a:lstStyle/>
          <a:p>
            <a:pPr algn="ctr"/>
            <a:r>
              <a:rPr kumimoji="1" lang="ja-JP" altLang="en-US" sz="2800" b="1"/>
              <a:t>各タスクで顧客の発言内容が</a:t>
            </a:r>
            <a:endParaRPr kumimoji="1" lang="en-US" altLang="ja-JP" sz="2800" b="1" dirty="0"/>
          </a:p>
          <a:p>
            <a:pPr algn="ctr"/>
            <a:r>
              <a:rPr kumimoji="1" lang="ja-JP" altLang="en-US" sz="2800" b="1"/>
              <a:t>決められている</a:t>
            </a:r>
            <a:endParaRPr kumimoji="1" lang="en-US" altLang="ja-JP" sz="2800" b="1" dirty="0"/>
          </a:p>
        </p:txBody>
      </p:sp>
      <p:sp>
        <p:nvSpPr>
          <p:cNvPr id="12" name="右矢印 11">
            <a:extLst>
              <a:ext uri="{FF2B5EF4-FFF2-40B4-BE49-F238E27FC236}">
                <a16:creationId xmlns:a16="http://schemas.microsoft.com/office/drawing/2014/main" id="{9C6EDAB3-08BB-9B70-9F62-BC0BCAC7F983}"/>
              </a:ext>
            </a:extLst>
          </p:cNvPr>
          <p:cNvSpPr/>
          <p:nvPr/>
        </p:nvSpPr>
        <p:spPr>
          <a:xfrm rot="5400000">
            <a:off x="2376006" y="3014834"/>
            <a:ext cx="1495681" cy="9642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a:extLst>
              <a:ext uri="{FF2B5EF4-FFF2-40B4-BE49-F238E27FC236}">
                <a16:creationId xmlns:a16="http://schemas.microsoft.com/office/drawing/2014/main" id="{EC9DBD8D-BB10-FB98-6C89-AFFE4FF20C76}"/>
              </a:ext>
            </a:extLst>
          </p:cNvPr>
          <p:cNvSpPr/>
          <p:nvPr/>
        </p:nvSpPr>
        <p:spPr>
          <a:xfrm rot="5400000">
            <a:off x="7937918" y="3008827"/>
            <a:ext cx="1495679" cy="9642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0113888"/>
      </p:ext>
    </p:extLst>
  </p:cSld>
  <p:clrMapOvr>
    <a:masterClrMapping/>
  </p:clrMapOvr>
  <mc:AlternateContent xmlns:mc="http://schemas.openxmlformats.org/markup-compatibility/2006" xmlns:p14="http://schemas.microsoft.com/office/powerpoint/2010/main">
    <mc:Choice Requires="p14">
      <p:transition spd="slow" p14:dur="2000" advTm="23230"/>
    </mc:Choice>
    <mc:Fallback xmlns="">
      <p:transition spd="slow" advTm="2323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F67E8-21BF-4F85-951C-B4B1C9AF559C}"/>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49390DCA-3837-0FCE-EA03-90E0BB6552AF}"/>
              </a:ext>
            </a:extLst>
          </p:cNvPr>
          <p:cNvSpPr/>
          <p:nvPr/>
        </p:nvSpPr>
        <p:spPr>
          <a:xfrm>
            <a:off x="923116" y="1594744"/>
            <a:ext cx="10405607" cy="3385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AF99997-39AE-DCBB-CC0D-D10E34A71F1A}"/>
              </a:ext>
            </a:extLst>
          </p:cNvPr>
          <p:cNvSpPr>
            <a:spLocks noGrp="1"/>
          </p:cNvSpPr>
          <p:nvPr>
            <p:ph type="title"/>
          </p:nvPr>
        </p:nvSpPr>
        <p:spPr>
          <a:xfrm>
            <a:off x="1097278" y="17523"/>
            <a:ext cx="10058400" cy="761382"/>
          </a:xfrm>
        </p:spPr>
        <p:txBody>
          <a:bodyPr>
            <a:normAutofit/>
          </a:bodyPr>
          <a:lstStyle/>
          <a:p>
            <a:r>
              <a:rPr lang="ja-JP" altLang="en-US" sz="4000"/>
              <a:t>訓練状況を固定的にする要因</a:t>
            </a:r>
            <a:endParaRPr kumimoji="1" lang="ja-JP" altLang="en-US" sz="4000" dirty="0"/>
          </a:p>
        </p:txBody>
      </p:sp>
      <p:cxnSp>
        <p:nvCxnSpPr>
          <p:cNvPr id="11" name="直線コネクタ 10">
            <a:extLst>
              <a:ext uri="{FF2B5EF4-FFF2-40B4-BE49-F238E27FC236}">
                <a16:creationId xmlns:a16="http://schemas.microsoft.com/office/drawing/2014/main" id="{93B74784-85CB-44EA-68D9-074D608A21DC}"/>
              </a:ext>
            </a:extLst>
          </p:cNvPr>
          <p:cNvCxnSpPr/>
          <p:nvPr/>
        </p:nvCxnSpPr>
        <p:spPr>
          <a:xfrm flipV="1">
            <a:off x="1033670" y="761687"/>
            <a:ext cx="10295612" cy="172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日付プレースホルダー 16">
            <a:extLst>
              <a:ext uri="{FF2B5EF4-FFF2-40B4-BE49-F238E27FC236}">
                <a16:creationId xmlns:a16="http://schemas.microsoft.com/office/drawing/2014/main" id="{B85436A1-EB55-00CF-7F9D-1654DB207232}"/>
              </a:ext>
            </a:extLst>
          </p:cNvPr>
          <p:cNvSpPr>
            <a:spLocks noGrp="1"/>
          </p:cNvSpPr>
          <p:nvPr>
            <p:ph type="dt" sz="half" idx="10"/>
          </p:nvPr>
        </p:nvSpPr>
        <p:spPr/>
        <p:txBody>
          <a:bodyPr/>
          <a:lstStyle/>
          <a:p>
            <a:fld id="{82D3B0FE-7406-43DC-985B-D5269EC9AFE2}" type="datetime1">
              <a:rPr kumimoji="1" lang="ja-JP" altLang="en-US" smtClean="0"/>
              <a:t>2025/6/11</a:t>
            </a:fld>
            <a:endParaRPr kumimoji="1" lang="ja-JP" altLang="en-US"/>
          </a:p>
        </p:txBody>
      </p:sp>
      <p:sp>
        <p:nvSpPr>
          <p:cNvPr id="18" name="スライド番号プレースホルダー 17">
            <a:extLst>
              <a:ext uri="{FF2B5EF4-FFF2-40B4-BE49-F238E27FC236}">
                <a16:creationId xmlns:a16="http://schemas.microsoft.com/office/drawing/2014/main" id="{8E9A398A-3B5F-EC9D-17CA-385388CEB54B}"/>
              </a:ext>
            </a:extLst>
          </p:cNvPr>
          <p:cNvSpPr>
            <a:spLocks noGrp="1"/>
          </p:cNvSpPr>
          <p:nvPr>
            <p:ph type="sldNum" sz="quarter" idx="12"/>
          </p:nvPr>
        </p:nvSpPr>
        <p:spPr/>
        <p:txBody>
          <a:bodyPr/>
          <a:lstStyle/>
          <a:p>
            <a:fld id="{FEF13177-6D45-4C76-BBB0-890CE83CA06E}" type="slidenum">
              <a:rPr kumimoji="1" lang="ja-JP" altLang="en-US" smtClean="0"/>
              <a:t>17</a:t>
            </a:fld>
            <a:endParaRPr kumimoji="1" lang="ja-JP" altLang="en-US"/>
          </a:p>
        </p:txBody>
      </p:sp>
      <p:sp>
        <p:nvSpPr>
          <p:cNvPr id="6" name="テキスト ボックス 5">
            <a:extLst>
              <a:ext uri="{FF2B5EF4-FFF2-40B4-BE49-F238E27FC236}">
                <a16:creationId xmlns:a16="http://schemas.microsoft.com/office/drawing/2014/main" id="{C4B80A81-A21F-3619-4631-98F78664CADD}"/>
              </a:ext>
            </a:extLst>
          </p:cNvPr>
          <p:cNvSpPr txBox="1"/>
          <p:nvPr/>
        </p:nvSpPr>
        <p:spPr>
          <a:xfrm>
            <a:off x="505336" y="1364733"/>
            <a:ext cx="5237020" cy="954107"/>
          </a:xfrm>
          <a:prstGeom prst="rect">
            <a:avLst/>
          </a:prstGeom>
          <a:noFill/>
        </p:spPr>
        <p:txBody>
          <a:bodyPr wrap="square" rtlCol="0">
            <a:spAutoFit/>
          </a:bodyPr>
          <a:lstStyle/>
          <a:p>
            <a:pPr algn="ctr"/>
            <a:r>
              <a:rPr kumimoji="1" lang="ja-JP" altLang="en-US" sz="2800" b="1"/>
              <a:t> 発生する接客タスクが</a:t>
            </a:r>
            <a:endParaRPr kumimoji="1" lang="en-US" altLang="ja-JP" sz="2800" b="1" dirty="0"/>
          </a:p>
          <a:p>
            <a:pPr algn="ctr"/>
            <a:r>
              <a:rPr kumimoji="1" lang="ja-JP" altLang="en-US" sz="2800" b="1"/>
              <a:t>事前定義されている</a:t>
            </a:r>
            <a:endParaRPr kumimoji="1" lang="en-US" altLang="ja-JP" sz="2800" b="1" dirty="0"/>
          </a:p>
        </p:txBody>
      </p:sp>
      <p:sp>
        <p:nvSpPr>
          <p:cNvPr id="10" name="テキスト ボックス 9">
            <a:extLst>
              <a:ext uri="{FF2B5EF4-FFF2-40B4-BE49-F238E27FC236}">
                <a16:creationId xmlns:a16="http://schemas.microsoft.com/office/drawing/2014/main" id="{51611443-B60D-70AC-B942-8BD0D0832C9E}"/>
              </a:ext>
            </a:extLst>
          </p:cNvPr>
          <p:cNvSpPr txBox="1"/>
          <p:nvPr/>
        </p:nvSpPr>
        <p:spPr>
          <a:xfrm>
            <a:off x="6132920" y="1364732"/>
            <a:ext cx="5053445" cy="954107"/>
          </a:xfrm>
          <a:prstGeom prst="rect">
            <a:avLst/>
          </a:prstGeom>
          <a:noFill/>
        </p:spPr>
        <p:txBody>
          <a:bodyPr wrap="square" rtlCol="0">
            <a:spAutoFit/>
          </a:bodyPr>
          <a:lstStyle/>
          <a:p>
            <a:pPr algn="ctr"/>
            <a:r>
              <a:rPr kumimoji="1" lang="ja-JP" altLang="en-US" sz="2800" b="1"/>
              <a:t>各タスクで顧客の発言内容が</a:t>
            </a:r>
            <a:endParaRPr kumimoji="1" lang="en-US" altLang="ja-JP" sz="2800" b="1" dirty="0"/>
          </a:p>
          <a:p>
            <a:pPr algn="ctr"/>
            <a:r>
              <a:rPr kumimoji="1" lang="ja-JP" altLang="en-US" sz="2800" b="1"/>
              <a:t>決められている</a:t>
            </a:r>
            <a:endParaRPr kumimoji="1" lang="en-US" altLang="ja-JP" sz="2800" b="1" dirty="0"/>
          </a:p>
        </p:txBody>
      </p:sp>
      <p:sp>
        <p:nvSpPr>
          <p:cNvPr id="12" name="右矢印 11">
            <a:extLst>
              <a:ext uri="{FF2B5EF4-FFF2-40B4-BE49-F238E27FC236}">
                <a16:creationId xmlns:a16="http://schemas.microsoft.com/office/drawing/2014/main" id="{809955EA-1463-04F6-DDA5-A07D28C3D0E4}"/>
              </a:ext>
            </a:extLst>
          </p:cNvPr>
          <p:cNvSpPr/>
          <p:nvPr/>
        </p:nvSpPr>
        <p:spPr>
          <a:xfrm rot="5400000">
            <a:off x="2376006" y="3014834"/>
            <a:ext cx="1495681" cy="9642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a:extLst>
              <a:ext uri="{FF2B5EF4-FFF2-40B4-BE49-F238E27FC236}">
                <a16:creationId xmlns:a16="http://schemas.microsoft.com/office/drawing/2014/main" id="{BBCEAB62-0BD9-D6B7-0622-21EB24FDD46C}"/>
              </a:ext>
            </a:extLst>
          </p:cNvPr>
          <p:cNvSpPr/>
          <p:nvPr/>
        </p:nvSpPr>
        <p:spPr>
          <a:xfrm rot="5400000">
            <a:off x="7937918" y="3008827"/>
            <a:ext cx="1495679" cy="9642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24794431-4CEC-0881-8943-56419BED05F2}"/>
              </a:ext>
            </a:extLst>
          </p:cNvPr>
          <p:cNvSpPr/>
          <p:nvPr/>
        </p:nvSpPr>
        <p:spPr>
          <a:xfrm>
            <a:off x="6125919" y="4438386"/>
            <a:ext cx="5169685" cy="1565749"/>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45566731-7166-F38D-BC88-3ACEE97BE0B2}"/>
              </a:ext>
            </a:extLst>
          </p:cNvPr>
          <p:cNvSpPr txBox="1"/>
          <p:nvPr/>
        </p:nvSpPr>
        <p:spPr>
          <a:xfrm>
            <a:off x="6151970" y="4663091"/>
            <a:ext cx="5105677" cy="1200329"/>
          </a:xfrm>
          <a:prstGeom prst="rect">
            <a:avLst/>
          </a:prstGeom>
          <a:noFill/>
        </p:spPr>
        <p:txBody>
          <a:bodyPr wrap="square" rtlCol="0">
            <a:spAutoFit/>
          </a:bodyPr>
          <a:lstStyle/>
          <a:p>
            <a:pPr algn="ctr">
              <a:buClr>
                <a:schemeClr val="accent1"/>
              </a:buClr>
            </a:pPr>
            <a:r>
              <a:rPr kumimoji="1" lang="ja-JP" altLang="en-US" sz="3600" b="1">
                <a:solidFill>
                  <a:srgbClr val="E48312"/>
                </a:solidFill>
              </a:rPr>
              <a:t>「訓練シナリオ」に</a:t>
            </a:r>
            <a:endParaRPr kumimoji="1" lang="en-US" altLang="ja-JP" sz="3600" b="1" dirty="0">
              <a:solidFill>
                <a:srgbClr val="E48312"/>
              </a:solidFill>
            </a:endParaRPr>
          </a:p>
          <a:p>
            <a:pPr algn="ctr">
              <a:buClr>
                <a:schemeClr val="accent1"/>
              </a:buClr>
            </a:pPr>
            <a:r>
              <a:rPr kumimoji="1" lang="ja-JP" altLang="en-US" sz="3600" b="1">
                <a:solidFill>
                  <a:srgbClr val="E48312"/>
                </a:solidFill>
              </a:rPr>
              <a:t>頼らない対話の制御</a:t>
            </a:r>
            <a:endParaRPr kumimoji="1" lang="en-US" altLang="ja-JP" sz="3600" b="1" dirty="0">
              <a:solidFill>
                <a:srgbClr val="E48312"/>
              </a:solidFill>
            </a:endParaRPr>
          </a:p>
        </p:txBody>
      </p:sp>
      <p:sp>
        <p:nvSpPr>
          <p:cNvPr id="8" name="テキスト ボックス 7">
            <a:extLst>
              <a:ext uri="{FF2B5EF4-FFF2-40B4-BE49-F238E27FC236}">
                <a16:creationId xmlns:a16="http://schemas.microsoft.com/office/drawing/2014/main" id="{B51C0B91-3D97-F6CF-932F-B1B7253302C3}"/>
              </a:ext>
            </a:extLst>
          </p:cNvPr>
          <p:cNvSpPr txBox="1"/>
          <p:nvPr/>
        </p:nvSpPr>
        <p:spPr>
          <a:xfrm>
            <a:off x="1097278" y="4601135"/>
            <a:ext cx="4131593" cy="1200329"/>
          </a:xfrm>
          <a:prstGeom prst="rect">
            <a:avLst/>
          </a:prstGeom>
          <a:noFill/>
        </p:spPr>
        <p:txBody>
          <a:bodyPr wrap="square" rtlCol="0">
            <a:spAutoFit/>
          </a:bodyPr>
          <a:lstStyle/>
          <a:p>
            <a:pPr algn="ctr">
              <a:buClr>
                <a:schemeClr val="accent1"/>
              </a:buClr>
            </a:pPr>
            <a:r>
              <a:rPr kumimoji="1" lang="ja-JP" altLang="en-US" sz="3600" b="1">
                <a:solidFill>
                  <a:srgbClr val="E48312"/>
                </a:solidFill>
              </a:rPr>
              <a:t>「訓練の流れ」を</a:t>
            </a:r>
            <a:endParaRPr kumimoji="1" lang="en-US" altLang="ja-JP" sz="3600" b="1" dirty="0">
              <a:solidFill>
                <a:srgbClr val="E48312"/>
              </a:solidFill>
            </a:endParaRPr>
          </a:p>
          <a:p>
            <a:pPr algn="ctr">
              <a:buClr>
                <a:schemeClr val="accent1"/>
              </a:buClr>
            </a:pPr>
            <a:r>
              <a:rPr kumimoji="1" lang="ja-JP" altLang="en-US" sz="3600" b="1">
                <a:solidFill>
                  <a:srgbClr val="E48312"/>
                </a:solidFill>
              </a:rPr>
              <a:t>動的に制御</a:t>
            </a:r>
            <a:endParaRPr kumimoji="1" lang="en-US" altLang="ja-JP" sz="3600" b="1" dirty="0">
              <a:solidFill>
                <a:srgbClr val="E48312"/>
              </a:solidFill>
            </a:endParaRPr>
          </a:p>
        </p:txBody>
      </p:sp>
    </p:spTree>
    <p:extLst>
      <p:ext uri="{BB962C8B-B14F-4D97-AF65-F5344CB8AC3E}">
        <p14:creationId xmlns:p14="http://schemas.microsoft.com/office/powerpoint/2010/main" val="2539632056"/>
      </p:ext>
    </p:extLst>
  </p:cSld>
  <p:clrMapOvr>
    <a:masterClrMapping/>
  </p:clrMapOvr>
  <mc:AlternateContent xmlns:mc="http://schemas.openxmlformats.org/markup-compatibility/2006" xmlns:p14="http://schemas.microsoft.com/office/powerpoint/2010/main">
    <mc:Choice Requires="p14">
      <p:transition spd="slow" p14:dur="2000" advTm="23230"/>
    </mc:Choice>
    <mc:Fallback xmlns="">
      <p:transition spd="slow" advTm="23230"/>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215B9F0-23CF-BD42-1797-0A764DD93A72}"/>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DC0B4E17-2573-B46D-677B-7F78487996F8}"/>
              </a:ext>
            </a:extLst>
          </p:cNvPr>
          <p:cNvSpPr/>
          <p:nvPr/>
        </p:nvSpPr>
        <p:spPr>
          <a:xfrm>
            <a:off x="978672" y="984118"/>
            <a:ext cx="10405607" cy="10256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496F912-1155-4511-3468-7D7592F3FB01}"/>
              </a:ext>
            </a:extLst>
          </p:cNvPr>
          <p:cNvSpPr>
            <a:spLocks noGrp="1"/>
          </p:cNvSpPr>
          <p:nvPr>
            <p:ph type="title"/>
          </p:nvPr>
        </p:nvSpPr>
        <p:spPr>
          <a:xfrm>
            <a:off x="1097278" y="-18938"/>
            <a:ext cx="10058400" cy="896852"/>
          </a:xfrm>
        </p:spPr>
        <p:txBody>
          <a:bodyPr>
            <a:normAutofit/>
          </a:bodyPr>
          <a:lstStyle/>
          <a:p>
            <a:r>
              <a:rPr kumimoji="1" lang="ja-JP" altLang="en-US" sz="4400"/>
              <a:t>本研究で対応を行う問題</a:t>
            </a:r>
            <a:endParaRPr kumimoji="1" lang="ja-JP" altLang="en-US" sz="4400" dirty="0"/>
          </a:p>
        </p:txBody>
      </p:sp>
      <p:cxnSp>
        <p:nvCxnSpPr>
          <p:cNvPr id="11" name="直線コネクタ 10">
            <a:extLst>
              <a:ext uri="{FF2B5EF4-FFF2-40B4-BE49-F238E27FC236}">
                <a16:creationId xmlns:a16="http://schemas.microsoft.com/office/drawing/2014/main" id="{B6B086EB-59F5-7BE2-3A7D-5281512915FD}"/>
              </a:ext>
            </a:extLst>
          </p:cNvPr>
          <p:cNvCxnSpPr/>
          <p:nvPr/>
        </p:nvCxnSpPr>
        <p:spPr>
          <a:xfrm flipV="1">
            <a:off x="1033670" y="858676"/>
            <a:ext cx="10295612" cy="172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日付プレースホルダー 16">
            <a:extLst>
              <a:ext uri="{FF2B5EF4-FFF2-40B4-BE49-F238E27FC236}">
                <a16:creationId xmlns:a16="http://schemas.microsoft.com/office/drawing/2014/main" id="{E950FBAC-DCEA-8CB8-1AB6-706CC6359E31}"/>
              </a:ext>
            </a:extLst>
          </p:cNvPr>
          <p:cNvSpPr>
            <a:spLocks noGrp="1"/>
          </p:cNvSpPr>
          <p:nvPr>
            <p:ph type="dt" sz="half" idx="10"/>
          </p:nvPr>
        </p:nvSpPr>
        <p:spPr/>
        <p:txBody>
          <a:bodyPr/>
          <a:lstStyle/>
          <a:p>
            <a:fld id="{82D3B0FE-7406-43DC-985B-D5269EC9AFE2}" type="datetime1">
              <a:rPr kumimoji="1" lang="ja-JP" altLang="en-US" smtClean="0"/>
              <a:t>2025/6/11</a:t>
            </a:fld>
            <a:endParaRPr kumimoji="1" lang="ja-JP" altLang="en-US"/>
          </a:p>
        </p:txBody>
      </p:sp>
      <p:sp>
        <p:nvSpPr>
          <p:cNvPr id="18" name="スライド番号プレースホルダー 17">
            <a:extLst>
              <a:ext uri="{FF2B5EF4-FFF2-40B4-BE49-F238E27FC236}">
                <a16:creationId xmlns:a16="http://schemas.microsoft.com/office/drawing/2014/main" id="{F674DC54-9370-29C5-9A8E-1404896F03E3}"/>
              </a:ext>
            </a:extLst>
          </p:cNvPr>
          <p:cNvSpPr>
            <a:spLocks noGrp="1"/>
          </p:cNvSpPr>
          <p:nvPr>
            <p:ph type="sldNum" sz="quarter" idx="12"/>
          </p:nvPr>
        </p:nvSpPr>
        <p:spPr/>
        <p:txBody>
          <a:bodyPr/>
          <a:lstStyle/>
          <a:p>
            <a:fld id="{FEF13177-6D45-4C76-BBB0-890CE83CA06E}" type="slidenum">
              <a:rPr kumimoji="1" lang="ja-JP" altLang="en-US" smtClean="0"/>
              <a:t>18</a:t>
            </a:fld>
            <a:endParaRPr kumimoji="1" lang="ja-JP" altLang="en-US"/>
          </a:p>
        </p:txBody>
      </p:sp>
      <p:pic>
        <p:nvPicPr>
          <p:cNvPr id="3" name="図 2" descr="ダイアグラム&#10;&#10;自動的に生成された説明">
            <a:extLst>
              <a:ext uri="{FF2B5EF4-FFF2-40B4-BE49-F238E27FC236}">
                <a16:creationId xmlns:a16="http://schemas.microsoft.com/office/drawing/2014/main" id="{1CD5295D-E91B-5F68-8296-F61FB19D5A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066" y="1612932"/>
            <a:ext cx="2434130" cy="3756374"/>
          </a:xfrm>
          <a:prstGeom prst="rect">
            <a:avLst/>
          </a:prstGeom>
        </p:spPr>
      </p:pic>
      <p:sp>
        <p:nvSpPr>
          <p:cNvPr id="4" name="正方形/長方形 3">
            <a:extLst>
              <a:ext uri="{FF2B5EF4-FFF2-40B4-BE49-F238E27FC236}">
                <a16:creationId xmlns:a16="http://schemas.microsoft.com/office/drawing/2014/main" id="{2DFC9083-F2D3-C0CD-FACF-B112A9C2D191}"/>
              </a:ext>
            </a:extLst>
          </p:cNvPr>
          <p:cNvSpPr/>
          <p:nvPr/>
        </p:nvSpPr>
        <p:spPr>
          <a:xfrm>
            <a:off x="277851" y="2658551"/>
            <a:ext cx="2308175" cy="739884"/>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51ADC17-96E9-E737-4E58-2F9817DAF5D2}"/>
              </a:ext>
            </a:extLst>
          </p:cNvPr>
          <p:cNvSpPr txBox="1"/>
          <p:nvPr/>
        </p:nvSpPr>
        <p:spPr>
          <a:xfrm>
            <a:off x="0" y="1318660"/>
            <a:ext cx="2955252" cy="338554"/>
          </a:xfrm>
          <a:prstGeom prst="rect">
            <a:avLst/>
          </a:prstGeom>
          <a:noFill/>
        </p:spPr>
        <p:txBody>
          <a:bodyPr wrap="square" rtlCol="0">
            <a:spAutoFit/>
          </a:bodyPr>
          <a:lstStyle/>
          <a:p>
            <a:pPr algn="ctr"/>
            <a:r>
              <a:rPr kumimoji="1" lang="ja-JP" altLang="en-US" sz="1600" b="1" dirty="0"/>
              <a:t>先行研究における訓練の流れ</a:t>
            </a:r>
          </a:p>
        </p:txBody>
      </p:sp>
    </p:spTree>
    <p:extLst>
      <p:ext uri="{BB962C8B-B14F-4D97-AF65-F5344CB8AC3E}">
        <p14:creationId xmlns:p14="http://schemas.microsoft.com/office/powerpoint/2010/main" val="1215136564"/>
      </p:ext>
    </p:extLst>
  </p:cSld>
  <p:clrMapOvr>
    <a:masterClrMapping/>
  </p:clrMapOvr>
  <mc:AlternateContent xmlns:mc="http://schemas.openxmlformats.org/markup-compatibility/2006" xmlns:p14="http://schemas.microsoft.com/office/powerpoint/2010/main">
    <mc:Choice Requires="p14">
      <p:transition spd="slow" p14:dur="2000" advTm="2069"/>
    </mc:Choice>
    <mc:Fallback xmlns="">
      <p:transition spd="slow" advTm="2069"/>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E3FBC1-3236-2C81-1967-D64233EC5034}"/>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67A80AE6-6E25-FC3A-3BBE-8AEF621BD57B}"/>
              </a:ext>
            </a:extLst>
          </p:cNvPr>
          <p:cNvSpPr/>
          <p:nvPr/>
        </p:nvSpPr>
        <p:spPr>
          <a:xfrm>
            <a:off x="978672" y="984118"/>
            <a:ext cx="10405607" cy="10256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7F29-13F1-D675-3534-EC5FF6DAA2E8}"/>
              </a:ext>
            </a:extLst>
          </p:cNvPr>
          <p:cNvSpPr>
            <a:spLocks noGrp="1"/>
          </p:cNvSpPr>
          <p:nvPr>
            <p:ph type="title"/>
          </p:nvPr>
        </p:nvSpPr>
        <p:spPr>
          <a:xfrm>
            <a:off x="1097278" y="-18938"/>
            <a:ext cx="10058400" cy="896852"/>
          </a:xfrm>
        </p:spPr>
        <p:txBody>
          <a:bodyPr>
            <a:normAutofit/>
          </a:bodyPr>
          <a:lstStyle/>
          <a:p>
            <a:r>
              <a:rPr kumimoji="1" lang="ja-JP" altLang="en-US" sz="4400"/>
              <a:t>本研究</a:t>
            </a:r>
            <a:r>
              <a:rPr lang="ja-JP" altLang="en-US" sz="4400"/>
              <a:t>で対応を行う</a:t>
            </a:r>
            <a:r>
              <a:rPr kumimoji="1" lang="ja-JP" altLang="en-US" sz="4400"/>
              <a:t>問題</a:t>
            </a:r>
            <a:endParaRPr kumimoji="1" lang="ja-JP" altLang="en-US" sz="4400" dirty="0"/>
          </a:p>
        </p:txBody>
      </p:sp>
      <p:cxnSp>
        <p:nvCxnSpPr>
          <p:cNvPr id="11" name="直線コネクタ 10">
            <a:extLst>
              <a:ext uri="{FF2B5EF4-FFF2-40B4-BE49-F238E27FC236}">
                <a16:creationId xmlns:a16="http://schemas.microsoft.com/office/drawing/2014/main" id="{8106968F-A449-4295-562B-1680C278D0D1}"/>
              </a:ext>
            </a:extLst>
          </p:cNvPr>
          <p:cNvCxnSpPr/>
          <p:nvPr/>
        </p:nvCxnSpPr>
        <p:spPr>
          <a:xfrm flipV="1">
            <a:off x="1033670" y="858676"/>
            <a:ext cx="10295612" cy="172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日付プレースホルダー 16">
            <a:extLst>
              <a:ext uri="{FF2B5EF4-FFF2-40B4-BE49-F238E27FC236}">
                <a16:creationId xmlns:a16="http://schemas.microsoft.com/office/drawing/2014/main" id="{9941E2D7-EBE0-6BFE-BE5E-9772F686364B}"/>
              </a:ext>
            </a:extLst>
          </p:cNvPr>
          <p:cNvSpPr>
            <a:spLocks noGrp="1"/>
          </p:cNvSpPr>
          <p:nvPr>
            <p:ph type="dt" sz="half" idx="10"/>
          </p:nvPr>
        </p:nvSpPr>
        <p:spPr/>
        <p:txBody>
          <a:bodyPr/>
          <a:lstStyle/>
          <a:p>
            <a:fld id="{82D3B0FE-7406-43DC-985B-D5269EC9AFE2}" type="datetime1">
              <a:rPr kumimoji="1" lang="ja-JP" altLang="en-US" smtClean="0"/>
              <a:t>2025/6/11</a:t>
            </a:fld>
            <a:endParaRPr kumimoji="1" lang="ja-JP" altLang="en-US"/>
          </a:p>
        </p:txBody>
      </p:sp>
      <p:sp>
        <p:nvSpPr>
          <p:cNvPr id="18" name="スライド番号プレースホルダー 17">
            <a:extLst>
              <a:ext uri="{FF2B5EF4-FFF2-40B4-BE49-F238E27FC236}">
                <a16:creationId xmlns:a16="http://schemas.microsoft.com/office/drawing/2014/main" id="{CD6309CB-58A3-4B58-79CF-1FDEB55EE61A}"/>
              </a:ext>
            </a:extLst>
          </p:cNvPr>
          <p:cNvSpPr>
            <a:spLocks noGrp="1"/>
          </p:cNvSpPr>
          <p:nvPr>
            <p:ph type="sldNum" sz="quarter" idx="12"/>
          </p:nvPr>
        </p:nvSpPr>
        <p:spPr/>
        <p:txBody>
          <a:bodyPr/>
          <a:lstStyle/>
          <a:p>
            <a:fld id="{FEF13177-6D45-4C76-BBB0-890CE83CA06E}" type="slidenum">
              <a:rPr kumimoji="1" lang="ja-JP" altLang="en-US" smtClean="0"/>
              <a:t>19</a:t>
            </a:fld>
            <a:endParaRPr kumimoji="1" lang="ja-JP" altLang="en-US"/>
          </a:p>
        </p:txBody>
      </p:sp>
      <p:pic>
        <p:nvPicPr>
          <p:cNvPr id="3" name="図 2" descr="ダイアグラム&#10;&#10;自動的に生成された説明">
            <a:extLst>
              <a:ext uri="{FF2B5EF4-FFF2-40B4-BE49-F238E27FC236}">
                <a16:creationId xmlns:a16="http://schemas.microsoft.com/office/drawing/2014/main" id="{AD58864B-6CDA-29D8-1556-CC41A0CCA3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066" y="1612932"/>
            <a:ext cx="2434130" cy="3756374"/>
          </a:xfrm>
          <a:prstGeom prst="rect">
            <a:avLst/>
          </a:prstGeom>
        </p:spPr>
      </p:pic>
      <p:sp>
        <p:nvSpPr>
          <p:cNvPr id="4" name="正方形/長方形 3">
            <a:extLst>
              <a:ext uri="{FF2B5EF4-FFF2-40B4-BE49-F238E27FC236}">
                <a16:creationId xmlns:a16="http://schemas.microsoft.com/office/drawing/2014/main" id="{ACCB82FD-6C86-6503-51D0-DDEA5D22D202}"/>
              </a:ext>
            </a:extLst>
          </p:cNvPr>
          <p:cNvSpPr/>
          <p:nvPr/>
        </p:nvSpPr>
        <p:spPr>
          <a:xfrm>
            <a:off x="277851" y="2658551"/>
            <a:ext cx="2308175" cy="739884"/>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descr="メーター, 時計 が含まれている画像&#10;&#10;AI によって生成されたコンテンツは間違っている可能性があります。">
            <a:extLst>
              <a:ext uri="{FF2B5EF4-FFF2-40B4-BE49-F238E27FC236}">
                <a16:creationId xmlns:a16="http://schemas.microsoft.com/office/drawing/2014/main" id="{A1AB6ACE-C133-8E1B-44DA-392CC11CAB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6986" y="2763399"/>
            <a:ext cx="9127948" cy="2130719"/>
          </a:xfrm>
          <a:prstGeom prst="rect">
            <a:avLst/>
          </a:prstGeom>
        </p:spPr>
      </p:pic>
      <p:sp>
        <p:nvSpPr>
          <p:cNvPr id="5" name="矢印: 下カーブ 4">
            <a:extLst>
              <a:ext uri="{FF2B5EF4-FFF2-40B4-BE49-F238E27FC236}">
                <a16:creationId xmlns:a16="http://schemas.microsoft.com/office/drawing/2014/main" id="{AFB5F48A-E783-B08F-7A57-E256B94FE673}"/>
              </a:ext>
            </a:extLst>
          </p:cNvPr>
          <p:cNvSpPr/>
          <p:nvPr/>
        </p:nvSpPr>
        <p:spPr>
          <a:xfrm rot="250751">
            <a:off x="2452382" y="1797112"/>
            <a:ext cx="2288443" cy="801614"/>
          </a:xfrm>
          <a:prstGeom prst="curvedDownArrow">
            <a:avLst>
              <a:gd name="adj1" fmla="val 19596"/>
              <a:gd name="adj2" fmla="val 39942"/>
              <a:gd name="adj3" fmla="val 22501"/>
            </a:avLst>
          </a:prstGeom>
          <a:solidFill>
            <a:srgbClr val="00CCFF"/>
          </a:solidFill>
          <a:ln>
            <a:solidFill>
              <a:srgbClr val="00CC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コンテンツ プレースホルダー 13">
            <a:extLst>
              <a:ext uri="{FF2B5EF4-FFF2-40B4-BE49-F238E27FC236}">
                <a16:creationId xmlns:a16="http://schemas.microsoft.com/office/drawing/2014/main" id="{78D8EB8F-F4EC-1D62-F955-944C77310C55}"/>
              </a:ext>
            </a:extLst>
          </p:cNvPr>
          <p:cNvSpPr>
            <a:spLocks noGrp="1"/>
          </p:cNvSpPr>
          <p:nvPr>
            <p:ph idx="1"/>
          </p:nvPr>
        </p:nvSpPr>
        <p:spPr>
          <a:xfrm>
            <a:off x="4632520" y="1657214"/>
            <a:ext cx="5267938" cy="1025684"/>
          </a:xfrm>
        </p:spPr>
        <p:txBody>
          <a:bodyPr/>
          <a:lstStyle/>
          <a:p>
            <a:r>
              <a:rPr lang="ja-JP" altLang="en-US" dirty="0">
                <a:solidFill>
                  <a:srgbClr val="0070C0"/>
                </a:solidFill>
              </a:rPr>
              <a:t>２つの接客タスクが同時発生する場面</a:t>
            </a:r>
            <a:r>
              <a:rPr lang="ja-JP" altLang="en-US" dirty="0">
                <a:solidFill>
                  <a:schemeClr val="tx1"/>
                </a:solidFill>
              </a:rPr>
              <a:t>における訓練のフェーズを設定</a:t>
            </a:r>
            <a:endParaRPr lang="en-US" altLang="ja-JP" dirty="0">
              <a:solidFill>
                <a:schemeClr val="tx1"/>
              </a:solidFill>
            </a:endParaRPr>
          </a:p>
        </p:txBody>
      </p:sp>
      <p:sp>
        <p:nvSpPr>
          <p:cNvPr id="7" name="テキスト ボックス 6">
            <a:extLst>
              <a:ext uri="{FF2B5EF4-FFF2-40B4-BE49-F238E27FC236}">
                <a16:creationId xmlns:a16="http://schemas.microsoft.com/office/drawing/2014/main" id="{298AE844-8E2C-64C8-CCA6-09A06B24EC93}"/>
              </a:ext>
            </a:extLst>
          </p:cNvPr>
          <p:cNvSpPr txBox="1"/>
          <p:nvPr/>
        </p:nvSpPr>
        <p:spPr>
          <a:xfrm>
            <a:off x="1554998" y="5663578"/>
            <a:ext cx="9252953" cy="523220"/>
          </a:xfrm>
          <a:prstGeom prst="rect">
            <a:avLst/>
          </a:prstGeom>
          <a:noFill/>
        </p:spPr>
        <p:txBody>
          <a:bodyPr wrap="square" rtlCol="0">
            <a:spAutoFit/>
          </a:bodyPr>
          <a:lstStyle/>
          <a:p>
            <a:pPr algn="ctr">
              <a:buClr>
                <a:schemeClr val="accent1"/>
              </a:buClr>
            </a:pPr>
            <a:r>
              <a:rPr kumimoji="1" lang="ja-JP" altLang="en-US" sz="2800" b="1">
                <a:solidFill>
                  <a:schemeClr val="accent1"/>
                </a:solidFill>
              </a:rPr>
              <a:t>「タスク間の優先順位を決定し、接客を行う」</a:t>
            </a:r>
            <a:r>
              <a:rPr kumimoji="1" lang="ja-JP" altLang="en-US" sz="2800" b="1"/>
              <a:t>課題に着目</a:t>
            </a:r>
            <a:endParaRPr kumimoji="1" lang="en-US" altLang="ja-JP" sz="2800" b="1" dirty="0"/>
          </a:p>
        </p:txBody>
      </p:sp>
      <p:sp>
        <p:nvSpPr>
          <p:cNvPr id="8" name="テキスト ボックス 7">
            <a:extLst>
              <a:ext uri="{FF2B5EF4-FFF2-40B4-BE49-F238E27FC236}">
                <a16:creationId xmlns:a16="http://schemas.microsoft.com/office/drawing/2014/main" id="{DABABA21-A410-D475-A493-E3B2C611424A}"/>
              </a:ext>
            </a:extLst>
          </p:cNvPr>
          <p:cNvSpPr txBox="1"/>
          <p:nvPr/>
        </p:nvSpPr>
        <p:spPr>
          <a:xfrm>
            <a:off x="0" y="1318660"/>
            <a:ext cx="2955252" cy="338554"/>
          </a:xfrm>
          <a:prstGeom prst="rect">
            <a:avLst/>
          </a:prstGeom>
          <a:noFill/>
        </p:spPr>
        <p:txBody>
          <a:bodyPr wrap="square" rtlCol="0">
            <a:spAutoFit/>
          </a:bodyPr>
          <a:lstStyle/>
          <a:p>
            <a:pPr algn="ctr"/>
            <a:r>
              <a:rPr kumimoji="1" lang="ja-JP" altLang="en-US" sz="1600" b="1" dirty="0"/>
              <a:t>先行研究における訓練の流れ</a:t>
            </a:r>
          </a:p>
        </p:txBody>
      </p:sp>
      <p:sp>
        <p:nvSpPr>
          <p:cNvPr id="12" name="正方形/長方形 11">
            <a:extLst>
              <a:ext uri="{FF2B5EF4-FFF2-40B4-BE49-F238E27FC236}">
                <a16:creationId xmlns:a16="http://schemas.microsoft.com/office/drawing/2014/main" id="{C7D273AF-708C-BF57-1B07-8ABCDB88FDB1}"/>
              </a:ext>
            </a:extLst>
          </p:cNvPr>
          <p:cNvSpPr/>
          <p:nvPr/>
        </p:nvSpPr>
        <p:spPr>
          <a:xfrm>
            <a:off x="2774483" y="2743158"/>
            <a:ext cx="9252953" cy="2130718"/>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04110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A7667E-0394-60A5-8BD9-369B03E4575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C68005D-607A-809C-B18C-CD6065F4A5B7}"/>
              </a:ext>
            </a:extLst>
          </p:cNvPr>
          <p:cNvSpPr>
            <a:spLocks noGrp="1"/>
          </p:cNvSpPr>
          <p:nvPr>
            <p:ph type="title"/>
          </p:nvPr>
        </p:nvSpPr>
        <p:spPr/>
        <p:txBody>
          <a:bodyPr/>
          <a:lstStyle/>
          <a:p>
            <a:r>
              <a:rPr kumimoji="1" lang="ja-JP" altLang="en-US"/>
              <a:t>目次</a:t>
            </a:r>
          </a:p>
        </p:txBody>
      </p:sp>
      <p:sp>
        <p:nvSpPr>
          <p:cNvPr id="4" name="日付プレースホルダー 3">
            <a:extLst>
              <a:ext uri="{FF2B5EF4-FFF2-40B4-BE49-F238E27FC236}">
                <a16:creationId xmlns:a16="http://schemas.microsoft.com/office/drawing/2014/main" id="{B54BC1CC-41E0-3CF3-EEAE-ECE8C0AD4D59}"/>
              </a:ext>
            </a:extLst>
          </p:cNvPr>
          <p:cNvSpPr>
            <a:spLocks noGrp="1"/>
          </p:cNvSpPr>
          <p:nvPr>
            <p:ph type="dt" sz="half" idx="10"/>
          </p:nvPr>
        </p:nvSpPr>
        <p:spPr/>
        <p:txBody>
          <a:bodyPr/>
          <a:lstStyle/>
          <a:p>
            <a:fld id="{EC21C8B4-4787-4A56-9BEC-137DCCE37663}" type="datetime1">
              <a:rPr kumimoji="1" lang="ja-JP" altLang="en-US" smtClean="0"/>
              <a:t>2025/6/11</a:t>
            </a:fld>
            <a:endParaRPr kumimoji="1" lang="ja-JP" altLang="en-US"/>
          </a:p>
        </p:txBody>
      </p:sp>
      <p:sp>
        <p:nvSpPr>
          <p:cNvPr id="5" name="スライド番号プレースホルダー 4">
            <a:extLst>
              <a:ext uri="{FF2B5EF4-FFF2-40B4-BE49-F238E27FC236}">
                <a16:creationId xmlns:a16="http://schemas.microsoft.com/office/drawing/2014/main" id="{F57E3F72-7CFB-0279-9868-9C90CFBE9ECB}"/>
              </a:ext>
            </a:extLst>
          </p:cNvPr>
          <p:cNvSpPr>
            <a:spLocks noGrp="1"/>
          </p:cNvSpPr>
          <p:nvPr>
            <p:ph type="sldNum" sz="quarter" idx="12"/>
          </p:nvPr>
        </p:nvSpPr>
        <p:spPr/>
        <p:txBody>
          <a:bodyPr/>
          <a:lstStyle/>
          <a:p>
            <a:fld id="{FEF13177-6D45-4C76-BBB0-890CE83CA06E}" type="slidenum">
              <a:rPr kumimoji="1" lang="ja-JP" altLang="en-US" smtClean="0"/>
              <a:t>2</a:t>
            </a:fld>
            <a:endParaRPr kumimoji="1" lang="ja-JP" altLang="en-US"/>
          </a:p>
        </p:txBody>
      </p:sp>
      <p:sp>
        <p:nvSpPr>
          <p:cNvPr id="8" name="コンテンツ プレースホルダー 2">
            <a:extLst>
              <a:ext uri="{FF2B5EF4-FFF2-40B4-BE49-F238E27FC236}">
                <a16:creationId xmlns:a16="http://schemas.microsoft.com/office/drawing/2014/main" id="{E23F6903-84BD-354C-A3E9-E6688BC86DFD}"/>
              </a:ext>
            </a:extLst>
          </p:cNvPr>
          <p:cNvSpPr>
            <a:spLocks noGrp="1"/>
          </p:cNvSpPr>
          <p:nvPr>
            <p:ph idx="1"/>
          </p:nvPr>
        </p:nvSpPr>
        <p:spPr>
          <a:xfrm>
            <a:off x="1097280" y="1845734"/>
            <a:ext cx="10058400" cy="4023360"/>
          </a:xfrm>
        </p:spPr>
        <p:txBody>
          <a:bodyPr>
            <a:normAutofit fontScale="92500" lnSpcReduction="10000"/>
          </a:bodyPr>
          <a:lstStyle/>
          <a:p>
            <a:pPr>
              <a:lnSpc>
                <a:spcPct val="150000"/>
              </a:lnSpc>
            </a:pPr>
            <a:r>
              <a:rPr kumimoji="1" lang="ja-JP" altLang="en-US" sz="3200"/>
              <a:t>・複数顧客接客訓練とは</a:t>
            </a:r>
            <a:endParaRPr kumimoji="1" lang="en-US" altLang="ja-JP" sz="3200" dirty="0"/>
          </a:p>
          <a:p>
            <a:pPr>
              <a:lnSpc>
                <a:spcPct val="150000"/>
              </a:lnSpc>
            </a:pPr>
            <a:r>
              <a:rPr lang="ja-JP" altLang="en-US" sz="3200"/>
              <a:t>・先行研究における取り組み</a:t>
            </a:r>
            <a:endParaRPr lang="en-US" altLang="ja-JP" sz="3200" dirty="0"/>
          </a:p>
          <a:p>
            <a:pPr>
              <a:lnSpc>
                <a:spcPct val="150000"/>
              </a:lnSpc>
            </a:pPr>
            <a:r>
              <a:rPr kumimoji="1" lang="ja-JP" altLang="en-US" sz="3200"/>
              <a:t>・先行研究における課題</a:t>
            </a:r>
            <a:endParaRPr kumimoji="1" lang="en-US" altLang="ja-JP" sz="3200" dirty="0"/>
          </a:p>
          <a:p>
            <a:pPr>
              <a:lnSpc>
                <a:spcPct val="150000"/>
              </a:lnSpc>
            </a:pPr>
            <a:r>
              <a:rPr kumimoji="1" lang="ja-JP" altLang="en-US" sz="3200"/>
              <a:t>・提案手法</a:t>
            </a:r>
            <a:endParaRPr lang="en-US" altLang="ja-JP" sz="3200" dirty="0"/>
          </a:p>
          <a:p>
            <a:pPr>
              <a:lnSpc>
                <a:spcPct val="150000"/>
              </a:lnSpc>
            </a:pPr>
            <a:r>
              <a:rPr kumimoji="1" lang="ja-JP" altLang="en-US" sz="3200"/>
              <a:t>・評価実験</a:t>
            </a:r>
            <a:endParaRPr kumimoji="1" lang="en-US" altLang="ja-JP" sz="3200" dirty="0"/>
          </a:p>
        </p:txBody>
      </p:sp>
    </p:spTree>
    <p:extLst>
      <p:ext uri="{BB962C8B-B14F-4D97-AF65-F5344CB8AC3E}">
        <p14:creationId xmlns:p14="http://schemas.microsoft.com/office/powerpoint/2010/main" val="1804647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C32996-108F-D2E6-2A74-E6BC2C66A8A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1660774-030B-1716-C05B-BD0DD1F3D80D}"/>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AF1022B3-EAC1-71BF-1DC3-7FD2B32AABE8}"/>
              </a:ext>
            </a:extLst>
          </p:cNvPr>
          <p:cNvSpPr>
            <a:spLocks noGrp="1"/>
          </p:cNvSpPr>
          <p:nvPr>
            <p:ph idx="1"/>
          </p:nvPr>
        </p:nvSpPr>
        <p:spPr/>
        <p:txBody>
          <a:bodyPr>
            <a:normAutofit fontScale="92500" lnSpcReduction="10000"/>
          </a:bodyPr>
          <a:lstStyle/>
          <a:p>
            <a:pPr>
              <a:lnSpc>
                <a:spcPct val="150000"/>
              </a:lnSpc>
            </a:pPr>
            <a:r>
              <a:rPr kumimoji="1" lang="ja-JP" altLang="en-US" sz="3200"/>
              <a:t>・複数顧客接客訓練とは</a:t>
            </a:r>
            <a:endParaRPr kumimoji="1" lang="en-US" altLang="ja-JP" sz="3200" dirty="0"/>
          </a:p>
          <a:p>
            <a:pPr>
              <a:lnSpc>
                <a:spcPct val="150000"/>
              </a:lnSpc>
            </a:pPr>
            <a:r>
              <a:rPr lang="ja-JP" altLang="en-US" sz="3200"/>
              <a:t>・先行研究における取り組み</a:t>
            </a:r>
            <a:endParaRPr lang="en-US" altLang="ja-JP" sz="3200" dirty="0"/>
          </a:p>
          <a:p>
            <a:pPr>
              <a:lnSpc>
                <a:spcPct val="150000"/>
              </a:lnSpc>
            </a:pPr>
            <a:r>
              <a:rPr kumimoji="1" lang="ja-JP" altLang="en-US" sz="3200"/>
              <a:t>・先行研究における課題</a:t>
            </a:r>
            <a:endParaRPr kumimoji="1" lang="en-US" altLang="ja-JP" sz="3200" dirty="0"/>
          </a:p>
          <a:p>
            <a:pPr>
              <a:lnSpc>
                <a:spcPct val="150000"/>
              </a:lnSpc>
            </a:pPr>
            <a:r>
              <a:rPr kumimoji="1" lang="ja-JP" altLang="en-US" sz="3200" b="1"/>
              <a:t>・</a:t>
            </a:r>
            <a:r>
              <a:rPr kumimoji="1" lang="ja-JP" altLang="en-US" sz="3200" b="1" u="sng"/>
              <a:t>提案手法</a:t>
            </a:r>
            <a:endParaRPr lang="en-US" altLang="ja-JP" sz="3200" b="1" u="sng" dirty="0"/>
          </a:p>
          <a:p>
            <a:pPr>
              <a:lnSpc>
                <a:spcPct val="150000"/>
              </a:lnSpc>
            </a:pPr>
            <a:r>
              <a:rPr kumimoji="1" lang="ja-JP" altLang="en-US" sz="3200"/>
              <a:t>・評価実験</a:t>
            </a:r>
            <a:endParaRPr kumimoji="1" lang="en-US" altLang="ja-JP" sz="3200" dirty="0"/>
          </a:p>
        </p:txBody>
      </p:sp>
      <p:sp>
        <p:nvSpPr>
          <p:cNvPr id="4" name="日付プレースホルダー 3">
            <a:extLst>
              <a:ext uri="{FF2B5EF4-FFF2-40B4-BE49-F238E27FC236}">
                <a16:creationId xmlns:a16="http://schemas.microsoft.com/office/drawing/2014/main" id="{5CCABC6B-2EE5-E9EB-8355-8365D8A6A2C1}"/>
              </a:ext>
            </a:extLst>
          </p:cNvPr>
          <p:cNvSpPr>
            <a:spLocks noGrp="1"/>
          </p:cNvSpPr>
          <p:nvPr>
            <p:ph type="dt" sz="half" idx="10"/>
          </p:nvPr>
        </p:nvSpPr>
        <p:spPr/>
        <p:txBody>
          <a:bodyPr/>
          <a:lstStyle/>
          <a:p>
            <a:fld id="{EC21C8B4-4787-4A56-9BEC-137DCCE37663}" type="datetime1">
              <a:rPr kumimoji="1" lang="ja-JP" altLang="en-US" smtClean="0"/>
              <a:t>2025/6/11</a:t>
            </a:fld>
            <a:endParaRPr kumimoji="1" lang="ja-JP" altLang="en-US"/>
          </a:p>
        </p:txBody>
      </p:sp>
      <p:sp>
        <p:nvSpPr>
          <p:cNvPr id="5" name="スライド番号プレースホルダー 4">
            <a:extLst>
              <a:ext uri="{FF2B5EF4-FFF2-40B4-BE49-F238E27FC236}">
                <a16:creationId xmlns:a16="http://schemas.microsoft.com/office/drawing/2014/main" id="{6152CAF2-679E-4256-E980-14E10EFFB274}"/>
              </a:ext>
            </a:extLst>
          </p:cNvPr>
          <p:cNvSpPr>
            <a:spLocks noGrp="1"/>
          </p:cNvSpPr>
          <p:nvPr>
            <p:ph type="sldNum" sz="quarter" idx="12"/>
          </p:nvPr>
        </p:nvSpPr>
        <p:spPr/>
        <p:txBody>
          <a:bodyPr/>
          <a:lstStyle/>
          <a:p>
            <a:fld id="{FEF13177-6D45-4C76-BBB0-890CE83CA06E}" type="slidenum">
              <a:rPr kumimoji="1" lang="ja-JP" altLang="en-US" smtClean="0"/>
              <a:t>20</a:t>
            </a:fld>
            <a:endParaRPr kumimoji="1" lang="ja-JP" altLang="en-US"/>
          </a:p>
        </p:txBody>
      </p:sp>
    </p:spTree>
    <p:extLst>
      <p:ext uri="{BB962C8B-B14F-4D97-AF65-F5344CB8AC3E}">
        <p14:creationId xmlns:p14="http://schemas.microsoft.com/office/powerpoint/2010/main" val="144675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BEFAE-07FD-3123-18D4-8DCB69CA00E7}"/>
            </a:ext>
          </a:extLst>
        </p:cNvPr>
        <p:cNvGrpSpPr/>
        <p:nvPr/>
      </p:nvGrpSpPr>
      <p:grpSpPr>
        <a:xfrm>
          <a:off x="0" y="0"/>
          <a:ext cx="0" cy="0"/>
          <a:chOff x="0" y="0"/>
          <a:chExt cx="0" cy="0"/>
        </a:xfrm>
      </p:grpSpPr>
      <p:pic>
        <p:nvPicPr>
          <p:cNvPr id="20" name="図 19">
            <a:extLst>
              <a:ext uri="{FF2B5EF4-FFF2-40B4-BE49-F238E27FC236}">
                <a16:creationId xmlns:a16="http://schemas.microsoft.com/office/drawing/2014/main" id="{93438399-86B2-D9D1-6684-179B00673C94}"/>
              </a:ext>
            </a:extLst>
          </p:cNvPr>
          <p:cNvPicPr>
            <a:picLocks noChangeAspect="1"/>
          </p:cNvPicPr>
          <p:nvPr/>
        </p:nvPicPr>
        <p:blipFill>
          <a:blip r:embed="rId3">
            <a:extLst>
              <a:ext uri="{28A0092B-C50C-407E-A947-70E740481C1C}">
                <a14:useLocalDpi xmlns:a14="http://schemas.microsoft.com/office/drawing/2010/main" val="0"/>
              </a:ext>
            </a:extLst>
          </a:blip>
          <a:srcRect t="28272" b="32617"/>
          <a:stretch/>
        </p:blipFill>
        <p:spPr>
          <a:xfrm>
            <a:off x="1660422" y="5275954"/>
            <a:ext cx="8914914" cy="1059056"/>
          </a:xfrm>
          <a:prstGeom prst="rect">
            <a:avLst/>
          </a:prstGeom>
        </p:spPr>
      </p:pic>
      <p:sp>
        <p:nvSpPr>
          <p:cNvPr id="23" name="角丸四角形吹き出し 22">
            <a:extLst>
              <a:ext uri="{FF2B5EF4-FFF2-40B4-BE49-F238E27FC236}">
                <a16:creationId xmlns:a16="http://schemas.microsoft.com/office/drawing/2014/main" id="{87774733-EB38-667B-BC38-09A1D7915F6D}"/>
              </a:ext>
            </a:extLst>
          </p:cNvPr>
          <p:cNvSpPr/>
          <p:nvPr/>
        </p:nvSpPr>
        <p:spPr>
          <a:xfrm>
            <a:off x="6054024" y="1516185"/>
            <a:ext cx="5385253" cy="3721439"/>
          </a:xfrm>
          <a:prstGeom prst="wedgeRoundRectCallout">
            <a:avLst>
              <a:gd name="adj1" fmla="val 13456"/>
              <a:gd name="adj2" fmla="val 58429"/>
              <a:gd name="adj3" fmla="val 16667"/>
            </a:avLst>
          </a:prstGeom>
          <a:solidFill>
            <a:schemeClr val="bg1"/>
          </a:solidFill>
          <a:ln w="57150">
            <a:solidFill>
              <a:srgbClr val="E4831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F2EA665-11C7-1584-AB70-1CF8D93C756B}"/>
              </a:ext>
            </a:extLst>
          </p:cNvPr>
          <p:cNvSpPr/>
          <p:nvPr/>
        </p:nvSpPr>
        <p:spPr>
          <a:xfrm>
            <a:off x="915076" y="1312341"/>
            <a:ext cx="10405607" cy="6131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B87BEF6D-1A46-EE9C-403B-671863F4CB5D}"/>
              </a:ext>
            </a:extLst>
          </p:cNvPr>
          <p:cNvSpPr>
            <a:spLocks noGrp="1"/>
          </p:cNvSpPr>
          <p:nvPr>
            <p:ph type="title"/>
          </p:nvPr>
        </p:nvSpPr>
        <p:spPr>
          <a:xfrm>
            <a:off x="1097278" y="-55629"/>
            <a:ext cx="10058400" cy="761382"/>
          </a:xfrm>
        </p:spPr>
        <p:txBody>
          <a:bodyPr>
            <a:normAutofit/>
          </a:bodyPr>
          <a:lstStyle/>
          <a:p>
            <a:r>
              <a:rPr kumimoji="1" lang="ja-JP" altLang="en-US" sz="4000" dirty="0"/>
              <a:t>提案手法</a:t>
            </a:r>
          </a:p>
        </p:txBody>
      </p:sp>
      <p:cxnSp>
        <p:nvCxnSpPr>
          <p:cNvPr id="11" name="直線コネクタ 10">
            <a:extLst>
              <a:ext uri="{FF2B5EF4-FFF2-40B4-BE49-F238E27FC236}">
                <a16:creationId xmlns:a16="http://schemas.microsoft.com/office/drawing/2014/main" id="{479B42DF-0BAE-8899-86B3-578B9186E20B}"/>
              </a:ext>
            </a:extLst>
          </p:cNvPr>
          <p:cNvCxnSpPr/>
          <p:nvPr/>
        </p:nvCxnSpPr>
        <p:spPr>
          <a:xfrm flipV="1">
            <a:off x="1033670" y="688535"/>
            <a:ext cx="10295612" cy="172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日付プレースホルダー 16">
            <a:extLst>
              <a:ext uri="{FF2B5EF4-FFF2-40B4-BE49-F238E27FC236}">
                <a16:creationId xmlns:a16="http://schemas.microsoft.com/office/drawing/2014/main" id="{E27C1CEE-D993-0A2F-AA7C-68E63F31A796}"/>
              </a:ext>
            </a:extLst>
          </p:cNvPr>
          <p:cNvSpPr>
            <a:spLocks noGrp="1"/>
          </p:cNvSpPr>
          <p:nvPr>
            <p:ph type="dt" sz="half" idx="10"/>
          </p:nvPr>
        </p:nvSpPr>
        <p:spPr/>
        <p:txBody>
          <a:bodyPr/>
          <a:lstStyle/>
          <a:p>
            <a:fld id="{82D3B0FE-7406-43DC-985B-D5269EC9AFE2}" type="datetime1">
              <a:rPr kumimoji="1" lang="ja-JP" altLang="en-US" smtClean="0"/>
              <a:t>2025/6/11</a:t>
            </a:fld>
            <a:endParaRPr kumimoji="1" lang="ja-JP" altLang="en-US"/>
          </a:p>
        </p:txBody>
      </p:sp>
      <p:sp>
        <p:nvSpPr>
          <p:cNvPr id="18" name="スライド番号プレースホルダー 17">
            <a:extLst>
              <a:ext uri="{FF2B5EF4-FFF2-40B4-BE49-F238E27FC236}">
                <a16:creationId xmlns:a16="http://schemas.microsoft.com/office/drawing/2014/main" id="{B2B374C1-E297-85D8-4A7B-FF9992BD1C79}"/>
              </a:ext>
            </a:extLst>
          </p:cNvPr>
          <p:cNvSpPr>
            <a:spLocks noGrp="1"/>
          </p:cNvSpPr>
          <p:nvPr>
            <p:ph type="sldNum" sz="quarter" idx="12"/>
          </p:nvPr>
        </p:nvSpPr>
        <p:spPr/>
        <p:txBody>
          <a:bodyPr/>
          <a:lstStyle/>
          <a:p>
            <a:fld id="{FEF13177-6D45-4C76-BBB0-890CE83CA06E}" type="slidenum">
              <a:rPr kumimoji="1" lang="ja-JP" altLang="en-US" smtClean="0"/>
              <a:t>21</a:t>
            </a:fld>
            <a:endParaRPr kumimoji="1" lang="ja-JP" altLang="en-US"/>
          </a:p>
        </p:txBody>
      </p:sp>
      <p:sp>
        <p:nvSpPr>
          <p:cNvPr id="7" name="テキスト ボックス 6">
            <a:extLst>
              <a:ext uri="{FF2B5EF4-FFF2-40B4-BE49-F238E27FC236}">
                <a16:creationId xmlns:a16="http://schemas.microsoft.com/office/drawing/2014/main" id="{14F16C19-1986-07C4-A82E-0D1EED0ACBDF}"/>
              </a:ext>
            </a:extLst>
          </p:cNvPr>
          <p:cNvSpPr txBox="1"/>
          <p:nvPr/>
        </p:nvSpPr>
        <p:spPr>
          <a:xfrm>
            <a:off x="558264" y="918430"/>
            <a:ext cx="5189724" cy="400110"/>
          </a:xfrm>
          <a:prstGeom prst="rect">
            <a:avLst/>
          </a:prstGeom>
          <a:noFill/>
        </p:spPr>
        <p:txBody>
          <a:bodyPr wrap="square" rtlCol="0">
            <a:spAutoFit/>
          </a:bodyPr>
          <a:lstStyle/>
          <a:p>
            <a:pPr algn="ctr">
              <a:buClr>
                <a:schemeClr val="accent1"/>
              </a:buClr>
            </a:pPr>
            <a:r>
              <a:rPr kumimoji="1" lang="ja-JP" altLang="en-US" sz="2000" b="1">
                <a:solidFill>
                  <a:srgbClr val="E48312"/>
                </a:solidFill>
              </a:rPr>
              <a:t>指示役</a:t>
            </a:r>
            <a:r>
              <a:rPr kumimoji="1" lang="en-US" altLang="ja-JP" sz="2000" b="1" dirty="0">
                <a:solidFill>
                  <a:srgbClr val="E48312"/>
                </a:solidFill>
              </a:rPr>
              <a:t>LLM</a:t>
            </a:r>
            <a:r>
              <a:rPr kumimoji="1" lang="ja-JP" altLang="en-US" sz="2000" b="1">
                <a:solidFill>
                  <a:srgbClr val="E48312"/>
                </a:solidFill>
              </a:rPr>
              <a:t>によるタスクの割り当て</a:t>
            </a:r>
            <a:endParaRPr kumimoji="1" lang="en-US" altLang="ja-JP" sz="2000" b="1" dirty="0">
              <a:solidFill>
                <a:srgbClr val="E48312"/>
              </a:solidFill>
            </a:endParaRPr>
          </a:p>
        </p:txBody>
      </p:sp>
      <p:sp>
        <p:nvSpPr>
          <p:cNvPr id="22" name="角丸四角形吹き出し 21">
            <a:extLst>
              <a:ext uri="{FF2B5EF4-FFF2-40B4-BE49-F238E27FC236}">
                <a16:creationId xmlns:a16="http://schemas.microsoft.com/office/drawing/2014/main" id="{D43220C9-D669-ECB9-3774-DF74EC959FB5}"/>
              </a:ext>
            </a:extLst>
          </p:cNvPr>
          <p:cNvSpPr/>
          <p:nvPr/>
        </p:nvSpPr>
        <p:spPr>
          <a:xfrm>
            <a:off x="6054024" y="1535350"/>
            <a:ext cx="5385253" cy="3721439"/>
          </a:xfrm>
          <a:prstGeom prst="wedgeRoundRectCallout">
            <a:avLst>
              <a:gd name="adj1" fmla="val -22881"/>
              <a:gd name="adj2" fmla="val 57446"/>
              <a:gd name="adj3" fmla="val 16667"/>
            </a:avLst>
          </a:prstGeom>
          <a:solidFill>
            <a:schemeClr val="bg1"/>
          </a:solidFill>
          <a:ln w="57150">
            <a:solidFill>
              <a:srgbClr val="E4831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B35119CF-8CB2-DB54-6772-2CB5005ACE24}"/>
              </a:ext>
            </a:extLst>
          </p:cNvPr>
          <p:cNvSpPr txBox="1"/>
          <p:nvPr/>
        </p:nvSpPr>
        <p:spPr>
          <a:xfrm>
            <a:off x="6095998" y="798095"/>
            <a:ext cx="4975645" cy="707886"/>
          </a:xfrm>
          <a:prstGeom prst="rect">
            <a:avLst/>
          </a:prstGeom>
          <a:noFill/>
        </p:spPr>
        <p:txBody>
          <a:bodyPr wrap="square" rtlCol="0">
            <a:spAutoFit/>
          </a:bodyPr>
          <a:lstStyle/>
          <a:p>
            <a:pPr algn="ctr">
              <a:buClr>
                <a:schemeClr val="accent1"/>
              </a:buClr>
            </a:pPr>
            <a:r>
              <a:rPr kumimoji="1" lang="ja-JP" altLang="en-US" sz="2000" b="1">
                <a:solidFill>
                  <a:srgbClr val="E48312"/>
                </a:solidFill>
              </a:rPr>
              <a:t>顧客役</a:t>
            </a:r>
            <a:r>
              <a:rPr kumimoji="1" lang="en-US" altLang="ja-JP" sz="2000" b="1" dirty="0">
                <a:solidFill>
                  <a:srgbClr val="E48312"/>
                </a:solidFill>
              </a:rPr>
              <a:t>LLM</a:t>
            </a:r>
            <a:r>
              <a:rPr kumimoji="1" lang="ja-JP" altLang="en-US" sz="2000" b="1">
                <a:solidFill>
                  <a:srgbClr val="E48312"/>
                </a:solidFill>
              </a:rPr>
              <a:t>と状態遷移モデルによる対話の流れの制御</a:t>
            </a:r>
            <a:endParaRPr kumimoji="1" lang="en-US" altLang="ja-JP" sz="2000" b="1" dirty="0">
              <a:solidFill>
                <a:srgbClr val="E48312"/>
              </a:solidFill>
            </a:endParaRPr>
          </a:p>
        </p:txBody>
      </p:sp>
      <p:sp>
        <p:nvSpPr>
          <p:cNvPr id="26" name="直角三角形 25">
            <a:extLst>
              <a:ext uri="{FF2B5EF4-FFF2-40B4-BE49-F238E27FC236}">
                <a16:creationId xmlns:a16="http://schemas.microsoft.com/office/drawing/2014/main" id="{BF600A16-328E-01F0-288E-D7D043345D18}"/>
              </a:ext>
            </a:extLst>
          </p:cNvPr>
          <p:cNvSpPr/>
          <p:nvPr/>
        </p:nvSpPr>
        <p:spPr>
          <a:xfrm rot="13791949" flipV="1">
            <a:off x="8730973" y="4854258"/>
            <a:ext cx="1061040" cy="326491"/>
          </a:xfrm>
          <a:prstGeom prst="r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descr="グラフィカル ユーザー インターフェイス, テキスト, アプリケーション&#10;&#10;AI によって生成されたコンテンツは間違っている可能性があります。">
            <a:extLst>
              <a:ext uri="{FF2B5EF4-FFF2-40B4-BE49-F238E27FC236}">
                <a16:creationId xmlns:a16="http://schemas.microsoft.com/office/drawing/2014/main" id="{552A2203-171D-B69A-9A34-56BFCCFD5A94}"/>
              </a:ext>
            </a:extLst>
          </p:cNvPr>
          <p:cNvPicPr>
            <a:picLocks noChangeAspect="1"/>
          </p:cNvPicPr>
          <p:nvPr/>
        </p:nvPicPr>
        <p:blipFill>
          <a:blip r:embed="rId4">
            <a:extLst>
              <a:ext uri="{28A0092B-C50C-407E-A947-70E740481C1C}">
                <a14:useLocalDpi xmlns:a14="http://schemas.microsoft.com/office/drawing/2010/main" val="0"/>
              </a:ext>
            </a:extLst>
          </a:blip>
          <a:srcRect l="44847" t="1313" r="-460" b="2926"/>
          <a:stretch/>
        </p:blipFill>
        <p:spPr>
          <a:xfrm>
            <a:off x="6456947" y="1796710"/>
            <a:ext cx="4579403" cy="3414504"/>
          </a:xfrm>
          <a:prstGeom prst="rect">
            <a:avLst/>
          </a:prstGeom>
        </p:spPr>
      </p:pic>
      <p:sp>
        <p:nvSpPr>
          <p:cNvPr id="21" name="角丸四角形吹き出し 20">
            <a:extLst>
              <a:ext uri="{FF2B5EF4-FFF2-40B4-BE49-F238E27FC236}">
                <a16:creationId xmlns:a16="http://schemas.microsoft.com/office/drawing/2014/main" id="{A6C5AE4F-DB97-0951-8769-8C5B15F386B3}"/>
              </a:ext>
            </a:extLst>
          </p:cNvPr>
          <p:cNvSpPr/>
          <p:nvPr/>
        </p:nvSpPr>
        <p:spPr>
          <a:xfrm>
            <a:off x="1033670" y="1437116"/>
            <a:ext cx="4714318" cy="3690527"/>
          </a:xfrm>
          <a:prstGeom prst="wedgeRoundRectCallout">
            <a:avLst>
              <a:gd name="adj1" fmla="val -14975"/>
              <a:gd name="adj2" fmla="val 60449"/>
              <a:gd name="adj3" fmla="val 16667"/>
            </a:avLst>
          </a:prstGeom>
          <a:solidFill>
            <a:schemeClr val="bg1"/>
          </a:solidFill>
          <a:ln w="57150">
            <a:solidFill>
              <a:srgbClr val="E4831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グラフィカル ユーザー インターフェイス, テキスト, アプリケーション&#10;&#10;AI によって生成されたコンテンツは間違っている可能性があります。">
            <a:extLst>
              <a:ext uri="{FF2B5EF4-FFF2-40B4-BE49-F238E27FC236}">
                <a16:creationId xmlns:a16="http://schemas.microsoft.com/office/drawing/2014/main" id="{A299A2BE-26E8-2F20-3793-DCB1055D9E2B}"/>
              </a:ext>
            </a:extLst>
          </p:cNvPr>
          <p:cNvPicPr>
            <a:picLocks noChangeAspect="1"/>
          </p:cNvPicPr>
          <p:nvPr/>
        </p:nvPicPr>
        <p:blipFill>
          <a:blip r:embed="rId4">
            <a:extLst>
              <a:ext uri="{28A0092B-C50C-407E-A947-70E740481C1C}">
                <a14:useLocalDpi xmlns:a14="http://schemas.microsoft.com/office/drawing/2010/main" val="0"/>
              </a:ext>
            </a:extLst>
          </a:blip>
          <a:srcRect t="3872" r="57023" b="4053"/>
          <a:stretch/>
        </p:blipFill>
        <p:spPr>
          <a:xfrm>
            <a:off x="1379177" y="1538027"/>
            <a:ext cx="3782106" cy="3508599"/>
          </a:xfrm>
          <a:prstGeom prst="rect">
            <a:avLst/>
          </a:prstGeom>
        </p:spPr>
      </p:pic>
      <p:sp>
        <p:nvSpPr>
          <p:cNvPr id="8" name="テキスト ボックス 7">
            <a:extLst>
              <a:ext uri="{FF2B5EF4-FFF2-40B4-BE49-F238E27FC236}">
                <a16:creationId xmlns:a16="http://schemas.microsoft.com/office/drawing/2014/main" id="{29496388-2DC3-F01B-FAE2-26D5CF570011}"/>
              </a:ext>
            </a:extLst>
          </p:cNvPr>
          <p:cNvSpPr txBox="1"/>
          <p:nvPr/>
        </p:nvSpPr>
        <p:spPr>
          <a:xfrm>
            <a:off x="3484371" y="1713139"/>
            <a:ext cx="2075745" cy="923330"/>
          </a:xfrm>
          <a:prstGeom prst="rect">
            <a:avLst/>
          </a:prstGeom>
          <a:solidFill>
            <a:schemeClr val="bg1"/>
          </a:solidFill>
        </p:spPr>
        <p:txBody>
          <a:bodyPr wrap="square" rtlCol="0">
            <a:spAutoFit/>
          </a:bodyPr>
          <a:lstStyle/>
          <a:p>
            <a:endParaRPr kumimoji="1" lang="en-US" altLang="ja-JP" dirty="0"/>
          </a:p>
          <a:p>
            <a:r>
              <a:rPr kumimoji="1" lang="ja-JP" altLang="en-US"/>
              <a:t>複数の顧客役に</a:t>
            </a:r>
            <a:endParaRPr kumimoji="1" lang="en-US" altLang="ja-JP" dirty="0"/>
          </a:p>
          <a:p>
            <a:r>
              <a:rPr kumimoji="1" lang="ja-JP" altLang="en-US"/>
              <a:t>タスクを割り当てる</a:t>
            </a:r>
            <a:endParaRPr kumimoji="1" lang="en-US" altLang="ja-JP" dirty="0"/>
          </a:p>
        </p:txBody>
      </p:sp>
      <p:sp>
        <p:nvSpPr>
          <p:cNvPr id="25" name="直角三角形 24">
            <a:extLst>
              <a:ext uri="{FF2B5EF4-FFF2-40B4-BE49-F238E27FC236}">
                <a16:creationId xmlns:a16="http://schemas.microsoft.com/office/drawing/2014/main" id="{EACA3098-95FC-5DE4-F036-6B82948D7DC4}"/>
              </a:ext>
            </a:extLst>
          </p:cNvPr>
          <p:cNvSpPr/>
          <p:nvPr/>
        </p:nvSpPr>
        <p:spPr>
          <a:xfrm rot="20565911">
            <a:off x="9432602" y="5026613"/>
            <a:ext cx="1061040" cy="347479"/>
          </a:xfrm>
          <a:prstGeom prst="r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88254393"/>
      </p:ext>
    </p:extLst>
  </p:cSld>
  <p:clrMapOvr>
    <a:masterClrMapping/>
  </p:clrMapOvr>
  <mc:AlternateContent xmlns:mc="http://schemas.openxmlformats.org/markup-compatibility/2006" xmlns:p14="http://schemas.microsoft.com/office/powerpoint/2010/main">
    <mc:Choice Requires="p14">
      <p:transition spd="slow" p14:dur="2000" advTm="23230"/>
    </mc:Choice>
    <mc:Fallback xmlns="">
      <p:transition spd="slow" advTm="2323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EEC12-8D1D-0E9C-69E8-2C37CB870EDC}"/>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73789754-AB31-EF36-1184-5DEEB519A9E3}"/>
              </a:ext>
            </a:extLst>
          </p:cNvPr>
          <p:cNvSpPr/>
          <p:nvPr/>
        </p:nvSpPr>
        <p:spPr>
          <a:xfrm>
            <a:off x="923674" y="1027029"/>
            <a:ext cx="10405607" cy="10256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1A70D583-9493-478B-8CBD-A5734F85C344}"/>
              </a:ext>
            </a:extLst>
          </p:cNvPr>
          <p:cNvSpPr>
            <a:spLocks noGrp="1"/>
          </p:cNvSpPr>
          <p:nvPr>
            <p:ph type="title"/>
          </p:nvPr>
        </p:nvSpPr>
        <p:spPr>
          <a:xfrm>
            <a:off x="1097278" y="-18938"/>
            <a:ext cx="10058400" cy="896852"/>
          </a:xfrm>
        </p:spPr>
        <p:txBody>
          <a:bodyPr>
            <a:normAutofit/>
          </a:bodyPr>
          <a:lstStyle/>
          <a:p>
            <a:r>
              <a:rPr lang="ja-JP" altLang="en-US" sz="4400"/>
              <a:t>提案手法における</a:t>
            </a:r>
            <a:r>
              <a:rPr kumimoji="1" lang="ja-JP" altLang="en-US" sz="4400"/>
              <a:t>接客</a:t>
            </a:r>
            <a:r>
              <a:rPr kumimoji="1" lang="ja-JP" altLang="en-US" sz="4400" dirty="0"/>
              <a:t>訓練対話の流れ</a:t>
            </a:r>
          </a:p>
        </p:txBody>
      </p:sp>
      <p:cxnSp>
        <p:nvCxnSpPr>
          <p:cNvPr id="11" name="直線コネクタ 10">
            <a:extLst>
              <a:ext uri="{FF2B5EF4-FFF2-40B4-BE49-F238E27FC236}">
                <a16:creationId xmlns:a16="http://schemas.microsoft.com/office/drawing/2014/main" id="{AB98AD80-A477-864B-16F9-9125407B8893}"/>
              </a:ext>
            </a:extLst>
          </p:cNvPr>
          <p:cNvCxnSpPr/>
          <p:nvPr/>
        </p:nvCxnSpPr>
        <p:spPr>
          <a:xfrm flipV="1">
            <a:off x="1033670" y="858676"/>
            <a:ext cx="10295612" cy="172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日付プレースホルダー 16">
            <a:extLst>
              <a:ext uri="{FF2B5EF4-FFF2-40B4-BE49-F238E27FC236}">
                <a16:creationId xmlns:a16="http://schemas.microsoft.com/office/drawing/2014/main" id="{74AF7EE0-9DB2-86F6-D852-89B3CF7E035A}"/>
              </a:ext>
            </a:extLst>
          </p:cNvPr>
          <p:cNvSpPr>
            <a:spLocks noGrp="1"/>
          </p:cNvSpPr>
          <p:nvPr>
            <p:ph type="dt" sz="half" idx="10"/>
          </p:nvPr>
        </p:nvSpPr>
        <p:spPr/>
        <p:txBody>
          <a:bodyPr/>
          <a:lstStyle/>
          <a:p>
            <a:fld id="{82D3B0FE-7406-43DC-985B-D5269EC9AFE2}" type="datetime1">
              <a:rPr kumimoji="1" lang="ja-JP" altLang="en-US" smtClean="0"/>
              <a:t>2025/6/11</a:t>
            </a:fld>
            <a:endParaRPr kumimoji="1" lang="ja-JP" altLang="en-US"/>
          </a:p>
        </p:txBody>
      </p:sp>
      <p:sp>
        <p:nvSpPr>
          <p:cNvPr id="18" name="スライド番号プレースホルダー 17">
            <a:extLst>
              <a:ext uri="{FF2B5EF4-FFF2-40B4-BE49-F238E27FC236}">
                <a16:creationId xmlns:a16="http://schemas.microsoft.com/office/drawing/2014/main" id="{56F9034B-586F-4867-9614-FB3FEF7FC7DE}"/>
              </a:ext>
            </a:extLst>
          </p:cNvPr>
          <p:cNvSpPr>
            <a:spLocks noGrp="1"/>
          </p:cNvSpPr>
          <p:nvPr>
            <p:ph type="sldNum" sz="quarter" idx="12"/>
          </p:nvPr>
        </p:nvSpPr>
        <p:spPr/>
        <p:txBody>
          <a:bodyPr/>
          <a:lstStyle/>
          <a:p>
            <a:fld id="{FEF13177-6D45-4C76-BBB0-890CE83CA06E}" type="slidenum">
              <a:rPr kumimoji="1" lang="ja-JP" altLang="en-US" smtClean="0"/>
              <a:t>22</a:t>
            </a:fld>
            <a:endParaRPr kumimoji="1" lang="ja-JP" altLang="en-US"/>
          </a:p>
        </p:txBody>
      </p:sp>
      <p:pic>
        <p:nvPicPr>
          <p:cNvPr id="4" name="図 3" descr="カレンダー が含まれている画像&#10;&#10;AI によって生成されたコンテンツは間違っている可能性があります。">
            <a:extLst>
              <a:ext uri="{FF2B5EF4-FFF2-40B4-BE49-F238E27FC236}">
                <a16:creationId xmlns:a16="http://schemas.microsoft.com/office/drawing/2014/main" id="{F977DBC4-9B20-ED26-8F79-DC53318936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5915" y="1143285"/>
            <a:ext cx="9560169" cy="4139681"/>
          </a:xfrm>
          <a:prstGeom prst="rect">
            <a:avLst/>
          </a:prstGeom>
        </p:spPr>
      </p:pic>
    </p:spTree>
    <p:extLst>
      <p:ext uri="{BB962C8B-B14F-4D97-AF65-F5344CB8AC3E}">
        <p14:creationId xmlns:p14="http://schemas.microsoft.com/office/powerpoint/2010/main" val="2357748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302C06-6F54-6D46-85B6-1455D9CBD3E7}"/>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F6D84896-5C25-8C4B-C31F-5915301F6B4F}"/>
              </a:ext>
            </a:extLst>
          </p:cNvPr>
          <p:cNvSpPr/>
          <p:nvPr/>
        </p:nvSpPr>
        <p:spPr>
          <a:xfrm>
            <a:off x="923674" y="1027029"/>
            <a:ext cx="10405607" cy="10256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07EDCB7-1E7F-4451-54D1-FCCB8CA8AFD0}"/>
              </a:ext>
            </a:extLst>
          </p:cNvPr>
          <p:cNvSpPr>
            <a:spLocks noGrp="1"/>
          </p:cNvSpPr>
          <p:nvPr>
            <p:ph type="title"/>
          </p:nvPr>
        </p:nvSpPr>
        <p:spPr>
          <a:xfrm>
            <a:off x="1097278" y="-18938"/>
            <a:ext cx="10058400" cy="896852"/>
          </a:xfrm>
        </p:spPr>
        <p:txBody>
          <a:bodyPr>
            <a:normAutofit/>
          </a:bodyPr>
          <a:lstStyle/>
          <a:p>
            <a:r>
              <a:rPr lang="ja-JP" altLang="en-US" sz="4400"/>
              <a:t>提案手法における</a:t>
            </a:r>
            <a:r>
              <a:rPr kumimoji="1" lang="ja-JP" altLang="en-US" sz="4400"/>
              <a:t>接客</a:t>
            </a:r>
            <a:r>
              <a:rPr kumimoji="1" lang="ja-JP" altLang="en-US" sz="4400" dirty="0"/>
              <a:t>訓練対話の流れ</a:t>
            </a:r>
          </a:p>
        </p:txBody>
      </p:sp>
      <p:cxnSp>
        <p:nvCxnSpPr>
          <p:cNvPr id="11" name="直線コネクタ 10">
            <a:extLst>
              <a:ext uri="{FF2B5EF4-FFF2-40B4-BE49-F238E27FC236}">
                <a16:creationId xmlns:a16="http://schemas.microsoft.com/office/drawing/2014/main" id="{E61D3723-352F-4FB0-AE10-43313C7DF5CD}"/>
              </a:ext>
            </a:extLst>
          </p:cNvPr>
          <p:cNvCxnSpPr/>
          <p:nvPr/>
        </p:nvCxnSpPr>
        <p:spPr>
          <a:xfrm flipV="1">
            <a:off x="1033670" y="858676"/>
            <a:ext cx="10295612" cy="172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日付プレースホルダー 16">
            <a:extLst>
              <a:ext uri="{FF2B5EF4-FFF2-40B4-BE49-F238E27FC236}">
                <a16:creationId xmlns:a16="http://schemas.microsoft.com/office/drawing/2014/main" id="{E1CB65F4-A118-98B7-D6BA-B9F975915EB5}"/>
              </a:ext>
            </a:extLst>
          </p:cNvPr>
          <p:cNvSpPr>
            <a:spLocks noGrp="1"/>
          </p:cNvSpPr>
          <p:nvPr>
            <p:ph type="dt" sz="half" idx="10"/>
          </p:nvPr>
        </p:nvSpPr>
        <p:spPr/>
        <p:txBody>
          <a:bodyPr/>
          <a:lstStyle/>
          <a:p>
            <a:fld id="{82D3B0FE-7406-43DC-985B-D5269EC9AFE2}" type="datetime1">
              <a:rPr kumimoji="1" lang="ja-JP" altLang="en-US" smtClean="0"/>
              <a:t>2025/6/11</a:t>
            </a:fld>
            <a:endParaRPr kumimoji="1" lang="ja-JP" altLang="en-US"/>
          </a:p>
        </p:txBody>
      </p:sp>
      <p:sp>
        <p:nvSpPr>
          <p:cNvPr id="18" name="スライド番号プレースホルダー 17">
            <a:extLst>
              <a:ext uri="{FF2B5EF4-FFF2-40B4-BE49-F238E27FC236}">
                <a16:creationId xmlns:a16="http://schemas.microsoft.com/office/drawing/2014/main" id="{4DC3A3D9-0EB6-4D28-E0F8-4A31756CB32F}"/>
              </a:ext>
            </a:extLst>
          </p:cNvPr>
          <p:cNvSpPr>
            <a:spLocks noGrp="1"/>
          </p:cNvSpPr>
          <p:nvPr>
            <p:ph type="sldNum" sz="quarter" idx="12"/>
          </p:nvPr>
        </p:nvSpPr>
        <p:spPr/>
        <p:txBody>
          <a:bodyPr/>
          <a:lstStyle/>
          <a:p>
            <a:fld id="{FEF13177-6D45-4C76-BBB0-890CE83CA06E}" type="slidenum">
              <a:rPr kumimoji="1" lang="ja-JP" altLang="en-US" smtClean="0"/>
              <a:t>23</a:t>
            </a:fld>
            <a:endParaRPr kumimoji="1" lang="ja-JP" altLang="en-US"/>
          </a:p>
        </p:txBody>
      </p:sp>
      <p:pic>
        <p:nvPicPr>
          <p:cNvPr id="4" name="図 3" descr="カレンダー が含まれている画像&#10;&#10;AI によって生成されたコンテンツは間違っている可能性があります。">
            <a:extLst>
              <a:ext uri="{FF2B5EF4-FFF2-40B4-BE49-F238E27FC236}">
                <a16:creationId xmlns:a16="http://schemas.microsoft.com/office/drawing/2014/main" id="{769C16FE-2523-37EC-8554-9C7312576D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5915" y="1143285"/>
            <a:ext cx="9560169" cy="4139681"/>
          </a:xfrm>
          <a:prstGeom prst="rect">
            <a:avLst/>
          </a:prstGeom>
        </p:spPr>
      </p:pic>
      <p:sp>
        <p:nvSpPr>
          <p:cNvPr id="3" name="正方形/長方形 2">
            <a:extLst>
              <a:ext uri="{FF2B5EF4-FFF2-40B4-BE49-F238E27FC236}">
                <a16:creationId xmlns:a16="http://schemas.microsoft.com/office/drawing/2014/main" id="{431CA50E-5899-6F4E-11A3-0160E84E2E82}"/>
              </a:ext>
            </a:extLst>
          </p:cNvPr>
          <p:cNvSpPr/>
          <p:nvPr/>
        </p:nvSpPr>
        <p:spPr>
          <a:xfrm>
            <a:off x="1571625" y="1957389"/>
            <a:ext cx="1106261" cy="1272144"/>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71820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2DF9D-072A-AAA8-9F34-33E597622732}"/>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7DFDA793-5039-104A-9B46-1C9BE2F1D6F2}"/>
              </a:ext>
            </a:extLst>
          </p:cNvPr>
          <p:cNvSpPr/>
          <p:nvPr/>
        </p:nvSpPr>
        <p:spPr>
          <a:xfrm>
            <a:off x="750071" y="1105817"/>
            <a:ext cx="10405607" cy="10256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46955DF0-DE29-D68D-18B4-9D6C342E2E9D}"/>
              </a:ext>
            </a:extLst>
          </p:cNvPr>
          <p:cNvSpPr>
            <a:spLocks noGrp="1"/>
          </p:cNvSpPr>
          <p:nvPr>
            <p:ph type="title"/>
          </p:nvPr>
        </p:nvSpPr>
        <p:spPr>
          <a:xfrm>
            <a:off x="1097278" y="-18938"/>
            <a:ext cx="10058400" cy="896852"/>
          </a:xfrm>
        </p:spPr>
        <p:txBody>
          <a:bodyPr>
            <a:normAutofit/>
          </a:bodyPr>
          <a:lstStyle/>
          <a:p>
            <a:r>
              <a:rPr lang="ja-JP" altLang="en-US" sz="4400"/>
              <a:t>指示役</a:t>
            </a:r>
            <a:r>
              <a:rPr lang="en-US" altLang="ja-JP" sz="4400" dirty="0"/>
              <a:t>LLM</a:t>
            </a:r>
            <a:r>
              <a:rPr lang="ja-JP" altLang="en-US" sz="4400"/>
              <a:t>によるタスクの割り当て</a:t>
            </a:r>
            <a:endParaRPr kumimoji="1" lang="ja-JP" altLang="en-US" sz="4400" dirty="0"/>
          </a:p>
        </p:txBody>
      </p:sp>
      <p:cxnSp>
        <p:nvCxnSpPr>
          <p:cNvPr id="11" name="直線コネクタ 10">
            <a:extLst>
              <a:ext uri="{FF2B5EF4-FFF2-40B4-BE49-F238E27FC236}">
                <a16:creationId xmlns:a16="http://schemas.microsoft.com/office/drawing/2014/main" id="{26A1E402-ED68-0DF8-6408-D6AEA68C8397}"/>
              </a:ext>
            </a:extLst>
          </p:cNvPr>
          <p:cNvCxnSpPr/>
          <p:nvPr/>
        </p:nvCxnSpPr>
        <p:spPr>
          <a:xfrm flipV="1">
            <a:off x="1033670" y="858676"/>
            <a:ext cx="10295612" cy="172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日付プレースホルダー 16">
            <a:extLst>
              <a:ext uri="{FF2B5EF4-FFF2-40B4-BE49-F238E27FC236}">
                <a16:creationId xmlns:a16="http://schemas.microsoft.com/office/drawing/2014/main" id="{8FA152DF-CDCC-E186-6253-A753EEAF7D34}"/>
              </a:ext>
            </a:extLst>
          </p:cNvPr>
          <p:cNvSpPr>
            <a:spLocks noGrp="1"/>
          </p:cNvSpPr>
          <p:nvPr>
            <p:ph type="dt" sz="half" idx="10"/>
          </p:nvPr>
        </p:nvSpPr>
        <p:spPr/>
        <p:txBody>
          <a:bodyPr/>
          <a:lstStyle/>
          <a:p>
            <a:fld id="{82D3B0FE-7406-43DC-985B-D5269EC9AFE2}" type="datetime1">
              <a:rPr kumimoji="1" lang="ja-JP" altLang="en-US" smtClean="0"/>
              <a:t>2025/6/11</a:t>
            </a:fld>
            <a:endParaRPr kumimoji="1" lang="ja-JP" altLang="en-US"/>
          </a:p>
        </p:txBody>
      </p:sp>
      <p:sp>
        <p:nvSpPr>
          <p:cNvPr id="18" name="スライド番号プレースホルダー 17">
            <a:extLst>
              <a:ext uri="{FF2B5EF4-FFF2-40B4-BE49-F238E27FC236}">
                <a16:creationId xmlns:a16="http://schemas.microsoft.com/office/drawing/2014/main" id="{EAB2419C-5A38-71B5-5DE9-CD96B0FE82F2}"/>
              </a:ext>
            </a:extLst>
          </p:cNvPr>
          <p:cNvSpPr>
            <a:spLocks noGrp="1"/>
          </p:cNvSpPr>
          <p:nvPr>
            <p:ph type="sldNum" sz="quarter" idx="12"/>
          </p:nvPr>
        </p:nvSpPr>
        <p:spPr/>
        <p:txBody>
          <a:bodyPr/>
          <a:lstStyle/>
          <a:p>
            <a:fld id="{FEF13177-6D45-4C76-BBB0-890CE83CA06E}" type="slidenum">
              <a:rPr kumimoji="1" lang="ja-JP" altLang="en-US" smtClean="0"/>
              <a:t>24</a:t>
            </a:fld>
            <a:endParaRPr kumimoji="1" lang="ja-JP" altLang="en-US"/>
          </a:p>
        </p:txBody>
      </p:sp>
      <p:pic>
        <p:nvPicPr>
          <p:cNvPr id="6" name="図 5" descr="グラフィカル ユーザー インターフェイス が含まれている画像&#10;&#10;AI によって生成されたコンテンツは間違っている可能性があります。">
            <a:extLst>
              <a:ext uri="{FF2B5EF4-FFF2-40B4-BE49-F238E27FC236}">
                <a16:creationId xmlns:a16="http://schemas.microsoft.com/office/drawing/2014/main" id="{597DFF34-BB1D-6BB7-5186-5B7014A4F1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798" y="1765728"/>
            <a:ext cx="10135359" cy="4385019"/>
          </a:xfrm>
          <a:prstGeom prst="rect">
            <a:avLst/>
          </a:prstGeom>
        </p:spPr>
      </p:pic>
      <p:sp>
        <p:nvSpPr>
          <p:cNvPr id="7" name="テキスト ボックス 6">
            <a:extLst>
              <a:ext uri="{FF2B5EF4-FFF2-40B4-BE49-F238E27FC236}">
                <a16:creationId xmlns:a16="http://schemas.microsoft.com/office/drawing/2014/main" id="{570E7488-E635-9A84-C2FA-9EBE5368E356}"/>
              </a:ext>
            </a:extLst>
          </p:cNvPr>
          <p:cNvSpPr txBox="1"/>
          <p:nvPr/>
        </p:nvSpPr>
        <p:spPr>
          <a:xfrm>
            <a:off x="893196" y="1291843"/>
            <a:ext cx="10405606" cy="461665"/>
          </a:xfrm>
          <a:prstGeom prst="rect">
            <a:avLst/>
          </a:prstGeom>
          <a:noFill/>
        </p:spPr>
        <p:txBody>
          <a:bodyPr wrap="square" rtlCol="0">
            <a:spAutoFit/>
          </a:bodyPr>
          <a:lstStyle/>
          <a:p>
            <a:pPr algn="ctr">
              <a:buClr>
                <a:schemeClr val="accent1"/>
              </a:buClr>
            </a:pPr>
            <a:r>
              <a:rPr kumimoji="1" lang="ja-JP" altLang="en-US" sz="2400" b="1">
                <a:solidFill>
                  <a:srgbClr val="E48312"/>
                </a:solidFill>
              </a:rPr>
              <a:t>タスクの優先順位とプロンプトをもとに、</a:t>
            </a:r>
            <a:r>
              <a:rPr kumimoji="1" lang="en-US" altLang="ja-JP" sz="2400" b="1" dirty="0">
                <a:solidFill>
                  <a:srgbClr val="E48312"/>
                </a:solidFill>
              </a:rPr>
              <a:t>2</a:t>
            </a:r>
            <a:r>
              <a:rPr kumimoji="1" lang="ja-JP" altLang="en-US" sz="2400" b="1">
                <a:solidFill>
                  <a:srgbClr val="E48312"/>
                </a:solidFill>
              </a:rPr>
              <a:t>名の顧客役</a:t>
            </a:r>
            <a:r>
              <a:rPr kumimoji="1" lang="en-US" altLang="ja-JP" sz="2400" b="1" dirty="0">
                <a:solidFill>
                  <a:srgbClr val="E48312"/>
                </a:solidFill>
              </a:rPr>
              <a:t>LLM</a:t>
            </a:r>
            <a:r>
              <a:rPr kumimoji="1" lang="ja-JP" altLang="en-US" sz="2400" b="1">
                <a:solidFill>
                  <a:srgbClr val="E48312"/>
                </a:solidFill>
              </a:rPr>
              <a:t>にタスクを割り当てる</a:t>
            </a:r>
            <a:endParaRPr kumimoji="1" lang="en-US" altLang="ja-JP" sz="2400" b="1" dirty="0">
              <a:solidFill>
                <a:srgbClr val="E48312"/>
              </a:solidFill>
            </a:endParaRPr>
          </a:p>
        </p:txBody>
      </p:sp>
      <p:sp>
        <p:nvSpPr>
          <p:cNvPr id="3" name="テキスト ボックス 2">
            <a:extLst>
              <a:ext uri="{FF2B5EF4-FFF2-40B4-BE49-F238E27FC236}">
                <a16:creationId xmlns:a16="http://schemas.microsoft.com/office/drawing/2014/main" id="{03CDF6AF-046B-143C-261C-A5C7B5DC50A2}"/>
              </a:ext>
            </a:extLst>
          </p:cNvPr>
          <p:cNvSpPr txBox="1"/>
          <p:nvPr/>
        </p:nvSpPr>
        <p:spPr>
          <a:xfrm>
            <a:off x="3220939" y="4600763"/>
            <a:ext cx="659124" cy="365773"/>
          </a:xfrm>
          <a:prstGeom prst="rect">
            <a:avLst/>
          </a:prstGeom>
          <a:solidFill>
            <a:schemeClr val="bg1"/>
          </a:solidFill>
          <a:ln>
            <a:solidFill>
              <a:srgbClr val="0070C0"/>
            </a:solidFill>
          </a:ln>
        </p:spPr>
        <p:txBody>
          <a:bodyPr wrap="square" rtlCol="0">
            <a:spAutoFit/>
          </a:bodyPr>
          <a:lstStyle/>
          <a:p>
            <a:pPr algn="ctr"/>
            <a:r>
              <a:rPr kumimoji="1" lang="ja-JP" altLang="en-US"/>
              <a:t>注文</a:t>
            </a:r>
          </a:p>
        </p:txBody>
      </p:sp>
      <p:sp>
        <p:nvSpPr>
          <p:cNvPr id="4" name="テキスト ボックス 3">
            <a:extLst>
              <a:ext uri="{FF2B5EF4-FFF2-40B4-BE49-F238E27FC236}">
                <a16:creationId xmlns:a16="http://schemas.microsoft.com/office/drawing/2014/main" id="{CAB708EC-92FF-6F4C-27A6-EBF86D81515A}"/>
              </a:ext>
            </a:extLst>
          </p:cNvPr>
          <p:cNvSpPr txBox="1"/>
          <p:nvPr/>
        </p:nvSpPr>
        <p:spPr>
          <a:xfrm>
            <a:off x="3239989" y="5164293"/>
            <a:ext cx="659124" cy="369332"/>
          </a:xfrm>
          <a:prstGeom prst="rect">
            <a:avLst/>
          </a:prstGeom>
          <a:solidFill>
            <a:schemeClr val="bg1"/>
          </a:solidFill>
          <a:ln>
            <a:solidFill>
              <a:srgbClr val="0070C0"/>
            </a:solidFill>
          </a:ln>
        </p:spPr>
        <p:txBody>
          <a:bodyPr wrap="square" rtlCol="0">
            <a:spAutoFit/>
          </a:bodyPr>
          <a:lstStyle/>
          <a:p>
            <a:pPr algn="ctr"/>
            <a:r>
              <a:rPr kumimoji="1" lang="ja-JP" altLang="en-US"/>
              <a:t>入店</a:t>
            </a:r>
          </a:p>
        </p:txBody>
      </p:sp>
    </p:spTree>
    <p:extLst>
      <p:ext uri="{BB962C8B-B14F-4D97-AF65-F5344CB8AC3E}">
        <p14:creationId xmlns:p14="http://schemas.microsoft.com/office/powerpoint/2010/main" val="809809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583525-930D-FE52-04DC-BD9F1A18CA1A}"/>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3FC57E83-BBB8-B7C9-8398-3624DDE9B21F}"/>
              </a:ext>
            </a:extLst>
          </p:cNvPr>
          <p:cNvSpPr/>
          <p:nvPr/>
        </p:nvSpPr>
        <p:spPr>
          <a:xfrm>
            <a:off x="923675" y="1568083"/>
            <a:ext cx="10405607" cy="3385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79B1CB6-8D74-5FE8-6707-AC08A65F0CFE}"/>
              </a:ext>
            </a:extLst>
          </p:cNvPr>
          <p:cNvSpPr>
            <a:spLocks noGrp="1"/>
          </p:cNvSpPr>
          <p:nvPr>
            <p:ph type="title"/>
          </p:nvPr>
        </p:nvSpPr>
        <p:spPr>
          <a:xfrm>
            <a:off x="1097278" y="17523"/>
            <a:ext cx="10058400" cy="761382"/>
          </a:xfrm>
        </p:spPr>
        <p:txBody>
          <a:bodyPr>
            <a:normAutofit/>
          </a:bodyPr>
          <a:lstStyle/>
          <a:p>
            <a:r>
              <a:rPr kumimoji="1" lang="ja-JP" altLang="en-US" sz="4000"/>
              <a:t>提案手法（プロンプト設計）</a:t>
            </a:r>
            <a:endParaRPr kumimoji="1" lang="ja-JP" altLang="en-US" sz="4000" dirty="0"/>
          </a:p>
        </p:txBody>
      </p:sp>
      <p:cxnSp>
        <p:nvCxnSpPr>
          <p:cNvPr id="11" name="直線コネクタ 10">
            <a:extLst>
              <a:ext uri="{FF2B5EF4-FFF2-40B4-BE49-F238E27FC236}">
                <a16:creationId xmlns:a16="http://schemas.microsoft.com/office/drawing/2014/main" id="{86C4EA28-F567-EDA6-E1BB-6139C9D30FC4}"/>
              </a:ext>
            </a:extLst>
          </p:cNvPr>
          <p:cNvCxnSpPr/>
          <p:nvPr/>
        </p:nvCxnSpPr>
        <p:spPr>
          <a:xfrm flipV="1">
            <a:off x="1033670" y="761687"/>
            <a:ext cx="10295612" cy="172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日付プレースホルダー 16">
            <a:extLst>
              <a:ext uri="{FF2B5EF4-FFF2-40B4-BE49-F238E27FC236}">
                <a16:creationId xmlns:a16="http://schemas.microsoft.com/office/drawing/2014/main" id="{D8F82011-BC35-5574-F5DD-BCC77FE99452}"/>
              </a:ext>
            </a:extLst>
          </p:cNvPr>
          <p:cNvSpPr>
            <a:spLocks noGrp="1"/>
          </p:cNvSpPr>
          <p:nvPr>
            <p:ph type="dt" sz="half" idx="10"/>
          </p:nvPr>
        </p:nvSpPr>
        <p:spPr/>
        <p:txBody>
          <a:bodyPr/>
          <a:lstStyle/>
          <a:p>
            <a:fld id="{82D3B0FE-7406-43DC-985B-D5269EC9AFE2}" type="datetime1">
              <a:rPr kumimoji="1" lang="ja-JP" altLang="en-US" smtClean="0"/>
              <a:t>2025/6/11</a:t>
            </a:fld>
            <a:endParaRPr kumimoji="1" lang="ja-JP" altLang="en-US"/>
          </a:p>
        </p:txBody>
      </p:sp>
      <p:sp>
        <p:nvSpPr>
          <p:cNvPr id="18" name="スライド番号プレースホルダー 17">
            <a:extLst>
              <a:ext uri="{FF2B5EF4-FFF2-40B4-BE49-F238E27FC236}">
                <a16:creationId xmlns:a16="http://schemas.microsoft.com/office/drawing/2014/main" id="{6D5C2270-D764-4E4D-9AD8-1BCD5796D224}"/>
              </a:ext>
            </a:extLst>
          </p:cNvPr>
          <p:cNvSpPr>
            <a:spLocks noGrp="1"/>
          </p:cNvSpPr>
          <p:nvPr>
            <p:ph type="sldNum" sz="quarter" idx="12"/>
          </p:nvPr>
        </p:nvSpPr>
        <p:spPr/>
        <p:txBody>
          <a:bodyPr/>
          <a:lstStyle/>
          <a:p>
            <a:fld id="{FEF13177-6D45-4C76-BBB0-890CE83CA06E}" type="slidenum">
              <a:rPr kumimoji="1" lang="ja-JP" altLang="en-US" smtClean="0"/>
              <a:t>25</a:t>
            </a:fld>
            <a:endParaRPr kumimoji="1" lang="ja-JP" altLang="en-US"/>
          </a:p>
        </p:txBody>
      </p:sp>
      <p:sp>
        <p:nvSpPr>
          <p:cNvPr id="7" name="テキスト ボックス 6">
            <a:extLst>
              <a:ext uri="{FF2B5EF4-FFF2-40B4-BE49-F238E27FC236}">
                <a16:creationId xmlns:a16="http://schemas.microsoft.com/office/drawing/2014/main" id="{D6A992C1-AEE1-B9D9-4D5C-7EC990A66A35}"/>
              </a:ext>
            </a:extLst>
          </p:cNvPr>
          <p:cNvSpPr txBox="1"/>
          <p:nvPr/>
        </p:nvSpPr>
        <p:spPr>
          <a:xfrm>
            <a:off x="662966" y="1321861"/>
            <a:ext cx="7159432" cy="830997"/>
          </a:xfrm>
          <a:prstGeom prst="rect">
            <a:avLst/>
          </a:prstGeom>
          <a:noFill/>
        </p:spPr>
        <p:txBody>
          <a:bodyPr wrap="square" rtlCol="0">
            <a:spAutoFit/>
          </a:bodyPr>
          <a:lstStyle/>
          <a:p>
            <a:pPr algn="ctr">
              <a:buClr>
                <a:schemeClr val="accent1"/>
              </a:buClr>
            </a:pPr>
            <a:r>
              <a:rPr kumimoji="1" lang="ja-JP" altLang="en-US" sz="2400" b="1">
                <a:solidFill>
                  <a:srgbClr val="E48312"/>
                </a:solidFill>
              </a:rPr>
              <a:t>同時発生タスクの優先順位決定</a:t>
            </a:r>
            <a:endParaRPr kumimoji="1" lang="en-US" altLang="ja-JP" sz="2400" b="1" dirty="0">
              <a:solidFill>
                <a:srgbClr val="E48312"/>
              </a:solidFill>
            </a:endParaRPr>
          </a:p>
          <a:p>
            <a:pPr algn="ctr">
              <a:buClr>
                <a:schemeClr val="accent1"/>
              </a:buClr>
            </a:pPr>
            <a:r>
              <a:rPr kumimoji="1" lang="ja-JP" altLang="en-US" sz="2400" b="1">
                <a:solidFill>
                  <a:srgbClr val="E48312"/>
                </a:solidFill>
              </a:rPr>
              <a:t>（指示役</a:t>
            </a:r>
            <a:r>
              <a:rPr kumimoji="1" lang="en-US" altLang="ja-JP" sz="2400" b="1" dirty="0">
                <a:solidFill>
                  <a:srgbClr val="E48312"/>
                </a:solidFill>
              </a:rPr>
              <a:t>LLM</a:t>
            </a:r>
            <a:r>
              <a:rPr kumimoji="1" lang="ja-JP" altLang="en-US" sz="2400" b="1">
                <a:solidFill>
                  <a:srgbClr val="E48312"/>
                </a:solidFill>
              </a:rPr>
              <a:t>へのプロンプト）</a:t>
            </a:r>
            <a:endParaRPr kumimoji="1" lang="en-US" altLang="ja-JP" sz="2400" b="1" dirty="0">
              <a:solidFill>
                <a:srgbClr val="E48312"/>
              </a:solidFill>
            </a:endParaRPr>
          </a:p>
        </p:txBody>
      </p:sp>
      <p:sp>
        <p:nvSpPr>
          <p:cNvPr id="3" name="テキスト ボックス 2">
            <a:extLst>
              <a:ext uri="{FF2B5EF4-FFF2-40B4-BE49-F238E27FC236}">
                <a16:creationId xmlns:a16="http://schemas.microsoft.com/office/drawing/2014/main" id="{F6C4E6A2-5F29-3743-13DB-3DC2DBC5FCB3}"/>
              </a:ext>
            </a:extLst>
          </p:cNvPr>
          <p:cNvSpPr txBox="1"/>
          <p:nvPr/>
        </p:nvSpPr>
        <p:spPr>
          <a:xfrm>
            <a:off x="1097278" y="2300305"/>
            <a:ext cx="6035042" cy="2585323"/>
          </a:xfrm>
          <a:prstGeom prst="rect">
            <a:avLst/>
          </a:prstGeom>
          <a:noFill/>
          <a:ln w="57150">
            <a:solidFill>
              <a:schemeClr val="tx1"/>
            </a:solidFill>
          </a:ln>
        </p:spPr>
        <p:txBody>
          <a:bodyPr wrap="square" rtlCol="0">
            <a:spAutoFit/>
          </a:bodyPr>
          <a:lstStyle/>
          <a:p>
            <a:r>
              <a:rPr kumimoji="1" lang="ja-JP" altLang="en-US"/>
              <a:t>あなたには、</a:t>
            </a:r>
            <a:r>
              <a:rPr kumimoji="1" lang="ja-JP" altLang="en-US">
                <a:solidFill>
                  <a:srgbClr val="FF0000"/>
                </a:solidFill>
              </a:rPr>
              <a:t>与えられたリスト</a:t>
            </a:r>
            <a:r>
              <a:rPr kumimoji="1" lang="ja-JP" altLang="en-US"/>
              <a:t>の中から</a:t>
            </a:r>
            <a:r>
              <a:rPr kumimoji="1" lang="en-US" altLang="ja-JP" dirty="0"/>
              <a:t>2</a:t>
            </a:r>
            <a:r>
              <a:rPr kumimoji="1" lang="ja-JP" altLang="en-US"/>
              <a:t>名の顧客の起こし得る行動を</a:t>
            </a:r>
            <a:r>
              <a:rPr kumimoji="1" lang="ja-JP" altLang="en-US">
                <a:solidFill>
                  <a:srgbClr val="FF0000"/>
                </a:solidFill>
              </a:rPr>
              <a:t>優先順位が異なるように選択</a:t>
            </a:r>
            <a:r>
              <a:rPr kumimoji="1" lang="ja-JP" altLang="en-US"/>
              <a:t>するという役目が課されています。</a:t>
            </a:r>
            <a:endParaRPr kumimoji="1" lang="en-US" altLang="ja-JP" dirty="0"/>
          </a:p>
          <a:p>
            <a:r>
              <a:rPr kumimoji="1" lang="ja-JP" altLang="en-US">
                <a:solidFill>
                  <a:srgbClr val="FF0000"/>
                </a:solidFill>
              </a:rPr>
              <a:t>飲食店における接客</a:t>
            </a:r>
            <a:r>
              <a:rPr kumimoji="1" lang="ja-JP" altLang="en-US"/>
              <a:t>というテーマにおいて、客</a:t>
            </a:r>
            <a:r>
              <a:rPr kumimoji="1" lang="en-US" altLang="ja-JP" dirty="0"/>
              <a:t>X</a:t>
            </a:r>
            <a:r>
              <a:rPr kumimoji="1" lang="ja-JP" altLang="en-US"/>
              <a:t>が起こし得る行動をリストから、優先順位が異なるように選択してください。</a:t>
            </a:r>
            <a:endParaRPr kumimoji="1" lang="en-US" altLang="ja-JP" dirty="0"/>
          </a:p>
          <a:p>
            <a:endParaRPr kumimoji="1" lang="en-US" altLang="ja-JP" dirty="0"/>
          </a:p>
          <a:p>
            <a:r>
              <a:rPr kumimoji="1" lang="ja-JP" altLang="en-US"/>
              <a:t>他の客の行動：</a:t>
            </a:r>
            <a:endParaRPr kumimoji="1" lang="en-US" altLang="ja-JP" dirty="0"/>
          </a:p>
          <a:p>
            <a:endParaRPr kumimoji="1" lang="en-US" altLang="ja-JP" dirty="0"/>
          </a:p>
          <a:p>
            <a:endParaRPr kumimoji="1" lang="ja-JP" altLang="en-US"/>
          </a:p>
        </p:txBody>
      </p:sp>
      <p:graphicFrame>
        <p:nvGraphicFramePr>
          <p:cNvPr id="4" name="表 3">
            <a:extLst>
              <a:ext uri="{FF2B5EF4-FFF2-40B4-BE49-F238E27FC236}">
                <a16:creationId xmlns:a16="http://schemas.microsoft.com/office/drawing/2014/main" id="{DF395195-C966-ADAD-38B6-485968F8F242}"/>
              </a:ext>
            </a:extLst>
          </p:cNvPr>
          <p:cNvGraphicFramePr>
            <a:graphicFrameLocks noGrp="1"/>
          </p:cNvGraphicFramePr>
          <p:nvPr>
            <p:extLst>
              <p:ext uri="{D42A27DB-BD31-4B8C-83A1-F6EECF244321}">
                <p14:modId xmlns:p14="http://schemas.microsoft.com/office/powerpoint/2010/main" val="3903325684"/>
              </p:ext>
            </p:extLst>
          </p:nvPr>
        </p:nvGraphicFramePr>
        <p:xfrm>
          <a:off x="7939197" y="2281021"/>
          <a:ext cx="3273286" cy="2616067"/>
        </p:xfrm>
        <a:graphic>
          <a:graphicData uri="http://schemas.openxmlformats.org/drawingml/2006/table">
            <a:tbl>
              <a:tblPr firstRow="1" bandRow="1">
                <a:tableStyleId>{5C22544A-7EE6-4342-B048-85BDC9FD1C3A}</a:tableStyleId>
              </a:tblPr>
              <a:tblGrid>
                <a:gridCol w="2143692">
                  <a:extLst>
                    <a:ext uri="{9D8B030D-6E8A-4147-A177-3AD203B41FA5}">
                      <a16:colId xmlns:a16="http://schemas.microsoft.com/office/drawing/2014/main" val="1508252467"/>
                    </a:ext>
                  </a:extLst>
                </a:gridCol>
                <a:gridCol w="1129594">
                  <a:extLst>
                    <a:ext uri="{9D8B030D-6E8A-4147-A177-3AD203B41FA5}">
                      <a16:colId xmlns:a16="http://schemas.microsoft.com/office/drawing/2014/main" val="3913585943"/>
                    </a:ext>
                  </a:extLst>
                </a:gridCol>
              </a:tblGrid>
              <a:tr h="418143">
                <a:tc>
                  <a:txBody>
                    <a:bodyPr/>
                    <a:lstStyle/>
                    <a:p>
                      <a:pPr algn="ctr"/>
                      <a:r>
                        <a:rPr kumimoji="1" lang="ja-JP" altLang="en-US" dirty="0"/>
                        <a:t>接客業務</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kumimoji="1" lang="ja-JP" altLang="en-US" dirty="0"/>
                        <a:t>優先順位</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8774248"/>
                  </a:ext>
                </a:extLst>
              </a:tr>
              <a:tr h="418143">
                <a:tc>
                  <a:txBody>
                    <a:bodyPr/>
                    <a:lstStyle/>
                    <a:p>
                      <a:pPr algn="ctr"/>
                      <a:r>
                        <a:rPr kumimoji="1" lang="ja-JP" altLang="en-US" sz="1600" dirty="0"/>
                        <a:t>クレーム応対</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kumimoji="1" lang="ja-JP" altLang="en-US" sz="1600" b="1" dirty="0"/>
                        <a:t>１</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1084373"/>
                  </a:ext>
                </a:extLst>
              </a:tr>
              <a:tr h="525352">
                <a:tc>
                  <a:txBody>
                    <a:bodyPr/>
                    <a:lstStyle/>
                    <a:p>
                      <a:pPr algn="ctr"/>
                      <a:r>
                        <a:rPr kumimoji="1" lang="ja-JP" altLang="en-US" sz="1600"/>
                        <a:t>料理の配膳</a:t>
                      </a:r>
                      <a:endParaRPr kumimoji="1" lang="ja-JP" altLang="en-US" sz="1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EDE7"/>
                    </a:solidFill>
                  </a:tcPr>
                </a:tc>
                <a:tc rowSpan="2">
                  <a:txBody>
                    <a:bodyPr/>
                    <a:lstStyle/>
                    <a:p>
                      <a:pPr algn="ctr"/>
                      <a:r>
                        <a:rPr kumimoji="1" lang="ja-JP" altLang="en-US" sz="1600" b="1" dirty="0"/>
                        <a:t>２</a:t>
                      </a:r>
                      <a:endParaRPr kumimoji="1" lang="en-US" altLang="ja-JP" sz="1600" b="1"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AEDE7"/>
                    </a:solidFill>
                  </a:tcPr>
                </a:tc>
                <a:extLst>
                  <a:ext uri="{0D108BD9-81ED-4DB2-BD59-A6C34878D82A}">
                    <a16:rowId xmlns:a16="http://schemas.microsoft.com/office/drawing/2014/main" val="3846747189"/>
                  </a:ext>
                </a:extLst>
              </a:tr>
              <a:tr h="418143">
                <a:tc>
                  <a:txBody>
                    <a:bodyPr/>
                    <a:lstStyle/>
                    <a:p>
                      <a:pPr algn="ctr"/>
                      <a:r>
                        <a:rPr kumimoji="1" lang="ja-JP" altLang="en-US" sz="1600" dirty="0"/>
                        <a:t>入店客の応対</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AEDE7"/>
                    </a:solidFill>
                  </a:tcPr>
                </a:tc>
                <a:tc vMerge="1">
                  <a:txBody>
                    <a:bodyPr/>
                    <a:lstStyle/>
                    <a:p>
                      <a:endParaRPr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AEDE7"/>
                    </a:solidFill>
                  </a:tcPr>
                </a:tc>
                <a:extLst>
                  <a:ext uri="{0D108BD9-81ED-4DB2-BD59-A6C34878D82A}">
                    <a16:rowId xmlns:a16="http://schemas.microsoft.com/office/drawing/2014/main" val="2680336422"/>
                  </a:ext>
                </a:extLst>
              </a:tr>
              <a:tr h="418143">
                <a:tc>
                  <a:txBody>
                    <a:bodyPr/>
                    <a:lstStyle/>
                    <a:p>
                      <a:pPr algn="ctr"/>
                      <a:r>
                        <a:rPr kumimoji="1" lang="ja-JP" altLang="en-US" sz="1600"/>
                        <a:t>商品の注文</a:t>
                      </a:r>
                      <a:endParaRPr kumimoji="1" lang="ja-JP" altLang="en-US" sz="1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5D9CC"/>
                    </a:solidFill>
                  </a:tcPr>
                </a:tc>
                <a:tc>
                  <a:txBody>
                    <a:bodyPr/>
                    <a:lstStyle/>
                    <a:p>
                      <a:pPr algn="ctr"/>
                      <a:r>
                        <a:rPr kumimoji="1" lang="ja-JP" altLang="en-US" sz="1600" b="1" dirty="0"/>
                        <a:t>３</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5D9CC"/>
                    </a:solidFill>
                  </a:tcPr>
                </a:tc>
                <a:extLst>
                  <a:ext uri="{0D108BD9-81ED-4DB2-BD59-A6C34878D82A}">
                    <a16:rowId xmlns:a16="http://schemas.microsoft.com/office/drawing/2014/main" val="1334457198"/>
                  </a:ext>
                </a:extLst>
              </a:tr>
              <a:tr h="418143">
                <a:tc>
                  <a:txBody>
                    <a:bodyPr/>
                    <a:lstStyle/>
                    <a:p>
                      <a:pPr algn="ctr"/>
                      <a:r>
                        <a:rPr kumimoji="1" lang="ja-JP" altLang="en-US" sz="1600"/>
                        <a:t>テーブルの片付け</a:t>
                      </a:r>
                      <a:endParaRPr kumimoji="1" lang="ja-JP" altLang="en-US" sz="1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AEDE7"/>
                    </a:solidFill>
                  </a:tcPr>
                </a:tc>
                <a:tc>
                  <a:txBody>
                    <a:bodyPr/>
                    <a:lstStyle/>
                    <a:p>
                      <a:pPr algn="ctr"/>
                      <a:r>
                        <a:rPr kumimoji="1" lang="ja-JP" altLang="en-US" sz="1600" b="1" dirty="0"/>
                        <a:t>４</a:t>
                      </a:r>
                      <a:endParaRPr kumimoji="1" lang="en-US" altLang="ja-JP" sz="1600" b="1"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AEDE7"/>
                    </a:solidFill>
                  </a:tcPr>
                </a:tc>
                <a:extLst>
                  <a:ext uri="{0D108BD9-81ED-4DB2-BD59-A6C34878D82A}">
                    <a16:rowId xmlns:a16="http://schemas.microsoft.com/office/drawing/2014/main" val="3138091500"/>
                  </a:ext>
                </a:extLst>
              </a:tr>
            </a:tbl>
          </a:graphicData>
        </a:graphic>
      </p:graphicFrame>
      <p:sp>
        <p:nvSpPr>
          <p:cNvPr id="5" name="テキスト ボックス 4">
            <a:extLst>
              <a:ext uri="{FF2B5EF4-FFF2-40B4-BE49-F238E27FC236}">
                <a16:creationId xmlns:a16="http://schemas.microsoft.com/office/drawing/2014/main" id="{E3865D11-1AAE-F8A2-2862-D07AE19D3906}"/>
              </a:ext>
            </a:extLst>
          </p:cNvPr>
          <p:cNvSpPr txBox="1"/>
          <p:nvPr/>
        </p:nvSpPr>
        <p:spPr>
          <a:xfrm>
            <a:off x="8351632" y="1895596"/>
            <a:ext cx="2448416" cy="369332"/>
          </a:xfrm>
          <a:prstGeom prst="rect">
            <a:avLst/>
          </a:prstGeom>
          <a:noFill/>
        </p:spPr>
        <p:txBody>
          <a:bodyPr wrap="square" rtlCol="0">
            <a:spAutoFit/>
          </a:bodyPr>
          <a:lstStyle/>
          <a:p>
            <a:pPr algn="ctr"/>
            <a:r>
              <a:rPr kumimoji="1" lang="ja-JP" altLang="en-US" dirty="0">
                <a:solidFill>
                  <a:srgbClr val="FF0000"/>
                </a:solidFill>
              </a:rPr>
              <a:t>発生する接客タスク</a:t>
            </a:r>
          </a:p>
        </p:txBody>
      </p:sp>
      <p:sp>
        <p:nvSpPr>
          <p:cNvPr id="6" name="テキスト ボックス 5">
            <a:extLst>
              <a:ext uri="{FF2B5EF4-FFF2-40B4-BE49-F238E27FC236}">
                <a16:creationId xmlns:a16="http://schemas.microsoft.com/office/drawing/2014/main" id="{FCFEE9A7-AF16-86DB-17DF-B07078218DE4}"/>
              </a:ext>
            </a:extLst>
          </p:cNvPr>
          <p:cNvSpPr txBox="1"/>
          <p:nvPr/>
        </p:nvSpPr>
        <p:spPr>
          <a:xfrm>
            <a:off x="3883966" y="4311283"/>
            <a:ext cx="461665" cy="438582"/>
          </a:xfrm>
          <a:prstGeom prst="rect">
            <a:avLst/>
          </a:prstGeom>
          <a:noFill/>
        </p:spPr>
        <p:txBody>
          <a:bodyPr vert="eaVert" wrap="none" rtlCol="0">
            <a:spAutoFit/>
          </a:bodyPr>
          <a:lstStyle/>
          <a:p>
            <a:r>
              <a:rPr kumimoji="1" lang="ja-JP" altLang="en-US"/>
              <a:t>・・・</a:t>
            </a:r>
          </a:p>
        </p:txBody>
      </p:sp>
    </p:spTree>
    <p:extLst>
      <p:ext uri="{BB962C8B-B14F-4D97-AF65-F5344CB8AC3E}">
        <p14:creationId xmlns:p14="http://schemas.microsoft.com/office/powerpoint/2010/main" val="1208937770"/>
      </p:ext>
    </p:extLst>
  </p:cSld>
  <p:clrMapOvr>
    <a:masterClrMapping/>
  </p:clrMapOvr>
  <mc:AlternateContent xmlns:mc="http://schemas.openxmlformats.org/markup-compatibility/2006" xmlns:p14="http://schemas.microsoft.com/office/powerpoint/2010/main">
    <mc:Choice Requires="p14">
      <p:transition spd="slow" p14:dur="2000" advTm="23230"/>
    </mc:Choice>
    <mc:Fallback xmlns="">
      <p:transition spd="slow" advTm="2323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5020D-75CD-A15E-1501-46E5F81D3FA9}"/>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CFBCDA9C-A0C5-C36F-C633-2C6D8153D778}"/>
              </a:ext>
            </a:extLst>
          </p:cNvPr>
          <p:cNvSpPr/>
          <p:nvPr/>
        </p:nvSpPr>
        <p:spPr>
          <a:xfrm>
            <a:off x="923674" y="1027029"/>
            <a:ext cx="10405607" cy="10256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94086CD-21E1-44E2-B663-ED77874DA840}"/>
              </a:ext>
            </a:extLst>
          </p:cNvPr>
          <p:cNvSpPr>
            <a:spLocks noGrp="1"/>
          </p:cNvSpPr>
          <p:nvPr>
            <p:ph type="title"/>
          </p:nvPr>
        </p:nvSpPr>
        <p:spPr>
          <a:xfrm>
            <a:off x="1097278" y="-18938"/>
            <a:ext cx="10058400" cy="896852"/>
          </a:xfrm>
        </p:spPr>
        <p:txBody>
          <a:bodyPr>
            <a:normAutofit/>
          </a:bodyPr>
          <a:lstStyle/>
          <a:p>
            <a:r>
              <a:rPr lang="ja-JP" altLang="en-US" sz="4400"/>
              <a:t>提案手法における</a:t>
            </a:r>
            <a:r>
              <a:rPr kumimoji="1" lang="ja-JP" altLang="en-US" sz="4400"/>
              <a:t>接客</a:t>
            </a:r>
            <a:r>
              <a:rPr kumimoji="1" lang="ja-JP" altLang="en-US" sz="4400" dirty="0"/>
              <a:t>訓練対話の流れ</a:t>
            </a:r>
          </a:p>
        </p:txBody>
      </p:sp>
      <p:cxnSp>
        <p:nvCxnSpPr>
          <p:cNvPr id="11" name="直線コネクタ 10">
            <a:extLst>
              <a:ext uri="{FF2B5EF4-FFF2-40B4-BE49-F238E27FC236}">
                <a16:creationId xmlns:a16="http://schemas.microsoft.com/office/drawing/2014/main" id="{DD56B82E-FF67-14DD-B1A2-E2DB5CB5576A}"/>
              </a:ext>
            </a:extLst>
          </p:cNvPr>
          <p:cNvCxnSpPr/>
          <p:nvPr/>
        </p:nvCxnSpPr>
        <p:spPr>
          <a:xfrm flipV="1">
            <a:off x="1033670" y="858676"/>
            <a:ext cx="10295612" cy="172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日付プレースホルダー 16">
            <a:extLst>
              <a:ext uri="{FF2B5EF4-FFF2-40B4-BE49-F238E27FC236}">
                <a16:creationId xmlns:a16="http://schemas.microsoft.com/office/drawing/2014/main" id="{33B77D31-9CBF-C8CA-35AC-81E1E59774F0}"/>
              </a:ext>
            </a:extLst>
          </p:cNvPr>
          <p:cNvSpPr>
            <a:spLocks noGrp="1"/>
          </p:cNvSpPr>
          <p:nvPr>
            <p:ph type="dt" sz="half" idx="10"/>
          </p:nvPr>
        </p:nvSpPr>
        <p:spPr/>
        <p:txBody>
          <a:bodyPr/>
          <a:lstStyle/>
          <a:p>
            <a:fld id="{82D3B0FE-7406-43DC-985B-D5269EC9AFE2}" type="datetime1">
              <a:rPr kumimoji="1" lang="ja-JP" altLang="en-US" smtClean="0"/>
              <a:t>2025/6/11</a:t>
            </a:fld>
            <a:endParaRPr kumimoji="1" lang="ja-JP" altLang="en-US"/>
          </a:p>
        </p:txBody>
      </p:sp>
      <p:sp>
        <p:nvSpPr>
          <p:cNvPr id="18" name="スライド番号プレースホルダー 17">
            <a:extLst>
              <a:ext uri="{FF2B5EF4-FFF2-40B4-BE49-F238E27FC236}">
                <a16:creationId xmlns:a16="http://schemas.microsoft.com/office/drawing/2014/main" id="{73A8905D-2816-690B-5318-E4FD73453BAE}"/>
              </a:ext>
            </a:extLst>
          </p:cNvPr>
          <p:cNvSpPr>
            <a:spLocks noGrp="1"/>
          </p:cNvSpPr>
          <p:nvPr>
            <p:ph type="sldNum" sz="quarter" idx="12"/>
          </p:nvPr>
        </p:nvSpPr>
        <p:spPr/>
        <p:txBody>
          <a:bodyPr/>
          <a:lstStyle/>
          <a:p>
            <a:fld id="{FEF13177-6D45-4C76-BBB0-890CE83CA06E}" type="slidenum">
              <a:rPr kumimoji="1" lang="ja-JP" altLang="en-US" smtClean="0"/>
              <a:t>26</a:t>
            </a:fld>
            <a:endParaRPr kumimoji="1" lang="ja-JP" altLang="en-US"/>
          </a:p>
        </p:txBody>
      </p:sp>
      <p:pic>
        <p:nvPicPr>
          <p:cNvPr id="4" name="図 3" descr="カレンダー が含まれている画像&#10;&#10;AI によって生成されたコンテンツは間違っている可能性があります。">
            <a:extLst>
              <a:ext uri="{FF2B5EF4-FFF2-40B4-BE49-F238E27FC236}">
                <a16:creationId xmlns:a16="http://schemas.microsoft.com/office/drawing/2014/main" id="{15334C2F-6B58-0614-C49D-2B8B33EA66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5915" y="1143285"/>
            <a:ext cx="9560169" cy="4139681"/>
          </a:xfrm>
          <a:prstGeom prst="rect">
            <a:avLst/>
          </a:prstGeom>
        </p:spPr>
      </p:pic>
      <p:sp>
        <p:nvSpPr>
          <p:cNvPr id="3" name="正方形/長方形 2">
            <a:extLst>
              <a:ext uri="{FF2B5EF4-FFF2-40B4-BE49-F238E27FC236}">
                <a16:creationId xmlns:a16="http://schemas.microsoft.com/office/drawing/2014/main" id="{CE19B808-E7A0-7343-D193-3773E257625D}"/>
              </a:ext>
            </a:extLst>
          </p:cNvPr>
          <p:cNvSpPr/>
          <p:nvPr/>
        </p:nvSpPr>
        <p:spPr>
          <a:xfrm>
            <a:off x="4483419" y="3490279"/>
            <a:ext cx="1267141" cy="1025684"/>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98F21C23-9282-6979-B5F7-90EB0942D042}"/>
              </a:ext>
            </a:extLst>
          </p:cNvPr>
          <p:cNvSpPr/>
          <p:nvPr/>
        </p:nvSpPr>
        <p:spPr>
          <a:xfrm>
            <a:off x="6331330" y="4515963"/>
            <a:ext cx="1267141" cy="726597"/>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C4EAFC1-902D-95D4-D182-F069A4D06B0F}"/>
              </a:ext>
            </a:extLst>
          </p:cNvPr>
          <p:cNvSpPr/>
          <p:nvPr/>
        </p:nvSpPr>
        <p:spPr>
          <a:xfrm>
            <a:off x="8583387" y="3490279"/>
            <a:ext cx="1454693" cy="1025684"/>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A082116-842C-6108-E666-80EB5B1F154B}"/>
              </a:ext>
            </a:extLst>
          </p:cNvPr>
          <p:cNvSpPr/>
          <p:nvPr/>
        </p:nvSpPr>
        <p:spPr>
          <a:xfrm>
            <a:off x="2892438" y="1978178"/>
            <a:ext cx="1026419" cy="1251354"/>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94566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F0FD8-CA9A-3D3A-F611-082B04C7D9DC}"/>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10913881-AFC9-6481-E0CC-C1E2105A0AE7}"/>
              </a:ext>
            </a:extLst>
          </p:cNvPr>
          <p:cNvSpPr/>
          <p:nvPr/>
        </p:nvSpPr>
        <p:spPr>
          <a:xfrm>
            <a:off x="923674" y="1027029"/>
            <a:ext cx="10405607" cy="10256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BE68E6-7C2E-DD29-9C1B-7B193E3789C5}"/>
              </a:ext>
            </a:extLst>
          </p:cNvPr>
          <p:cNvSpPr>
            <a:spLocks noGrp="1"/>
          </p:cNvSpPr>
          <p:nvPr>
            <p:ph type="title"/>
          </p:nvPr>
        </p:nvSpPr>
        <p:spPr>
          <a:xfrm>
            <a:off x="1097278" y="-18938"/>
            <a:ext cx="10058400" cy="896852"/>
          </a:xfrm>
        </p:spPr>
        <p:txBody>
          <a:bodyPr>
            <a:normAutofit/>
          </a:bodyPr>
          <a:lstStyle/>
          <a:p>
            <a:r>
              <a:rPr lang="ja-JP" altLang="en-US" sz="4400"/>
              <a:t>顧客</a:t>
            </a:r>
            <a:r>
              <a:rPr lang="en-US" altLang="ja-JP" sz="4400" dirty="0"/>
              <a:t>LLM</a:t>
            </a:r>
            <a:r>
              <a:rPr lang="ja-JP" altLang="en-US" sz="4400"/>
              <a:t>に対する接客（発話生成）</a:t>
            </a:r>
            <a:endParaRPr kumimoji="1" lang="ja-JP" altLang="en-US" sz="4400" dirty="0"/>
          </a:p>
        </p:txBody>
      </p:sp>
      <p:cxnSp>
        <p:nvCxnSpPr>
          <p:cNvPr id="11" name="直線コネクタ 10">
            <a:extLst>
              <a:ext uri="{FF2B5EF4-FFF2-40B4-BE49-F238E27FC236}">
                <a16:creationId xmlns:a16="http://schemas.microsoft.com/office/drawing/2014/main" id="{E7CEF07A-D509-16FC-8859-1D4911DE9B44}"/>
              </a:ext>
            </a:extLst>
          </p:cNvPr>
          <p:cNvCxnSpPr/>
          <p:nvPr/>
        </p:nvCxnSpPr>
        <p:spPr>
          <a:xfrm flipV="1">
            <a:off x="1033670" y="858676"/>
            <a:ext cx="10295612" cy="172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日付プレースホルダー 16">
            <a:extLst>
              <a:ext uri="{FF2B5EF4-FFF2-40B4-BE49-F238E27FC236}">
                <a16:creationId xmlns:a16="http://schemas.microsoft.com/office/drawing/2014/main" id="{294DDD81-2E63-6852-AE43-ED4566A4D30B}"/>
              </a:ext>
            </a:extLst>
          </p:cNvPr>
          <p:cNvSpPr>
            <a:spLocks noGrp="1"/>
          </p:cNvSpPr>
          <p:nvPr>
            <p:ph type="dt" sz="half" idx="10"/>
          </p:nvPr>
        </p:nvSpPr>
        <p:spPr/>
        <p:txBody>
          <a:bodyPr/>
          <a:lstStyle/>
          <a:p>
            <a:fld id="{82D3B0FE-7406-43DC-985B-D5269EC9AFE2}" type="datetime1">
              <a:rPr kumimoji="1" lang="ja-JP" altLang="en-US" smtClean="0"/>
              <a:t>2025/6/11</a:t>
            </a:fld>
            <a:endParaRPr kumimoji="1" lang="ja-JP" altLang="en-US"/>
          </a:p>
        </p:txBody>
      </p:sp>
      <p:sp>
        <p:nvSpPr>
          <p:cNvPr id="18" name="スライド番号プレースホルダー 17">
            <a:extLst>
              <a:ext uri="{FF2B5EF4-FFF2-40B4-BE49-F238E27FC236}">
                <a16:creationId xmlns:a16="http://schemas.microsoft.com/office/drawing/2014/main" id="{8E9FEB03-80BB-05CF-BE2D-6917BF567F2E}"/>
              </a:ext>
            </a:extLst>
          </p:cNvPr>
          <p:cNvSpPr>
            <a:spLocks noGrp="1"/>
          </p:cNvSpPr>
          <p:nvPr>
            <p:ph type="sldNum" sz="quarter" idx="12"/>
          </p:nvPr>
        </p:nvSpPr>
        <p:spPr/>
        <p:txBody>
          <a:bodyPr/>
          <a:lstStyle/>
          <a:p>
            <a:fld id="{FEF13177-6D45-4C76-BBB0-890CE83CA06E}" type="slidenum">
              <a:rPr kumimoji="1" lang="ja-JP" altLang="en-US" smtClean="0"/>
              <a:t>27</a:t>
            </a:fld>
            <a:endParaRPr kumimoji="1" lang="ja-JP" altLang="en-US"/>
          </a:p>
        </p:txBody>
      </p:sp>
      <p:sp>
        <p:nvSpPr>
          <p:cNvPr id="7" name="テキスト ボックス 6">
            <a:extLst>
              <a:ext uri="{FF2B5EF4-FFF2-40B4-BE49-F238E27FC236}">
                <a16:creationId xmlns:a16="http://schemas.microsoft.com/office/drawing/2014/main" id="{3D267CE9-11B2-233A-C811-165FBED4FC45}"/>
              </a:ext>
            </a:extLst>
          </p:cNvPr>
          <p:cNvSpPr txBox="1"/>
          <p:nvPr/>
        </p:nvSpPr>
        <p:spPr>
          <a:xfrm>
            <a:off x="893196" y="1291843"/>
            <a:ext cx="10405606" cy="461665"/>
          </a:xfrm>
          <a:prstGeom prst="rect">
            <a:avLst/>
          </a:prstGeom>
          <a:noFill/>
        </p:spPr>
        <p:txBody>
          <a:bodyPr wrap="square" rtlCol="0">
            <a:spAutoFit/>
          </a:bodyPr>
          <a:lstStyle/>
          <a:p>
            <a:pPr algn="ctr">
              <a:buClr>
                <a:schemeClr val="accent1"/>
              </a:buClr>
            </a:pPr>
            <a:r>
              <a:rPr kumimoji="1" lang="ja-JP" altLang="en-US" sz="2400" b="1">
                <a:solidFill>
                  <a:srgbClr val="E48312"/>
                </a:solidFill>
              </a:rPr>
              <a:t>割り当てられたタスクとプロンプトをもとに、各顧客役の発話内容を生成</a:t>
            </a:r>
            <a:endParaRPr kumimoji="1" lang="en-US" altLang="ja-JP" sz="2400" b="1" dirty="0">
              <a:solidFill>
                <a:srgbClr val="E48312"/>
              </a:solidFill>
            </a:endParaRPr>
          </a:p>
        </p:txBody>
      </p:sp>
      <p:pic>
        <p:nvPicPr>
          <p:cNvPr id="8" name="図 7" descr="グラフィカル ユーザー インターフェイス が含まれている画像&#10;&#10;AI によって生成されたコンテンツは間違っている可能性があります。">
            <a:extLst>
              <a:ext uri="{FF2B5EF4-FFF2-40B4-BE49-F238E27FC236}">
                <a16:creationId xmlns:a16="http://schemas.microsoft.com/office/drawing/2014/main" id="{D0662633-6659-CFEA-6371-064B980F61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1524" y="1868012"/>
            <a:ext cx="9548951" cy="4131312"/>
          </a:xfrm>
          <a:prstGeom prst="rect">
            <a:avLst/>
          </a:prstGeom>
        </p:spPr>
      </p:pic>
    </p:spTree>
    <p:extLst>
      <p:ext uri="{BB962C8B-B14F-4D97-AF65-F5344CB8AC3E}">
        <p14:creationId xmlns:p14="http://schemas.microsoft.com/office/powerpoint/2010/main" val="3140753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ED631-7C34-A53D-FFC8-8D371BB1951B}"/>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73CDD3D8-8141-64F5-79EC-298FF0D471FC}"/>
              </a:ext>
            </a:extLst>
          </p:cNvPr>
          <p:cNvSpPr/>
          <p:nvPr/>
        </p:nvSpPr>
        <p:spPr>
          <a:xfrm>
            <a:off x="923675" y="1568083"/>
            <a:ext cx="10405607" cy="3385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5112460-6D36-C558-4893-E8937897CA68}"/>
              </a:ext>
            </a:extLst>
          </p:cNvPr>
          <p:cNvSpPr>
            <a:spLocks noGrp="1"/>
          </p:cNvSpPr>
          <p:nvPr>
            <p:ph type="title"/>
          </p:nvPr>
        </p:nvSpPr>
        <p:spPr>
          <a:xfrm>
            <a:off x="1097278" y="17523"/>
            <a:ext cx="10058400" cy="761382"/>
          </a:xfrm>
        </p:spPr>
        <p:txBody>
          <a:bodyPr>
            <a:normAutofit/>
          </a:bodyPr>
          <a:lstStyle/>
          <a:p>
            <a:r>
              <a:rPr kumimoji="1" lang="ja-JP" altLang="en-US" sz="4000"/>
              <a:t>提案手法（プロンプト設計）</a:t>
            </a:r>
            <a:endParaRPr kumimoji="1" lang="ja-JP" altLang="en-US" sz="4000" dirty="0"/>
          </a:p>
        </p:txBody>
      </p:sp>
      <p:cxnSp>
        <p:nvCxnSpPr>
          <p:cNvPr id="11" name="直線コネクタ 10">
            <a:extLst>
              <a:ext uri="{FF2B5EF4-FFF2-40B4-BE49-F238E27FC236}">
                <a16:creationId xmlns:a16="http://schemas.microsoft.com/office/drawing/2014/main" id="{C6BAECC8-4660-9658-5A56-2F88AC9E75D0}"/>
              </a:ext>
            </a:extLst>
          </p:cNvPr>
          <p:cNvCxnSpPr/>
          <p:nvPr/>
        </p:nvCxnSpPr>
        <p:spPr>
          <a:xfrm flipV="1">
            <a:off x="1033670" y="761687"/>
            <a:ext cx="10295612" cy="172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日付プレースホルダー 16">
            <a:extLst>
              <a:ext uri="{FF2B5EF4-FFF2-40B4-BE49-F238E27FC236}">
                <a16:creationId xmlns:a16="http://schemas.microsoft.com/office/drawing/2014/main" id="{A7EC1FE1-5429-28D4-B7AF-08D541D912D8}"/>
              </a:ext>
            </a:extLst>
          </p:cNvPr>
          <p:cNvSpPr>
            <a:spLocks noGrp="1"/>
          </p:cNvSpPr>
          <p:nvPr>
            <p:ph type="dt" sz="half" idx="10"/>
          </p:nvPr>
        </p:nvSpPr>
        <p:spPr/>
        <p:txBody>
          <a:bodyPr/>
          <a:lstStyle/>
          <a:p>
            <a:fld id="{82D3B0FE-7406-43DC-985B-D5269EC9AFE2}" type="datetime1">
              <a:rPr kumimoji="1" lang="ja-JP" altLang="en-US" smtClean="0"/>
              <a:t>2025/6/11</a:t>
            </a:fld>
            <a:endParaRPr kumimoji="1" lang="ja-JP" altLang="en-US"/>
          </a:p>
        </p:txBody>
      </p:sp>
      <p:sp>
        <p:nvSpPr>
          <p:cNvPr id="18" name="スライド番号プレースホルダー 17">
            <a:extLst>
              <a:ext uri="{FF2B5EF4-FFF2-40B4-BE49-F238E27FC236}">
                <a16:creationId xmlns:a16="http://schemas.microsoft.com/office/drawing/2014/main" id="{908BFC9B-4424-5CCC-AABD-6889FD676256}"/>
              </a:ext>
            </a:extLst>
          </p:cNvPr>
          <p:cNvSpPr>
            <a:spLocks noGrp="1"/>
          </p:cNvSpPr>
          <p:nvPr>
            <p:ph type="sldNum" sz="quarter" idx="12"/>
          </p:nvPr>
        </p:nvSpPr>
        <p:spPr/>
        <p:txBody>
          <a:bodyPr/>
          <a:lstStyle/>
          <a:p>
            <a:fld id="{FEF13177-6D45-4C76-BBB0-890CE83CA06E}" type="slidenum">
              <a:rPr kumimoji="1" lang="ja-JP" altLang="en-US" smtClean="0"/>
              <a:t>28</a:t>
            </a:fld>
            <a:endParaRPr kumimoji="1" lang="ja-JP" altLang="en-US"/>
          </a:p>
        </p:txBody>
      </p:sp>
      <p:sp>
        <p:nvSpPr>
          <p:cNvPr id="3" name="テキスト ボックス 2">
            <a:extLst>
              <a:ext uri="{FF2B5EF4-FFF2-40B4-BE49-F238E27FC236}">
                <a16:creationId xmlns:a16="http://schemas.microsoft.com/office/drawing/2014/main" id="{A1378E8C-5445-5221-829D-8E4E71C01FED}"/>
              </a:ext>
            </a:extLst>
          </p:cNvPr>
          <p:cNvSpPr txBox="1"/>
          <p:nvPr/>
        </p:nvSpPr>
        <p:spPr>
          <a:xfrm>
            <a:off x="619585" y="1635698"/>
            <a:ext cx="6206654" cy="461665"/>
          </a:xfrm>
          <a:prstGeom prst="rect">
            <a:avLst/>
          </a:prstGeom>
          <a:noFill/>
        </p:spPr>
        <p:txBody>
          <a:bodyPr wrap="square" rtlCol="0">
            <a:spAutoFit/>
          </a:bodyPr>
          <a:lstStyle/>
          <a:p>
            <a:pPr algn="ctr">
              <a:buClr>
                <a:schemeClr val="accent1"/>
              </a:buClr>
            </a:pPr>
            <a:r>
              <a:rPr kumimoji="1" lang="ja-JP" altLang="en-US" sz="2400" b="1">
                <a:solidFill>
                  <a:srgbClr val="E48312"/>
                </a:solidFill>
              </a:rPr>
              <a:t>発言内容の生成（顧客役</a:t>
            </a:r>
            <a:r>
              <a:rPr kumimoji="1" lang="en-US" altLang="ja-JP" sz="2400" b="1" dirty="0">
                <a:solidFill>
                  <a:srgbClr val="E48312"/>
                </a:solidFill>
              </a:rPr>
              <a:t>LLM</a:t>
            </a:r>
            <a:r>
              <a:rPr kumimoji="1" lang="ja-JP" altLang="en-US" sz="2400" b="1">
                <a:solidFill>
                  <a:srgbClr val="E48312"/>
                </a:solidFill>
              </a:rPr>
              <a:t>のプロンプト）</a:t>
            </a:r>
            <a:endParaRPr kumimoji="1" lang="en-US" altLang="ja-JP" sz="2400" b="1" dirty="0">
              <a:solidFill>
                <a:srgbClr val="E48312"/>
              </a:solidFill>
            </a:endParaRPr>
          </a:p>
        </p:txBody>
      </p:sp>
      <p:sp>
        <p:nvSpPr>
          <p:cNvPr id="4" name="テキスト ボックス 3">
            <a:extLst>
              <a:ext uri="{FF2B5EF4-FFF2-40B4-BE49-F238E27FC236}">
                <a16:creationId xmlns:a16="http://schemas.microsoft.com/office/drawing/2014/main" id="{6B13A6D2-F594-EB46-2A0E-DD4D5BD2DEC4}"/>
              </a:ext>
            </a:extLst>
          </p:cNvPr>
          <p:cNvSpPr txBox="1"/>
          <p:nvPr/>
        </p:nvSpPr>
        <p:spPr>
          <a:xfrm>
            <a:off x="705392" y="2300304"/>
            <a:ext cx="6035042" cy="3139321"/>
          </a:xfrm>
          <a:prstGeom prst="rect">
            <a:avLst/>
          </a:prstGeom>
          <a:noFill/>
          <a:ln w="57150">
            <a:solidFill>
              <a:schemeClr val="tx1"/>
            </a:solidFill>
          </a:ln>
        </p:spPr>
        <p:txBody>
          <a:bodyPr wrap="square" rtlCol="0">
            <a:spAutoFit/>
          </a:bodyPr>
          <a:lstStyle/>
          <a:p>
            <a:r>
              <a:rPr kumimoji="1" lang="ja-JP" altLang="en-US"/>
              <a:t>あなたの名前は</a:t>
            </a:r>
            <a:r>
              <a:rPr kumimoji="1" lang="en-US" altLang="ja-JP" dirty="0"/>
              <a:t>”</a:t>
            </a:r>
            <a:r>
              <a:rPr kumimoji="1" lang="ja-JP" altLang="en-US"/>
              <a:t>客</a:t>
            </a:r>
            <a:r>
              <a:rPr kumimoji="1" lang="en-US" altLang="ja-JP" dirty="0"/>
              <a:t>X”</a:t>
            </a:r>
            <a:r>
              <a:rPr kumimoji="1" lang="ja-JP" altLang="en-US"/>
              <a:t>で、</a:t>
            </a:r>
            <a:r>
              <a:rPr lang="ja-JP" altLang="en-US" b="0">
                <a:effectLst/>
                <a:latin typeface="Menlo" panose="020B0609030804020204" pitchFamily="49" charset="0"/>
              </a:rPr>
              <a:t>店員である</a:t>
            </a:r>
            <a:r>
              <a:rPr lang="en-US" altLang="ja-JP" b="0" dirty="0">
                <a:effectLst/>
                <a:latin typeface="Menlo" panose="020B0609030804020204" pitchFamily="49" charset="0"/>
              </a:rPr>
              <a:t>”user”</a:t>
            </a:r>
            <a:r>
              <a:rPr lang="ja-JP" altLang="en-US">
                <a:latin typeface="Menlo" panose="020B0609030804020204" pitchFamily="49" charset="0"/>
              </a:rPr>
              <a:t>と</a:t>
            </a:r>
            <a:r>
              <a:rPr kumimoji="1" lang="ja-JP" altLang="en-US">
                <a:solidFill>
                  <a:srgbClr val="FF0000"/>
                </a:solidFill>
              </a:rPr>
              <a:t>飲食店における接客</a:t>
            </a:r>
            <a:r>
              <a:rPr kumimoji="1" lang="ja-JP" altLang="en-US"/>
              <a:t>というテーマにおいて、会話を行うという役目が課せられています。</a:t>
            </a:r>
            <a:endParaRPr kumimoji="1" lang="en-US" altLang="ja-JP" dirty="0"/>
          </a:p>
          <a:p>
            <a:r>
              <a:rPr kumimoji="1" lang="ja-JP" altLang="en-US"/>
              <a:t>あなたは現在、</a:t>
            </a:r>
            <a:r>
              <a:rPr kumimoji="1" lang="ja-JP" altLang="en-US">
                <a:solidFill>
                  <a:srgbClr val="FF0000"/>
                </a:solidFill>
              </a:rPr>
              <a:t>飲食店における接客</a:t>
            </a:r>
            <a:r>
              <a:rPr kumimoji="1" lang="ja-JP" altLang="en-US"/>
              <a:t>というテーマにおいて、</a:t>
            </a:r>
            <a:r>
              <a:rPr kumimoji="1" lang="en-US" altLang="ja-JP" dirty="0">
                <a:solidFill>
                  <a:srgbClr val="FF0000"/>
                </a:solidFill>
              </a:rPr>
              <a:t>”XX”</a:t>
            </a:r>
            <a:r>
              <a:rPr kumimoji="1" lang="ja-JP" altLang="en-US"/>
              <a:t>を行うというタスクを持っています。</a:t>
            </a:r>
            <a:endParaRPr kumimoji="1" lang="en-US" altLang="ja-JP" dirty="0"/>
          </a:p>
          <a:p>
            <a:r>
              <a:rPr kumimoji="1" lang="ja-JP" altLang="en-US">
                <a:solidFill>
                  <a:srgbClr val="FF0000"/>
                </a:solidFill>
              </a:rPr>
              <a:t>与えられたリスト</a:t>
            </a:r>
            <a:r>
              <a:rPr kumimoji="1" lang="ja-JP" altLang="en-US"/>
              <a:t>とこれまでの</a:t>
            </a:r>
            <a:r>
              <a:rPr kumimoji="1" lang="ja-JP" altLang="en-US">
                <a:solidFill>
                  <a:srgbClr val="FF0000"/>
                </a:solidFill>
              </a:rPr>
              <a:t>会話の履歴</a:t>
            </a:r>
            <a:r>
              <a:rPr kumimoji="1" lang="ja-JP" altLang="en-US"/>
              <a:t>を参照して、</a:t>
            </a:r>
            <a:endParaRPr kumimoji="1" lang="en-US" altLang="ja-JP" dirty="0"/>
          </a:p>
          <a:p>
            <a:r>
              <a:rPr lang="ja-JP" altLang="en-US" b="0">
                <a:effectLst/>
                <a:latin typeface="Menlo" panose="020B0609030804020204" pitchFamily="49" charset="0"/>
              </a:rPr>
              <a:t>あなたの次の発言を自然な短い文体で作成してください。</a:t>
            </a:r>
            <a:endParaRPr kumimoji="1" lang="en-US" altLang="ja-JP" dirty="0"/>
          </a:p>
          <a:p>
            <a:endParaRPr kumimoji="1" lang="en-US" altLang="ja-JP" dirty="0"/>
          </a:p>
          <a:p>
            <a:r>
              <a:rPr kumimoji="1" lang="ja-JP" altLang="en-US"/>
              <a:t>会話の履歴：</a:t>
            </a:r>
            <a:endParaRPr kumimoji="1" lang="en-US" altLang="ja-JP" dirty="0"/>
          </a:p>
          <a:p>
            <a:endParaRPr kumimoji="1" lang="en-US" altLang="ja-JP" dirty="0"/>
          </a:p>
          <a:p>
            <a:endParaRPr kumimoji="1" lang="ja-JP" altLang="en-US"/>
          </a:p>
        </p:txBody>
      </p:sp>
      <p:sp>
        <p:nvSpPr>
          <p:cNvPr id="5" name="テキスト ボックス 4">
            <a:extLst>
              <a:ext uri="{FF2B5EF4-FFF2-40B4-BE49-F238E27FC236}">
                <a16:creationId xmlns:a16="http://schemas.microsoft.com/office/drawing/2014/main" id="{0600A054-BEA3-FD60-1E6D-32AEC7223852}"/>
              </a:ext>
            </a:extLst>
          </p:cNvPr>
          <p:cNvSpPr txBox="1"/>
          <p:nvPr/>
        </p:nvSpPr>
        <p:spPr>
          <a:xfrm>
            <a:off x="3492080" y="4916648"/>
            <a:ext cx="461665" cy="438582"/>
          </a:xfrm>
          <a:prstGeom prst="rect">
            <a:avLst/>
          </a:prstGeom>
          <a:noFill/>
        </p:spPr>
        <p:txBody>
          <a:bodyPr vert="eaVert" wrap="none" rtlCol="0">
            <a:spAutoFit/>
          </a:bodyPr>
          <a:lstStyle/>
          <a:p>
            <a:r>
              <a:rPr kumimoji="1" lang="ja-JP" altLang="en-US"/>
              <a:t>・・・</a:t>
            </a:r>
          </a:p>
        </p:txBody>
      </p:sp>
      <p:sp>
        <p:nvSpPr>
          <p:cNvPr id="8" name="テキスト ボックス 7">
            <a:extLst>
              <a:ext uri="{FF2B5EF4-FFF2-40B4-BE49-F238E27FC236}">
                <a16:creationId xmlns:a16="http://schemas.microsoft.com/office/drawing/2014/main" id="{86E0A778-B74A-ADF0-3CC4-E7962FFBBCCA}"/>
              </a:ext>
            </a:extLst>
          </p:cNvPr>
          <p:cNvSpPr txBox="1"/>
          <p:nvPr/>
        </p:nvSpPr>
        <p:spPr>
          <a:xfrm>
            <a:off x="8353241" y="1319158"/>
            <a:ext cx="2448416" cy="369332"/>
          </a:xfrm>
          <a:prstGeom prst="rect">
            <a:avLst/>
          </a:prstGeom>
          <a:noFill/>
        </p:spPr>
        <p:txBody>
          <a:bodyPr wrap="square" rtlCol="0">
            <a:spAutoFit/>
          </a:bodyPr>
          <a:lstStyle/>
          <a:p>
            <a:pPr algn="ctr"/>
            <a:r>
              <a:rPr kumimoji="1" lang="ja-JP" altLang="en-US" dirty="0">
                <a:solidFill>
                  <a:srgbClr val="FF0000"/>
                </a:solidFill>
              </a:rPr>
              <a:t>発生する接客タスク</a:t>
            </a:r>
          </a:p>
        </p:txBody>
      </p:sp>
      <p:graphicFrame>
        <p:nvGraphicFramePr>
          <p:cNvPr id="10" name="表 9">
            <a:extLst>
              <a:ext uri="{FF2B5EF4-FFF2-40B4-BE49-F238E27FC236}">
                <a16:creationId xmlns:a16="http://schemas.microsoft.com/office/drawing/2014/main" id="{E7F5952F-66D4-9BA1-4AC7-073949343071}"/>
              </a:ext>
            </a:extLst>
          </p:cNvPr>
          <p:cNvGraphicFramePr>
            <a:graphicFrameLocks noGrp="1"/>
          </p:cNvGraphicFramePr>
          <p:nvPr>
            <p:extLst>
              <p:ext uri="{D42A27DB-BD31-4B8C-83A1-F6EECF244321}">
                <p14:modId xmlns:p14="http://schemas.microsoft.com/office/powerpoint/2010/main" val="2427617056"/>
              </p:ext>
            </p:extLst>
          </p:nvPr>
        </p:nvGraphicFramePr>
        <p:xfrm>
          <a:off x="7240324" y="1784788"/>
          <a:ext cx="4702630" cy="4170354"/>
        </p:xfrm>
        <a:graphic>
          <a:graphicData uri="http://schemas.openxmlformats.org/drawingml/2006/table">
            <a:tbl>
              <a:tblPr firstRow="1" bandRow="1">
                <a:tableStyleId>{5C22544A-7EE6-4342-B048-85BDC9FD1C3A}</a:tableStyleId>
              </a:tblPr>
              <a:tblGrid>
                <a:gridCol w="2186224">
                  <a:extLst>
                    <a:ext uri="{9D8B030D-6E8A-4147-A177-3AD203B41FA5}">
                      <a16:colId xmlns:a16="http://schemas.microsoft.com/office/drawing/2014/main" val="1508252467"/>
                    </a:ext>
                  </a:extLst>
                </a:gridCol>
                <a:gridCol w="2516406">
                  <a:extLst>
                    <a:ext uri="{9D8B030D-6E8A-4147-A177-3AD203B41FA5}">
                      <a16:colId xmlns:a16="http://schemas.microsoft.com/office/drawing/2014/main" val="3913585943"/>
                    </a:ext>
                  </a:extLst>
                </a:gridCol>
              </a:tblGrid>
              <a:tr h="421314">
                <a:tc>
                  <a:txBody>
                    <a:bodyPr/>
                    <a:lstStyle/>
                    <a:p>
                      <a:pPr algn="ctr"/>
                      <a:r>
                        <a:rPr kumimoji="1" lang="ja-JP" altLang="en-US" dirty="0"/>
                        <a:t>接客業務</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kumimoji="1" lang="ja-JP" altLang="en-US"/>
                        <a:t>内容</a:t>
                      </a:r>
                      <a:endParaRPr kumimoji="1" lang="ja-JP" alt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8774248"/>
                  </a:ext>
                </a:extLst>
              </a:tr>
              <a:tr h="421314">
                <a:tc>
                  <a:txBody>
                    <a:bodyPr/>
                    <a:lstStyle/>
                    <a:p>
                      <a:pPr algn="ctr"/>
                      <a:r>
                        <a:rPr kumimoji="1" lang="ja-JP" altLang="en-US" sz="1800" dirty="0"/>
                        <a:t>クレーム応対</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kumimoji="1" lang="ja-JP" altLang="en-US" sz="1800" b="0"/>
                        <a:t>接客の不手際を</a:t>
                      </a:r>
                      <a:endParaRPr kumimoji="1" lang="en-US" altLang="ja-JP" sz="1800" b="0" dirty="0"/>
                    </a:p>
                    <a:p>
                      <a:pPr algn="ctr"/>
                      <a:r>
                        <a:rPr kumimoji="1" lang="ja-JP" altLang="en-US" sz="1800" b="0"/>
                        <a:t>述べる</a:t>
                      </a:r>
                      <a:endParaRPr kumimoji="1" lang="ja-JP" altLang="en-US" sz="1800" b="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1084373"/>
                  </a:ext>
                </a:extLst>
              </a:tr>
              <a:tr h="475325">
                <a:tc>
                  <a:txBody>
                    <a:bodyPr/>
                    <a:lstStyle/>
                    <a:p>
                      <a:pPr algn="ctr"/>
                      <a:r>
                        <a:rPr kumimoji="1" lang="ja-JP" altLang="en-US" sz="1800"/>
                        <a:t>料理の配膳</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AEDE7"/>
                    </a:solidFill>
                  </a:tcPr>
                </a:tc>
                <a:tc>
                  <a:txBody>
                    <a:bodyPr/>
                    <a:lstStyle/>
                    <a:p>
                      <a:pPr algn="ctr"/>
                      <a:r>
                        <a:rPr lang="ja-JP" altLang="en-US" sz="1800" b="0"/>
                        <a:t>注文を行った商品について配膳までの時間を尋ねる</a:t>
                      </a:r>
                      <a:endParaRPr sz="1800" b="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AEDE7"/>
                    </a:solidFill>
                  </a:tcPr>
                </a:tc>
                <a:extLst>
                  <a:ext uri="{0D108BD9-81ED-4DB2-BD59-A6C34878D82A}">
                    <a16:rowId xmlns:a16="http://schemas.microsoft.com/office/drawing/2014/main" val="3846747189"/>
                  </a:ext>
                </a:extLst>
              </a:tr>
              <a:tr h="475325">
                <a:tc>
                  <a:txBody>
                    <a:bodyPr/>
                    <a:lstStyle/>
                    <a:p>
                      <a:pPr algn="ctr"/>
                      <a:r>
                        <a:rPr kumimoji="1" lang="ja-JP" altLang="en-US" sz="1800"/>
                        <a:t>入店客の応対</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AEDE7"/>
                    </a:solidFill>
                  </a:tcPr>
                </a:tc>
                <a:tc>
                  <a:txBody>
                    <a:bodyPr/>
                    <a:lstStyle/>
                    <a:p>
                      <a:pPr algn="ctr"/>
                      <a:r>
                        <a:rPr kumimoji="1" lang="ja-JP" altLang="en-US" sz="1800"/>
                        <a:t>席への案内を</a:t>
                      </a:r>
                      <a:endParaRPr kumimoji="1" lang="en-US" altLang="ja-JP" sz="1800" dirty="0"/>
                    </a:p>
                    <a:p>
                      <a:pPr algn="ctr"/>
                      <a:r>
                        <a:rPr kumimoji="1" lang="ja-JP" altLang="en-US" sz="1800"/>
                        <a:t>待つ</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AEDE7"/>
                    </a:solidFill>
                  </a:tcPr>
                </a:tc>
                <a:extLst>
                  <a:ext uri="{0D108BD9-81ED-4DB2-BD59-A6C34878D82A}">
                    <a16:rowId xmlns:a16="http://schemas.microsoft.com/office/drawing/2014/main" val="1998855802"/>
                  </a:ext>
                </a:extLst>
              </a:tr>
              <a:tr h="421314">
                <a:tc>
                  <a:txBody>
                    <a:bodyPr/>
                    <a:lstStyle/>
                    <a:p>
                      <a:pPr algn="ctr"/>
                      <a:r>
                        <a:rPr kumimoji="1" lang="ja-JP" altLang="en-US" sz="1800"/>
                        <a:t>商品の注文</a:t>
                      </a:r>
                      <a:endParaRPr kumimoji="1" lang="ja-JP" altLang="en-US" sz="18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5D9CC"/>
                    </a:solidFill>
                  </a:tcPr>
                </a:tc>
                <a:tc>
                  <a:txBody>
                    <a:bodyPr/>
                    <a:lstStyle/>
                    <a:p>
                      <a:pPr algn="ctr"/>
                      <a:r>
                        <a:rPr kumimoji="1" lang="ja-JP" altLang="en-US" sz="1800" b="0"/>
                        <a:t>五つの商品から、一つを選び、注文を行う</a:t>
                      </a:r>
                      <a:endParaRPr kumimoji="1" lang="ja-JP" altLang="en-US" sz="1800" b="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5D9CC"/>
                    </a:solidFill>
                  </a:tcPr>
                </a:tc>
                <a:extLst>
                  <a:ext uri="{0D108BD9-81ED-4DB2-BD59-A6C34878D82A}">
                    <a16:rowId xmlns:a16="http://schemas.microsoft.com/office/drawing/2014/main" val="1334457198"/>
                  </a:ext>
                </a:extLst>
              </a:tr>
              <a:tr h="421314">
                <a:tc>
                  <a:txBody>
                    <a:bodyPr/>
                    <a:lstStyle/>
                    <a:p>
                      <a:pPr algn="ctr"/>
                      <a:r>
                        <a:rPr kumimoji="1" lang="ja-JP" altLang="en-US" sz="1800"/>
                        <a:t>テーブルの片付け</a:t>
                      </a:r>
                      <a:endParaRPr kumimoji="1" lang="ja-JP" altLang="en-US" sz="18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AEDE7"/>
                    </a:solidFill>
                  </a:tcPr>
                </a:tc>
                <a:tc>
                  <a:txBody>
                    <a:bodyPr/>
                    <a:lstStyle/>
                    <a:p>
                      <a:pPr algn="ctr"/>
                      <a:r>
                        <a:rPr kumimoji="1" lang="ja-JP" altLang="en-US" sz="1800" b="0"/>
                        <a:t>テーブル上の食器に</a:t>
                      </a:r>
                      <a:endParaRPr kumimoji="1" lang="en-US" altLang="ja-JP" sz="1800" b="0" dirty="0"/>
                    </a:p>
                    <a:p>
                      <a:pPr algn="ctr"/>
                      <a:r>
                        <a:rPr kumimoji="1" lang="ja-JP" altLang="en-US" sz="1800" b="0"/>
                        <a:t>ついて、</a:t>
                      </a:r>
                      <a:endParaRPr kumimoji="1" lang="en-US" altLang="ja-JP" sz="1800" b="0" dirty="0"/>
                    </a:p>
                    <a:p>
                      <a:pPr algn="ctr"/>
                      <a:r>
                        <a:rPr kumimoji="1" lang="ja-JP" altLang="en-US" sz="1800" b="0"/>
                        <a:t>片付けを要求する</a:t>
                      </a:r>
                      <a:endParaRPr kumimoji="1" lang="en-US" altLang="ja-JP" sz="1800" b="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AEDE7"/>
                    </a:solidFill>
                  </a:tcPr>
                </a:tc>
                <a:extLst>
                  <a:ext uri="{0D108BD9-81ED-4DB2-BD59-A6C34878D82A}">
                    <a16:rowId xmlns:a16="http://schemas.microsoft.com/office/drawing/2014/main" val="3138091500"/>
                  </a:ext>
                </a:extLst>
              </a:tr>
            </a:tbl>
          </a:graphicData>
        </a:graphic>
      </p:graphicFrame>
    </p:spTree>
    <p:extLst>
      <p:ext uri="{BB962C8B-B14F-4D97-AF65-F5344CB8AC3E}">
        <p14:creationId xmlns:p14="http://schemas.microsoft.com/office/powerpoint/2010/main" val="3368395036"/>
      </p:ext>
    </p:extLst>
  </p:cSld>
  <p:clrMapOvr>
    <a:masterClrMapping/>
  </p:clrMapOvr>
  <mc:AlternateContent xmlns:mc="http://schemas.openxmlformats.org/markup-compatibility/2006" xmlns:p14="http://schemas.microsoft.com/office/powerpoint/2010/main">
    <mc:Choice Requires="p14">
      <p:transition spd="slow" p14:dur="2000" advTm="23230"/>
    </mc:Choice>
    <mc:Fallback xmlns="">
      <p:transition spd="slow" advTm="2323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DB27F4-A289-CAB6-CEC9-07C150D914E6}"/>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4F63C83F-BDB9-39AC-BE55-78EE3737C8E1}"/>
              </a:ext>
            </a:extLst>
          </p:cNvPr>
          <p:cNvSpPr/>
          <p:nvPr/>
        </p:nvSpPr>
        <p:spPr>
          <a:xfrm>
            <a:off x="923674" y="1027029"/>
            <a:ext cx="10405607" cy="10256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FA2C870-770B-EC94-B258-16AC7E581814}"/>
              </a:ext>
            </a:extLst>
          </p:cNvPr>
          <p:cNvSpPr>
            <a:spLocks noGrp="1"/>
          </p:cNvSpPr>
          <p:nvPr>
            <p:ph type="title"/>
          </p:nvPr>
        </p:nvSpPr>
        <p:spPr>
          <a:xfrm>
            <a:off x="1097278" y="-18938"/>
            <a:ext cx="10058400" cy="896852"/>
          </a:xfrm>
        </p:spPr>
        <p:txBody>
          <a:bodyPr>
            <a:normAutofit/>
          </a:bodyPr>
          <a:lstStyle/>
          <a:p>
            <a:r>
              <a:rPr lang="ja-JP" altLang="en-US" sz="4400"/>
              <a:t>提案手法における</a:t>
            </a:r>
            <a:r>
              <a:rPr kumimoji="1" lang="ja-JP" altLang="en-US" sz="4400"/>
              <a:t>接客</a:t>
            </a:r>
            <a:r>
              <a:rPr kumimoji="1" lang="ja-JP" altLang="en-US" sz="4400" dirty="0"/>
              <a:t>訓練対話の流れ</a:t>
            </a:r>
          </a:p>
        </p:txBody>
      </p:sp>
      <p:cxnSp>
        <p:nvCxnSpPr>
          <p:cNvPr id="11" name="直線コネクタ 10">
            <a:extLst>
              <a:ext uri="{FF2B5EF4-FFF2-40B4-BE49-F238E27FC236}">
                <a16:creationId xmlns:a16="http://schemas.microsoft.com/office/drawing/2014/main" id="{BA479F46-D293-290A-6383-0116E00C524C}"/>
              </a:ext>
            </a:extLst>
          </p:cNvPr>
          <p:cNvCxnSpPr/>
          <p:nvPr/>
        </p:nvCxnSpPr>
        <p:spPr>
          <a:xfrm flipV="1">
            <a:off x="1033670" y="858676"/>
            <a:ext cx="10295612" cy="172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日付プレースホルダー 16">
            <a:extLst>
              <a:ext uri="{FF2B5EF4-FFF2-40B4-BE49-F238E27FC236}">
                <a16:creationId xmlns:a16="http://schemas.microsoft.com/office/drawing/2014/main" id="{B4E28023-F415-36ED-E18A-1D4823683FF1}"/>
              </a:ext>
            </a:extLst>
          </p:cNvPr>
          <p:cNvSpPr>
            <a:spLocks noGrp="1"/>
          </p:cNvSpPr>
          <p:nvPr>
            <p:ph type="dt" sz="half" idx="10"/>
          </p:nvPr>
        </p:nvSpPr>
        <p:spPr/>
        <p:txBody>
          <a:bodyPr/>
          <a:lstStyle/>
          <a:p>
            <a:fld id="{82D3B0FE-7406-43DC-985B-D5269EC9AFE2}" type="datetime1">
              <a:rPr kumimoji="1" lang="ja-JP" altLang="en-US" smtClean="0"/>
              <a:t>2025/6/11</a:t>
            </a:fld>
            <a:endParaRPr kumimoji="1" lang="ja-JP" altLang="en-US"/>
          </a:p>
        </p:txBody>
      </p:sp>
      <p:sp>
        <p:nvSpPr>
          <p:cNvPr id="18" name="スライド番号プレースホルダー 17">
            <a:extLst>
              <a:ext uri="{FF2B5EF4-FFF2-40B4-BE49-F238E27FC236}">
                <a16:creationId xmlns:a16="http://schemas.microsoft.com/office/drawing/2014/main" id="{F8A51C3C-AC5F-690C-670E-1CCE9F9FD900}"/>
              </a:ext>
            </a:extLst>
          </p:cNvPr>
          <p:cNvSpPr>
            <a:spLocks noGrp="1"/>
          </p:cNvSpPr>
          <p:nvPr>
            <p:ph type="sldNum" sz="quarter" idx="12"/>
          </p:nvPr>
        </p:nvSpPr>
        <p:spPr/>
        <p:txBody>
          <a:bodyPr/>
          <a:lstStyle/>
          <a:p>
            <a:fld id="{FEF13177-6D45-4C76-BBB0-890CE83CA06E}" type="slidenum">
              <a:rPr kumimoji="1" lang="ja-JP" altLang="en-US" smtClean="0"/>
              <a:t>29</a:t>
            </a:fld>
            <a:endParaRPr kumimoji="1" lang="ja-JP" altLang="en-US"/>
          </a:p>
        </p:txBody>
      </p:sp>
      <p:pic>
        <p:nvPicPr>
          <p:cNvPr id="4" name="図 3" descr="カレンダー が含まれている画像&#10;&#10;AI によって生成されたコンテンツは間違っている可能性があります。">
            <a:extLst>
              <a:ext uri="{FF2B5EF4-FFF2-40B4-BE49-F238E27FC236}">
                <a16:creationId xmlns:a16="http://schemas.microsoft.com/office/drawing/2014/main" id="{9E56AA15-A9BC-BCC7-4130-4877F53A77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5915" y="1143285"/>
            <a:ext cx="9560169" cy="4139681"/>
          </a:xfrm>
          <a:prstGeom prst="rect">
            <a:avLst/>
          </a:prstGeom>
        </p:spPr>
      </p:pic>
      <p:sp>
        <p:nvSpPr>
          <p:cNvPr id="3" name="正方形/長方形 2">
            <a:extLst>
              <a:ext uri="{FF2B5EF4-FFF2-40B4-BE49-F238E27FC236}">
                <a16:creationId xmlns:a16="http://schemas.microsoft.com/office/drawing/2014/main" id="{813AA9B6-12BD-EF52-0BAF-422659CDD444}"/>
              </a:ext>
            </a:extLst>
          </p:cNvPr>
          <p:cNvSpPr/>
          <p:nvPr/>
        </p:nvSpPr>
        <p:spPr>
          <a:xfrm>
            <a:off x="7043739" y="3591879"/>
            <a:ext cx="1200151" cy="808671"/>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76136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284154-A8AE-A3D9-DB61-E886BA592E65}"/>
              </a:ext>
            </a:extLst>
          </p:cNvPr>
          <p:cNvSpPr>
            <a:spLocks noGrp="1"/>
          </p:cNvSpPr>
          <p:nvPr>
            <p:ph type="title"/>
          </p:nvPr>
        </p:nvSpPr>
        <p:spPr/>
        <p:txBody>
          <a:bodyPr/>
          <a:lstStyle/>
          <a:p>
            <a:r>
              <a:rPr kumimoji="1" lang="ja-JP" altLang="en-US"/>
              <a:t>目次</a:t>
            </a:r>
          </a:p>
        </p:txBody>
      </p:sp>
      <p:sp>
        <p:nvSpPr>
          <p:cNvPr id="4" name="日付プレースホルダー 3">
            <a:extLst>
              <a:ext uri="{FF2B5EF4-FFF2-40B4-BE49-F238E27FC236}">
                <a16:creationId xmlns:a16="http://schemas.microsoft.com/office/drawing/2014/main" id="{BDB8A238-4061-AEE0-C4FE-9B643E82FC7B}"/>
              </a:ext>
            </a:extLst>
          </p:cNvPr>
          <p:cNvSpPr>
            <a:spLocks noGrp="1"/>
          </p:cNvSpPr>
          <p:nvPr>
            <p:ph type="dt" sz="half" idx="10"/>
          </p:nvPr>
        </p:nvSpPr>
        <p:spPr/>
        <p:txBody>
          <a:bodyPr/>
          <a:lstStyle/>
          <a:p>
            <a:fld id="{EC21C8B4-4787-4A56-9BEC-137DCCE37663}" type="datetime1">
              <a:rPr kumimoji="1" lang="ja-JP" altLang="en-US" smtClean="0"/>
              <a:t>2025/6/11</a:t>
            </a:fld>
            <a:endParaRPr kumimoji="1" lang="ja-JP" altLang="en-US"/>
          </a:p>
        </p:txBody>
      </p:sp>
      <p:sp>
        <p:nvSpPr>
          <p:cNvPr id="5" name="スライド番号プレースホルダー 4">
            <a:extLst>
              <a:ext uri="{FF2B5EF4-FFF2-40B4-BE49-F238E27FC236}">
                <a16:creationId xmlns:a16="http://schemas.microsoft.com/office/drawing/2014/main" id="{D0C4F374-870C-5482-9535-B7B1B9511D4F}"/>
              </a:ext>
            </a:extLst>
          </p:cNvPr>
          <p:cNvSpPr>
            <a:spLocks noGrp="1"/>
          </p:cNvSpPr>
          <p:nvPr>
            <p:ph type="sldNum" sz="quarter" idx="12"/>
          </p:nvPr>
        </p:nvSpPr>
        <p:spPr/>
        <p:txBody>
          <a:bodyPr/>
          <a:lstStyle/>
          <a:p>
            <a:fld id="{FEF13177-6D45-4C76-BBB0-890CE83CA06E}" type="slidenum">
              <a:rPr kumimoji="1" lang="ja-JP" altLang="en-US" smtClean="0"/>
              <a:t>3</a:t>
            </a:fld>
            <a:endParaRPr kumimoji="1" lang="ja-JP" altLang="en-US"/>
          </a:p>
        </p:txBody>
      </p:sp>
      <p:sp>
        <p:nvSpPr>
          <p:cNvPr id="8" name="コンテンツ プレースホルダー 2">
            <a:extLst>
              <a:ext uri="{FF2B5EF4-FFF2-40B4-BE49-F238E27FC236}">
                <a16:creationId xmlns:a16="http://schemas.microsoft.com/office/drawing/2014/main" id="{07F241B1-AA82-1511-E7BC-B4DA86A1FBE3}"/>
              </a:ext>
            </a:extLst>
          </p:cNvPr>
          <p:cNvSpPr>
            <a:spLocks noGrp="1"/>
          </p:cNvSpPr>
          <p:nvPr>
            <p:ph idx="1"/>
          </p:nvPr>
        </p:nvSpPr>
        <p:spPr>
          <a:xfrm>
            <a:off x="1097280" y="1845734"/>
            <a:ext cx="10058400" cy="4023360"/>
          </a:xfrm>
        </p:spPr>
        <p:txBody>
          <a:bodyPr>
            <a:normAutofit fontScale="92500" lnSpcReduction="10000"/>
          </a:bodyPr>
          <a:lstStyle/>
          <a:p>
            <a:pPr>
              <a:lnSpc>
                <a:spcPct val="150000"/>
              </a:lnSpc>
            </a:pPr>
            <a:r>
              <a:rPr kumimoji="1" lang="ja-JP" altLang="en-US" sz="3200" b="1"/>
              <a:t>・</a:t>
            </a:r>
            <a:r>
              <a:rPr kumimoji="1" lang="ja-JP" altLang="en-US" sz="3200" b="1" u="sng"/>
              <a:t>複数顧客接客訓練とは</a:t>
            </a:r>
            <a:endParaRPr kumimoji="1" lang="en-US" altLang="ja-JP" sz="3200" b="1" u="sng" dirty="0"/>
          </a:p>
          <a:p>
            <a:pPr>
              <a:lnSpc>
                <a:spcPct val="150000"/>
              </a:lnSpc>
            </a:pPr>
            <a:r>
              <a:rPr lang="ja-JP" altLang="en-US" sz="3200"/>
              <a:t>・先行研究における取り組み</a:t>
            </a:r>
            <a:endParaRPr lang="en-US" altLang="ja-JP" sz="3200" dirty="0"/>
          </a:p>
          <a:p>
            <a:pPr>
              <a:lnSpc>
                <a:spcPct val="150000"/>
              </a:lnSpc>
            </a:pPr>
            <a:r>
              <a:rPr kumimoji="1" lang="ja-JP" altLang="en-US" sz="3200"/>
              <a:t>・先行研究における課題</a:t>
            </a:r>
            <a:endParaRPr kumimoji="1" lang="en-US" altLang="ja-JP" sz="3200" dirty="0"/>
          </a:p>
          <a:p>
            <a:pPr>
              <a:lnSpc>
                <a:spcPct val="150000"/>
              </a:lnSpc>
            </a:pPr>
            <a:r>
              <a:rPr kumimoji="1" lang="ja-JP" altLang="en-US" sz="3200"/>
              <a:t>・提案手法</a:t>
            </a:r>
            <a:endParaRPr lang="en-US" altLang="ja-JP" sz="3200" dirty="0"/>
          </a:p>
          <a:p>
            <a:pPr>
              <a:lnSpc>
                <a:spcPct val="150000"/>
              </a:lnSpc>
            </a:pPr>
            <a:r>
              <a:rPr kumimoji="1" lang="ja-JP" altLang="en-US" sz="3200"/>
              <a:t>・評価実験</a:t>
            </a:r>
            <a:endParaRPr kumimoji="1" lang="en-US" altLang="ja-JP" sz="3200" dirty="0"/>
          </a:p>
        </p:txBody>
      </p:sp>
    </p:spTree>
    <p:extLst>
      <p:ext uri="{BB962C8B-B14F-4D97-AF65-F5344CB8AC3E}">
        <p14:creationId xmlns:p14="http://schemas.microsoft.com/office/powerpoint/2010/main" val="7007319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8DDFB5-3A6E-D511-C7F3-CAFDDB364E2E}"/>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B9D5C005-A8B0-AAD7-8BE4-74EDA8BAE0B6}"/>
              </a:ext>
            </a:extLst>
          </p:cNvPr>
          <p:cNvSpPr/>
          <p:nvPr/>
        </p:nvSpPr>
        <p:spPr>
          <a:xfrm>
            <a:off x="923674" y="1027029"/>
            <a:ext cx="10405607" cy="10256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13BA8909-FD73-5978-5DF6-A85FAA2F4572}"/>
              </a:ext>
            </a:extLst>
          </p:cNvPr>
          <p:cNvSpPr>
            <a:spLocks noGrp="1"/>
          </p:cNvSpPr>
          <p:nvPr>
            <p:ph type="title"/>
          </p:nvPr>
        </p:nvSpPr>
        <p:spPr>
          <a:xfrm>
            <a:off x="1097278" y="-18938"/>
            <a:ext cx="10058400" cy="896852"/>
          </a:xfrm>
        </p:spPr>
        <p:txBody>
          <a:bodyPr>
            <a:normAutofit/>
          </a:bodyPr>
          <a:lstStyle/>
          <a:p>
            <a:r>
              <a:rPr lang="ja-JP" altLang="en-US" sz="4400"/>
              <a:t>顧客</a:t>
            </a:r>
            <a:r>
              <a:rPr lang="en-US" altLang="ja-JP" sz="4400" dirty="0"/>
              <a:t>LLM</a:t>
            </a:r>
            <a:r>
              <a:rPr lang="ja-JP" altLang="en-US" sz="4400"/>
              <a:t>に対する接客（条件判定）</a:t>
            </a:r>
            <a:endParaRPr kumimoji="1" lang="ja-JP" altLang="en-US" sz="4400" dirty="0"/>
          </a:p>
        </p:txBody>
      </p:sp>
      <p:cxnSp>
        <p:nvCxnSpPr>
          <p:cNvPr id="11" name="直線コネクタ 10">
            <a:extLst>
              <a:ext uri="{FF2B5EF4-FFF2-40B4-BE49-F238E27FC236}">
                <a16:creationId xmlns:a16="http://schemas.microsoft.com/office/drawing/2014/main" id="{8AAC77AA-881B-EC9C-7B48-4A04A2CB4C2F}"/>
              </a:ext>
            </a:extLst>
          </p:cNvPr>
          <p:cNvCxnSpPr/>
          <p:nvPr/>
        </p:nvCxnSpPr>
        <p:spPr>
          <a:xfrm flipV="1">
            <a:off x="1033670" y="858676"/>
            <a:ext cx="10295612" cy="172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日付プレースホルダー 16">
            <a:extLst>
              <a:ext uri="{FF2B5EF4-FFF2-40B4-BE49-F238E27FC236}">
                <a16:creationId xmlns:a16="http://schemas.microsoft.com/office/drawing/2014/main" id="{7CE0840E-FE4A-E8B7-BFC6-521CFB64A682}"/>
              </a:ext>
            </a:extLst>
          </p:cNvPr>
          <p:cNvSpPr>
            <a:spLocks noGrp="1"/>
          </p:cNvSpPr>
          <p:nvPr>
            <p:ph type="dt" sz="half" idx="10"/>
          </p:nvPr>
        </p:nvSpPr>
        <p:spPr/>
        <p:txBody>
          <a:bodyPr/>
          <a:lstStyle/>
          <a:p>
            <a:fld id="{82D3B0FE-7406-43DC-985B-D5269EC9AFE2}" type="datetime1">
              <a:rPr kumimoji="1" lang="ja-JP" altLang="en-US" smtClean="0"/>
              <a:t>2025/6/11</a:t>
            </a:fld>
            <a:endParaRPr kumimoji="1" lang="ja-JP" altLang="en-US"/>
          </a:p>
        </p:txBody>
      </p:sp>
      <p:sp>
        <p:nvSpPr>
          <p:cNvPr id="18" name="スライド番号プレースホルダー 17">
            <a:extLst>
              <a:ext uri="{FF2B5EF4-FFF2-40B4-BE49-F238E27FC236}">
                <a16:creationId xmlns:a16="http://schemas.microsoft.com/office/drawing/2014/main" id="{617DD931-3005-4A2B-A494-4414F1DEB7AF}"/>
              </a:ext>
            </a:extLst>
          </p:cNvPr>
          <p:cNvSpPr>
            <a:spLocks noGrp="1"/>
          </p:cNvSpPr>
          <p:nvPr>
            <p:ph type="sldNum" sz="quarter" idx="12"/>
          </p:nvPr>
        </p:nvSpPr>
        <p:spPr/>
        <p:txBody>
          <a:bodyPr/>
          <a:lstStyle/>
          <a:p>
            <a:fld id="{FEF13177-6D45-4C76-BBB0-890CE83CA06E}" type="slidenum">
              <a:rPr kumimoji="1" lang="ja-JP" altLang="en-US" smtClean="0"/>
              <a:t>30</a:t>
            </a:fld>
            <a:endParaRPr kumimoji="1" lang="ja-JP" altLang="en-US"/>
          </a:p>
        </p:txBody>
      </p:sp>
      <p:sp>
        <p:nvSpPr>
          <p:cNvPr id="3" name="テキスト ボックス 2">
            <a:extLst>
              <a:ext uri="{FF2B5EF4-FFF2-40B4-BE49-F238E27FC236}">
                <a16:creationId xmlns:a16="http://schemas.microsoft.com/office/drawing/2014/main" id="{88CE534B-EEF4-FF85-FACB-3AB02CE2C9CA}"/>
              </a:ext>
            </a:extLst>
          </p:cNvPr>
          <p:cNvSpPr txBox="1"/>
          <p:nvPr/>
        </p:nvSpPr>
        <p:spPr>
          <a:xfrm>
            <a:off x="893196" y="1291843"/>
            <a:ext cx="10405606" cy="461665"/>
          </a:xfrm>
          <a:prstGeom prst="rect">
            <a:avLst/>
          </a:prstGeom>
          <a:noFill/>
        </p:spPr>
        <p:txBody>
          <a:bodyPr wrap="square" rtlCol="0">
            <a:spAutoFit/>
          </a:bodyPr>
          <a:lstStyle/>
          <a:p>
            <a:pPr algn="ctr">
              <a:buClr>
                <a:schemeClr val="accent1"/>
              </a:buClr>
            </a:pPr>
            <a:r>
              <a:rPr kumimoji="1" lang="ja-JP" altLang="en-US" sz="2400" b="1">
                <a:solidFill>
                  <a:srgbClr val="E48312"/>
                </a:solidFill>
              </a:rPr>
              <a:t>タスクの内容とプロンプトをもとに、現在の接客タスクを終了するか判定を行う</a:t>
            </a:r>
            <a:endParaRPr kumimoji="1" lang="en-US" altLang="ja-JP" sz="2400" b="1" dirty="0">
              <a:solidFill>
                <a:srgbClr val="E48312"/>
              </a:solidFill>
            </a:endParaRPr>
          </a:p>
        </p:txBody>
      </p:sp>
      <p:pic>
        <p:nvPicPr>
          <p:cNvPr id="5" name="図 4" descr="テキスト が含まれている画像&#10;&#10;AI によって生成されたコンテンツは間違っている可能性があります。">
            <a:extLst>
              <a:ext uri="{FF2B5EF4-FFF2-40B4-BE49-F238E27FC236}">
                <a16:creationId xmlns:a16="http://schemas.microsoft.com/office/drawing/2014/main" id="{4BCA3C98-8F66-6DBC-BF64-822C4F5C107B}"/>
              </a:ext>
            </a:extLst>
          </p:cNvPr>
          <p:cNvPicPr>
            <a:picLocks noChangeAspect="1"/>
          </p:cNvPicPr>
          <p:nvPr/>
        </p:nvPicPr>
        <p:blipFill>
          <a:blip r:embed="rId3">
            <a:extLst>
              <a:ext uri="{28A0092B-C50C-407E-A947-70E740481C1C}">
                <a14:useLocalDpi xmlns:a14="http://schemas.microsoft.com/office/drawing/2010/main" val="0"/>
              </a:ext>
            </a:extLst>
          </a:blip>
          <a:srcRect l="2941" r="5147"/>
          <a:stretch/>
        </p:blipFill>
        <p:spPr>
          <a:xfrm>
            <a:off x="1673629" y="1997196"/>
            <a:ext cx="8844742" cy="4163384"/>
          </a:xfrm>
          <a:prstGeom prst="rect">
            <a:avLst/>
          </a:prstGeom>
        </p:spPr>
      </p:pic>
    </p:spTree>
    <p:extLst>
      <p:ext uri="{BB962C8B-B14F-4D97-AF65-F5344CB8AC3E}">
        <p14:creationId xmlns:p14="http://schemas.microsoft.com/office/powerpoint/2010/main" val="25206524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AC7E4D-0A98-94C3-A50E-053ED3F4742A}"/>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76DB665D-7771-E711-1A2A-7903092CE95C}"/>
              </a:ext>
            </a:extLst>
          </p:cNvPr>
          <p:cNvSpPr/>
          <p:nvPr/>
        </p:nvSpPr>
        <p:spPr>
          <a:xfrm>
            <a:off x="923675" y="1568083"/>
            <a:ext cx="10405607" cy="3385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1D078CB-DD22-019B-71B6-E49D75289068}"/>
              </a:ext>
            </a:extLst>
          </p:cNvPr>
          <p:cNvSpPr>
            <a:spLocks noGrp="1"/>
          </p:cNvSpPr>
          <p:nvPr>
            <p:ph type="title"/>
          </p:nvPr>
        </p:nvSpPr>
        <p:spPr>
          <a:xfrm>
            <a:off x="1097278" y="17523"/>
            <a:ext cx="10058400" cy="761382"/>
          </a:xfrm>
        </p:spPr>
        <p:txBody>
          <a:bodyPr>
            <a:normAutofit/>
          </a:bodyPr>
          <a:lstStyle/>
          <a:p>
            <a:r>
              <a:rPr kumimoji="1" lang="ja-JP" altLang="en-US" sz="4000"/>
              <a:t>提案手法（プロンプト設計）</a:t>
            </a:r>
            <a:endParaRPr kumimoji="1" lang="ja-JP" altLang="en-US" sz="4000" dirty="0"/>
          </a:p>
        </p:txBody>
      </p:sp>
      <p:cxnSp>
        <p:nvCxnSpPr>
          <p:cNvPr id="11" name="直線コネクタ 10">
            <a:extLst>
              <a:ext uri="{FF2B5EF4-FFF2-40B4-BE49-F238E27FC236}">
                <a16:creationId xmlns:a16="http://schemas.microsoft.com/office/drawing/2014/main" id="{0B989A9B-BF9C-125E-7387-1F2334545FD4}"/>
              </a:ext>
            </a:extLst>
          </p:cNvPr>
          <p:cNvCxnSpPr/>
          <p:nvPr/>
        </p:nvCxnSpPr>
        <p:spPr>
          <a:xfrm flipV="1">
            <a:off x="1033670" y="761687"/>
            <a:ext cx="10295612" cy="172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日付プレースホルダー 16">
            <a:extLst>
              <a:ext uri="{FF2B5EF4-FFF2-40B4-BE49-F238E27FC236}">
                <a16:creationId xmlns:a16="http://schemas.microsoft.com/office/drawing/2014/main" id="{C6D19766-1DFA-1E05-B71E-66406854B2A8}"/>
              </a:ext>
            </a:extLst>
          </p:cNvPr>
          <p:cNvSpPr>
            <a:spLocks noGrp="1"/>
          </p:cNvSpPr>
          <p:nvPr>
            <p:ph type="dt" sz="half" idx="10"/>
          </p:nvPr>
        </p:nvSpPr>
        <p:spPr/>
        <p:txBody>
          <a:bodyPr/>
          <a:lstStyle/>
          <a:p>
            <a:fld id="{82D3B0FE-7406-43DC-985B-D5269EC9AFE2}" type="datetime1">
              <a:rPr kumimoji="1" lang="ja-JP" altLang="en-US" smtClean="0"/>
              <a:t>2025/6/11</a:t>
            </a:fld>
            <a:endParaRPr kumimoji="1" lang="ja-JP" altLang="en-US"/>
          </a:p>
        </p:txBody>
      </p:sp>
      <p:sp>
        <p:nvSpPr>
          <p:cNvPr id="18" name="スライド番号プレースホルダー 17">
            <a:extLst>
              <a:ext uri="{FF2B5EF4-FFF2-40B4-BE49-F238E27FC236}">
                <a16:creationId xmlns:a16="http://schemas.microsoft.com/office/drawing/2014/main" id="{2224593E-2484-A0A4-1BB3-C0690B5C9C1F}"/>
              </a:ext>
            </a:extLst>
          </p:cNvPr>
          <p:cNvSpPr>
            <a:spLocks noGrp="1"/>
          </p:cNvSpPr>
          <p:nvPr>
            <p:ph type="sldNum" sz="quarter" idx="12"/>
          </p:nvPr>
        </p:nvSpPr>
        <p:spPr/>
        <p:txBody>
          <a:bodyPr/>
          <a:lstStyle/>
          <a:p>
            <a:fld id="{FEF13177-6D45-4C76-BBB0-890CE83CA06E}" type="slidenum">
              <a:rPr kumimoji="1" lang="ja-JP" altLang="en-US" smtClean="0"/>
              <a:t>31</a:t>
            </a:fld>
            <a:endParaRPr kumimoji="1" lang="ja-JP" altLang="en-US"/>
          </a:p>
        </p:txBody>
      </p:sp>
      <p:sp>
        <p:nvSpPr>
          <p:cNvPr id="3" name="テキスト ボックス 2">
            <a:extLst>
              <a:ext uri="{FF2B5EF4-FFF2-40B4-BE49-F238E27FC236}">
                <a16:creationId xmlns:a16="http://schemas.microsoft.com/office/drawing/2014/main" id="{E37F33A9-F2DF-22E9-F717-C42B344EBD26}"/>
              </a:ext>
            </a:extLst>
          </p:cNvPr>
          <p:cNvSpPr txBox="1"/>
          <p:nvPr/>
        </p:nvSpPr>
        <p:spPr>
          <a:xfrm>
            <a:off x="473346" y="1099942"/>
            <a:ext cx="7744570" cy="461665"/>
          </a:xfrm>
          <a:prstGeom prst="rect">
            <a:avLst/>
          </a:prstGeom>
          <a:noFill/>
        </p:spPr>
        <p:txBody>
          <a:bodyPr wrap="square" rtlCol="0">
            <a:spAutoFit/>
          </a:bodyPr>
          <a:lstStyle/>
          <a:p>
            <a:pPr algn="ctr">
              <a:buClr>
                <a:schemeClr val="accent1"/>
              </a:buClr>
            </a:pPr>
            <a:r>
              <a:rPr kumimoji="1" lang="ja-JP" altLang="en-US" sz="2400" b="1">
                <a:solidFill>
                  <a:srgbClr val="E48312"/>
                </a:solidFill>
              </a:rPr>
              <a:t>状態遷移における条件判定（顧客役</a:t>
            </a:r>
            <a:r>
              <a:rPr kumimoji="1" lang="en-US" altLang="ja-JP" sz="2400" b="1" dirty="0">
                <a:solidFill>
                  <a:srgbClr val="E48312"/>
                </a:solidFill>
              </a:rPr>
              <a:t>LLM</a:t>
            </a:r>
            <a:r>
              <a:rPr kumimoji="1" lang="ja-JP" altLang="en-US" sz="2400" b="1">
                <a:solidFill>
                  <a:srgbClr val="E48312"/>
                </a:solidFill>
              </a:rPr>
              <a:t>のプロンプト）</a:t>
            </a:r>
            <a:endParaRPr kumimoji="1" lang="en-US" altLang="ja-JP" sz="2400" b="1" dirty="0">
              <a:solidFill>
                <a:srgbClr val="E48312"/>
              </a:solidFill>
            </a:endParaRPr>
          </a:p>
        </p:txBody>
      </p:sp>
      <p:sp>
        <p:nvSpPr>
          <p:cNvPr id="4" name="テキスト ボックス 3">
            <a:extLst>
              <a:ext uri="{FF2B5EF4-FFF2-40B4-BE49-F238E27FC236}">
                <a16:creationId xmlns:a16="http://schemas.microsoft.com/office/drawing/2014/main" id="{EB0C32DF-815B-E20F-EF05-951858C1322A}"/>
              </a:ext>
            </a:extLst>
          </p:cNvPr>
          <p:cNvSpPr txBox="1"/>
          <p:nvPr/>
        </p:nvSpPr>
        <p:spPr>
          <a:xfrm>
            <a:off x="735816" y="2155562"/>
            <a:ext cx="6035042" cy="3416320"/>
          </a:xfrm>
          <a:prstGeom prst="rect">
            <a:avLst/>
          </a:prstGeom>
          <a:noFill/>
          <a:ln w="57150">
            <a:solidFill>
              <a:schemeClr val="tx1"/>
            </a:solidFill>
          </a:ln>
        </p:spPr>
        <p:txBody>
          <a:bodyPr wrap="square" rtlCol="0">
            <a:spAutoFit/>
          </a:bodyPr>
          <a:lstStyle/>
          <a:p>
            <a:r>
              <a:rPr kumimoji="1" lang="ja-JP" altLang="en-US"/>
              <a:t>あなたの名前は</a:t>
            </a:r>
            <a:r>
              <a:rPr kumimoji="1" lang="en-US" altLang="ja-JP" dirty="0"/>
              <a:t>”</a:t>
            </a:r>
            <a:r>
              <a:rPr kumimoji="1" lang="ja-JP" altLang="en-US"/>
              <a:t>客</a:t>
            </a:r>
            <a:r>
              <a:rPr kumimoji="1" lang="en-US" altLang="ja-JP" dirty="0"/>
              <a:t>X”</a:t>
            </a:r>
            <a:r>
              <a:rPr kumimoji="1" lang="ja-JP" altLang="en-US"/>
              <a:t>で、</a:t>
            </a:r>
            <a:r>
              <a:rPr kumimoji="1" lang="ja-JP" altLang="en-US">
                <a:solidFill>
                  <a:srgbClr val="FF0000"/>
                </a:solidFill>
              </a:rPr>
              <a:t>飲食店における接客</a:t>
            </a:r>
            <a:r>
              <a:rPr kumimoji="1" lang="ja-JP" altLang="en-US"/>
              <a:t>というテーマにおける</a:t>
            </a:r>
            <a:r>
              <a:rPr lang="ja-JP" altLang="en-US" b="0">
                <a:effectLst/>
                <a:latin typeface="Menlo" panose="020B0609030804020204" pitchFamily="49" charset="0"/>
              </a:rPr>
              <a:t>顧客として、</a:t>
            </a:r>
            <a:r>
              <a:rPr kumimoji="1" lang="en-US" altLang="ja-JP" dirty="0">
                <a:solidFill>
                  <a:srgbClr val="FF0000"/>
                </a:solidFill>
              </a:rPr>
              <a:t>”XX”</a:t>
            </a:r>
            <a:r>
              <a:rPr kumimoji="1" lang="ja-JP" altLang="en-US"/>
              <a:t>を行うというタスクを持っていて、</a:t>
            </a:r>
            <a:endParaRPr kumimoji="1" lang="en-US" altLang="ja-JP" dirty="0"/>
          </a:p>
          <a:p>
            <a:r>
              <a:rPr lang="ja-JP" altLang="en-US" b="0">
                <a:effectLst/>
                <a:latin typeface="Menlo" panose="020B0609030804020204" pitchFamily="49" charset="0"/>
              </a:rPr>
              <a:t>先ほどの店員</a:t>
            </a:r>
            <a:r>
              <a:rPr lang="en-US" altLang="ja-JP" b="0" dirty="0">
                <a:effectLst/>
                <a:latin typeface="Menlo" panose="020B0609030804020204" pitchFamily="49" charset="0"/>
              </a:rPr>
              <a:t>(</a:t>
            </a:r>
            <a:r>
              <a:rPr lang="en" altLang="ja-JP" b="0" dirty="0">
                <a:effectLst/>
                <a:latin typeface="Menlo" panose="020B0609030804020204" pitchFamily="49" charset="0"/>
              </a:rPr>
              <a:t>user)</a:t>
            </a:r>
            <a:r>
              <a:rPr lang="ja-JP" altLang="en-US" b="0">
                <a:effectLst/>
                <a:latin typeface="Menlo" panose="020B0609030804020204" pitchFamily="49" charset="0"/>
              </a:rPr>
              <a:t>の接客が適切かどうか判断する役目が課せられています。</a:t>
            </a:r>
            <a:endParaRPr lang="en-US" altLang="ja-JP" b="0" dirty="0">
              <a:effectLst/>
              <a:latin typeface="Menlo" panose="020B0609030804020204" pitchFamily="49" charset="0"/>
            </a:endParaRPr>
          </a:p>
          <a:p>
            <a:r>
              <a:rPr kumimoji="1" lang="ja-JP" altLang="en-US"/>
              <a:t>これまでの</a:t>
            </a:r>
            <a:r>
              <a:rPr kumimoji="1" lang="ja-JP" altLang="en-US">
                <a:solidFill>
                  <a:srgbClr val="FF0000"/>
                </a:solidFill>
              </a:rPr>
              <a:t>会話の履歴</a:t>
            </a:r>
            <a:r>
              <a:rPr kumimoji="1" lang="ja-JP" altLang="en-US"/>
              <a:t>と</a:t>
            </a:r>
            <a:r>
              <a:rPr kumimoji="1" lang="ja-JP" altLang="en-US">
                <a:solidFill>
                  <a:srgbClr val="FF0000"/>
                </a:solidFill>
              </a:rPr>
              <a:t>与えられたリスト</a:t>
            </a:r>
            <a:r>
              <a:rPr kumimoji="1" lang="ja-JP" altLang="en-US"/>
              <a:t>を参照して、</a:t>
            </a:r>
            <a:endParaRPr kumimoji="1" lang="en-US" altLang="ja-JP" dirty="0"/>
          </a:p>
          <a:p>
            <a:r>
              <a:rPr lang="ja-JP" altLang="en-US" b="0">
                <a:effectLst/>
                <a:latin typeface="Menlo" panose="020B0609030804020204" pitchFamily="49" charset="0"/>
              </a:rPr>
              <a:t>顧客として直前の店員</a:t>
            </a:r>
            <a:r>
              <a:rPr lang="en-US" altLang="ja-JP" b="0" dirty="0">
                <a:effectLst/>
                <a:latin typeface="Menlo" panose="020B0609030804020204" pitchFamily="49" charset="0"/>
              </a:rPr>
              <a:t>(</a:t>
            </a:r>
            <a:r>
              <a:rPr lang="en" altLang="ja-JP" b="0" dirty="0">
                <a:effectLst/>
                <a:latin typeface="Menlo" panose="020B0609030804020204" pitchFamily="49" charset="0"/>
              </a:rPr>
              <a:t>user)</a:t>
            </a:r>
            <a:r>
              <a:rPr lang="ja-JP" altLang="en-US" b="0">
                <a:effectLst/>
                <a:latin typeface="Menlo" panose="020B0609030804020204" pitchFamily="49" charset="0"/>
              </a:rPr>
              <a:t>の</a:t>
            </a:r>
            <a:r>
              <a:rPr lang="ja-JP" altLang="en-US">
                <a:latin typeface="Menlo" panose="020B0609030804020204" pitchFamily="49" charset="0"/>
              </a:rPr>
              <a:t>接客内容</a:t>
            </a:r>
            <a:r>
              <a:rPr lang="ja-JP" altLang="en-US" b="0">
                <a:effectLst/>
                <a:latin typeface="Menlo" panose="020B0609030804020204" pitchFamily="49" charset="0"/>
              </a:rPr>
              <a:t>が</a:t>
            </a:r>
            <a:r>
              <a:rPr lang="ja-JP" altLang="en-US" b="0">
                <a:solidFill>
                  <a:srgbClr val="FF0000"/>
                </a:solidFill>
                <a:effectLst/>
                <a:latin typeface="Menlo" panose="020B0609030804020204" pitchFamily="49" charset="0"/>
              </a:rPr>
              <a:t>適切であると</a:t>
            </a:r>
            <a:endParaRPr lang="en-US" altLang="ja-JP" b="0" dirty="0">
              <a:solidFill>
                <a:srgbClr val="FF0000"/>
              </a:solidFill>
              <a:effectLst/>
              <a:latin typeface="Menlo" panose="020B0609030804020204" pitchFamily="49" charset="0"/>
            </a:endParaRPr>
          </a:p>
          <a:p>
            <a:r>
              <a:rPr lang="ja-JP" altLang="en-US" b="0">
                <a:solidFill>
                  <a:srgbClr val="FF0000"/>
                </a:solidFill>
                <a:effectLst/>
                <a:latin typeface="Menlo" panose="020B0609030804020204" pitchFamily="49" charset="0"/>
              </a:rPr>
              <a:t>判断した場合</a:t>
            </a:r>
            <a:r>
              <a:rPr lang="en-US" altLang="ja-JP" b="0" dirty="0">
                <a:solidFill>
                  <a:srgbClr val="FF0000"/>
                </a:solidFill>
                <a:effectLst/>
                <a:latin typeface="Menlo" panose="020B0609030804020204" pitchFamily="49" charset="0"/>
              </a:rPr>
              <a:t>[</a:t>
            </a:r>
            <a:r>
              <a:rPr lang="en" altLang="ja-JP" b="0" dirty="0">
                <a:solidFill>
                  <a:srgbClr val="FF0000"/>
                </a:solidFill>
                <a:effectLst/>
                <a:latin typeface="Menlo" panose="020B0609030804020204" pitchFamily="49" charset="0"/>
              </a:rPr>
              <a:t>Yes]</a:t>
            </a:r>
            <a:r>
              <a:rPr lang="ja-JP" altLang="en" b="0">
                <a:effectLst/>
                <a:latin typeface="Menlo" panose="020B0609030804020204" pitchFamily="49" charset="0"/>
              </a:rPr>
              <a:t>、</a:t>
            </a:r>
            <a:endParaRPr lang="en-US" altLang="ja-JP" b="0" dirty="0">
              <a:effectLst/>
              <a:latin typeface="Menlo" panose="020B0609030804020204" pitchFamily="49" charset="0"/>
            </a:endParaRPr>
          </a:p>
          <a:p>
            <a:r>
              <a:rPr lang="ja-JP" altLang="en-US" b="0">
                <a:solidFill>
                  <a:srgbClr val="FF0000"/>
                </a:solidFill>
                <a:effectLst/>
                <a:latin typeface="Menlo" panose="020B0609030804020204" pitchFamily="49" charset="0"/>
              </a:rPr>
              <a:t>そうでない場合</a:t>
            </a:r>
            <a:r>
              <a:rPr lang="en-US" altLang="ja-JP" b="0" dirty="0">
                <a:solidFill>
                  <a:srgbClr val="FF0000"/>
                </a:solidFill>
                <a:effectLst/>
                <a:latin typeface="Menlo" panose="020B0609030804020204" pitchFamily="49" charset="0"/>
              </a:rPr>
              <a:t>[</a:t>
            </a:r>
            <a:r>
              <a:rPr lang="en" altLang="ja-JP" b="0" dirty="0">
                <a:solidFill>
                  <a:srgbClr val="FF0000"/>
                </a:solidFill>
                <a:effectLst/>
                <a:latin typeface="Menlo" panose="020B0609030804020204" pitchFamily="49" charset="0"/>
              </a:rPr>
              <a:t>No]</a:t>
            </a:r>
            <a:r>
              <a:rPr lang="ja-JP" altLang="en-US" b="0">
                <a:effectLst/>
                <a:latin typeface="Menlo" panose="020B0609030804020204" pitchFamily="49" charset="0"/>
              </a:rPr>
              <a:t>を出力してください。</a:t>
            </a:r>
          </a:p>
          <a:p>
            <a:endParaRPr kumimoji="1" lang="en-US" altLang="ja-JP" dirty="0"/>
          </a:p>
          <a:p>
            <a:r>
              <a:rPr kumimoji="1" lang="ja-JP" altLang="en-US"/>
              <a:t>会話の履歴：</a:t>
            </a:r>
            <a:endParaRPr kumimoji="1" lang="en-US" altLang="ja-JP" dirty="0"/>
          </a:p>
          <a:p>
            <a:endParaRPr kumimoji="1" lang="en-US" altLang="ja-JP" dirty="0"/>
          </a:p>
          <a:p>
            <a:endParaRPr kumimoji="1" lang="ja-JP" altLang="en-US"/>
          </a:p>
        </p:txBody>
      </p:sp>
      <p:sp>
        <p:nvSpPr>
          <p:cNvPr id="5" name="テキスト ボックス 4">
            <a:extLst>
              <a:ext uri="{FF2B5EF4-FFF2-40B4-BE49-F238E27FC236}">
                <a16:creationId xmlns:a16="http://schemas.microsoft.com/office/drawing/2014/main" id="{77624D3D-835C-B604-5F61-06BC87B10609}"/>
              </a:ext>
            </a:extLst>
          </p:cNvPr>
          <p:cNvSpPr txBox="1"/>
          <p:nvPr/>
        </p:nvSpPr>
        <p:spPr>
          <a:xfrm>
            <a:off x="3522504" y="5070626"/>
            <a:ext cx="461665" cy="438582"/>
          </a:xfrm>
          <a:prstGeom prst="rect">
            <a:avLst/>
          </a:prstGeom>
          <a:noFill/>
        </p:spPr>
        <p:txBody>
          <a:bodyPr vert="eaVert" wrap="none" rtlCol="0">
            <a:spAutoFit/>
          </a:bodyPr>
          <a:lstStyle/>
          <a:p>
            <a:r>
              <a:rPr kumimoji="1" lang="ja-JP" altLang="en-US"/>
              <a:t>・・・</a:t>
            </a:r>
          </a:p>
        </p:txBody>
      </p:sp>
      <p:sp>
        <p:nvSpPr>
          <p:cNvPr id="8" name="テキスト ボックス 7">
            <a:extLst>
              <a:ext uri="{FF2B5EF4-FFF2-40B4-BE49-F238E27FC236}">
                <a16:creationId xmlns:a16="http://schemas.microsoft.com/office/drawing/2014/main" id="{1D6A146B-6298-7382-9C8C-8A771193F0D6}"/>
              </a:ext>
            </a:extLst>
          </p:cNvPr>
          <p:cNvSpPr txBox="1"/>
          <p:nvPr/>
        </p:nvSpPr>
        <p:spPr>
          <a:xfrm>
            <a:off x="8353241" y="1319158"/>
            <a:ext cx="2448416" cy="369332"/>
          </a:xfrm>
          <a:prstGeom prst="rect">
            <a:avLst/>
          </a:prstGeom>
          <a:noFill/>
        </p:spPr>
        <p:txBody>
          <a:bodyPr wrap="square" rtlCol="0">
            <a:spAutoFit/>
          </a:bodyPr>
          <a:lstStyle/>
          <a:p>
            <a:pPr algn="ctr"/>
            <a:r>
              <a:rPr kumimoji="1" lang="ja-JP" altLang="en-US" dirty="0">
                <a:solidFill>
                  <a:srgbClr val="FF0000"/>
                </a:solidFill>
              </a:rPr>
              <a:t>発生する接客タスク</a:t>
            </a:r>
          </a:p>
        </p:txBody>
      </p:sp>
      <p:graphicFrame>
        <p:nvGraphicFramePr>
          <p:cNvPr id="10" name="表 9">
            <a:extLst>
              <a:ext uri="{FF2B5EF4-FFF2-40B4-BE49-F238E27FC236}">
                <a16:creationId xmlns:a16="http://schemas.microsoft.com/office/drawing/2014/main" id="{D80A59F7-80C8-030D-E635-471736772D41}"/>
              </a:ext>
            </a:extLst>
          </p:cNvPr>
          <p:cNvGraphicFramePr>
            <a:graphicFrameLocks noGrp="1"/>
          </p:cNvGraphicFramePr>
          <p:nvPr>
            <p:extLst>
              <p:ext uri="{D42A27DB-BD31-4B8C-83A1-F6EECF244321}">
                <p14:modId xmlns:p14="http://schemas.microsoft.com/office/powerpoint/2010/main" val="2518015443"/>
              </p:ext>
            </p:extLst>
          </p:nvPr>
        </p:nvGraphicFramePr>
        <p:xfrm>
          <a:off x="7240324" y="1784788"/>
          <a:ext cx="4702630" cy="4170354"/>
        </p:xfrm>
        <a:graphic>
          <a:graphicData uri="http://schemas.openxmlformats.org/drawingml/2006/table">
            <a:tbl>
              <a:tblPr firstRow="1" bandRow="1">
                <a:tableStyleId>{5C22544A-7EE6-4342-B048-85BDC9FD1C3A}</a:tableStyleId>
              </a:tblPr>
              <a:tblGrid>
                <a:gridCol w="2186224">
                  <a:extLst>
                    <a:ext uri="{9D8B030D-6E8A-4147-A177-3AD203B41FA5}">
                      <a16:colId xmlns:a16="http://schemas.microsoft.com/office/drawing/2014/main" val="1508252467"/>
                    </a:ext>
                  </a:extLst>
                </a:gridCol>
                <a:gridCol w="2516406">
                  <a:extLst>
                    <a:ext uri="{9D8B030D-6E8A-4147-A177-3AD203B41FA5}">
                      <a16:colId xmlns:a16="http://schemas.microsoft.com/office/drawing/2014/main" val="3913585943"/>
                    </a:ext>
                  </a:extLst>
                </a:gridCol>
              </a:tblGrid>
              <a:tr h="421314">
                <a:tc>
                  <a:txBody>
                    <a:bodyPr/>
                    <a:lstStyle/>
                    <a:p>
                      <a:pPr algn="ctr"/>
                      <a:r>
                        <a:rPr kumimoji="1" lang="ja-JP" altLang="en-US" dirty="0"/>
                        <a:t>接客業務</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kumimoji="1" lang="ja-JP" altLang="en-US"/>
                        <a:t>内容</a:t>
                      </a:r>
                      <a:endParaRPr kumimoji="1" lang="ja-JP" alt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8774248"/>
                  </a:ext>
                </a:extLst>
              </a:tr>
              <a:tr h="421314">
                <a:tc>
                  <a:txBody>
                    <a:bodyPr/>
                    <a:lstStyle/>
                    <a:p>
                      <a:pPr algn="ctr"/>
                      <a:r>
                        <a:rPr kumimoji="1" lang="ja-JP" altLang="en-US" sz="1800" dirty="0"/>
                        <a:t>クレーム応対</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kumimoji="1" lang="ja-JP" altLang="en-US" sz="1800" b="0"/>
                        <a:t>接客の不手際を</a:t>
                      </a:r>
                      <a:endParaRPr kumimoji="1" lang="en-US" altLang="ja-JP" sz="1800" b="0" dirty="0"/>
                    </a:p>
                    <a:p>
                      <a:pPr algn="ctr"/>
                      <a:r>
                        <a:rPr kumimoji="1" lang="ja-JP" altLang="en-US" sz="1800" b="0"/>
                        <a:t>述べる</a:t>
                      </a:r>
                      <a:endParaRPr kumimoji="1" lang="ja-JP" altLang="en-US" sz="1800" b="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1084373"/>
                  </a:ext>
                </a:extLst>
              </a:tr>
              <a:tr h="475325">
                <a:tc>
                  <a:txBody>
                    <a:bodyPr/>
                    <a:lstStyle/>
                    <a:p>
                      <a:pPr algn="ctr"/>
                      <a:r>
                        <a:rPr kumimoji="1" lang="ja-JP" altLang="en-US" sz="1800"/>
                        <a:t>料理の配膳</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AEDE7"/>
                    </a:solidFill>
                  </a:tcPr>
                </a:tc>
                <a:tc>
                  <a:txBody>
                    <a:bodyPr/>
                    <a:lstStyle/>
                    <a:p>
                      <a:pPr algn="ctr"/>
                      <a:r>
                        <a:rPr lang="ja-JP" altLang="en-US" sz="1800" b="0"/>
                        <a:t>注文を行った商品について配膳までの時間を尋ねる</a:t>
                      </a:r>
                      <a:endParaRPr sz="1800" b="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AEDE7"/>
                    </a:solidFill>
                  </a:tcPr>
                </a:tc>
                <a:extLst>
                  <a:ext uri="{0D108BD9-81ED-4DB2-BD59-A6C34878D82A}">
                    <a16:rowId xmlns:a16="http://schemas.microsoft.com/office/drawing/2014/main" val="3846747189"/>
                  </a:ext>
                </a:extLst>
              </a:tr>
              <a:tr h="475325">
                <a:tc>
                  <a:txBody>
                    <a:bodyPr/>
                    <a:lstStyle/>
                    <a:p>
                      <a:pPr algn="ctr"/>
                      <a:r>
                        <a:rPr kumimoji="1" lang="ja-JP" altLang="en-US" sz="1800"/>
                        <a:t>入店客の応対</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AEDE7"/>
                    </a:solidFill>
                  </a:tcPr>
                </a:tc>
                <a:tc>
                  <a:txBody>
                    <a:bodyPr/>
                    <a:lstStyle/>
                    <a:p>
                      <a:pPr algn="ctr"/>
                      <a:r>
                        <a:rPr kumimoji="1" lang="ja-JP" altLang="en-US" sz="1800"/>
                        <a:t>席への案内を</a:t>
                      </a:r>
                      <a:endParaRPr kumimoji="1" lang="en-US" altLang="ja-JP" sz="1800" dirty="0"/>
                    </a:p>
                    <a:p>
                      <a:pPr algn="ctr"/>
                      <a:r>
                        <a:rPr kumimoji="1" lang="ja-JP" altLang="en-US" sz="1800"/>
                        <a:t>待つ</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AEDE7"/>
                    </a:solidFill>
                  </a:tcPr>
                </a:tc>
                <a:extLst>
                  <a:ext uri="{0D108BD9-81ED-4DB2-BD59-A6C34878D82A}">
                    <a16:rowId xmlns:a16="http://schemas.microsoft.com/office/drawing/2014/main" val="1998855802"/>
                  </a:ext>
                </a:extLst>
              </a:tr>
              <a:tr h="421314">
                <a:tc>
                  <a:txBody>
                    <a:bodyPr/>
                    <a:lstStyle/>
                    <a:p>
                      <a:pPr algn="ctr"/>
                      <a:r>
                        <a:rPr kumimoji="1" lang="ja-JP" altLang="en-US" sz="1800"/>
                        <a:t>商品の注文</a:t>
                      </a:r>
                      <a:endParaRPr kumimoji="1" lang="ja-JP" altLang="en-US" sz="18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5D9CC"/>
                    </a:solidFill>
                  </a:tcPr>
                </a:tc>
                <a:tc>
                  <a:txBody>
                    <a:bodyPr/>
                    <a:lstStyle/>
                    <a:p>
                      <a:pPr algn="ctr"/>
                      <a:r>
                        <a:rPr kumimoji="1" lang="ja-JP" altLang="en-US" sz="1800" b="0"/>
                        <a:t>五つの商品から、一つを選び、注文を行う</a:t>
                      </a:r>
                      <a:endParaRPr kumimoji="1" lang="ja-JP" altLang="en-US" sz="1800" b="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5D9CC"/>
                    </a:solidFill>
                  </a:tcPr>
                </a:tc>
                <a:extLst>
                  <a:ext uri="{0D108BD9-81ED-4DB2-BD59-A6C34878D82A}">
                    <a16:rowId xmlns:a16="http://schemas.microsoft.com/office/drawing/2014/main" val="1334457198"/>
                  </a:ext>
                </a:extLst>
              </a:tr>
              <a:tr h="421314">
                <a:tc>
                  <a:txBody>
                    <a:bodyPr/>
                    <a:lstStyle/>
                    <a:p>
                      <a:pPr algn="ctr"/>
                      <a:r>
                        <a:rPr kumimoji="1" lang="ja-JP" altLang="en-US" sz="1800"/>
                        <a:t>テーブルの片付け</a:t>
                      </a:r>
                      <a:endParaRPr kumimoji="1" lang="ja-JP" altLang="en-US" sz="18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AEDE7"/>
                    </a:solidFill>
                  </a:tcPr>
                </a:tc>
                <a:tc>
                  <a:txBody>
                    <a:bodyPr/>
                    <a:lstStyle/>
                    <a:p>
                      <a:pPr algn="ctr"/>
                      <a:r>
                        <a:rPr kumimoji="1" lang="ja-JP" altLang="en-US" sz="1800" b="0"/>
                        <a:t>テーブル上の食器に</a:t>
                      </a:r>
                      <a:endParaRPr kumimoji="1" lang="en-US" altLang="ja-JP" sz="1800" b="0" dirty="0"/>
                    </a:p>
                    <a:p>
                      <a:pPr algn="ctr"/>
                      <a:r>
                        <a:rPr kumimoji="1" lang="ja-JP" altLang="en-US" sz="1800" b="0"/>
                        <a:t>ついて、</a:t>
                      </a:r>
                      <a:endParaRPr kumimoji="1" lang="en-US" altLang="ja-JP" sz="1800" b="0" dirty="0"/>
                    </a:p>
                    <a:p>
                      <a:pPr algn="ctr"/>
                      <a:r>
                        <a:rPr kumimoji="1" lang="ja-JP" altLang="en-US" sz="1800" b="0"/>
                        <a:t>片付けを要求する</a:t>
                      </a:r>
                      <a:endParaRPr kumimoji="1" lang="en-US" altLang="ja-JP" sz="1800" b="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AEDE7"/>
                    </a:solidFill>
                  </a:tcPr>
                </a:tc>
                <a:extLst>
                  <a:ext uri="{0D108BD9-81ED-4DB2-BD59-A6C34878D82A}">
                    <a16:rowId xmlns:a16="http://schemas.microsoft.com/office/drawing/2014/main" val="3138091500"/>
                  </a:ext>
                </a:extLst>
              </a:tr>
            </a:tbl>
          </a:graphicData>
        </a:graphic>
      </p:graphicFrame>
    </p:spTree>
    <p:extLst>
      <p:ext uri="{BB962C8B-B14F-4D97-AF65-F5344CB8AC3E}">
        <p14:creationId xmlns:p14="http://schemas.microsoft.com/office/powerpoint/2010/main" val="3514429841"/>
      </p:ext>
    </p:extLst>
  </p:cSld>
  <p:clrMapOvr>
    <a:masterClrMapping/>
  </p:clrMapOvr>
  <mc:AlternateContent xmlns:mc="http://schemas.openxmlformats.org/markup-compatibility/2006" xmlns:p14="http://schemas.microsoft.com/office/powerpoint/2010/main">
    <mc:Choice Requires="p14">
      <p:transition spd="slow" p14:dur="2000" advTm="23230"/>
    </mc:Choice>
    <mc:Fallback xmlns="">
      <p:transition spd="slow" advTm="2323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CA5934-106C-2508-B941-B09064A250E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10DA98D-362B-4C7E-3996-360C797D96C1}"/>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034215E0-DD68-7FB2-58A7-F5587D7CF474}"/>
              </a:ext>
            </a:extLst>
          </p:cNvPr>
          <p:cNvSpPr>
            <a:spLocks noGrp="1"/>
          </p:cNvSpPr>
          <p:nvPr>
            <p:ph idx="1"/>
          </p:nvPr>
        </p:nvSpPr>
        <p:spPr/>
        <p:txBody>
          <a:bodyPr>
            <a:normAutofit fontScale="92500" lnSpcReduction="10000"/>
          </a:bodyPr>
          <a:lstStyle/>
          <a:p>
            <a:pPr>
              <a:lnSpc>
                <a:spcPct val="150000"/>
              </a:lnSpc>
            </a:pPr>
            <a:r>
              <a:rPr kumimoji="1" lang="ja-JP" altLang="en-US" sz="3200"/>
              <a:t>・複数顧客接客訓練とは</a:t>
            </a:r>
            <a:endParaRPr kumimoji="1" lang="en-US" altLang="ja-JP" sz="3200" dirty="0"/>
          </a:p>
          <a:p>
            <a:pPr>
              <a:lnSpc>
                <a:spcPct val="150000"/>
              </a:lnSpc>
            </a:pPr>
            <a:r>
              <a:rPr lang="ja-JP" altLang="en-US" sz="3200"/>
              <a:t>・先行研究における取り組み</a:t>
            </a:r>
            <a:endParaRPr lang="en-US" altLang="ja-JP" sz="3200" dirty="0"/>
          </a:p>
          <a:p>
            <a:pPr>
              <a:lnSpc>
                <a:spcPct val="150000"/>
              </a:lnSpc>
            </a:pPr>
            <a:r>
              <a:rPr kumimoji="1" lang="ja-JP" altLang="en-US" sz="3200"/>
              <a:t>・先行研究における課題</a:t>
            </a:r>
            <a:endParaRPr kumimoji="1" lang="en-US" altLang="ja-JP" sz="3200" dirty="0"/>
          </a:p>
          <a:p>
            <a:pPr>
              <a:lnSpc>
                <a:spcPct val="150000"/>
              </a:lnSpc>
            </a:pPr>
            <a:r>
              <a:rPr kumimoji="1" lang="ja-JP" altLang="en-US" sz="3200"/>
              <a:t>・提案手法</a:t>
            </a:r>
            <a:endParaRPr lang="en-US" altLang="ja-JP" sz="3200" dirty="0"/>
          </a:p>
          <a:p>
            <a:pPr>
              <a:lnSpc>
                <a:spcPct val="150000"/>
              </a:lnSpc>
            </a:pPr>
            <a:r>
              <a:rPr kumimoji="1" lang="ja-JP" altLang="en-US" sz="3200" b="1"/>
              <a:t>・</a:t>
            </a:r>
            <a:r>
              <a:rPr kumimoji="1" lang="ja-JP" altLang="en-US" sz="3200" b="1" u="sng"/>
              <a:t>評価実験</a:t>
            </a:r>
            <a:endParaRPr kumimoji="1" lang="en-US" altLang="ja-JP" sz="3200" b="1" u="sng" dirty="0"/>
          </a:p>
        </p:txBody>
      </p:sp>
      <p:sp>
        <p:nvSpPr>
          <p:cNvPr id="4" name="日付プレースホルダー 3">
            <a:extLst>
              <a:ext uri="{FF2B5EF4-FFF2-40B4-BE49-F238E27FC236}">
                <a16:creationId xmlns:a16="http://schemas.microsoft.com/office/drawing/2014/main" id="{F77C5B1D-D253-8609-D442-0FF09F7546C0}"/>
              </a:ext>
            </a:extLst>
          </p:cNvPr>
          <p:cNvSpPr>
            <a:spLocks noGrp="1"/>
          </p:cNvSpPr>
          <p:nvPr>
            <p:ph type="dt" sz="half" idx="10"/>
          </p:nvPr>
        </p:nvSpPr>
        <p:spPr/>
        <p:txBody>
          <a:bodyPr/>
          <a:lstStyle/>
          <a:p>
            <a:fld id="{EC21C8B4-4787-4A56-9BEC-137DCCE37663}" type="datetime1">
              <a:rPr kumimoji="1" lang="ja-JP" altLang="en-US" smtClean="0"/>
              <a:t>2025/6/11</a:t>
            </a:fld>
            <a:endParaRPr kumimoji="1" lang="ja-JP" altLang="en-US"/>
          </a:p>
        </p:txBody>
      </p:sp>
      <p:sp>
        <p:nvSpPr>
          <p:cNvPr id="5" name="スライド番号プレースホルダー 4">
            <a:extLst>
              <a:ext uri="{FF2B5EF4-FFF2-40B4-BE49-F238E27FC236}">
                <a16:creationId xmlns:a16="http://schemas.microsoft.com/office/drawing/2014/main" id="{35573CFE-541D-973D-14CB-8605D3F1EE17}"/>
              </a:ext>
            </a:extLst>
          </p:cNvPr>
          <p:cNvSpPr>
            <a:spLocks noGrp="1"/>
          </p:cNvSpPr>
          <p:nvPr>
            <p:ph type="sldNum" sz="quarter" idx="12"/>
          </p:nvPr>
        </p:nvSpPr>
        <p:spPr/>
        <p:txBody>
          <a:bodyPr/>
          <a:lstStyle/>
          <a:p>
            <a:fld id="{FEF13177-6D45-4C76-BBB0-890CE83CA06E}" type="slidenum">
              <a:rPr kumimoji="1" lang="ja-JP" altLang="en-US" smtClean="0"/>
              <a:t>32</a:t>
            </a:fld>
            <a:endParaRPr kumimoji="1" lang="ja-JP" altLang="en-US"/>
          </a:p>
        </p:txBody>
      </p:sp>
    </p:spTree>
    <p:extLst>
      <p:ext uri="{BB962C8B-B14F-4D97-AF65-F5344CB8AC3E}">
        <p14:creationId xmlns:p14="http://schemas.microsoft.com/office/powerpoint/2010/main" val="3547930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1F5C89-BAE6-75AF-AC65-C68859D5CDDF}"/>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25ECE613-F476-68DF-2427-16B7222F7F85}"/>
              </a:ext>
            </a:extLst>
          </p:cNvPr>
          <p:cNvSpPr/>
          <p:nvPr/>
        </p:nvSpPr>
        <p:spPr>
          <a:xfrm>
            <a:off x="1036322" y="1088138"/>
            <a:ext cx="10405607" cy="10256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30C410F-FFE2-BD1E-49BA-7E3ACB2415AF}"/>
              </a:ext>
            </a:extLst>
          </p:cNvPr>
          <p:cNvSpPr>
            <a:spLocks noGrp="1"/>
          </p:cNvSpPr>
          <p:nvPr>
            <p:ph type="title"/>
          </p:nvPr>
        </p:nvSpPr>
        <p:spPr>
          <a:xfrm>
            <a:off x="1097278" y="-18938"/>
            <a:ext cx="10058400" cy="896852"/>
          </a:xfrm>
        </p:spPr>
        <p:txBody>
          <a:bodyPr>
            <a:noAutofit/>
          </a:bodyPr>
          <a:lstStyle/>
          <a:p>
            <a:r>
              <a:rPr kumimoji="1" lang="ja-JP" altLang="en-US" sz="3600" dirty="0"/>
              <a:t>「</a:t>
            </a:r>
            <a:r>
              <a:rPr kumimoji="1" lang="en-US" altLang="ja-JP" sz="3600" dirty="0"/>
              <a:t>LLM</a:t>
            </a:r>
            <a:r>
              <a:rPr kumimoji="1" lang="ja-JP" altLang="en-US" sz="3600" dirty="0"/>
              <a:t>を用いない」従来手法および提案手法の比較</a:t>
            </a:r>
          </a:p>
        </p:txBody>
      </p:sp>
      <p:cxnSp>
        <p:nvCxnSpPr>
          <p:cNvPr id="11" name="直線コネクタ 10">
            <a:extLst>
              <a:ext uri="{FF2B5EF4-FFF2-40B4-BE49-F238E27FC236}">
                <a16:creationId xmlns:a16="http://schemas.microsoft.com/office/drawing/2014/main" id="{70CF8747-AD35-E0C7-2A7A-716F8E79B757}"/>
              </a:ext>
            </a:extLst>
          </p:cNvPr>
          <p:cNvCxnSpPr>
            <a:cxnSpLocks/>
          </p:cNvCxnSpPr>
          <p:nvPr/>
        </p:nvCxnSpPr>
        <p:spPr>
          <a:xfrm flipV="1">
            <a:off x="631384" y="902520"/>
            <a:ext cx="10929232" cy="1923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日付プレースホルダー 16">
            <a:extLst>
              <a:ext uri="{FF2B5EF4-FFF2-40B4-BE49-F238E27FC236}">
                <a16:creationId xmlns:a16="http://schemas.microsoft.com/office/drawing/2014/main" id="{959E8EA0-7823-6CE2-2BE9-309D1038CCAE}"/>
              </a:ext>
            </a:extLst>
          </p:cNvPr>
          <p:cNvSpPr>
            <a:spLocks noGrp="1"/>
          </p:cNvSpPr>
          <p:nvPr>
            <p:ph type="dt" sz="half" idx="10"/>
          </p:nvPr>
        </p:nvSpPr>
        <p:spPr/>
        <p:txBody>
          <a:bodyPr/>
          <a:lstStyle/>
          <a:p>
            <a:fld id="{82D3B0FE-7406-43DC-985B-D5269EC9AFE2}" type="datetime1">
              <a:rPr kumimoji="1" lang="ja-JP" altLang="en-US" smtClean="0"/>
              <a:t>2025/6/11</a:t>
            </a:fld>
            <a:endParaRPr kumimoji="1" lang="ja-JP" altLang="en-US"/>
          </a:p>
        </p:txBody>
      </p:sp>
      <p:sp>
        <p:nvSpPr>
          <p:cNvPr id="18" name="スライド番号プレースホルダー 17">
            <a:extLst>
              <a:ext uri="{FF2B5EF4-FFF2-40B4-BE49-F238E27FC236}">
                <a16:creationId xmlns:a16="http://schemas.microsoft.com/office/drawing/2014/main" id="{89FC66E9-9C19-A75E-F3FC-560857CEE7A6}"/>
              </a:ext>
            </a:extLst>
          </p:cNvPr>
          <p:cNvSpPr>
            <a:spLocks noGrp="1"/>
          </p:cNvSpPr>
          <p:nvPr>
            <p:ph type="sldNum" sz="quarter" idx="12"/>
          </p:nvPr>
        </p:nvSpPr>
        <p:spPr/>
        <p:txBody>
          <a:bodyPr/>
          <a:lstStyle/>
          <a:p>
            <a:fld id="{FEF13177-6D45-4C76-BBB0-890CE83CA06E}" type="slidenum">
              <a:rPr kumimoji="1" lang="ja-JP" altLang="en-US" smtClean="0"/>
              <a:t>33</a:t>
            </a:fld>
            <a:endParaRPr kumimoji="1" lang="ja-JP" altLang="en-US"/>
          </a:p>
        </p:txBody>
      </p:sp>
      <p:sp>
        <p:nvSpPr>
          <p:cNvPr id="4" name="テキスト ボックス 3">
            <a:extLst>
              <a:ext uri="{FF2B5EF4-FFF2-40B4-BE49-F238E27FC236}">
                <a16:creationId xmlns:a16="http://schemas.microsoft.com/office/drawing/2014/main" id="{E5937C13-F032-2908-4308-63CD10C9D963}"/>
              </a:ext>
            </a:extLst>
          </p:cNvPr>
          <p:cNvSpPr txBox="1"/>
          <p:nvPr/>
        </p:nvSpPr>
        <p:spPr>
          <a:xfrm>
            <a:off x="874648" y="1406139"/>
            <a:ext cx="8044070" cy="461665"/>
          </a:xfrm>
          <a:prstGeom prst="rect">
            <a:avLst/>
          </a:prstGeom>
          <a:noFill/>
        </p:spPr>
        <p:txBody>
          <a:bodyPr wrap="square" rtlCol="0">
            <a:spAutoFit/>
          </a:bodyPr>
          <a:lstStyle/>
          <a:p>
            <a:pPr>
              <a:buClr>
                <a:schemeClr val="accent1"/>
              </a:buClr>
            </a:pPr>
            <a:r>
              <a:rPr kumimoji="1" lang="ja-JP" altLang="en-US" sz="2400" b="1">
                <a:solidFill>
                  <a:schemeClr val="tx1">
                    <a:lumMod val="95000"/>
                    <a:lumOff val="5000"/>
                  </a:schemeClr>
                </a:solidFill>
              </a:rPr>
              <a:t>・全９通りの比較用シナリオ</a:t>
            </a:r>
            <a:r>
              <a:rPr kumimoji="1" lang="en-US" altLang="ja-JP" sz="2400" b="1" dirty="0">
                <a:solidFill>
                  <a:srgbClr val="FF0000"/>
                </a:solidFill>
              </a:rPr>
              <a:t>*</a:t>
            </a:r>
          </a:p>
        </p:txBody>
      </p:sp>
      <p:sp>
        <p:nvSpPr>
          <p:cNvPr id="5" name="テキスト ボックス 4">
            <a:extLst>
              <a:ext uri="{FF2B5EF4-FFF2-40B4-BE49-F238E27FC236}">
                <a16:creationId xmlns:a16="http://schemas.microsoft.com/office/drawing/2014/main" id="{83DA77F7-49A8-D4A1-99DB-6122DF5C377D}"/>
              </a:ext>
            </a:extLst>
          </p:cNvPr>
          <p:cNvSpPr txBox="1"/>
          <p:nvPr/>
        </p:nvSpPr>
        <p:spPr>
          <a:xfrm>
            <a:off x="1036322" y="1828343"/>
            <a:ext cx="3895725" cy="369332"/>
          </a:xfrm>
          <a:prstGeom prst="rect">
            <a:avLst/>
          </a:prstGeom>
          <a:noFill/>
        </p:spPr>
        <p:txBody>
          <a:bodyPr wrap="square" rtlCol="0">
            <a:spAutoFit/>
          </a:bodyPr>
          <a:lstStyle/>
          <a:p>
            <a:pPr>
              <a:buClr>
                <a:schemeClr val="accent1"/>
              </a:buClr>
            </a:pPr>
            <a:r>
              <a:rPr kumimoji="1" lang="en-US" altLang="ja-JP" b="1" dirty="0">
                <a:solidFill>
                  <a:srgbClr val="FF0000"/>
                </a:solidFill>
              </a:rPr>
              <a:t>*</a:t>
            </a:r>
            <a:r>
              <a:rPr kumimoji="1" lang="ja-JP" altLang="en-US" b="1" dirty="0">
                <a:solidFill>
                  <a:srgbClr val="FF0000"/>
                </a:solidFill>
              </a:rPr>
              <a:t>訓練者の行動は第一著者が行う</a:t>
            </a:r>
            <a:endParaRPr kumimoji="1" lang="en-US" altLang="ja-JP" b="1" dirty="0">
              <a:solidFill>
                <a:srgbClr val="FF0000"/>
              </a:solidFill>
            </a:endParaRPr>
          </a:p>
        </p:txBody>
      </p:sp>
      <p:graphicFrame>
        <p:nvGraphicFramePr>
          <p:cNvPr id="3" name="表 2">
            <a:extLst>
              <a:ext uri="{FF2B5EF4-FFF2-40B4-BE49-F238E27FC236}">
                <a16:creationId xmlns:a16="http://schemas.microsoft.com/office/drawing/2014/main" id="{89DD8B84-E59B-DFB3-3D3A-B51DF33A0BA4}"/>
              </a:ext>
            </a:extLst>
          </p:cNvPr>
          <p:cNvGraphicFramePr>
            <a:graphicFrameLocks noGrp="1"/>
          </p:cNvGraphicFramePr>
          <p:nvPr/>
        </p:nvGraphicFramePr>
        <p:xfrm>
          <a:off x="1451118" y="3059638"/>
          <a:ext cx="3034747" cy="2725474"/>
        </p:xfrm>
        <a:graphic>
          <a:graphicData uri="http://schemas.openxmlformats.org/drawingml/2006/table">
            <a:tbl>
              <a:tblPr firstRow="1" bandRow="1">
                <a:tableStyleId>{5C22544A-7EE6-4342-B048-85BDC9FD1C3A}</a:tableStyleId>
              </a:tblPr>
              <a:tblGrid>
                <a:gridCol w="1784339">
                  <a:extLst>
                    <a:ext uri="{9D8B030D-6E8A-4147-A177-3AD203B41FA5}">
                      <a16:colId xmlns:a16="http://schemas.microsoft.com/office/drawing/2014/main" val="1508252467"/>
                    </a:ext>
                  </a:extLst>
                </a:gridCol>
                <a:gridCol w="1250408">
                  <a:extLst>
                    <a:ext uri="{9D8B030D-6E8A-4147-A177-3AD203B41FA5}">
                      <a16:colId xmlns:a16="http://schemas.microsoft.com/office/drawing/2014/main" val="3913585943"/>
                    </a:ext>
                  </a:extLst>
                </a:gridCol>
              </a:tblGrid>
              <a:tr h="426857">
                <a:tc>
                  <a:txBody>
                    <a:bodyPr/>
                    <a:lstStyle/>
                    <a:p>
                      <a:pPr algn="ctr"/>
                      <a:r>
                        <a:rPr kumimoji="1" lang="ja-JP" altLang="en-US" dirty="0"/>
                        <a:t>接客業務</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kumimoji="1" lang="ja-JP" altLang="en-US" dirty="0"/>
                        <a:t>優先順位</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8774248"/>
                  </a:ext>
                </a:extLst>
              </a:tr>
              <a:tr h="426857">
                <a:tc>
                  <a:txBody>
                    <a:bodyPr/>
                    <a:lstStyle/>
                    <a:p>
                      <a:pPr algn="ctr"/>
                      <a:r>
                        <a:rPr kumimoji="1" lang="ja-JP" altLang="en-US" sz="1600" dirty="0"/>
                        <a:t>クレーム応対</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kumimoji="1" lang="ja-JP" altLang="en-US" sz="1600" b="1" dirty="0"/>
                        <a:t>１</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1084373"/>
                  </a:ext>
                </a:extLst>
              </a:tr>
              <a:tr h="591189">
                <a:tc>
                  <a:txBody>
                    <a:bodyPr/>
                    <a:lstStyle/>
                    <a:p>
                      <a:pPr algn="ctr"/>
                      <a:r>
                        <a:rPr kumimoji="1" lang="ja-JP" altLang="en-US" sz="1600"/>
                        <a:t>料理の配膳</a:t>
                      </a:r>
                      <a:endParaRPr kumimoji="1" lang="ja-JP" altLang="en-US" sz="1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EDE7"/>
                    </a:solidFill>
                  </a:tcPr>
                </a:tc>
                <a:tc rowSpan="2">
                  <a:txBody>
                    <a:bodyPr/>
                    <a:lstStyle/>
                    <a:p>
                      <a:pPr algn="ctr"/>
                      <a:r>
                        <a:rPr kumimoji="1" lang="ja-JP" altLang="en-US" sz="1600" b="1" dirty="0"/>
                        <a:t>２</a:t>
                      </a:r>
                      <a:endParaRPr kumimoji="1" lang="en-US" altLang="ja-JP" sz="1600" b="1"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AEDE7"/>
                    </a:solidFill>
                  </a:tcPr>
                </a:tc>
                <a:extLst>
                  <a:ext uri="{0D108BD9-81ED-4DB2-BD59-A6C34878D82A}">
                    <a16:rowId xmlns:a16="http://schemas.microsoft.com/office/drawing/2014/main" val="3846747189"/>
                  </a:ext>
                </a:extLst>
              </a:tr>
              <a:tr h="426857">
                <a:tc>
                  <a:txBody>
                    <a:bodyPr/>
                    <a:lstStyle/>
                    <a:p>
                      <a:pPr algn="ctr"/>
                      <a:r>
                        <a:rPr kumimoji="1" lang="ja-JP" altLang="en-US" sz="1600" dirty="0"/>
                        <a:t>入店客の応対</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AEDE7"/>
                    </a:solidFill>
                  </a:tcPr>
                </a:tc>
                <a:tc vMerge="1">
                  <a:txBody>
                    <a:bodyPr/>
                    <a:lstStyle/>
                    <a:p>
                      <a:endParaRPr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AEDE7"/>
                    </a:solidFill>
                  </a:tcPr>
                </a:tc>
                <a:extLst>
                  <a:ext uri="{0D108BD9-81ED-4DB2-BD59-A6C34878D82A}">
                    <a16:rowId xmlns:a16="http://schemas.microsoft.com/office/drawing/2014/main" val="2680336422"/>
                  </a:ext>
                </a:extLst>
              </a:tr>
              <a:tr h="426857">
                <a:tc>
                  <a:txBody>
                    <a:bodyPr/>
                    <a:lstStyle/>
                    <a:p>
                      <a:pPr algn="ctr"/>
                      <a:r>
                        <a:rPr kumimoji="1" lang="ja-JP" altLang="en-US" sz="1600"/>
                        <a:t>商品の注文</a:t>
                      </a:r>
                      <a:endParaRPr kumimoji="1" lang="ja-JP" altLang="en-US" sz="1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5D9CC"/>
                    </a:solidFill>
                  </a:tcPr>
                </a:tc>
                <a:tc>
                  <a:txBody>
                    <a:bodyPr/>
                    <a:lstStyle/>
                    <a:p>
                      <a:pPr algn="ctr"/>
                      <a:r>
                        <a:rPr kumimoji="1" lang="ja-JP" altLang="en-US" sz="1600" b="1" dirty="0"/>
                        <a:t>３</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5D9CC"/>
                    </a:solidFill>
                  </a:tcPr>
                </a:tc>
                <a:extLst>
                  <a:ext uri="{0D108BD9-81ED-4DB2-BD59-A6C34878D82A}">
                    <a16:rowId xmlns:a16="http://schemas.microsoft.com/office/drawing/2014/main" val="1334457198"/>
                  </a:ext>
                </a:extLst>
              </a:tr>
              <a:tr h="426857">
                <a:tc>
                  <a:txBody>
                    <a:bodyPr/>
                    <a:lstStyle/>
                    <a:p>
                      <a:pPr algn="ctr"/>
                      <a:r>
                        <a:rPr kumimoji="1" lang="ja-JP" altLang="en-US" sz="1600"/>
                        <a:t>テーブルの片付け</a:t>
                      </a:r>
                      <a:endParaRPr kumimoji="1" lang="ja-JP" altLang="en-US" sz="1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AEDE7"/>
                    </a:solidFill>
                  </a:tcPr>
                </a:tc>
                <a:tc>
                  <a:txBody>
                    <a:bodyPr/>
                    <a:lstStyle/>
                    <a:p>
                      <a:pPr algn="ctr"/>
                      <a:r>
                        <a:rPr kumimoji="1" lang="ja-JP" altLang="en-US" sz="1600" b="1" dirty="0"/>
                        <a:t>４</a:t>
                      </a:r>
                      <a:endParaRPr kumimoji="1" lang="en-US" altLang="ja-JP" sz="1600" b="1"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AEDE7"/>
                    </a:solidFill>
                  </a:tcPr>
                </a:tc>
                <a:extLst>
                  <a:ext uri="{0D108BD9-81ED-4DB2-BD59-A6C34878D82A}">
                    <a16:rowId xmlns:a16="http://schemas.microsoft.com/office/drawing/2014/main" val="3138091500"/>
                  </a:ext>
                </a:extLst>
              </a:tr>
            </a:tbl>
          </a:graphicData>
        </a:graphic>
      </p:graphicFrame>
      <p:sp>
        <p:nvSpPr>
          <p:cNvPr id="7" name="テキスト ボックス 6">
            <a:extLst>
              <a:ext uri="{FF2B5EF4-FFF2-40B4-BE49-F238E27FC236}">
                <a16:creationId xmlns:a16="http://schemas.microsoft.com/office/drawing/2014/main" id="{22AAC402-A2AA-BF77-D76F-4115CBFC3804}"/>
              </a:ext>
            </a:extLst>
          </p:cNvPr>
          <p:cNvSpPr txBox="1"/>
          <p:nvPr/>
        </p:nvSpPr>
        <p:spPr>
          <a:xfrm>
            <a:off x="1759976" y="2725243"/>
            <a:ext cx="2448416" cy="369332"/>
          </a:xfrm>
          <a:prstGeom prst="rect">
            <a:avLst/>
          </a:prstGeom>
          <a:noFill/>
        </p:spPr>
        <p:txBody>
          <a:bodyPr wrap="square" rtlCol="0">
            <a:spAutoFit/>
          </a:bodyPr>
          <a:lstStyle/>
          <a:p>
            <a:pPr algn="ctr"/>
            <a:r>
              <a:rPr kumimoji="1" lang="ja-JP" altLang="en-US" dirty="0"/>
              <a:t>発生する接客タスク</a:t>
            </a:r>
          </a:p>
        </p:txBody>
      </p:sp>
      <p:sp>
        <p:nvSpPr>
          <p:cNvPr id="6" name="左中かっこ 5">
            <a:extLst>
              <a:ext uri="{FF2B5EF4-FFF2-40B4-BE49-F238E27FC236}">
                <a16:creationId xmlns:a16="http://schemas.microsoft.com/office/drawing/2014/main" id="{C92F87A4-E49B-5F43-4943-C6162FC22694}"/>
              </a:ext>
            </a:extLst>
          </p:cNvPr>
          <p:cNvSpPr/>
          <p:nvPr/>
        </p:nvSpPr>
        <p:spPr>
          <a:xfrm>
            <a:off x="4760530" y="1905446"/>
            <a:ext cx="778933" cy="3864416"/>
          </a:xfrm>
          <a:prstGeom prst="leftBrace">
            <a:avLst>
              <a:gd name="adj1" fmla="val 8333"/>
              <a:gd name="adj2" fmla="val 64697"/>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6D77ACF-E534-3DEC-4EB3-22830934C017}"/>
              </a:ext>
            </a:extLst>
          </p:cNvPr>
          <p:cNvSpPr txBox="1"/>
          <p:nvPr/>
        </p:nvSpPr>
        <p:spPr>
          <a:xfrm>
            <a:off x="5308781" y="2003913"/>
            <a:ext cx="3763825" cy="3447354"/>
          </a:xfrm>
          <a:prstGeom prst="rect">
            <a:avLst/>
          </a:prstGeom>
          <a:noFill/>
        </p:spPr>
        <p:txBody>
          <a:bodyPr wrap="square" rtlCol="0">
            <a:spAutoFit/>
          </a:bodyPr>
          <a:lstStyle/>
          <a:p>
            <a:pPr>
              <a:lnSpc>
                <a:spcPts val="3280"/>
              </a:lnSpc>
            </a:pPr>
            <a:r>
              <a:rPr kumimoji="1" lang="ja-JP" altLang="en-US" sz="2400"/>
              <a:t>優先順位１：</a:t>
            </a:r>
            <a:r>
              <a:rPr kumimoji="1" lang="ja-JP" altLang="en-US" sz="2400">
                <a:solidFill>
                  <a:srgbClr val="FF0000"/>
                </a:solidFill>
              </a:rPr>
              <a:t>クレーム応対</a:t>
            </a:r>
            <a:r>
              <a:rPr kumimoji="1" lang="en-US" altLang="ja-JP" sz="2400" dirty="0">
                <a:solidFill>
                  <a:srgbClr val="FF0000"/>
                </a:solidFill>
              </a:rPr>
              <a:t>  </a:t>
            </a:r>
          </a:p>
          <a:p>
            <a:pPr>
              <a:lnSpc>
                <a:spcPts val="3280"/>
              </a:lnSpc>
            </a:pPr>
            <a:endParaRPr kumimoji="1" lang="en-US" altLang="ja-JP" sz="2400" dirty="0"/>
          </a:p>
          <a:p>
            <a:pPr>
              <a:lnSpc>
                <a:spcPts val="3280"/>
              </a:lnSpc>
            </a:pPr>
            <a:endParaRPr kumimoji="1" lang="en-US" altLang="ja-JP" sz="2400" dirty="0"/>
          </a:p>
          <a:p>
            <a:pPr>
              <a:lnSpc>
                <a:spcPts val="3280"/>
              </a:lnSpc>
            </a:pPr>
            <a:endParaRPr kumimoji="1" lang="en-US" altLang="ja-JP" sz="2400" dirty="0"/>
          </a:p>
          <a:p>
            <a:pPr>
              <a:lnSpc>
                <a:spcPts val="3280"/>
              </a:lnSpc>
            </a:pPr>
            <a:r>
              <a:rPr kumimoji="1" lang="ja-JP" altLang="en-US" sz="2400"/>
              <a:t>優先順位２：</a:t>
            </a:r>
            <a:r>
              <a:rPr kumimoji="1" lang="ja-JP" altLang="en-US" sz="2400">
                <a:solidFill>
                  <a:srgbClr val="FF0000"/>
                </a:solidFill>
              </a:rPr>
              <a:t>料理の配膳</a:t>
            </a:r>
            <a:r>
              <a:rPr kumimoji="1" lang="en-US" altLang="ja-JP" sz="2400" dirty="0">
                <a:solidFill>
                  <a:srgbClr val="FF0000"/>
                </a:solidFill>
              </a:rPr>
              <a:t>     </a:t>
            </a:r>
          </a:p>
          <a:p>
            <a:pPr>
              <a:lnSpc>
                <a:spcPts val="3280"/>
              </a:lnSpc>
            </a:pPr>
            <a:r>
              <a:rPr kumimoji="1" lang="ja-JP" altLang="en-US" sz="2400"/>
              <a:t>　　　　　　　：</a:t>
            </a:r>
            <a:r>
              <a:rPr kumimoji="1" lang="ja-JP" altLang="en-US" sz="2400">
                <a:solidFill>
                  <a:srgbClr val="FF0000"/>
                </a:solidFill>
              </a:rPr>
              <a:t>入店客の応対</a:t>
            </a:r>
            <a:r>
              <a:rPr kumimoji="1" lang="en-US" altLang="ja-JP" sz="2400" dirty="0">
                <a:solidFill>
                  <a:srgbClr val="FF0000"/>
                </a:solidFill>
              </a:rPr>
              <a:t> </a:t>
            </a:r>
          </a:p>
          <a:p>
            <a:pPr>
              <a:lnSpc>
                <a:spcPts val="3280"/>
              </a:lnSpc>
            </a:pPr>
            <a:endParaRPr kumimoji="1" lang="en-US" altLang="ja-JP" sz="2400" dirty="0"/>
          </a:p>
          <a:p>
            <a:pPr>
              <a:lnSpc>
                <a:spcPts val="3280"/>
              </a:lnSpc>
            </a:pPr>
            <a:r>
              <a:rPr kumimoji="1" lang="ja-JP" altLang="en-US" sz="2400"/>
              <a:t>優先順位３：</a:t>
            </a:r>
            <a:r>
              <a:rPr kumimoji="1" lang="ja-JP" altLang="en-US" sz="2400">
                <a:solidFill>
                  <a:srgbClr val="FF0000"/>
                </a:solidFill>
              </a:rPr>
              <a:t>商品の注文</a:t>
            </a:r>
            <a:r>
              <a:rPr kumimoji="1" lang="en-US" altLang="ja-JP" sz="2400" dirty="0">
                <a:solidFill>
                  <a:srgbClr val="FF0000"/>
                </a:solidFill>
              </a:rPr>
              <a:t> 	</a:t>
            </a:r>
            <a:endParaRPr kumimoji="1" lang="ja-JP" altLang="en-US" sz="2400">
              <a:solidFill>
                <a:srgbClr val="0070C0"/>
              </a:solidFill>
            </a:endParaRPr>
          </a:p>
        </p:txBody>
      </p:sp>
      <p:sp>
        <p:nvSpPr>
          <p:cNvPr id="10" name="テキスト ボックス 9">
            <a:extLst>
              <a:ext uri="{FF2B5EF4-FFF2-40B4-BE49-F238E27FC236}">
                <a16:creationId xmlns:a16="http://schemas.microsoft.com/office/drawing/2014/main" id="{C0981E3C-A640-668B-9E80-0E982FE31124}"/>
              </a:ext>
            </a:extLst>
          </p:cNvPr>
          <p:cNvSpPr txBox="1"/>
          <p:nvPr/>
        </p:nvSpPr>
        <p:spPr>
          <a:xfrm>
            <a:off x="5878358" y="1408775"/>
            <a:ext cx="1769624" cy="369332"/>
          </a:xfrm>
          <a:prstGeom prst="rect">
            <a:avLst/>
          </a:prstGeom>
          <a:noFill/>
        </p:spPr>
        <p:txBody>
          <a:bodyPr wrap="square" rtlCol="0">
            <a:spAutoFit/>
          </a:bodyPr>
          <a:lstStyle/>
          <a:p>
            <a:pPr algn="ctr">
              <a:buClr>
                <a:schemeClr val="accent1"/>
              </a:buClr>
            </a:pPr>
            <a:r>
              <a:rPr kumimoji="1" lang="ja-JP" altLang="en-US" b="1">
                <a:solidFill>
                  <a:srgbClr val="FF0000"/>
                </a:solidFill>
              </a:rPr>
              <a:t>優先度：高</a:t>
            </a:r>
            <a:endParaRPr kumimoji="1" lang="en-US" altLang="ja-JP" b="1" dirty="0">
              <a:solidFill>
                <a:srgbClr val="FF0000"/>
              </a:solidFill>
            </a:endParaRPr>
          </a:p>
        </p:txBody>
      </p:sp>
      <p:sp>
        <p:nvSpPr>
          <p:cNvPr id="12" name="テキスト ボックス 11">
            <a:extLst>
              <a:ext uri="{FF2B5EF4-FFF2-40B4-BE49-F238E27FC236}">
                <a16:creationId xmlns:a16="http://schemas.microsoft.com/office/drawing/2014/main" id="{9E8B0595-C53C-D1FD-FC82-65FCA19D1160}"/>
              </a:ext>
            </a:extLst>
          </p:cNvPr>
          <p:cNvSpPr txBox="1"/>
          <p:nvPr/>
        </p:nvSpPr>
        <p:spPr>
          <a:xfrm>
            <a:off x="9295511" y="1408775"/>
            <a:ext cx="1769624" cy="369332"/>
          </a:xfrm>
          <a:prstGeom prst="rect">
            <a:avLst/>
          </a:prstGeom>
          <a:noFill/>
        </p:spPr>
        <p:txBody>
          <a:bodyPr wrap="square" rtlCol="0">
            <a:spAutoFit/>
          </a:bodyPr>
          <a:lstStyle/>
          <a:p>
            <a:pPr algn="ctr">
              <a:buClr>
                <a:schemeClr val="accent1"/>
              </a:buClr>
            </a:pPr>
            <a:r>
              <a:rPr kumimoji="1" lang="ja-JP" altLang="en-US" b="1">
                <a:solidFill>
                  <a:srgbClr val="0070C0"/>
                </a:solidFill>
              </a:rPr>
              <a:t>優先度：低</a:t>
            </a:r>
            <a:endParaRPr kumimoji="1" lang="en-US" altLang="ja-JP" b="1" dirty="0">
              <a:solidFill>
                <a:srgbClr val="0070C0"/>
              </a:solidFill>
            </a:endParaRPr>
          </a:p>
        </p:txBody>
      </p:sp>
      <p:sp>
        <p:nvSpPr>
          <p:cNvPr id="13" name="テキスト ボックス 12">
            <a:extLst>
              <a:ext uri="{FF2B5EF4-FFF2-40B4-BE49-F238E27FC236}">
                <a16:creationId xmlns:a16="http://schemas.microsoft.com/office/drawing/2014/main" id="{2DF0C11A-32A9-4266-4870-7A449004DCAC}"/>
              </a:ext>
            </a:extLst>
          </p:cNvPr>
          <p:cNvSpPr txBox="1"/>
          <p:nvPr/>
        </p:nvSpPr>
        <p:spPr>
          <a:xfrm>
            <a:off x="9226495" y="1973007"/>
            <a:ext cx="2549390" cy="1754583"/>
          </a:xfrm>
          <a:prstGeom prst="rect">
            <a:avLst/>
          </a:prstGeom>
          <a:noFill/>
        </p:spPr>
        <p:txBody>
          <a:bodyPr wrap="square" rtlCol="0">
            <a:spAutoFit/>
          </a:bodyPr>
          <a:lstStyle/>
          <a:p>
            <a:pPr>
              <a:lnSpc>
                <a:spcPts val="3280"/>
              </a:lnSpc>
            </a:pPr>
            <a:r>
              <a:rPr kumimoji="1" lang="ja-JP" altLang="en-US" sz="2400">
                <a:solidFill>
                  <a:srgbClr val="0070C0"/>
                </a:solidFill>
              </a:rPr>
              <a:t>料理の配膳</a:t>
            </a:r>
            <a:endParaRPr kumimoji="1" lang="en-US" altLang="ja-JP" sz="2400" dirty="0">
              <a:solidFill>
                <a:srgbClr val="0070C0"/>
              </a:solidFill>
            </a:endParaRPr>
          </a:p>
          <a:p>
            <a:pPr>
              <a:lnSpc>
                <a:spcPts val="3280"/>
              </a:lnSpc>
            </a:pPr>
            <a:r>
              <a:rPr kumimoji="1" lang="ja-JP" altLang="en-US" sz="2400">
                <a:solidFill>
                  <a:srgbClr val="0070C0"/>
                </a:solidFill>
              </a:rPr>
              <a:t>入店客の応対</a:t>
            </a:r>
            <a:endParaRPr kumimoji="1" lang="en-US" altLang="ja-JP" sz="2400" dirty="0">
              <a:solidFill>
                <a:srgbClr val="0070C0"/>
              </a:solidFill>
            </a:endParaRPr>
          </a:p>
          <a:p>
            <a:pPr>
              <a:lnSpc>
                <a:spcPts val="3280"/>
              </a:lnSpc>
            </a:pPr>
            <a:r>
              <a:rPr kumimoji="1" lang="ja-JP" altLang="en-US" sz="2400">
                <a:solidFill>
                  <a:srgbClr val="0070C0"/>
                </a:solidFill>
              </a:rPr>
              <a:t>商品の注文</a:t>
            </a:r>
            <a:endParaRPr kumimoji="1" lang="en-US" altLang="ja-JP" sz="2400" dirty="0">
              <a:solidFill>
                <a:srgbClr val="0070C0"/>
              </a:solidFill>
            </a:endParaRPr>
          </a:p>
          <a:p>
            <a:pPr>
              <a:lnSpc>
                <a:spcPts val="3280"/>
              </a:lnSpc>
            </a:pPr>
            <a:r>
              <a:rPr kumimoji="1" lang="ja-JP" altLang="en-US" sz="2400">
                <a:solidFill>
                  <a:srgbClr val="0070C0"/>
                </a:solidFill>
              </a:rPr>
              <a:t>テーブルの片付け</a:t>
            </a:r>
          </a:p>
        </p:txBody>
      </p:sp>
      <p:sp>
        <p:nvSpPr>
          <p:cNvPr id="14" name="左中かっこ 13">
            <a:extLst>
              <a:ext uri="{FF2B5EF4-FFF2-40B4-BE49-F238E27FC236}">
                <a16:creationId xmlns:a16="http://schemas.microsoft.com/office/drawing/2014/main" id="{DECAE774-169D-DB88-A092-6FDBA3986913}"/>
              </a:ext>
            </a:extLst>
          </p:cNvPr>
          <p:cNvSpPr/>
          <p:nvPr/>
        </p:nvSpPr>
        <p:spPr>
          <a:xfrm>
            <a:off x="8918718" y="1905446"/>
            <a:ext cx="307777" cy="1833841"/>
          </a:xfrm>
          <a:prstGeom prst="leftBrace">
            <a:avLst>
              <a:gd name="adj1" fmla="val 8333"/>
              <a:gd name="adj2" fmla="val 26681"/>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DC9BD0D7-5186-58B4-FD6E-04CB980062E1}"/>
              </a:ext>
            </a:extLst>
          </p:cNvPr>
          <p:cNvSpPr txBox="1"/>
          <p:nvPr/>
        </p:nvSpPr>
        <p:spPr>
          <a:xfrm>
            <a:off x="9226495" y="3825509"/>
            <a:ext cx="2590758" cy="908197"/>
          </a:xfrm>
          <a:prstGeom prst="rect">
            <a:avLst/>
          </a:prstGeom>
          <a:noFill/>
        </p:spPr>
        <p:txBody>
          <a:bodyPr wrap="square" rtlCol="0">
            <a:spAutoFit/>
          </a:bodyPr>
          <a:lstStyle/>
          <a:p>
            <a:pPr>
              <a:lnSpc>
                <a:spcPts val="3280"/>
              </a:lnSpc>
            </a:pPr>
            <a:r>
              <a:rPr kumimoji="1" lang="ja-JP" altLang="en-US" sz="2400">
                <a:solidFill>
                  <a:srgbClr val="0070C0"/>
                </a:solidFill>
              </a:rPr>
              <a:t>商品の注文</a:t>
            </a:r>
            <a:endParaRPr kumimoji="1" lang="en-US" altLang="ja-JP" sz="2400" dirty="0">
              <a:solidFill>
                <a:srgbClr val="0070C0"/>
              </a:solidFill>
            </a:endParaRPr>
          </a:p>
          <a:p>
            <a:pPr>
              <a:lnSpc>
                <a:spcPts val="3280"/>
              </a:lnSpc>
            </a:pPr>
            <a:r>
              <a:rPr kumimoji="1" lang="ja-JP" altLang="en-US" sz="2400">
                <a:solidFill>
                  <a:srgbClr val="0070C0"/>
                </a:solidFill>
              </a:rPr>
              <a:t>テーブルの片付け</a:t>
            </a:r>
          </a:p>
        </p:txBody>
      </p:sp>
      <p:sp>
        <p:nvSpPr>
          <p:cNvPr id="16" name="テキスト ボックス 15">
            <a:extLst>
              <a:ext uri="{FF2B5EF4-FFF2-40B4-BE49-F238E27FC236}">
                <a16:creationId xmlns:a16="http://schemas.microsoft.com/office/drawing/2014/main" id="{73AE2A3C-E812-29C8-50A2-BA2B4F0E41E2}"/>
              </a:ext>
            </a:extLst>
          </p:cNvPr>
          <p:cNvSpPr txBox="1"/>
          <p:nvPr/>
        </p:nvSpPr>
        <p:spPr>
          <a:xfrm>
            <a:off x="9226495" y="4969917"/>
            <a:ext cx="2892405" cy="485005"/>
          </a:xfrm>
          <a:prstGeom prst="rect">
            <a:avLst/>
          </a:prstGeom>
          <a:noFill/>
        </p:spPr>
        <p:txBody>
          <a:bodyPr wrap="square" rtlCol="0">
            <a:spAutoFit/>
          </a:bodyPr>
          <a:lstStyle/>
          <a:p>
            <a:pPr>
              <a:lnSpc>
                <a:spcPts val="3280"/>
              </a:lnSpc>
            </a:pPr>
            <a:r>
              <a:rPr kumimoji="1" lang="ja-JP" altLang="en-US" sz="2400">
                <a:solidFill>
                  <a:srgbClr val="0070C0"/>
                </a:solidFill>
              </a:rPr>
              <a:t>テーブルの片付け</a:t>
            </a:r>
          </a:p>
        </p:txBody>
      </p:sp>
      <p:sp>
        <p:nvSpPr>
          <p:cNvPr id="19" name="左中かっこ 18">
            <a:extLst>
              <a:ext uri="{FF2B5EF4-FFF2-40B4-BE49-F238E27FC236}">
                <a16:creationId xmlns:a16="http://schemas.microsoft.com/office/drawing/2014/main" id="{5CA4631B-B20A-C2D3-AAC6-057318F672B9}"/>
              </a:ext>
            </a:extLst>
          </p:cNvPr>
          <p:cNvSpPr/>
          <p:nvPr/>
        </p:nvSpPr>
        <p:spPr>
          <a:xfrm>
            <a:off x="8918718" y="3930503"/>
            <a:ext cx="307777" cy="693653"/>
          </a:xfrm>
          <a:prstGeom prst="leftBrace">
            <a:avLst>
              <a:gd name="adj1" fmla="val 8333"/>
              <a:gd name="adj2" fmla="val 48237"/>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左中かっこ 20">
            <a:extLst>
              <a:ext uri="{FF2B5EF4-FFF2-40B4-BE49-F238E27FC236}">
                <a16:creationId xmlns:a16="http://schemas.microsoft.com/office/drawing/2014/main" id="{680D3AA8-C4A2-9BC5-72ED-DDCB4682C8A0}"/>
              </a:ext>
            </a:extLst>
          </p:cNvPr>
          <p:cNvSpPr/>
          <p:nvPr/>
        </p:nvSpPr>
        <p:spPr>
          <a:xfrm>
            <a:off x="8918718" y="4885989"/>
            <a:ext cx="307777" cy="693653"/>
          </a:xfrm>
          <a:prstGeom prst="leftBrace">
            <a:avLst>
              <a:gd name="adj1" fmla="val 8333"/>
              <a:gd name="adj2" fmla="val 48237"/>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989483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F0C4B9-DBF4-DD48-BF30-5212DC5E0CCC}"/>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BBBFCB40-EBBF-9DD4-F177-7D24D06EDBFA}"/>
              </a:ext>
            </a:extLst>
          </p:cNvPr>
          <p:cNvSpPr/>
          <p:nvPr/>
        </p:nvSpPr>
        <p:spPr>
          <a:xfrm>
            <a:off x="923674" y="1027029"/>
            <a:ext cx="10405607" cy="10256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4A37C2F-34C6-3BE9-7705-6627E3BAF373}"/>
              </a:ext>
            </a:extLst>
          </p:cNvPr>
          <p:cNvSpPr>
            <a:spLocks noGrp="1"/>
          </p:cNvSpPr>
          <p:nvPr>
            <p:ph type="title"/>
          </p:nvPr>
        </p:nvSpPr>
        <p:spPr>
          <a:xfrm>
            <a:off x="1097278" y="-18938"/>
            <a:ext cx="10058400" cy="896852"/>
          </a:xfrm>
        </p:spPr>
        <p:txBody>
          <a:bodyPr>
            <a:noAutofit/>
          </a:bodyPr>
          <a:lstStyle/>
          <a:p>
            <a:r>
              <a:rPr lang="ja-JP" altLang="en-US" sz="3600"/>
              <a:t>比較シナリオの例</a:t>
            </a:r>
            <a:endParaRPr kumimoji="1" lang="ja-JP" altLang="en-US" sz="3600" dirty="0"/>
          </a:p>
        </p:txBody>
      </p:sp>
      <p:cxnSp>
        <p:nvCxnSpPr>
          <p:cNvPr id="11" name="直線コネクタ 10">
            <a:extLst>
              <a:ext uri="{FF2B5EF4-FFF2-40B4-BE49-F238E27FC236}">
                <a16:creationId xmlns:a16="http://schemas.microsoft.com/office/drawing/2014/main" id="{EA6A52BA-E390-DCBF-DC1B-28C6EC449B2E}"/>
              </a:ext>
            </a:extLst>
          </p:cNvPr>
          <p:cNvCxnSpPr>
            <a:cxnSpLocks/>
          </p:cNvCxnSpPr>
          <p:nvPr/>
        </p:nvCxnSpPr>
        <p:spPr>
          <a:xfrm flipV="1">
            <a:off x="661861" y="862586"/>
            <a:ext cx="10929232" cy="1923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日付プレースホルダー 16">
            <a:extLst>
              <a:ext uri="{FF2B5EF4-FFF2-40B4-BE49-F238E27FC236}">
                <a16:creationId xmlns:a16="http://schemas.microsoft.com/office/drawing/2014/main" id="{B4D9FF45-865E-4246-1853-DC72CE00D538}"/>
              </a:ext>
            </a:extLst>
          </p:cNvPr>
          <p:cNvSpPr>
            <a:spLocks noGrp="1"/>
          </p:cNvSpPr>
          <p:nvPr>
            <p:ph type="dt" sz="half" idx="10"/>
          </p:nvPr>
        </p:nvSpPr>
        <p:spPr/>
        <p:txBody>
          <a:bodyPr/>
          <a:lstStyle/>
          <a:p>
            <a:fld id="{82D3B0FE-7406-43DC-985B-D5269EC9AFE2}" type="datetime1">
              <a:rPr kumimoji="1" lang="ja-JP" altLang="en-US" smtClean="0"/>
              <a:t>2025/6/11</a:t>
            </a:fld>
            <a:endParaRPr kumimoji="1" lang="ja-JP" altLang="en-US"/>
          </a:p>
        </p:txBody>
      </p:sp>
      <p:sp>
        <p:nvSpPr>
          <p:cNvPr id="18" name="スライド番号プレースホルダー 17">
            <a:extLst>
              <a:ext uri="{FF2B5EF4-FFF2-40B4-BE49-F238E27FC236}">
                <a16:creationId xmlns:a16="http://schemas.microsoft.com/office/drawing/2014/main" id="{7648FEB6-51C6-D0B1-7857-7A56CA12D2EC}"/>
              </a:ext>
            </a:extLst>
          </p:cNvPr>
          <p:cNvSpPr>
            <a:spLocks noGrp="1"/>
          </p:cNvSpPr>
          <p:nvPr>
            <p:ph type="sldNum" sz="quarter" idx="12"/>
          </p:nvPr>
        </p:nvSpPr>
        <p:spPr/>
        <p:txBody>
          <a:bodyPr/>
          <a:lstStyle/>
          <a:p>
            <a:fld id="{FEF13177-6D45-4C76-BBB0-890CE83CA06E}" type="slidenum">
              <a:rPr kumimoji="1" lang="ja-JP" altLang="en-US" smtClean="0"/>
              <a:t>34</a:t>
            </a:fld>
            <a:endParaRPr kumimoji="1" lang="ja-JP" altLang="en-US"/>
          </a:p>
        </p:txBody>
      </p:sp>
      <p:pic>
        <p:nvPicPr>
          <p:cNvPr id="6" name="図 5" descr="ダイアグラム&#10;&#10;AI によって生成されたコンテンツは間違っている可能性があります。">
            <a:extLst>
              <a:ext uri="{FF2B5EF4-FFF2-40B4-BE49-F238E27FC236}">
                <a16:creationId xmlns:a16="http://schemas.microsoft.com/office/drawing/2014/main" id="{325092FD-8125-5C8A-FFF7-73AA2FB670FF}"/>
              </a:ext>
            </a:extLst>
          </p:cNvPr>
          <p:cNvPicPr>
            <a:picLocks noChangeAspect="1"/>
          </p:cNvPicPr>
          <p:nvPr/>
        </p:nvPicPr>
        <p:blipFill>
          <a:blip r:embed="rId3">
            <a:extLst>
              <a:ext uri="{28A0092B-C50C-407E-A947-70E740481C1C}">
                <a14:useLocalDpi xmlns:a14="http://schemas.microsoft.com/office/drawing/2010/main" val="0"/>
              </a:ext>
            </a:extLst>
          </a:blip>
          <a:srcRect l="2110" t="8867" r="858" b="4519"/>
          <a:stretch/>
        </p:blipFill>
        <p:spPr>
          <a:xfrm>
            <a:off x="421418" y="2052713"/>
            <a:ext cx="11410118" cy="3094285"/>
          </a:xfrm>
          <a:prstGeom prst="rect">
            <a:avLst/>
          </a:prstGeom>
        </p:spPr>
      </p:pic>
      <p:sp>
        <p:nvSpPr>
          <p:cNvPr id="3" name="テキスト ボックス 2">
            <a:extLst>
              <a:ext uri="{FF2B5EF4-FFF2-40B4-BE49-F238E27FC236}">
                <a16:creationId xmlns:a16="http://schemas.microsoft.com/office/drawing/2014/main" id="{50E4F761-DD1A-65A3-2FA7-0A63F022D1D3}"/>
              </a:ext>
            </a:extLst>
          </p:cNvPr>
          <p:cNvSpPr txBox="1"/>
          <p:nvPr/>
        </p:nvSpPr>
        <p:spPr>
          <a:xfrm>
            <a:off x="762000" y="1082667"/>
            <a:ext cx="9906000" cy="461665"/>
          </a:xfrm>
          <a:prstGeom prst="rect">
            <a:avLst/>
          </a:prstGeom>
          <a:noFill/>
        </p:spPr>
        <p:txBody>
          <a:bodyPr wrap="square" rtlCol="0">
            <a:spAutoFit/>
          </a:bodyPr>
          <a:lstStyle/>
          <a:p>
            <a:pPr>
              <a:buClr>
                <a:schemeClr val="accent1"/>
              </a:buClr>
            </a:pPr>
            <a:r>
              <a:rPr kumimoji="1" lang="ja-JP" altLang="en-US" sz="2400" b="1">
                <a:solidFill>
                  <a:schemeClr val="tx1">
                    <a:lumMod val="95000"/>
                    <a:lumOff val="5000"/>
                  </a:schemeClr>
                </a:solidFill>
              </a:rPr>
              <a:t>・例：商品の注文（優先度：</a:t>
            </a:r>
            <a:r>
              <a:rPr kumimoji="1" lang="ja-JP" altLang="en-US" sz="2400" b="1">
                <a:solidFill>
                  <a:srgbClr val="0070C0"/>
                </a:solidFill>
              </a:rPr>
              <a:t>低</a:t>
            </a:r>
            <a:r>
              <a:rPr kumimoji="1" lang="ja-JP" altLang="en-US" sz="2400" b="1">
                <a:solidFill>
                  <a:schemeClr val="tx1">
                    <a:lumMod val="95000"/>
                    <a:lumOff val="5000"/>
                  </a:schemeClr>
                </a:solidFill>
              </a:rPr>
              <a:t>）と入店客の対応（優先度：</a:t>
            </a:r>
            <a:r>
              <a:rPr kumimoji="1" lang="ja-JP" altLang="en-US" sz="2400" b="1">
                <a:solidFill>
                  <a:srgbClr val="FF0000"/>
                </a:solidFill>
              </a:rPr>
              <a:t>高</a:t>
            </a:r>
            <a:r>
              <a:rPr kumimoji="1" lang="ja-JP" altLang="en-US" sz="2400" b="1">
                <a:solidFill>
                  <a:schemeClr val="tx1">
                    <a:lumMod val="95000"/>
                    <a:lumOff val="5000"/>
                  </a:schemeClr>
                </a:solidFill>
              </a:rPr>
              <a:t>）の同時発生</a:t>
            </a:r>
            <a:endParaRPr kumimoji="1" lang="en-US" altLang="ja-JP" sz="2400" b="1" dirty="0">
              <a:solidFill>
                <a:srgbClr val="FF0000"/>
              </a:solidFill>
            </a:endParaRPr>
          </a:p>
        </p:txBody>
      </p:sp>
      <p:sp>
        <p:nvSpPr>
          <p:cNvPr id="4" name="テキスト ボックス 3">
            <a:extLst>
              <a:ext uri="{FF2B5EF4-FFF2-40B4-BE49-F238E27FC236}">
                <a16:creationId xmlns:a16="http://schemas.microsoft.com/office/drawing/2014/main" id="{260954B6-3D07-5351-A48D-13EF489BA02F}"/>
              </a:ext>
            </a:extLst>
          </p:cNvPr>
          <p:cNvSpPr txBox="1"/>
          <p:nvPr/>
        </p:nvSpPr>
        <p:spPr>
          <a:xfrm>
            <a:off x="1608807" y="5582123"/>
            <a:ext cx="9279326" cy="523220"/>
          </a:xfrm>
          <a:prstGeom prst="rect">
            <a:avLst/>
          </a:prstGeom>
          <a:noFill/>
        </p:spPr>
        <p:txBody>
          <a:bodyPr wrap="square" rtlCol="0">
            <a:spAutoFit/>
          </a:bodyPr>
          <a:lstStyle/>
          <a:p>
            <a:pPr algn="ctr">
              <a:buClr>
                <a:schemeClr val="accent1"/>
              </a:buClr>
            </a:pPr>
            <a:r>
              <a:rPr kumimoji="1" lang="ja-JP" altLang="en-US" sz="2800">
                <a:solidFill>
                  <a:srgbClr val="E48312"/>
                </a:solidFill>
              </a:rPr>
              <a:t>フェーズ５において、訓練者が意図的に不適切な接客を行う</a:t>
            </a:r>
            <a:endParaRPr kumimoji="1" lang="en-US" altLang="ja-JP" sz="2800" b="1" dirty="0">
              <a:solidFill>
                <a:srgbClr val="E48312"/>
              </a:solidFill>
            </a:endParaRPr>
          </a:p>
        </p:txBody>
      </p:sp>
    </p:spTree>
    <p:extLst>
      <p:ext uri="{BB962C8B-B14F-4D97-AF65-F5344CB8AC3E}">
        <p14:creationId xmlns:p14="http://schemas.microsoft.com/office/powerpoint/2010/main" val="5469190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BF658-20F0-CE99-90BD-5B6EC224E175}"/>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669BB915-767B-B997-7BDF-394EC5B8D5BD}"/>
              </a:ext>
            </a:extLst>
          </p:cNvPr>
          <p:cNvSpPr/>
          <p:nvPr/>
        </p:nvSpPr>
        <p:spPr>
          <a:xfrm>
            <a:off x="923674" y="1027029"/>
            <a:ext cx="10405607" cy="10256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3765013-1254-F231-B7D5-659857AFDBA3}"/>
              </a:ext>
            </a:extLst>
          </p:cNvPr>
          <p:cNvSpPr>
            <a:spLocks noGrp="1"/>
          </p:cNvSpPr>
          <p:nvPr>
            <p:ph type="title"/>
          </p:nvPr>
        </p:nvSpPr>
        <p:spPr>
          <a:xfrm>
            <a:off x="1097278" y="-18938"/>
            <a:ext cx="10058400" cy="896852"/>
          </a:xfrm>
        </p:spPr>
        <p:txBody>
          <a:bodyPr>
            <a:noAutofit/>
          </a:bodyPr>
          <a:lstStyle/>
          <a:p>
            <a:r>
              <a:rPr kumimoji="1" lang="ja-JP" altLang="en-US" sz="3600" dirty="0"/>
              <a:t>フェーズ</a:t>
            </a:r>
            <a:r>
              <a:rPr kumimoji="1" lang="en-US" altLang="ja-JP" sz="3600" dirty="0"/>
              <a:t>5</a:t>
            </a:r>
            <a:r>
              <a:rPr kumimoji="1" lang="ja-JP" altLang="en-US" sz="3600" dirty="0"/>
              <a:t>における対話例の比較</a:t>
            </a:r>
          </a:p>
        </p:txBody>
      </p:sp>
      <p:cxnSp>
        <p:nvCxnSpPr>
          <p:cNvPr id="11" name="直線コネクタ 10">
            <a:extLst>
              <a:ext uri="{FF2B5EF4-FFF2-40B4-BE49-F238E27FC236}">
                <a16:creationId xmlns:a16="http://schemas.microsoft.com/office/drawing/2014/main" id="{22AA6E26-CDA1-529C-29C4-D81AC5737431}"/>
              </a:ext>
            </a:extLst>
          </p:cNvPr>
          <p:cNvCxnSpPr/>
          <p:nvPr/>
        </p:nvCxnSpPr>
        <p:spPr>
          <a:xfrm flipV="1">
            <a:off x="1033670" y="858676"/>
            <a:ext cx="10295612" cy="172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日付プレースホルダー 16">
            <a:extLst>
              <a:ext uri="{FF2B5EF4-FFF2-40B4-BE49-F238E27FC236}">
                <a16:creationId xmlns:a16="http://schemas.microsoft.com/office/drawing/2014/main" id="{29D5A4C4-7E9F-80EC-2A5D-D1F3FE4CAEBD}"/>
              </a:ext>
            </a:extLst>
          </p:cNvPr>
          <p:cNvSpPr>
            <a:spLocks noGrp="1"/>
          </p:cNvSpPr>
          <p:nvPr>
            <p:ph type="dt" sz="half" idx="10"/>
          </p:nvPr>
        </p:nvSpPr>
        <p:spPr/>
        <p:txBody>
          <a:bodyPr/>
          <a:lstStyle/>
          <a:p>
            <a:fld id="{82D3B0FE-7406-43DC-985B-D5269EC9AFE2}" type="datetime1">
              <a:rPr kumimoji="1" lang="ja-JP" altLang="en-US" smtClean="0"/>
              <a:t>2025/6/11</a:t>
            </a:fld>
            <a:endParaRPr kumimoji="1" lang="ja-JP" altLang="en-US"/>
          </a:p>
        </p:txBody>
      </p:sp>
      <p:sp>
        <p:nvSpPr>
          <p:cNvPr id="18" name="スライド番号プレースホルダー 17">
            <a:extLst>
              <a:ext uri="{FF2B5EF4-FFF2-40B4-BE49-F238E27FC236}">
                <a16:creationId xmlns:a16="http://schemas.microsoft.com/office/drawing/2014/main" id="{26B2CDFD-9B17-10C1-2ACC-3B3AA9EF681A}"/>
              </a:ext>
            </a:extLst>
          </p:cNvPr>
          <p:cNvSpPr>
            <a:spLocks noGrp="1"/>
          </p:cNvSpPr>
          <p:nvPr>
            <p:ph type="sldNum" sz="quarter" idx="12"/>
          </p:nvPr>
        </p:nvSpPr>
        <p:spPr/>
        <p:txBody>
          <a:bodyPr/>
          <a:lstStyle/>
          <a:p>
            <a:fld id="{FEF13177-6D45-4C76-BBB0-890CE83CA06E}" type="slidenum">
              <a:rPr kumimoji="1" lang="ja-JP" altLang="en-US" smtClean="0"/>
              <a:t>35</a:t>
            </a:fld>
            <a:endParaRPr kumimoji="1" lang="ja-JP" altLang="en-US"/>
          </a:p>
        </p:txBody>
      </p:sp>
      <p:graphicFrame>
        <p:nvGraphicFramePr>
          <p:cNvPr id="3" name="表 2">
            <a:extLst>
              <a:ext uri="{FF2B5EF4-FFF2-40B4-BE49-F238E27FC236}">
                <a16:creationId xmlns:a16="http://schemas.microsoft.com/office/drawing/2014/main" id="{E0D71F0F-0F94-E49C-29EA-6FC60CF43027}"/>
              </a:ext>
            </a:extLst>
          </p:cNvPr>
          <p:cNvGraphicFramePr>
            <a:graphicFrameLocks noGrp="1"/>
          </p:cNvGraphicFramePr>
          <p:nvPr>
            <p:extLst>
              <p:ext uri="{D42A27DB-BD31-4B8C-83A1-F6EECF244321}">
                <p14:modId xmlns:p14="http://schemas.microsoft.com/office/powerpoint/2010/main" val="3064439973"/>
              </p:ext>
            </p:extLst>
          </p:nvPr>
        </p:nvGraphicFramePr>
        <p:xfrm>
          <a:off x="1423395" y="1088028"/>
          <a:ext cx="9345210" cy="4539630"/>
        </p:xfrm>
        <a:graphic>
          <a:graphicData uri="http://schemas.openxmlformats.org/drawingml/2006/table">
            <a:tbl>
              <a:tblPr firstRow="1" bandRow="1">
                <a:tableStyleId>{793D81CF-94F2-401A-BA57-92F5A7B2D0C5}</a:tableStyleId>
              </a:tblPr>
              <a:tblGrid>
                <a:gridCol w="4015973">
                  <a:extLst>
                    <a:ext uri="{9D8B030D-6E8A-4147-A177-3AD203B41FA5}">
                      <a16:colId xmlns:a16="http://schemas.microsoft.com/office/drawing/2014/main" val="1630240511"/>
                    </a:ext>
                  </a:extLst>
                </a:gridCol>
                <a:gridCol w="5329237">
                  <a:extLst>
                    <a:ext uri="{9D8B030D-6E8A-4147-A177-3AD203B41FA5}">
                      <a16:colId xmlns:a16="http://schemas.microsoft.com/office/drawing/2014/main" val="379389271"/>
                    </a:ext>
                  </a:extLst>
                </a:gridCol>
              </a:tblGrid>
              <a:tr h="340722">
                <a:tc>
                  <a:txBody>
                    <a:bodyPr/>
                    <a:lstStyle/>
                    <a:p>
                      <a:pPr algn="ctr"/>
                      <a:r>
                        <a:rPr kumimoji="1" lang="ja-JP" altLang="en-US" dirty="0"/>
                        <a:t>従来手法（</a:t>
                      </a:r>
                      <a:r>
                        <a:rPr kumimoji="1" lang="en-US" altLang="ja-JP" dirty="0"/>
                        <a:t>LLM</a:t>
                      </a:r>
                      <a:r>
                        <a:rPr kumimoji="1" lang="ja-JP" altLang="en-US" dirty="0"/>
                        <a:t>なし）</a:t>
                      </a:r>
                    </a:p>
                  </a:txBody>
                  <a:tcPr/>
                </a:tc>
                <a:tc>
                  <a:txBody>
                    <a:bodyPr/>
                    <a:lstStyle/>
                    <a:p>
                      <a:pPr algn="ctr"/>
                      <a:r>
                        <a:rPr kumimoji="1" lang="ja-JP" altLang="en-US" dirty="0"/>
                        <a:t>提案手法</a:t>
                      </a:r>
                    </a:p>
                  </a:txBody>
                  <a:tcPr/>
                </a:tc>
                <a:extLst>
                  <a:ext uri="{0D108BD9-81ED-4DB2-BD59-A6C34878D82A}">
                    <a16:rowId xmlns:a16="http://schemas.microsoft.com/office/drawing/2014/main" val="3230906398"/>
                  </a:ext>
                </a:extLst>
              </a:tr>
              <a:tr h="651894">
                <a:tc>
                  <a:txBody>
                    <a:bodyPr/>
                    <a:lstStyle/>
                    <a:p>
                      <a:pPr algn="l"/>
                      <a:r>
                        <a:rPr kumimoji="1" lang="ja-JP" altLang="en-US" dirty="0"/>
                        <a:t>訓練者：</a:t>
                      </a:r>
                      <a:endParaRPr kumimoji="1" lang="en-US" altLang="ja-JP" dirty="0"/>
                    </a:p>
                    <a:p>
                      <a:pPr algn="ctr"/>
                      <a:r>
                        <a:rPr kumimoji="1" lang="ja-JP" altLang="en-US" dirty="0"/>
                        <a:t>「ご注文はお決まりですか」</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a:t>訓練者：</a:t>
                      </a:r>
                      <a:endParaRPr kumimoji="1" lang="en-US" altLang="ja-JP"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56066825"/>
                  </a:ext>
                </a:extLst>
              </a:tr>
              <a:tr h="651894">
                <a:tc>
                  <a:txBody>
                    <a:bodyPr/>
                    <a:lstStyle/>
                    <a:p>
                      <a:pPr algn="l"/>
                      <a:r>
                        <a:rPr kumimoji="1" lang="ja-JP" altLang="en-US" dirty="0"/>
                        <a:t>客：</a:t>
                      </a:r>
                      <a:endParaRPr kumimoji="1" lang="en-US" altLang="ja-JP" dirty="0"/>
                    </a:p>
                    <a:p>
                      <a:pPr algn="ct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pPr algn="l"/>
                      <a:r>
                        <a:rPr kumimoji="1" lang="ja-JP" altLang="en-US"/>
                        <a:t>客：</a:t>
                      </a:r>
                      <a:endParaRPr kumimoji="1" lang="en-US" altLang="ja-JP"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24789362"/>
                  </a:ext>
                </a:extLst>
              </a:tr>
              <a:tr h="651894">
                <a:tc>
                  <a:txBody>
                    <a:bodyPr/>
                    <a:lstStyle/>
                    <a:p>
                      <a:pPr algn="l"/>
                      <a:r>
                        <a:rPr kumimoji="1" lang="ja-JP" altLang="en-US"/>
                        <a:t>訓練者：</a:t>
                      </a:r>
                      <a:endParaRPr kumimoji="1" lang="en-US" altLang="ja-JP" dirty="0"/>
                    </a:p>
                  </a:txBody>
                  <a:tcPr>
                    <a:lnR w="12700" cap="flat" cmpd="sng" algn="ctr">
                      <a:solidFill>
                        <a:schemeClr val="tx1"/>
                      </a:solidFill>
                      <a:prstDash val="solid"/>
                      <a:round/>
                      <a:headEnd type="none" w="med" len="med"/>
                      <a:tailEnd type="none" w="med" len="med"/>
                    </a:lnR>
                  </a:tcPr>
                </a:tc>
                <a:tc>
                  <a:txBody>
                    <a:bodyPr/>
                    <a:lstStyle/>
                    <a:p>
                      <a:pPr algn="l"/>
                      <a:r>
                        <a:rPr kumimoji="1" lang="ja-JP" altLang="en-US" dirty="0"/>
                        <a:t>訓練者：</a:t>
                      </a:r>
                      <a:endParaRPr kumimoji="1" lang="en-US" altLang="ja-JP" dirty="0"/>
                    </a:p>
                    <a:p>
                      <a:pPr algn="ct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538440276"/>
                  </a:ext>
                </a:extLst>
              </a:tr>
              <a:tr h="651894">
                <a:tc>
                  <a:txBody>
                    <a:bodyPr/>
                    <a:lstStyle/>
                    <a:p>
                      <a:pPr algn="l"/>
                      <a:r>
                        <a:rPr kumimoji="1" lang="ja-JP" altLang="en-US">
                          <a:solidFill>
                            <a:schemeClr val="tx1"/>
                          </a:solidFill>
                        </a:rPr>
                        <a:t>客：</a:t>
                      </a:r>
                      <a:endParaRPr kumimoji="1" lang="en-US" altLang="ja-JP"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pPr algn="l"/>
                      <a:r>
                        <a:rPr kumimoji="1" lang="ja-JP" altLang="en-US">
                          <a:solidFill>
                            <a:schemeClr val="tx1"/>
                          </a:solidFill>
                        </a:rPr>
                        <a:t>客：</a:t>
                      </a:r>
                      <a:endParaRPr kumimoji="1" lang="en-US" altLang="ja-JP" dirty="0">
                        <a:solidFill>
                          <a:schemeClr val="tx1"/>
                        </a:solidFill>
                      </a:endParaRPr>
                    </a:p>
                    <a:p>
                      <a:pPr algn="l"/>
                      <a:endParaRPr kumimoji="1" lang="en-US" altLang="ja-JP" dirty="0">
                        <a:solidFill>
                          <a:schemeClr val="tx1"/>
                        </a:solidFill>
                      </a:endParaRPr>
                    </a:p>
                    <a:p>
                      <a:pPr algn="l"/>
                      <a:endParaRPr kumimoji="1" lang="en-US" altLang="ja-JP" dirty="0">
                        <a:solidFill>
                          <a:schemeClr val="tx1"/>
                        </a:solidFil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29859220"/>
                  </a:ext>
                </a:extLst>
              </a:tr>
              <a:tr h="651894">
                <a:tc rowSpan="2">
                  <a:txBody>
                    <a:bodyPr/>
                    <a:lstStyle/>
                    <a:p>
                      <a:pPr algn="ctr"/>
                      <a:r>
                        <a:rPr kumimoji="1" lang="en-US" altLang="ja-JP" dirty="0"/>
                        <a:t>-</a:t>
                      </a:r>
                      <a:endParaRPr kumimoji="1" lang="ja-JP" altLang="en-US" dirty="0"/>
                    </a:p>
                  </a:txBody>
                  <a:tcPr anchor="ctr">
                    <a:lnR w="12700" cap="flat" cmpd="sng" algn="ctr">
                      <a:solidFill>
                        <a:schemeClr val="tx1"/>
                      </a:solidFill>
                      <a:prstDash val="solid"/>
                      <a:round/>
                      <a:headEnd type="none" w="med" len="med"/>
                      <a:tailEnd type="none" w="med" len="med"/>
                    </a:lnR>
                  </a:tcPr>
                </a:tc>
                <a:tc>
                  <a:txBody>
                    <a:bodyPr/>
                    <a:lstStyle/>
                    <a:p>
                      <a:pPr algn="l"/>
                      <a:r>
                        <a:rPr kumimoji="1" lang="ja-JP" altLang="en-US" dirty="0"/>
                        <a:t>訓練者：</a:t>
                      </a:r>
                      <a:endParaRPr kumimoji="1" lang="en-US" altLang="ja-JP" dirty="0"/>
                    </a:p>
                    <a:p>
                      <a:pPr algn="ct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81384367"/>
                  </a:ext>
                </a:extLst>
              </a:tr>
              <a:tr h="651894">
                <a:tc vMerge="1">
                  <a:txBody>
                    <a:bodyPr/>
                    <a:lstStyle/>
                    <a:p>
                      <a:pPr algn="l"/>
                      <a:endParaRPr kumimoji="1" lang="ja-JP" altLang="en-US" dirty="0"/>
                    </a:p>
                  </a:txBody>
                  <a:tcPr>
                    <a:lnR w="12700" cap="flat" cmpd="sng" algn="ctr">
                      <a:solidFill>
                        <a:schemeClr val="tx1"/>
                      </a:solidFill>
                      <a:prstDash val="solid"/>
                      <a:round/>
                      <a:headEnd type="none" w="med" len="med"/>
                      <a:tailEnd type="none" w="med" len="med"/>
                    </a:lnR>
                  </a:tcPr>
                </a:tc>
                <a:tc>
                  <a:txBody>
                    <a:bodyPr/>
                    <a:lstStyle/>
                    <a:p>
                      <a:pPr algn="l"/>
                      <a:r>
                        <a:rPr kumimoji="1" lang="ja-JP" altLang="en-US"/>
                        <a:t>客：</a:t>
                      </a:r>
                      <a:endParaRPr kumimoji="1" lang="en-US" altLang="ja-JP"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42744109"/>
                  </a:ext>
                </a:extLst>
              </a:tr>
            </a:tbl>
          </a:graphicData>
        </a:graphic>
      </p:graphicFrame>
    </p:spTree>
    <p:extLst>
      <p:ext uri="{BB962C8B-B14F-4D97-AF65-F5344CB8AC3E}">
        <p14:creationId xmlns:p14="http://schemas.microsoft.com/office/powerpoint/2010/main" val="40972030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578FB-08AA-242D-6AE6-058E3D3DAF49}"/>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49B6FBE3-66A9-D62A-1B05-FEF86CFDE018}"/>
              </a:ext>
            </a:extLst>
          </p:cNvPr>
          <p:cNvSpPr/>
          <p:nvPr/>
        </p:nvSpPr>
        <p:spPr>
          <a:xfrm>
            <a:off x="923674" y="1027029"/>
            <a:ext cx="10405607" cy="10256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8D6EE54-08F9-8603-6ED9-B8BCF72FB439}"/>
              </a:ext>
            </a:extLst>
          </p:cNvPr>
          <p:cNvSpPr>
            <a:spLocks noGrp="1"/>
          </p:cNvSpPr>
          <p:nvPr>
            <p:ph type="title"/>
          </p:nvPr>
        </p:nvSpPr>
        <p:spPr>
          <a:xfrm>
            <a:off x="1097278" y="-18938"/>
            <a:ext cx="10058400" cy="896852"/>
          </a:xfrm>
        </p:spPr>
        <p:txBody>
          <a:bodyPr>
            <a:noAutofit/>
          </a:bodyPr>
          <a:lstStyle/>
          <a:p>
            <a:r>
              <a:rPr kumimoji="1" lang="ja-JP" altLang="en-US" sz="3600" dirty="0"/>
              <a:t>フェーズ</a:t>
            </a:r>
            <a:r>
              <a:rPr kumimoji="1" lang="en-US" altLang="ja-JP" sz="3600" dirty="0"/>
              <a:t>5</a:t>
            </a:r>
            <a:r>
              <a:rPr kumimoji="1" lang="ja-JP" altLang="en-US" sz="3600" dirty="0"/>
              <a:t>における対話例の比較</a:t>
            </a:r>
          </a:p>
        </p:txBody>
      </p:sp>
      <p:cxnSp>
        <p:nvCxnSpPr>
          <p:cNvPr id="11" name="直線コネクタ 10">
            <a:extLst>
              <a:ext uri="{FF2B5EF4-FFF2-40B4-BE49-F238E27FC236}">
                <a16:creationId xmlns:a16="http://schemas.microsoft.com/office/drawing/2014/main" id="{940FD2FF-2331-F71D-CB0D-D50BF406CE76}"/>
              </a:ext>
            </a:extLst>
          </p:cNvPr>
          <p:cNvCxnSpPr/>
          <p:nvPr/>
        </p:nvCxnSpPr>
        <p:spPr>
          <a:xfrm flipV="1">
            <a:off x="1033670" y="858676"/>
            <a:ext cx="10295612" cy="172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日付プレースホルダー 16">
            <a:extLst>
              <a:ext uri="{FF2B5EF4-FFF2-40B4-BE49-F238E27FC236}">
                <a16:creationId xmlns:a16="http://schemas.microsoft.com/office/drawing/2014/main" id="{6A969A3E-FAEC-DA1B-43C3-1792B635FB4B}"/>
              </a:ext>
            </a:extLst>
          </p:cNvPr>
          <p:cNvSpPr>
            <a:spLocks noGrp="1"/>
          </p:cNvSpPr>
          <p:nvPr>
            <p:ph type="dt" sz="half" idx="10"/>
          </p:nvPr>
        </p:nvSpPr>
        <p:spPr/>
        <p:txBody>
          <a:bodyPr/>
          <a:lstStyle/>
          <a:p>
            <a:fld id="{82D3B0FE-7406-43DC-985B-D5269EC9AFE2}" type="datetime1">
              <a:rPr kumimoji="1" lang="ja-JP" altLang="en-US" smtClean="0"/>
              <a:t>2025/6/11</a:t>
            </a:fld>
            <a:endParaRPr kumimoji="1" lang="ja-JP" altLang="en-US"/>
          </a:p>
        </p:txBody>
      </p:sp>
      <p:sp>
        <p:nvSpPr>
          <p:cNvPr id="18" name="スライド番号プレースホルダー 17">
            <a:extLst>
              <a:ext uri="{FF2B5EF4-FFF2-40B4-BE49-F238E27FC236}">
                <a16:creationId xmlns:a16="http://schemas.microsoft.com/office/drawing/2014/main" id="{5497D617-41CA-274B-0A02-40B59170DC49}"/>
              </a:ext>
            </a:extLst>
          </p:cNvPr>
          <p:cNvSpPr>
            <a:spLocks noGrp="1"/>
          </p:cNvSpPr>
          <p:nvPr>
            <p:ph type="sldNum" sz="quarter" idx="12"/>
          </p:nvPr>
        </p:nvSpPr>
        <p:spPr/>
        <p:txBody>
          <a:bodyPr/>
          <a:lstStyle/>
          <a:p>
            <a:fld id="{FEF13177-6D45-4C76-BBB0-890CE83CA06E}" type="slidenum">
              <a:rPr kumimoji="1" lang="ja-JP" altLang="en-US" smtClean="0"/>
              <a:t>36</a:t>
            </a:fld>
            <a:endParaRPr kumimoji="1" lang="ja-JP" altLang="en-US"/>
          </a:p>
        </p:txBody>
      </p:sp>
      <p:graphicFrame>
        <p:nvGraphicFramePr>
          <p:cNvPr id="3" name="表 2">
            <a:extLst>
              <a:ext uri="{FF2B5EF4-FFF2-40B4-BE49-F238E27FC236}">
                <a16:creationId xmlns:a16="http://schemas.microsoft.com/office/drawing/2014/main" id="{11A1C003-0CA0-756D-B130-CCFBA035E2C2}"/>
              </a:ext>
            </a:extLst>
          </p:cNvPr>
          <p:cNvGraphicFramePr>
            <a:graphicFrameLocks noGrp="1"/>
          </p:cNvGraphicFramePr>
          <p:nvPr>
            <p:extLst>
              <p:ext uri="{D42A27DB-BD31-4B8C-83A1-F6EECF244321}">
                <p14:modId xmlns:p14="http://schemas.microsoft.com/office/powerpoint/2010/main" val="1852033639"/>
              </p:ext>
            </p:extLst>
          </p:nvPr>
        </p:nvGraphicFramePr>
        <p:xfrm>
          <a:off x="1423395" y="1088028"/>
          <a:ext cx="9345210" cy="4539630"/>
        </p:xfrm>
        <a:graphic>
          <a:graphicData uri="http://schemas.openxmlformats.org/drawingml/2006/table">
            <a:tbl>
              <a:tblPr firstRow="1" bandRow="1">
                <a:tableStyleId>{793D81CF-94F2-401A-BA57-92F5A7B2D0C5}</a:tableStyleId>
              </a:tblPr>
              <a:tblGrid>
                <a:gridCol w="4015973">
                  <a:extLst>
                    <a:ext uri="{9D8B030D-6E8A-4147-A177-3AD203B41FA5}">
                      <a16:colId xmlns:a16="http://schemas.microsoft.com/office/drawing/2014/main" val="1630240511"/>
                    </a:ext>
                  </a:extLst>
                </a:gridCol>
                <a:gridCol w="5329237">
                  <a:extLst>
                    <a:ext uri="{9D8B030D-6E8A-4147-A177-3AD203B41FA5}">
                      <a16:colId xmlns:a16="http://schemas.microsoft.com/office/drawing/2014/main" val="379389271"/>
                    </a:ext>
                  </a:extLst>
                </a:gridCol>
              </a:tblGrid>
              <a:tr h="340722">
                <a:tc>
                  <a:txBody>
                    <a:bodyPr/>
                    <a:lstStyle/>
                    <a:p>
                      <a:pPr algn="ctr"/>
                      <a:r>
                        <a:rPr kumimoji="1" lang="ja-JP" altLang="en-US" dirty="0"/>
                        <a:t>従来手法（</a:t>
                      </a:r>
                      <a:r>
                        <a:rPr kumimoji="1" lang="en-US" altLang="ja-JP" dirty="0"/>
                        <a:t>LLM</a:t>
                      </a:r>
                      <a:r>
                        <a:rPr kumimoji="1" lang="ja-JP" altLang="en-US" dirty="0"/>
                        <a:t>なし）</a:t>
                      </a:r>
                    </a:p>
                  </a:txBody>
                  <a:tcPr/>
                </a:tc>
                <a:tc>
                  <a:txBody>
                    <a:bodyPr/>
                    <a:lstStyle/>
                    <a:p>
                      <a:pPr algn="ctr"/>
                      <a:r>
                        <a:rPr kumimoji="1" lang="ja-JP" altLang="en-US" dirty="0"/>
                        <a:t>提案手法</a:t>
                      </a:r>
                    </a:p>
                  </a:txBody>
                  <a:tcPr/>
                </a:tc>
                <a:extLst>
                  <a:ext uri="{0D108BD9-81ED-4DB2-BD59-A6C34878D82A}">
                    <a16:rowId xmlns:a16="http://schemas.microsoft.com/office/drawing/2014/main" val="3230906398"/>
                  </a:ext>
                </a:extLst>
              </a:tr>
              <a:tr h="651894">
                <a:tc>
                  <a:txBody>
                    <a:bodyPr/>
                    <a:lstStyle/>
                    <a:p>
                      <a:pPr algn="l"/>
                      <a:r>
                        <a:rPr kumimoji="1" lang="ja-JP" altLang="en-US" dirty="0"/>
                        <a:t>訓練者：</a:t>
                      </a:r>
                      <a:endParaRPr kumimoji="1" lang="en-US" altLang="ja-JP" dirty="0"/>
                    </a:p>
                    <a:p>
                      <a:pPr algn="ctr"/>
                      <a:r>
                        <a:rPr kumimoji="1" lang="ja-JP" altLang="en-US" dirty="0"/>
                        <a:t>「ご注文はお決まりですか」</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a:t>訓練者：</a:t>
                      </a:r>
                      <a:endParaRPr kumimoji="1" lang="en-US" altLang="ja-JP"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56066825"/>
                  </a:ext>
                </a:extLst>
              </a:tr>
              <a:tr h="651894">
                <a:tc>
                  <a:txBody>
                    <a:bodyPr/>
                    <a:lstStyle/>
                    <a:p>
                      <a:pPr algn="l"/>
                      <a:r>
                        <a:rPr kumimoji="1" lang="ja-JP" altLang="en-US" dirty="0"/>
                        <a:t>客：</a:t>
                      </a:r>
                      <a:endParaRPr kumimoji="1" lang="en-US" altLang="ja-JP" dirty="0"/>
                    </a:p>
                    <a:p>
                      <a:pPr algn="ctr"/>
                      <a:r>
                        <a:rPr kumimoji="1" lang="ja-JP" altLang="en-US" dirty="0"/>
                        <a:t>「</a:t>
                      </a:r>
                      <a:r>
                        <a:rPr kumimoji="1" lang="ja-JP" altLang="en-US" dirty="0">
                          <a:solidFill>
                            <a:srgbClr val="0070C0"/>
                          </a:solidFill>
                        </a:rPr>
                        <a:t>ハンバーガーセット</a:t>
                      </a:r>
                      <a:r>
                        <a:rPr kumimoji="1" lang="ja-JP" altLang="en-US" dirty="0"/>
                        <a:t>をお願いします」</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a:t>客：</a:t>
                      </a:r>
                      <a:endParaRPr kumimoji="1" lang="en-US" altLang="ja-JP"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24789362"/>
                  </a:ext>
                </a:extLst>
              </a:tr>
              <a:tr h="651894">
                <a:tc>
                  <a:txBody>
                    <a:bodyPr/>
                    <a:lstStyle/>
                    <a:p>
                      <a:pPr algn="l"/>
                      <a:r>
                        <a:rPr kumimoji="1" lang="ja-JP" altLang="en-US"/>
                        <a:t>訓練者：</a:t>
                      </a:r>
                      <a:endParaRPr kumimoji="1" lang="en-US" altLang="ja-JP" dirty="0"/>
                    </a:p>
                  </a:txBody>
                  <a:tcPr>
                    <a:lnR w="12700" cap="flat" cmpd="sng" algn="ctr">
                      <a:solidFill>
                        <a:schemeClr val="tx1"/>
                      </a:solidFill>
                      <a:prstDash val="solid"/>
                      <a:round/>
                      <a:headEnd type="none" w="med" len="med"/>
                      <a:tailEnd type="none" w="med" len="med"/>
                    </a:lnR>
                  </a:tcPr>
                </a:tc>
                <a:tc>
                  <a:txBody>
                    <a:bodyPr/>
                    <a:lstStyle/>
                    <a:p>
                      <a:pPr algn="l"/>
                      <a:r>
                        <a:rPr kumimoji="1" lang="ja-JP" altLang="en-US" dirty="0"/>
                        <a:t>訓練者：</a:t>
                      </a:r>
                      <a:endParaRPr kumimoji="1" lang="en-US" altLang="ja-JP" dirty="0"/>
                    </a:p>
                    <a:p>
                      <a:pPr algn="ct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538440276"/>
                  </a:ext>
                </a:extLst>
              </a:tr>
              <a:tr h="651894">
                <a:tc>
                  <a:txBody>
                    <a:bodyPr/>
                    <a:lstStyle/>
                    <a:p>
                      <a:pPr algn="l"/>
                      <a:r>
                        <a:rPr kumimoji="1" lang="ja-JP" altLang="en-US">
                          <a:solidFill>
                            <a:schemeClr val="tx1"/>
                          </a:solidFill>
                        </a:rPr>
                        <a:t>客：</a:t>
                      </a:r>
                      <a:endParaRPr kumimoji="1" lang="en-US" altLang="ja-JP"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pPr algn="l"/>
                      <a:r>
                        <a:rPr kumimoji="1" lang="ja-JP" altLang="en-US">
                          <a:solidFill>
                            <a:schemeClr val="tx1"/>
                          </a:solidFill>
                        </a:rPr>
                        <a:t>客：</a:t>
                      </a:r>
                      <a:endParaRPr kumimoji="1" lang="en-US" altLang="ja-JP" dirty="0">
                        <a:solidFill>
                          <a:schemeClr val="tx1"/>
                        </a:solidFill>
                      </a:endParaRPr>
                    </a:p>
                    <a:p>
                      <a:pPr algn="l"/>
                      <a:endParaRPr kumimoji="1" lang="en-US" altLang="ja-JP" dirty="0">
                        <a:solidFill>
                          <a:schemeClr val="tx1"/>
                        </a:solidFill>
                      </a:endParaRPr>
                    </a:p>
                    <a:p>
                      <a:pPr algn="l"/>
                      <a:endParaRPr kumimoji="1" lang="en-US" altLang="ja-JP" dirty="0">
                        <a:solidFill>
                          <a:schemeClr val="tx1"/>
                        </a:solidFil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29859220"/>
                  </a:ext>
                </a:extLst>
              </a:tr>
              <a:tr h="651894">
                <a:tc rowSpan="2">
                  <a:txBody>
                    <a:bodyPr/>
                    <a:lstStyle/>
                    <a:p>
                      <a:pPr algn="ctr"/>
                      <a:r>
                        <a:rPr kumimoji="1" lang="en-US" altLang="ja-JP" dirty="0"/>
                        <a:t>-</a:t>
                      </a:r>
                      <a:endParaRPr kumimoji="1" lang="ja-JP" altLang="en-US" dirty="0"/>
                    </a:p>
                  </a:txBody>
                  <a:tcPr anchor="ctr">
                    <a:lnR w="12700" cap="flat" cmpd="sng" algn="ctr">
                      <a:solidFill>
                        <a:schemeClr val="tx1"/>
                      </a:solidFill>
                      <a:prstDash val="solid"/>
                      <a:round/>
                      <a:headEnd type="none" w="med" len="med"/>
                      <a:tailEnd type="none" w="med" len="med"/>
                    </a:lnR>
                  </a:tcPr>
                </a:tc>
                <a:tc>
                  <a:txBody>
                    <a:bodyPr/>
                    <a:lstStyle/>
                    <a:p>
                      <a:pPr algn="l"/>
                      <a:r>
                        <a:rPr kumimoji="1" lang="ja-JP" altLang="en-US" dirty="0"/>
                        <a:t>訓練者：</a:t>
                      </a:r>
                      <a:endParaRPr kumimoji="1" lang="en-US" altLang="ja-JP" dirty="0"/>
                    </a:p>
                    <a:p>
                      <a:pPr algn="ct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81384367"/>
                  </a:ext>
                </a:extLst>
              </a:tr>
              <a:tr h="651894">
                <a:tc vMerge="1">
                  <a:txBody>
                    <a:bodyPr/>
                    <a:lstStyle/>
                    <a:p>
                      <a:pPr algn="l"/>
                      <a:endParaRPr kumimoji="1" lang="ja-JP" altLang="en-US" dirty="0"/>
                    </a:p>
                  </a:txBody>
                  <a:tcPr>
                    <a:lnR w="12700" cap="flat" cmpd="sng" algn="ctr">
                      <a:solidFill>
                        <a:schemeClr val="tx1"/>
                      </a:solidFill>
                      <a:prstDash val="solid"/>
                      <a:round/>
                      <a:headEnd type="none" w="med" len="med"/>
                      <a:tailEnd type="none" w="med" len="med"/>
                    </a:lnR>
                  </a:tcPr>
                </a:tc>
                <a:tc>
                  <a:txBody>
                    <a:bodyPr/>
                    <a:lstStyle/>
                    <a:p>
                      <a:pPr algn="l"/>
                      <a:r>
                        <a:rPr kumimoji="1" lang="ja-JP" altLang="en-US"/>
                        <a:t>客：</a:t>
                      </a:r>
                      <a:endParaRPr kumimoji="1" lang="en-US" altLang="ja-JP"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42744109"/>
                  </a:ext>
                </a:extLst>
              </a:tr>
            </a:tbl>
          </a:graphicData>
        </a:graphic>
      </p:graphicFrame>
    </p:spTree>
    <p:extLst>
      <p:ext uri="{BB962C8B-B14F-4D97-AF65-F5344CB8AC3E}">
        <p14:creationId xmlns:p14="http://schemas.microsoft.com/office/powerpoint/2010/main" val="25709572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FC54A6-95D2-25D7-6257-CB2E4FF8C4B0}"/>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CF382E15-1DDF-8476-CF00-3305CEFEE448}"/>
              </a:ext>
            </a:extLst>
          </p:cNvPr>
          <p:cNvSpPr/>
          <p:nvPr/>
        </p:nvSpPr>
        <p:spPr>
          <a:xfrm>
            <a:off x="923674" y="1027029"/>
            <a:ext cx="10405607" cy="10256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8F86E84-DF05-A0DA-E6E3-E18EAD6E98FE}"/>
              </a:ext>
            </a:extLst>
          </p:cNvPr>
          <p:cNvSpPr>
            <a:spLocks noGrp="1"/>
          </p:cNvSpPr>
          <p:nvPr>
            <p:ph type="title"/>
          </p:nvPr>
        </p:nvSpPr>
        <p:spPr>
          <a:xfrm>
            <a:off x="1097278" y="-18938"/>
            <a:ext cx="10058400" cy="896852"/>
          </a:xfrm>
        </p:spPr>
        <p:txBody>
          <a:bodyPr>
            <a:noAutofit/>
          </a:bodyPr>
          <a:lstStyle/>
          <a:p>
            <a:r>
              <a:rPr kumimoji="1" lang="ja-JP" altLang="en-US" sz="3600" dirty="0"/>
              <a:t>フェーズ</a:t>
            </a:r>
            <a:r>
              <a:rPr kumimoji="1" lang="en-US" altLang="ja-JP" sz="3600" dirty="0"/>
              <a:t>5</a:t>
            </a:r>
            <a:r>
              <a:rPr kumimoji="1" lang="ja-JP" altLang="en-US" sz="3600" dirty="0"/>
              <a:t>における対話例の比較</a:t>
            </a:r>
          </a:p>
        </p:txBody>
      </p:sp>
      <p:cxnSp>
        <p:nvCxnSpPr>
          <p:cNvPr id="11" name="直線コネクタ 10">
            <a:extLst>
              <a:ext uri="{FF2B5EF4-FFF2-40B4-BE49-F238E27FC236}">
                <a16:creationId xmlns:a16="http://schemas.microsoft.com/office/drawing/2014/main" id="{C655379D-F4C6-AE6E-B311-62996B670A5E}"/>
              </a:ext>
            </a:extLst>
          </p:cNvPr>
          <p:cNvCxnSpPr/>
          <p:nvPr/>
        </p:nvCxnSpPr>
        <p:spPr>
          <a:xfrm flipV="1">
            <a:off x="1033670" y="858676"/>
            <a:ext cx="10295612" cy="172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日付プレースホルダー 16">
            <a:extLst>
              <a:ext uri="{FF2B5EF4-FFF2-40B4-BE49-F238E27FC236}">
                <a16:creationId xmlns:a16="http://schemas.microsoft.com/office/drawing/2014/main" id="{69AC04EE-34D5-A78B-7DCD-EF1E295FBDB8}"/>
              </a:ext>
            </a:extLst>
          </p:cNvPr>
          <p:cNvSpPr>
            <a:spLocks noGrp="1"/>
          </p:cNvSpPr>
          <p:nvPr>
            <p:ph type="dt" sz="half" idx="10"/>
          </p:nvPr>
        </p:nvSpPr>
        <p:spPr/>
        <p:txBody>
          <a:bodyPr/>
          <a:lstStyle/>
          <a:p>
            <a:fld id="{82D3B0FE-7406-43DC-985B-D5269EC9AFE2}" type="datetime1">
              <a:rPr kumimoji="1" lang="ja-JP" altLang="en-US" smtClean="0"/>
              <a:t>2025/6/11</a:t>
            </a:fld>
            <a:endParaRPr kumimoji="1" lang="ja-JP" altLang="en-US"/>
          </a:p>
        </p:txBody>
      </p:sp>
      <p:sp>
        <p:nvSpPr>
          <p:cNvPr id="18" name="スライド番号プレースホルダー 17">
            <a:extLst>
              <a:ext uri="{FF2B5EF4-FFF2-40B4-BE49-F238E27FC236}">
                <a16:creationId xmlns:a16="http://schemas.microsoft.com/office/drawing/2014/main" id="{25E4681E-8DC5-0032-A615-A88D35DB18F4}"/>
              </a:ext>
            </a:extLst>
          </p:cNvPr>
          <p:cNvSpPr>
            <a:spLocks noGrp="1"/>
          </p:cNvSpPr>
          <p:nvPr>
            <p:ph type="sldNum" sz="quarter" idx="12"/>
          </p:nvPr>
        </p:nvSpPr>
        <p:spPr/>
        <p:txBody>
          <a:bodyPr/>
          <a:lstStyle/>
          <a:p>
            <a:fld id="{FEF13177-6D45-4C76-BBB0-890CE83CA06E}" type="slidenum">
              <a:rPr kumimoji="1" lang="ja-JP" altLang="en-US" smtClean="0"/>
              <a:t>37</a:t>
            </a:fld>
            <a:endParaRPr kumimoji="1" lang="ja-JP" altLang="en-US"/>
          </a:p>
        </p:txBody>
      </p:sp>
      <p:graphicFrame>
        <p:nvGraphicFramePr>
          <p:cNvPr id="3" name="表 2">
            <a:extLst>
              <a:ext uri="{FF2B5EF4-FFF2-40B4-BE49-F238E27FC236}">
                <a16:creationId xmlns:a16="http://schemas.microsoft.com/office/drawing/2014/main" id="{16A40823-FC21-1283-7F76-99D2DAD4239C}"/>
              </a:ext>
            </a:extLst>
          </p:cNvPr>
          <p:cNvGraphicFramePr>
            <a:graphicFrameLocks noGrp="1"/>
          </p:cNvGraphicFramePr>
          <p:nvPr>
            <p:extLst>
              <p:ext uri="{D42A27DB-BD31-4B8C-83A1-F6EECF244321}">
                <p14:modId xmlns:p14="http://schemas.microsoft.com/office/powerpoint/2010/main" val="2305746589"/>
              </p:ext>
            </p:extLst>
          </p:nvPr>
        </p:nvGraphicFramePr>
        <p:xfrm>
          <a:off x="1423395" y="1088028"/>
          <a:ext cx="9345210" cy="4539630"/>
        </p:xfrm>
        <a:graphic>
          <a:graphicData uri="http://schemas.openxmlformats.org/drawingml/2006/table">
            <a:tbl>
              <a:tblPr firstRow="1" bandRow="1">
                <a:tableStyleId>{793D81CF-94F2-401A-BA57-92F5A7B2D0C5}</a:tableStyleId>
              </a:tblPr>
              <a:tblGrid>
                <a:gridCol w="4015973">
                  <a:extLst>
                    <a:ext uri="{9D8B030D-6E8A-4147-A177-3AD203B41FA5}">
                      <a16:colId xmlns:a16="http://schemas.microsoft.com/office/drawing/2014/main" val="1630240511"/>
                    </a:ext>
                  </a:extLst>
                </a:gridCol>
                <a:gridCol w="5329237">
                  <a:extLst>
                    <a:ext uri="{9D8B030D-6E8A-4147-A177-3AD203B41FA5}">
                      <a16:colId xmlns:a16="http://schemas.microsoft.com/office/drawing/2014/main" val="379389271"/>
                    </a:ext>
                  </a:extLst>
                </a:gridCol>
              </a:tblGrid>
              <a:tr h="340722">
                <a:tc>
                  <a:txBody>
                    <a:bodyPr/>
                    <a:lstStyle/>
                    <a:p>
                      <a:pPr algn="ctr"/>
                      <a:r>
                        <a:rPr kumimoji="1" lang="ja-JP" altLang="en-US" dirty="0"/>
                        <a:t>従来手法（</a:t>
                      </a:r>
                      <a:r>
                        <a:rPr kumimoji="1" lang="en-US" altLang="ja-JP" dirty="0"/>
                        <a:t>LLM</a:t>
                      </a:r>
                      <a:r>
                        <a:rPr kumimoji="1" lang="ja-JP" altLang="en-US" dirty="0"/>
                        <a:t>なし）</a:t>
                      </a:r>
                    </a:p>
                  </a:txBody>
                  <a:tcPr/>
                </a:tc>
                <a:tc>
                  <a:txBody>
                    <a:bodyPr/>
                    <a:lstStyle/>
                    <a:p>
                      <a:pPr algn="ctr"/>
                      <a:r>
                        <a:rPr kumimoji="1" lang="ja-JP" altLang="en-US" dirty="0"/>
                        <a:t>提案手法</a:t>
                      </a:r>
                    </a:p>
                  </a:txBody>
                  <a:tcPr/>
                </a:tc>
                <a:extLst>
                  <a:ext uri="{0D108BD9-81ED-4DB2-BD59-A6C34878D82A}">
                    <a16:rowId xmlns:a16="http://schemas.microsoft.com/office/drawing/2014/main" val="3230906398"/>
                  </a:ext>
                </a:extLst>
              </a:tr>
              <a:tr h="651894">
                <a:tc>
                  <a:txBody>
                    <a:bodyPr/>
                    <a:lstStyle/>
                    <a:p>
                      <a:pPr algn="l"/>
                      <a:r>
                        <a:rPr kumimoji="1" lang="ja-JP" altLang="en-US" dirty="0"/>
                        <a:t>訓練者：</a:t>
                      </a:r>
                      <a:endParaRPr kumimoji="1" lang="en-US" altLang="ja-JP" dirty="0"/>
                    </a:p>
                    <a:p>
                      <a:pPr algn="ctr"/>
                      <a:r>
                        <a:rPr kumimoji="1" lang="ja-JP" altLang="en-US" dirty="0"/>
                        <a:t>「ご注文はお決まりですか」</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a:t>訓練者：</a:t>
                      </a:r>
                      <a:endParaRPr kumimoji="1" lang="en-US" altLang="ja-JP"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56066825"/>
                  </a:ext>
                </a:extLst>
              </a:tr>
              <a:tr h="651894">
                <a:tc>
                  <a:txBody>
                    <a:bodyPr/>
                    <a:lstStyle/>
                    <a:p>
                      <a:pPr algn="l"/>
                      <a:r>
                        <a:rPr kumimoji="1" lang="ja-JP" altLang="en-US" dirty="0"/>
                        <a:t>客：</a:t>
                      </a:r>
                      <a:endParaRPr kumimoji="1" lang="en-US" altLang="ja-JP" dirty="0"/>
                    </a:p>
                    <a:p>
                      <a:pPr algn="ctr"/>
                      <a:r>
                        <a:rPr kumimoji="1" lang="ja-JP" altLang="en-US" dirty="0"/>
                        <a:t>「</a:t>
                      </a:r>
                      <a:r>
                        <a:rPr kumimoji="1" lang="ja-JP" altLang="en-US" dirty="0">
                          <a:solidFill>
                            <a:srgbClr val="0070C0"/>
                          </a:solidFill>
                        </a:rPr>
                        <a:t>ハンバーガーセット</a:t>
                      </a:r>
                      <a:r>
                        <a:rPr kumimoji="1" lang="ja-JP" altLang="en-US" dirty="0"/>
                        <a:t>をお願いします」</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a:t>客：</a:t>
                      </a:r>
                      <a:endParaRPr kumimoji="1" lang="en-US" altLang="ja-JP"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24789362"/>
                  </a:ext>
                </a:extLst>
              </a:tr>
              <a:tr h="651894">
                <a:tc>
                  <a:txBody>
                    <a:bodyPr/>
                    <a:lstStyle/>
                    <a:p>
                      <a:pPr algn="l"/>
                      <a:r>
                        <a:rPr kumimoji="1" lang="ja-JP" altLang="en-US"/>
                        <a:t>訓練者：</a:t>
                      </a:r>
                    </a:p>
                    <a:p>
                      <a:pPr algn="ctr"/>
                      <a:r>
                        <a:rPr kumimoji="1" lang="ja-JP" altLang="en-US"/>
                        <a:t>「</a:t>
                      </a:r>
                      <a:r>
                        <a:rPr kumimoji="1" lang="ja-JP" altLang="en-US">
                          <a:solidFill>
                            <a:srgbClr val="0070C0"/>
                          </a:solidFill>
                        </a:rPr>
                        <a:t>ピザ</a:t>
                      </a:r>
                      <a:r>
                        <a:rPr kumimoji="1" lang="ja-JP" altLang="en-US"/>
                        <a:t>が一点ですね、かしこまりました」</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pPr algn="l"/>
                      <a:r>
                        <a:rPr kumimoji="1" lang="ja-JP" altLang="en-US" dirty="0"/>
                        <a:t>訓練者：</a:t>
                      </a:r>
                      <a:endParaRPr kumimoji="1" lang="en-US" altLang="ja-JP" dirty="0"/>
                    </a:p>
                    <a:p>
                      <a:pPr algn="ct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538440276"/>
                  </a:ext>
                </a:extLst>
              </a:tr>
              <a:tr h="651894">
                <a:tc>
                  <a:txBody>
                    <a:bodyPr/>
                    <a:lstStyle/>
                    <a:p>
                      <a:pPr algn="l"/>
                      <a:r>
                        <a:rPr kumimoji="1" lang="ja-JP" altLang="en-US">
                          <a:solidFill>
                            <a:schemeClr val="tx1"/>
                          </a:solidFill>
                        </a:rPr>
                        <a:t>客：</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a:solidFill>
                            <a:schemeClr val="tx1"/>
                          </a:solidFill>
                        </a:rPr>
                        <a:t>客：</a:t>
                      </a:r>
                      <a:endParaRPr kumimoji="1" lang="en-US" altLang="ja-JP" dirty="0">
                        <a:solidFill>
                          <a:schemeClr val="tx1"/>
                        </a:solidFill>
                      </a:endParaRPr>
                    </a:p>
                    <a:p>
                      <a:pPr algn="l"/>
                      <a:endParaRPr kumimoji="1" lang="en-US" altLang="ja-JP" dirty="0">
                        <a:solidFill>
                          <a:schemeClr val="tx1"/>
                        </a:solidFill>
                      </a:endParaRPr>
                    </a:p>
                    <a:p>
                      <a:pPr algn="l"/>
                      <a:endParaRPr kumimoji="1" lang="en-US" altLang="ja-JP" dirty="0">
                        <a:solidFill>
                          <a:schemeClr val="tx1"/>
                        </a:solidFil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29859220"/>
                  </a:ext>
                </a:extLst>
              </a:tr>
              <a:tr h="651894">
                <a:tc rowSpan="2">
                  <a:txBody>
                    <a:bodyPr/>
                    <a:lstStyle/>
                    <a:p>
                      <a:pPr algn="ctr"/>
                      <a:r>
                        <a:rPr kumimoji="1" lang="en-US" altLang="ja-JP" dirty="0"/>
                        <a:t>-</a:t>
                      </a:r>
                      <a:endParaRPr kumimoji="1" lang="ja-JP" altLang="en-US" dirty="0"/>
                    </a:p>
                  </a:txBody>
                  <a:tcPr anchor="ctr">
                    <a:lnR w="12700" cap="flat" cmpd="sng" algn="ctr">
                      <a:solidFill>
                        <a:schemeClr val="tx1"/>
                      </a:solidFill>
                      <a:prstDash val="solid"/>
                      <a:round/>
                      <a:headEnd type="none" w="med" len="med"/>
                      <a:tailEnd type="none" w="med" len="med"/>
                    </a:lnR>
                  </a:tcPr>
                </a:tc>
                <a:tc>
                  <a:txBody>
                    <a:bodyPr/>
                    <a:lstStyle/>
                    <a:p>
                      <a:pPr algn="l"/>
                      <a:r>
                        <a:rPr kumimoji="1" lang="ja-JP" altLang="en-US" dirty="0"/>
                        <a:t>訓練者：</a:t>
                      </a:r>
                      <a:endParaRPr kumimoji="1" lang="en-US" altLang="ja-JP" dirty="0"/>
                    </a:p>
                    <a:p>
                      <a:pPr algn="ct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81384367"/>
                  </a:ext>
                </a:extLst>
              </a:tr>
              <a:tr h="651894">
                <a:tc vMerge="1">
                  <a:txBody>
                    <a:bodyPr/>
                    <a:lstStyle/>
                    <a:p>
                      <a:pPr algn="l"/>
                      <a:endParaRPr kumimoji="1" lang="ja-JP" altLang="en-US" dirty="0"/>
                    </a:p>
                  </a:txBody>
                  <a:tcPr>
                    <a:lnR w="12700" cap="flat" cmpd="sng" algn="ctr">
                      <a:solidFill>
                        <a:schemeClr val="tx1"/>
                      </a:solidFill>
                      <a:prstDash val="solid"/>
                      <a:round/>
                      <a:headEnd type="none" w="med" len="med"/>
                      <a:tailEnd type="none" w="med" len="med"/>
                    </a:lnR>
                  </a:tcPr>
                </a:tc>
                <a:tc>
                  <a:txBody>
                    <a:bodyPr/>
                    <a:lstStyle/>
                    <a:p>
                      <a:pPr algn="l"/>
                      <a:r>
                        <a:rPr kumimoji="1" lang="ja-JP" altLang="en-US"/>
                        <a:t>客：</a:t>
                      </a:r>
                      <a:endParaRPr kumimoji="1" lang="en-US" altLang="ja-JP"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42744109"/>
                  </a:ext>
                </a:extLst>
              </a:tr>
            </a:tbl>
          </a:graphicData>
        </a:graphic>
      </p:graphicFrame>
    </p:spTree>
    <p:extLst>
      <p:ext uri="{BB962C8B-B14F-4D97-AF65-F5344CB8AC3E}">
        <p14:creationId xmlns:p14="http://schemas.microsoft.com/office/powerpoint/2010/main" val="40004946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81C661-DCA4-E11D-0016-1DCBFE6CFA7A}"/>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870815D2-60C1-23D1-F67F-62133C661132}"/>
              </a:ext>
            </a:extLst>
          </p:cNvPr>
          <p:cNvSpPr/>
          <p:nvPr/>
        </p:nvSpPr>
        <p:spPr>
          <a:xfrm>
            <a:off x="923674" y="1027029"/>
            <a:ext cx="10405607" cy="10256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897172F-ECD4-13C6-2FDC-C0DF9DCBBE04}"/>
              </a:ext>
            </a:extLst>
          </p:cNvPr>
          <p:cNvSpPr>
            <a:spLocks noGrp="1"/>
          </p:cNvSpPr>
          <p:nvPr>
            <p:ph type="title"/>
          </p:nvPr>
        </p:nvSpPr>
        <p:spPr>
          <a:xfrm>
            <a:off x="1097278" y="-18938"/>
            <a:ext cx="10058400" cy="896852"/>
          </a:xfrm>
        </p:spPr>
        <p:txBody>
          <a:bodyPr>
            <a:noAutofit/>
          </a:bodyPr>
          <a:lstStyle/>
          <a:p>
            <a:r>
              <a:rPr kumimoji="1" lang="ja-JP" altLang="en-US" sz="3600" dirty="0"/>
              <a:t>フェーズ</a:t>
            </a:r>
            <a:r>
              <a:rPr kumimoji="1" lang="en-US" altLang="ja-JP" sz="3600" dirty="0"/>
              <a:t>5</a:t>
            </a:r>
            <a:r>
              <a:rPr kumimoji="1" lang="ja-JP" altLang="en-US" sz="3600" dirty="0"/>
              <a:t>における対話例の比較</a:t>
            </a:r>
          </a:p>
        </p:txBody>
      </p:sp>
      <p:cxnSp>
        <p:nvCxnSpPr>
          <p:cNvPr id="11" name="直線コネクタ 10">
            <a:extLst>
              <a:ext uri="{FF2B5EF4-FFF2-40B4-BE49-F238E27FC236}">
                <a16:creationId xmlns:a16="http://schemas.microsoft.com/office/drawing/2014/main" id="{4FFFE8F9-96E7-E70A-5980-047EE3BCAFE6}"/>
              </a:ext>
            </a:extLst>
          </p:cNvPr>
          <p:cNvCxnSpPr/>
          <p:nvPr/>
        </p:nvCxnSpPr>
        <p:spPr>
          <a:xfrm flipV="1">
            <a:off x="1033670" y="858676"/>
            <a:ext cx="10295612" cy="172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日付プレースホルダー 16">
            <a:extLst>
              <a:ext uri="{FF2B5EF4-FFF2-40B4-BE49-F238E27FC236}">
                <a16:creationId xmlns:a16="http://schemas.microsoft.com/office/drawing/2014/main" id="{40CC0ADC-2E1C-94DA-27E9-FBA06C67671D}"/>
              </a:ext>
            </a:extLst>
          </p:cNvPr>
          <p:cNvSpPr>
            <a:spLocks noGrp="1"/>
          </p:cNvSpPr>
          <p:nvPr>
            <p:ph type="dt" sz="half" idx="10"/>
          </p:nvPr>
        </p:nvSpPr>
        <p:spPr/>
        <p:txBody>
          <a:bodyPr/>
          <a:lstStyle/>
          <a:p>
            <a:fld id="{82D3B0FE-7406-43DC-985B-D5269EC9AFE2}" type="datetime1">
              <a:rPr kumimoji="1" lang="ja-JP" altLang="en-US" smtClean="0"/>
              <a:t>2025/6/11</a:t>
            </a:fld>
            <a:endParaRPr kumimoji="1" lang="ja-JP" altLang="en-US"/>
          </a:p>
        </p:txBody>
      </p:sp>
      <p:sp>
        <p:nvSpPr>
          <p:cNvPr id="18" name="スライド番号プレースホルダー 17">
            <a:extLst>
              <a:ext uri="{FF2B5EF4-FFF2-40B4-BE49-F238E27FC236}">
                <a16:creationId xmlns:a16="http://schemas.microsoft.com/office/drawing/2014/main" id="{FB6C46BA-9E33-4FB7-EBB1-3B2BB107EE20}"/>
              </a:ext>
            </a:extLst>
          </p:cNvPr>
          <p:cNvSpPr>
            <a:spLocks noGrp="1"/>
          </p:cNvSpPr>
          <p:nvPr>
            <p:ph type="sldNum" sz="quarter" idx="12"/>
          </p:nvPr>
        </p:nvSpPr>
        <p:spPr/>
        <p:txBody>
          <a:bodyPr/>
          <a:lstStyle/>
          <a:p>
            <a:fld id="{FEF13177-6D45-4C76-BBB0-890CE83CA06E}" type="slidenum">
              <a:rPr kumimoji="1" lang="ja-JP" altLang="en-US" smtClean="0"/>
              <a:t>38</a:t>
            </a:fld>
            <a:endParaRPr kumimoji="1" lang="ja-JP" altLang="en-US"/>
          </a:p>
        </p:txBody>
      </p:sp>
      <p:graphicFrame>
        <p:nvGraphicFramePr>
          <p:cNvPr id="3" name="表 2">
            <a:extLst>
              <a:ext uri="{FF2B5EF4-FFF2-40B4-BE49-F238E27FC236}">
                <a16:creationId xmlns:a16="http://schemas.microsoft.com/office/drawing/2014/main" id="{83514A82-632A-C847-BA11-F9959E87B6AE}"/>
              </a:ext>
            </a:extLst>
          </p:cNvPr>
          <p:cNvGraphicFramePr>
            <a:graphicFrameLocks noGrp="1"/>
          </p:cNvGraphicFramePr>
          <p:nvPr>
            <p:extLst>
              <p:ext uri="{D42A27DB-BD31-4B8C-83A1-F6EECF244321}">
                <p14:modId xmlns:p14="http://schemas.microsoft.com/office/powerpoint/2010/main" val="366636766"/>
              </p:ext>
            </p:extLst>
          </p:nvPr>
        </p:nvGraphicFramePr>
        <p:xfrm>
          <a:off x="1423395" y="1088028"/>
          <a:ext cx="9345210" cy="4539630"/>
        </p:xfrm>
        <a:graphic>
          <a:graphicData uri="http://schemas.openxmlformats.org/drawingml/2006/table">
            <a:tbl>
              <a:tblPr firstRow="1" bandRow="1">
                <a:tableStyleId>{793D81CF-94F2-401A-BA57-92F5A7B2D0C5}</a:tableStyleId>
              </a:tblPr>
              <a:tblGrid>
                <a:gridCol w="4015973">
                  <a:extLst>
                    <a:ext uri="{9D8B030D-6E8A-4147-A177-3AD203B41FA5}">
                      <a16:colId xmlns:a16="http://schemas.microsoft.com/office/drawing/2014/main" val="1630240511"/>
                    </a:ext>
                  </a:extLst>
                </a:gridCol>
                <a:gridCol w="5329237">
                  <a:extLst>
                    <a:ext uri="{9D8B030D-6E8A-4147-A177-3AD203B41FA5}">
                      <a16:colId xmlns:a16="http://schemas.microsoft.com/office/drawing/2014/main" val="379389271"/>
                    </a:ext>
                  </a:extLst>
                </a:gridCol>
              </a:tblGrid>
              <a:tr h="340722">
                <a:tc>
                  <a:txBody>
                    <a:bodyPr/>
                    <a:lstStyle/>
                    <a:p>
                      <a:pPr algn="ctr"/>
                      <a:r>
                        <a:rPr kumimoji="1" lang="ja-JP" altLang="en-US" dirty="0"/>
                        <a:t>従来手法（</a:t>
                      </a:r>
                      <a:r>
                        <a:rPr kumimoji="1" lang="en-US" altLang="ja-JP" dirty="0"/>
                        <a:t>LLM</a:t>
                      </a:r>
                      <a:r>
                        <a:rPr kumimoji="1" lang="ja-JP" altLang="en-US" dirty="0"/>
                        <a:t>なし）</a:t>
                      </a:r>
                    </a:p>
                  </a:txBody>
                  <a:tcPr/>
                </a:tc>
                <a:tc>
                  <a:txBody>
                    <a:bodyPr/>
                    <a:lstStyle/>
                    <a:p>
                      <a:pPr algn="ctr"/>
                      <a:r>
                        <a:rPr kumimoji="1" lang="ja-JP" altLang="en-US" dirty="0"/>
                        <a:t>提案手法</a:t>
                      </a:r>
                    </a:p>
                  </a:txBody>
                  <a:tcPr/>
                </a:tc>
                <a:extLst>
                  <a:ext uri="{0D108BD9-81ED-4DB2-BD59-A6C34878D82A}">
                    <a16:rowId xmlns:a16="http://schemas.microsoft.com/office/drawing/2014/main" val="3230906398"/>
                  </a:ext>
                </a:extLst>
              </a:tr>
              <a:tr h="651894">
                <a:tc>
                  <a:txBody>
                    <a:bodyPr/>
                    <a:lstStyle/>
                    <a:p>
                      <a:pPr algn="l"/>
                      <a:r>
                        <a:rPr kumimoji="1" lang="ja-JP" altLang="en-US" dirty="0"/>
                        <a:t>訓練者：</a:t>
                      </a:r>
                      <a:endParaRPr kumimoji="1" lang="en-US" altLang="ja-JP" dirty="0"/>
                    </a:p>
                    <a:p>
                      <a:pPr algn="ctr"/>
                      <a:r>
                        <a:rPr kumimoji="1" lang="ja-JP" altLang="en-US" dirty="0"/>
                        <a:t>「ご注文はお決まりですか」</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a:t>訓練者：</a:t>
                      </a:r>
                      <a:endParaRPr kumimoji="1" lang="en-US" altLang="ja-JP"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56066825"/>
                  </a:ext>
                </a:extLst>
              </a:tr>
              <a:tr h="651894">
                <a:tc>
                  <a:txBody>
                    <a:bodyPr/>
                    <a:lstStyle/>
                    <a:p>
                      <a:pPr algn="l"/>
                      <a:r>
                        <a:rPr kumimoji="1" lang="ja-JP" altLang="en-US" dirty="0"/>
                        <a:t>客：</a:t>
                      </a:r>
                      <a:endParaRPr kumimoji="1" lang="en-US" altLang="ja-JP" dirty="0"/>
                    </a:p>
                    <a:p>
                      <a:pPr algn="ctr"/>
                      <a:r>
                        <a:rPr kumimoji="1" lang="ja-JP" altLang="en-US" dirty="0"/>
                        <a:t>「</a:t>
                      </a:r>
                      <a:r>
                        <a:rPr kumimoji="1" lang="ja-JP" altLang="en-US" dirty="0">
                          <a:solidFill>
                            <a:srgbClr val="0070C0"/>
                          </a:solidFill>
                        </a:rPr>
                        <a:t>ハンバーガーセット</a:t>
                      </a:r>
                      <a:r>
                        <a:rPr kumimoji="1" lang="ja-JP" altLang="en-US" dirty="0"/>
                        <a:t>をお願いします」</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a:t>客：</a:t>
                      </a:r>
                      <a:endParaRPr kumimoji="1" lang="en-US" altLang="ja-JP"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24789362"/>
                  </a:ext>
                </a:extLst>
              </a:tr>
              <a:tr h="651894">
                <a:tc>
                  <a:txBody>
                    <a:bodyPr/>
                    <a:lstStyle/>
                    <a:p>
                      <a:pPr algn="l"/>
                      <a:r>
                        <a:rPr kumimoji="1" lang="ja-JP" altLang="en-US" dirty="0"/>
                        <a:t>訓練者：</a:t>
                      </a:r>
                      <a:endParaRPr kumimoji="1" lang="en-US" altLang="ja-JP" dirty="0"/>
                    </a:p>
                    <a:p>
                      <a:pPr algn="ctr"/>
                      <a:r>
                        <a:rPr kumimoji="1" lang="ja-JP" altLang="en-US" dirty="0"/>
                        <a:t>「</a:t>
                      </a:r>
                      <a:r>
                        <a:rPr kumimoji="1" lang="ja-JP" altLang="en-US" dirty="0">
                          <a:solidFill>
                            <a:srgbClr val="0070C0"/>
                          </a:solidFill>
                        </a:rPr>
                        <a:t>ピザ</a:t>
                      </a:r>
                      <a:r>
                        <a:rPr kumimoji="1" lang="ja-JP" altLang="en-US" dirty="0"/>
                        <a:t>が一点ですね、かしこまりました」</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dirty="0"/>
                        <a:t>訓練者：</a:t>
                      </a:r>
                      <a:endParaRPr kumimoji="1" lang="en-US" altLang="ja-JP" dirty="0"/>
                    </a:p>
                    <a:p>
                      <a:pPr algn="ct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538440276"/>
                  </a:ext>
                </a:extLst>
              </a:tr>
              <a:tr h="651894">
                <a:tc>
                  <a:txBody>
                    <a:bodyPr/>
                    <a:lstStyle/>
                    <a:p>
                      <a:pPr algn="l"/>
                      <a:r>
                        <a:rPr kumimoji="1" lang="ja-JP" altLang="en-US" dirty="0">
                          <a:solidFill>
                            <a:schemeClr val="tx1"/>
                          </a:solidFill>
                        </a:rPr>
                        <a:t>客：</a:t>
                      </a:r>
                      <a:endParaRPr kumimoji="1" lang="en-US" altLang="ja-JP" dirty="0">
                        <a:solidFill>
                          <a:schemeClr val="tx1"/>
                        </a:solidFill>
                      </a:endParaRPr>
                    </a:p>
                    <a:p>
                      <a:pPr algn="ctr"/>
                      <a:r>
                        <a:rPr kumimoji="1" lang="ja-JP" altLang="en-US" dirty="0">
                          <a:solidFill>
                            <a:srgbClr val="0070C0"/>
                          </a:solidFill>
                        </a:rPr>
                        <a:t>「はい」</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a:solidFill>
                            <a:schemeClr val="tx1"/>
                          </a:solidFill>
                        </a:rPr>
                        <a:t>客：</a:t>
                      </a:r>
                      <a:endParaRPr kumimoji="1" lang="en-US" altLang="ja-JP" dirty="0">
                        <a:solidFill>
                          <a:schemeClr val="tx1"/>
                        </a:solidFill>
                      </a:endParaRPr>
                    </a:p>
                    <a:p>
                      <a:pPr algn="l"/>
                      <a:endParaRPr kumimoji="1" lang="en-US" altLang="ja-JP" dirty="0">
                        <a:solidFill>
                          <a:schemeClr val="tx1"/>
                        </a:solidFill>
                      </a:endParaRPr>
                    </a:p>
                    <a:p>
                      <a:pPr algn="l"/>
                      <a:endParaRPr kumimoji="1" lang="en-US" altLang="ja-JP" dirty="0">
                        <a:solidFill>
                          <a:schemeClr val="tx1"/>
                        </a:solidFil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29859220"/>
                  </a:ext>
                </a:extLst>
              </a:tr>
              <a:tr h="651894">
                <a:tc rowSpan="2">
                  <a:txBody>
                    <a:bodyPr/>
                    <a:lstStyle/>
                    <a:p>
                      <a:pPr algn="ctr"/>
                      <a:r>
                        <a:rPr kumimoji="1" lang="en-US" altLang="ja-JP" dirty="0"/>
                        <a:t>-</a:t>
                      </a:r>
                      <a:endParaRPr kumimoji="1" lang="ja-JP" altLang="en-US" dirty="0"/>
                    </a:p>
                  </a:txBody>
                  <a:tcPr anchor="ctr">
                    <a:lnR w="12700" cap="flat" cmpd="sng" algn="ctr">
                      <a:solidFill>
                        <a:schemeClr val="tx1"/>
                      </a:solidFill>
                      <a:prstDash val="solid"/>
                      <a:round/>
                      <a:headEnd type="none" w="med" len="med"/>
                      <a:tailEnd type="none" w="med" len="med"/>
                    </a:lnR>
                  </a:tcPr>
                </a:tc>
                <a:tc>
                  <a:txBody>
                    <a:bodyPr/>
                    <a:lstStyle/>
                    <a:p>
                      <a:pPr algn="l"/>
                      <a:r>
                        <a:rPr kumimoji="1" lang="ja-JP" altLang="en-US" dirty="0"/>
                        <a:t>訓練者：</a:t>
                      </a:r>
                      <a:endParaRPr kumimoji="1" lang="en-US" altLang="ja-JP" dirty="0"/>
                    </a:p>
                    <a:p>
                      <a:pPr algn="ct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81384367"/>
                  </a:ext>
                </a:extLst>
              </a:tr>
              <a:tr h="651894">
                <a:tc vMerge="1">
                  <a:txBody>
                    <a:bodyPr/>
                    <a:lstStyle/>
                    <a:p>
                      <a:pPr algn="l"/>
                      <a:endParaRPr kumimoji="1" lang="ja-JP" altLang="en-US" dirty="0"/>
                    </a:p>
                  </a:txBody>
                  <a:tcPr>
                    <a:lnR w="12700" cap="flat" cmpd="sng" algn="ctr">
                      <a:solidFill>
                        <a:schemeClr val="tx1"/>
                      </a:solidFill>
                      <a:prstDash val="solid"/>
                      <a:round/>
                      <a:headEnd type="none" w="med" len="med"/>
                      <a:tailEnd type="none" w="med" len="med"/>
                    </a:lnR>
                  </a:tcPr>
                </a:tc>
                <a:tc>
                  <a:txBody>
                    <a:bodyPr/>
                    <a:lstStyle/>
                    <a:p>
                      <a:pPr algn="l"/>
                      <a:r>
                        <a:rPr kumimoji="1" lang="ja-JP" altLang="en-US"/>
                        <a:t>客：</a:t>
                      </a:r>
                      <a:endParaRPr kumimoji="1" lang="en-US" altLang="ja-JP"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42744109"/>
                  </a:ext>
                </a:extLst>
              </a:tr>
            </a:tbl>
          </a:graphicData>
        </a:graphic>
      </p:graphicFrame>
      <p:sp>
        <p:nvSpPr>
          <p:cNvPr id="4" name="テキスト ボックス 3">
            <a:extLst>
              <a:ext uri="{FF2B5EF4-FFF2-40B4-BE49-F238E27FC236}">
                <a16:creationId xmlns:a16="http://schemas.microsoft.com/office/drawing/2014/main" id="{C6C6261A-8246-207C-DAEF-06A935D03C5D}"/>
              </a:ext>
            </a:extLst>
          </p:cNvPr>
          <p:cNvSpPr txBox="1"/>
          <p:nvPr/>
        </p:nvSpPr>
        <p:spPr>
          <a:xfrm>
            <a:off x="1961561" y="5681636"/>
            <a:ext cx="8268878" cy="461665"/>
          </a:xfrm>
          <a:prstGeom prst="rect">
            <a:avLst/>
          </a:prstGeom>
          <a:noFill/>
        </p:spPr>
        <p:txBody>
          <a:bodyPr wrap="square" rtlCol="0">
            <a:spAutoFit/>
          </a:bodyPr>
          <a:lstStyle/>
          <a:p>
            <a:pPr algn="ctr">
              <a:buClr>
                <a:schemeClr val="accent1"/>
              </a:buClr>
            </a:pPr>
            <a:r>
              <a:rPr kumimoji="1" lang="ja-JP" altLang="en-US" sz="2400" b="1" dirty="0">
                <a:solidFill>
                  <a:srgbClr val="0070C0"/>
                </a:solidFill>
              </a:rPr>
              <a:t>注文確認の誤り</a:t>
            </a:r>
            <a:r>
              <a:rPr kumimoji="1" lang="ja-JP" altLang="en-US" sz="2400" b="1">
                <a:solidFill>
                  <a:srgbClr val="0070C0"/>
                </a:solidFill>
              </a:rPr>
              <a:t>に対し、客側からの対応がとられていない</a:t>
            </a:r>
            <a:endParaRPr kumimoji="1" lang="en-US" altLang="ja-JP" sz="2400" b="1" dirty="0">
              <a:solidFill>
                <a:srgbClr val="0070C0"/>
              </a:solidFill>
            </a:endParaRPr>
          </a:p>
        </p:txBody>
      </p:sp>
    </p:spTree>
    <p:extLst>
      <p:ext uri="{BB962C8B-B14F-4D97-AF65-F5344CB8AC3E}">
        <p14:creationId xmlns:p14="http://schemas.microsoft.com/office/powerpoint/2010/main" val="11664282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FF4E79-0563-A9D2-BF4A-F119055C4276}"/>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982D8EFF-A9CD-8653-088B-93F96A391454}"/>
              </a:ext>
            </a:extLst>
          </p:cNvPr>
          <p:cNvSpPr/>
          <p:nvPr/>
        </p:nvSpPr>
        <p:spPr>
          <a:xfrm>
            <a:off x="923674" y="1027029"/>
            <a:ext cx="10405607" cy="10256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B574BC4A-B860-6F83-BF97-E6734B469E89}"/>
              </a:ext>
            </a:extLst>
          </p:cNvPr>
          <p:cNvSpPr>
            <a:spLocks noGrp="1"/>
          </p:cNvSpPr>
          <p:nvPr>
            <p:ph type="title"/>
          </p:nvPr>
        </p:nvSpPr>
        <p:spPr>
          <a:xfrm>
            <a:off x="1097278" y="-18938"/>
            <a:ext cx="10058400" cy="896852"/>
          </a:xfrm>
        </p:spPr>
        <p:txBody>
          <a:bodyPr>
            <a:noAutofit/>
          </a:bodyPr>
          <a:lstStyle/>
          <a:p>
            <a:r>
              <a:rPr kumimoji="1" lang="ja-JP" altLang="en-US" sz="3600" dirty="0"/>
              <a:t>フェーズ</a:t>
            </a:r>
            <a:r>
              <a:rPr kumimoji="1" lang="en-US" altLang="ja-JP" sz="3600" dirty="0"/>
              <a:t>5</a:t>
            </a:r>
            <a:r>
              <a:rPr kumimoji="1" lang="ja-JP" altLang="en-US" sz="3600" dirty="0"/>
              <a:t>における対話例の比較</a:t>
            </a:r>
          </a:p>
        </p:txBody>
      </p:sp>
      <p:cxnSp>
        <p:nvCxnSpPr>
          <p:cNvPr id="11" name="直線コネクタ 10">
            <a:extLst>
              <a:ext uri="{FF2B5EF4-FFF2-40B4-BE49-F238E27FC236}">
                <a16:creationId xmlns:a16="http://schemas.microsoft.com/office/drawing/2014/main" id="{7C2B192D-0FD7-3149-B950-A36F052E3A82}"/>
              </a:ext>
            </a:extLst>
          </p:cNvPr>
          <p:cNvCxnSpPr/>
          <p:nvPr/>
        </p:nvCxnSpPr>
        <p:spPr>
          <a:xfrm flipV="1">
            <a:off x="1033670" y="858676"/>
            <a:ext cx="10295612" cy="172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日付プレースホルダー 16">
            <a:extLst>
              <a:ext uri="{FF2B5EF4-FFF2-40B4-BE49-F238E27FC236}">
                <a16:creationId xmlns:a16="http://schemas.microsoft.com/office/drawing/2014/main" id="{0CCF5018-20C5-CD52-9765-96B27F94833A}"/>
              </a:ext>
            </a:extLst>
          </p:cNvPr>
          <p:cNvSpPr>
            <a:spLocks noGrp="1"/>
          </p:cNvSpPr>
          <p:nvPr>
            <p:ph type="dt" sz="half" idx="10"/>
          </p:nvPr>
        </p:nvSpPr>
        <p:spPr/>
        <p:txBody>
          <a:bodyPr/>
          <a:lstStyle/>
          <a:p>
            <a:fld id="{82D3B0FE-7406-43DC-985B-D5269EC9AFE2}" type="datetime1">
              <a:rPr kumimoji="1" lang="ja-JP" altLang="en-US" smtClean="0"/>
              <a:t>2025/6/11</a:t>
            </a:fld>
            <a:endParaRPr kumimoji="1" lang="ja-JP" altLang="en-US"/>
          </a:p>
        </p:txBody>
      </p:sp>
      <p:sp>
        <p:nvSpPr>
          <p:cNvPr id="18" name="スライド番号プレースホルダー 17">
            <a:extLst>
              <a:ext uri="{FF2B5EF4-FFF2-40B4-BE49-F238E27FC236}">
                <a16:creationId xmlns:a16="http://schemas.microsoft.com/office/drawing/2014/main" id="{A1176D11-C341-68D8-236B-8152E60ED7DB}"/>
              </a:ext>
            </a:extLst>
          </p:cNvPr>
          <p:cNvSpPr>
            <a:spLocks noGrp="1"/>
          </p:cNvSpPr>
          <p:nvPr>
            <p:ph type="sldNum" sz="quarter" idx="12"/>
          </p:nvPr>
        </p:nvSpPr>
        <p:spPr/>
        <p:txBody>
          <a:bodyPr/>
          <a:lstStyle/>
          <a:p>
            <a:fld id="{FEF13177-6D45-4C76-BBB0-890CE83CA06E}" type="slidenum">
              <a:rPr kumimoji="1" lang="ja-JP" altLang="en-US" smtClean="0"/>
              <a:t>39</a:t>
            </a:fld>
            <a:endParaRPr kumimoji="1" lang="ja-JP" altLang="en-US"/>
          </a:p>
        </p:txBody>
      </p:sp>
      <p:graphicFrame>
        <p:nvGraphicFramePr>
          <p:cNvPr id="3" name="表 2">
            <a:extLst>
              <a:ext uri="{FF2B5EF4-FFF2-40B4-BE49-F238E27FC236}">
                <a16:creationId xmlns:a16="http://schemas.microsoft.com/office/drawing/2014/main" id="{C021F099-55B6-9D4E-DE08-F868B530E547}"/>
              </a:ext>
            </a:extLst>
          </p:cNvPr>
          <p:cNvGraphicFramePr>
            <a:graphicFrameLocks noGrp="1"/>
          </p:cNvGraphicFramePr>
          <p:nvPr>
            <p:extLst>
              <p:ext uri="{D42A27DB-BD31-4B8C-83A1-F6EECF244321}">
                <p14:modId xmlns:p14="http://schemas.microsoft.com/office/powerpoint/2010/main" val="162674426"/>
              </p:ext>
            </p:extLst>
          </p:nvPr>
        </p:nvGraphicFramePr>
        <p:xfrm>
          <a:off x="1423395" y="1088028"/>
          <a:ext cx="9345210" cy="4539630"/>
        </p:xfrm>
        <a:graphic>
          <a:graphicData uri="http://schemas.openxmlformats.org/drawingml/2006/table">
            <a:tbl>
              <a:tblPr firstRow="1" bandRow="1">
                <a:tableStyleId>{793D81CF-94F2-401A-BA57-92F5A7B2D0C5}</a:tableStyleId>
              </a:tblPr>
              <a:tblGrid>
                <a:gridCol w="4015973">
                  <a:extLst>
                    <a:ext uri="{9D8B030D-6E8A-4147-A177-3AD203B41FA5}">
                      <a16:colId xmlns:a16="http://schemas.microsoft.com/office/drawing/2014/main" val="1630240511"/>
                    </a:ext>
                  </a:extLst>
                </a:gridCol>
                <a:gridCol w="5329237">
                  <a:extLst>
                    <a:ext uri="{9D8B030D-6E8A-4147-A177-3AD203B41FA5}">
                      <a16:colId xmlns:a16="http://schemas.microsoft.com/office/drawing/2014/main" val="379389271"/>
                    </a:ext>
                  </a:extLst>
                </a:gridCol>
              </a:tblGrid>
              <a:tr h="340722">
                <a:tc>
                  <a:txBody>
                    <a:bodyPr/>
                    <a:lstStyle/>
                    <a:p>
                      <a:pPr algn="ctr"/>
                      <a:r>
                        <a:rPr kumimoji="1" lang="ja-JP" altLang="en-US" dirty="0"/>
                        <a:t>従来手法（</a:t>
                      </a:r>
                      <a:r>
                        <a:rPr kumimoji="1" lang="en-US" altLang="ja-JP" dirty="0"/>
                        <a:t>LLM</a:t>
                      </a:r>
                      <a:r>
                        <a:rPr kumimoji="1" lang="ja-JP" altLang="en-US" dirty="0"/>
                        <a:t>なし）</a:t>
                      </a:r>
                    </a:p>
                  </a:txBody>
                  <a:tcPr/>
                </a:tc>
                <a:tc>
                  <a:txBody>
                    <a:bodyPr/>
                    <a:lstStyle/>
                    <a:p>
                      <a:pPr algn="ctr"/>
                      <a:r>
                        <a:rPr kumimoji="1" lang="ja-JP" altLang="en-US" dirty="0"/>
                        <a:t>提案手法</a:t>
                      </a:r>
                    </a:p>
                  </a:txBody>
                  <a:tcPr/>
                </a:tc>
                <a:extLst>
                  <a:ext uri="{0D108BD9-81ED-4DB2-BD59-A6C34878D82A}">
                    <a16:rowId xmlns:a16="http://schemas.microsoft.com/office/drawing/2014/main" val="3230906398"/>
                  </a:ext>
                </a:extLst>
              </a:tr>
              <a:tr h="651894">
                <a:tc>
                  <a:txBody>
                    <a:bodyPr/>
                    <a:lstStyle/>
                    <a:p>
                      <a:pPr algn="l"/>
                      <a:r>
                        <a:rPr kumimoji="1" lang="ja-JP" altLang="en-US" dirty="0"/>
                        <a:t>訓練者：</a:t>
                      </a:r>
                      <a:endParaRPr kumimoji="1" lang="en-US" altLang="ja-JP" dirty="0"/>
                    </a:p>
                    <a:p>
                      <a:pPr algn="ctr"/>
                      <a:r>
                        <a:rPr kumimoji="1" lang="ja-JP" altLang="en-US" dirty="0"/>
                        <a:t>「ご注文はお決まりですか」</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dirty="0"/>
                        <a:t>訓練者：</a:t>
                      </a:r>
                      <a:endParaRPr kumimoji="1" lang="en-US" altLang="ja-JP" dirty="0"/>
                    </a:p>
                    <a:p>
                      <a:pPr algn="ctr"/>
                      <a:r>
                        <a:rPr kumimoji="1" lang="ja-JP" altLang="en-US" dirty="0"/>
                        <a:t>「ご注文はお決まりですか」</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56066825"/>
                  </a:ext>
                </a:extLst>
              </a:tr>
              <a:tr h="651894">
                <a:tc>
                  <a:txBody>
                    <a:bodyPr/>
                    <a:lstStyle/>
                    <a:p>
                      <a:pPr algn="l"/>
                      <a:r>
                        <a:rPr kumimoji="1" lang="ja-JP" altLang="en-US" dirty="0"/>
                        <a:t>客：</a:t>
                      </a:r>
                      <a:endParaRPr kumimoji="1" lang="en-US" altLang="ja-JP" dirty="0"/>
                    </a:p>
                    <a:p>
                      <a:pPr algn="ctr"/>
                      <a:r>
                        <a:rPr kumimoji="1" lang="ja-JP" altLang="en-US" dirty="0"/>
                        <a:t>「</a:t>
                      </a:r>
                      <a:r>
                        <a:rPr kumimoji="1" lang="ja-JP" altLang="en-US" dirty="0">
                          <a:solidFill>
                            <a:srgbClr val="0070C0"/>
                          </a:solidFill>
                        </a:rPr>
                        <a:t>ハンバーガーセット</a:t>
                      </a:r>
                      <a:r>
                        <a:rPr kumimoji="1" lang="ja-JP" altLang="en-US" dirty="0"/>
                        <a:t>をお願いします」</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a:t>客：</a:t>
                      </a:r>
                      <a:endParaRPr kumimoji="1" lang="en-US" altLang="ja-JP"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24789362"/>
                  </a:ext>
                </a:extLst>
              </a:tr>
              <a:tr h="651894">
                <a:tc>
                  <a:txBody>
                    <a:bodyPr/>
                    <a:lstStyle/>
                    <a:p>
                      <a:pPr algn="l"/>
                      <a:r>
                        <a:rPr kumimoji="1" lang="ja-JP" altLang="en-US" dirty="0"/>
                        <a:t>訓練者：</a:t>
                      </a:r>
                      <a:endParaRPr kumimoji="1" lang="en-US" altLang="ja-JP" dirty="0"/>
                    </a:p>
                    <a:p>
                      <a:pPr algn="ctr"/>
                      <a:r>
                        <a:rPr kumimoji="1" lang="ja-JP" altLang="en-US" dirty="0"/>
                        <a:t>「</a:t>
                      </a:r>
                      <a:r>
                        <a:rPr kumimoji="1" lang="ja-JP" altLang="en-US" dirty="0">
                          <a:solidFill>
                            <a:srgbClr val="0070C0"/>
                          </a:solidFill>
                        </a:rPr>
                        <a:t>ピザ</a:t>
                      </a:r>
                      <a:r>
                        <a:rPr kumimoji="1" lang="ja-JP" altLang="en-US" dirty="0"/>
                        <a:t>が一点ですね、かしこまりました」</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a:t>訓練者：</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538440276"/>
                  </a:ext>
                </a:extLst>
              </a:tr>
              <a:tr h="651894">
                <a:tc>
                  <a:txBody>
                    <a:bodyPr/>
                    <a:lstStyle/>
                    <a:p>
                      <a:pPr algn="l"/>
                      <a:r>
                        <a:rPr kumimoji="1" lang="ja-JP" altLang="en-US" dirty="0">
                          <a:solidFill>
                            <a:schemeClr val="tx1"/>
                          </a:solidFill>
                        </a:rPr>
                        <a:t>客：</a:t>
                      </a:r>
                      <a:endParaRPr kumimoji="1" lang="en-US" altLang="ja-JP" dirty="0">
                        <a:solidFill>
                          <a:schemeClr val="tx1"/>
                        </a:solidFill>
                      </a:endParaRPr>
                    </a:p>
                    <a:p>
                      <a:pPr algn="ctr"/>
                      <a:r>
                        <a:rPr kumimoji="1" lang="ja-JP" altLang="en-US" dirty="0">
                          <a:solidFill>
                            <a:srgbClr val="0070C0"/>
                          </a:solidFill>
                        </a:rPr>
                        <a:t>「はい」</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a:solidFill>
                            <a:schemeClr val="tx1"/>
                          </a:solidFill>
                        </a:rPr>
                        <a:t>客：</a:t>
                      </a:r>
                      <a:endParaRPr kumimoji="1" lang="en-US" altLang="ja-JP" dirty="0">
                        <a:solidFill>
                          <a:schemeClr val="tx1"/>
                        </a:solidFill>
                      </a:endParaRPr>
                    </a:p>
                    <a:p>
                      <a:pPr algn="l"/>
                      <a:endParaRPr kumimoji="1" lang="en-US" altLang="ja-JP" dirty="0">
                        <a:solidFill>
                          <a:schemeClr val="tx1"/>
                        </a:solidFill>
                      </a:endParaRPr>
                    </a:p>
                    <a:p>
                      <a:pPr algn="l"/>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29859220"/>
                  </a:ext>
                </a:extLst>
              </a:tr>
              <a:tr h="651894">
                <a:tc rowSpan="2">
                  <a:txBody>
                    <a:bodyPr/>
                    <a:lstStyle/>
                    <a:p>
                      <a:pPr algn="ctr"/>
                      <a:r>
                        <a:rPr kumimoji="1" lang="en-US" altLang="ja-JP" dirty="0"/>
                        <a:t>-</a:t>
                      </a:r>
                      <a:endParaRPr kumimoji="1" lang="ja-JP" altLang="en-US" dirty="0"/>
                    </a:p>
                  </a:txBody>
                  <a:tcPr anchor="ctr">
                    <a:lnR w="12700" cap="flat" cmpd="sng" algn="ctr">
                      <a:solidFill>
                        <a:schemeClr val="tx1"/>
                      </a:solidFill>
                      <a:prstDash val="solid"/>
                      <a:round/>
                      <a:headEnd type="none" w="med" len="med"/>
                      <a:tailEnd type="none" w="med" len="med"/>
                    </a:lnR>
                  </a:tcPr>
                </a:tc>
                <a:tc>
                  <a:txBody>
                    <a:bodyPr/>
                    <a:lstStyle/>
                    <a:p>
                      <a:pPr algn="l"/>
                      <a:r>
                        <a:rPr kumimoji="1" lang="ja-JP" altLang="en-US"/>
                        <a:t>訓練者：</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81384367"/>
                  </a:ext>
                </a:extLst>
              </a:tr>
              <a:tr h="651894">
                <a:tc vMerge="1">
                  <a:txBody>
                    <a:bodyPr/>
                    <a:lstStyle/>
                    <a:p>
                      <a:pPr algn="l"/>
                      <a:endParaRPr kumimoji="1" lang="ja-JP" altLang="en-US" dirty="0"/>
                    </a:p>
                  </a:txBody>
                  <a:tcPr>
                    <a:lnR w="12700" cap="flat" cmpd="sng" algn="ctr">
                      <a:solidFill>
                        <a:schemeClr val="tx1"/>
                      </a:solidFill>
                      <a:prstDash val="solid"/>
                      <a:round/>
                      <a:headEnd type="none" w="med" len="med"/>
                      <a:tailEnd type="none" w="med" len="med"/>
                    </a:lnR>
                  </a:tcPr>
                </a:tc>
                <a:tc>
                  <a:txBody>
                    <a:bodyPr/>
                    <a:lstStyle/>
                    <a:p>
                      <a:pPr algn="l"/>
                      <a:r>
                        <a:rPr kumimoji="1" lang="ja-JP" altLang="en-US"/>
                        <a:t>客：</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42744109"/>
                  </a:ext>
                </a:extLst>
              </a:tr>
            </a:tbl>
          </a:graphicData>
        </a:graphic>
      </p:graphicFrame>
    </p:spTree>
    <p:extLst>
      <p:ext uri="{BB962C8B-B14F-4D97-AF65-F5344CB8AC3E}">
        <p14:creationId xmlns:p14="http://schemas.microsoft.com/office/powerpoint/2010/main" val="2566606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DC026F-1930-67BE-4F5B-FBC629523116}"/>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066C1F96-B0C1-F7D7-BF8E-751D95BC4471}"/>
              </a:ext>
            </a:extLst>
          </p:cNvPr>
          <p:cNvSpPr/>
          <p:nvPr/>
        </p:nvSpPr>
        <p:spPr>
          <a:xfrm>
            <a:off x="926327" y="1241496"/>
            <a:ext cx="10405607" cy="74640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A5A1355-DEBB-AA29-63EC-8D93C674F077}"/>
              </a:ext>
            </a:extLst>
          </p:cNvPr>
          <p:cNvSpPr>
            <a:spLocks noGrp="1"/>
          </p:cNvSpPr>
          <p:nvPr>
            <p:ph type="title"/>
          </p:nvPr>
        </p:nvSpPr>
        <p:spPr>
          <a:xfrm>
            <a:off x="1097278" y="208817"/>
            <a:ext cx="10058400" cy="896852"/>
          </a:xfrm>
        </p:spPr>
        <p:txBody>
          <a:bodyPr/>
          <a:lstStyle/>
          <a:p>
            <a:r>
              <a:rPr lang="ja-JP" altLang="en-US" dirty="0"/>
              <a:t>複数顧客接客訓練とは</a:t>
            </a:r>
            <a:endParaRPr kumimoji="1" lang="ja-JP" altLang="en-US" dirty="0"/>
          </a:p>
        </p:txBody>
      </p:sp>
      <p:cxnSp>
        <p:nvCxnSpPr>
          <p:cNvPr id="11" name="直線コネクタ 10">
            <a:extLst>
              <a:ext uri="{FF2B5EF4-FFF2-40B4-BE49-F238E27FC236}">
                <a16:creationId xmlns:a16="http://schemas.microsoft.com/office/drawing/2014/main" id="{042930F0-576C-0737-CFEC-AAF7C62786F0}"/>
              </a:ext>
            </a:extLst>
          </p:cNvPr>
          <p:cNvCxnSpPr/>
          <p:nvPr/>
        </p:nvCxnSpPr>
        <p:spPr>
          <a:xfrm flipV="1">
            <a:off x="1036322" y="995211"/>
            <a:ext cx="10295612" cy="172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コンテンツ プレースホルダー 13">
            <a:extLst>
              <a:ext uri="{FF2B5EF4-FFF2-40B4-BE49-F238E27FC236}">
                <a16:creationId xmlns:a16="http://schemas.microsoft.com/office/drawing/2014/main" id="{9877697A-104C-895F-C11E-178C009D9C61}"/>
              </a:ext>
            </a:extLst>
          </p:cNvPr>
          <p:cNvSpPr>
            <a:spLocks noGrp="1"/>
          </p:cNvSpPr>
          <p:nvPr>
            <p:ph idx="1"/>
          </p:nvPr>
        </p:nvSpPr>
        <p:spPr>
          <a:xfrm>
            <a:off x="1187605" y="1254691"/>
            <a:ext cx="9816789" cy="628591"/>
          </a:xfrm>
        </p:spPr>
        <p:txBody>
          <a:bodyPr/>
          <a:lstStyle/>
          <a:p>
            <a:r>
              <a:rPr lang="ja-JP" altLang="en-US" dirty="0">
                <a:solidFill>
                  <a:schemeClr val="tx1"/>
                </a:solidFill>
              </a:rPr>
              <a:t>・複数の顧客へ接客を行う場面における訓練</a:t>
            </a:r>
            <a:endParaRPr lang="en-US" altLang="ja-JP" dirty="0">
              <a:solidFill>
                <a:schemeClr val="tx1"/>
              </a:solidFill>
            </a:endParaRPr>
          </a:p>
        </p:txBody>
      </p:sp>
      <p:sp>
        <p:nvSpPr>
          <p:cNvPr id="4" name="日付プレースホルダー 3">
            <a:extLst>
              <a:ext uri="{FF2B5EF4-FFF2-40B4-BE49-F238E27FC236}">
                <a16:creationId xmlns:a16="http://schemas.microsoft.com/office/drawing/2014/main" id="{CF655D91-1E5D-23E2-0952-DF618432D0E0}"/>
              </a:ext>
            </a:extLst>
          </p:cNvPr>
          <p:cNvSpPr>
            <a:spLocks noGrp="1"/>
          </p:cNvSpPr>
          <p:nvPr>
            <p:ph type="dt" sz="half" idx="10"/>
          </p:nvPr>
        </p:nvSpPr>
        <p:spPr>
          <a:xfrm>
            <a:off x="44844" y="6519646"/>
            <a:ext cx="2472271" cy="365125"/>
          </a:xfrm>
        </p:spPr>
        <p:txBody>
          <a:bodyPr/>
          <a:lstStyle/>
          <a:p>
            <a:fld id="{B71C10F4-D259-4E7D-9998-808BC7CEDA45}" type="datetime1">
              <a:rPr kumimoji="1" lang="ja-JP" altLang="en-US" smtClean="0"/>
              <a:t>2025/6/11</a:t>
            </a:fld>
            <a:endParaRPr kumimoji="1" lang="ja-JP" altLang="en-US"/>
          </a:p>
        </p:txBody>
      </p:sp>
      <p:sp>
        <p:nvSpPr>
          <p:cNvPr id="6" name="スライド番号プレースホルダー 5">
            <a:extLst>
              <a:ext uri="{FF2B5EF4-FFF2-40B4-BE49-F238E27FC236}">
                <a16:creationId xmlns:a16="http://schemas.microsoft.com/office/drawing/2014/main" id="{3381E3EE-E9CC-FC00-7942-ECE22171E700}"/>
              </a:ext>
            </a:extLst>
          </p:cNvPr>
          <p:cNvSpPr>
            <a:spLocks noGrp="1"/>
          </p:cNvSpPr>
          <p:nvPr>
            <p:ph type="sldNum" sz="quarter" idx="12"/>
          </p:nvPr>
        </p:nvSpPr>
        <p:spPr>
          <a:xfrm>
            <a:off x="10784259" y="6486566"/>
            <a:ext cx="1312025" cy="365125"/>
          </a:xfrm>
        </p:spPr>
        <p:txBody>
          <a:bodyPr/>
          <a:lstStyle/>
          <a:p>
            <a:fld id="{FEF13177-6D45-4C76-BBB0-890CE83CA06E}" type="slidenum">
              <a:rPr kumimoji="1" lang="ja-JP" altLang="en-US" smtClean="0"/>
              <a:t>4</a:t>
            </a:fld>
            <a:endParaRPr kumimoji="1" lang="ja-JP" altLang="en-US"/>
          </a:p>
        </p:txBody>
      </p:sp>
      <p:pic>
        <p:nvPicPr>
          <p:cNvPr id="15" name="グラフィックス 14" descr="男性 単色塗りつぶし">
            <a:extLst>
              <a:ext uri="{FF2B5EF4-FFF2-40B4-BE49-F238E27FC236}">
                <a16:creationId xmlns:a16="http://schemas.microsoft.com/office/drawing/2014/main" id="{207D2E1D-7ADB-B4CA-0C45-C0D7D9D349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40347" y="2242711"/>
            <a:ext cx="902143" cy="902143"/>
          </a:xfrm>
          <a:prstGeom prst="rect">
            <a:avLst/>
          </a:prstGeom>
        </p:spPr>
      </p:pic>
      <p:pic>
        <p:nvPicPr>
          <p:cNvPr id="18" name="グラフィックス 17" descr="食事をしている人 単色塗りつぶし">
            <a:extLst>
              <a:ext uri="{FF2B5EF4-FFF2-40B4-BE49-F238E27FC236}">
                <a16:creationId xmlns:a16="http://schemas.microsoft.com/office/drawing/2014/main" id="{91227720-E32D-0289-2C6D-3189BA4C9EB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64563" y="2322847"/>
            <a:ext cx="914400" cy="914400"/>
          </a:xfrm>
          <a:prstGeom prst="rect">
            <a:avLst/>
          </a:prstGeom>
        </p:spPr>
      </p:pic>
      <p:pic>
        <p:nvPicPr>
          <p:cNvPr id="29" name="グラフィックス 28" descr="男性の集団 単色塗りつぶし">
            <a:extLst>
              <a:ext uri="{FF2B5EF4-FFF2-40B4-BE49-F238E27FC236}">
                <a16:creationId xmlns:a16="http://schemas.microsoft.com/office/drawing/2014/main" id="{95F5ADB5-2C6C-CD71-3109-F7AB7DB2593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42490" y="2132258"/>
            <a:ext cx="875444" cy="875444"/>
          </a:xfrm>
          <a:prstGeom prst="rect">
            <a:avLst/>
          </a:prstGeom>
        </p:spPr>
      </p:pic>
      <p:pic>
        <p:nvPicPr>
          <p:cNvPr id="33" name="グラフィックス 32" descr="男子生徒 単色塗りつぶし">
            <a:extLst>
              <a:ext uri="{FF2B5EF4-FFF2-40B4-BE49-F238E27FC236}">
                <a16:creationId xmlns:a16="http://schemas.microsoft.com/office/drawing/2014/main" id="{35BC4143-89EA-82B1-C5E0-44148E1C35C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92718" y="3186240"/>
            <a:ext cx="1485221" cy="1485221"/>
          </a:xfrm>
          <a:prstGeom prst="rect">
            <a:avLst/>
          </a:prstGeom>
        </p:spPr>
      </p:pic>
      <p:pic>
        <p:nvPicPr>
          <p:cNvPr id="34" name="グラフィックス 33" descr="食事をしている人 単色塗りつぶし">
            <a:extLst>
              <a:ext uri="{FF2B5EF4-FFF2-40B4-BE49-F238E27FC236}">
                <a16:creationId xmlns:a16="http://schemas.microsoft.com/office/drawing/2014/main" id="{742C95DB-61BE-767B-1415-66046614B01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5485102" y="2929609"/>
            <a:ext cx="1398004" cy="1398004"/>
          </a:xfrm>
          <a:prstGeom prst="rect">
            <a:avLst/>
          </a:prstGeom>
        </p:spPr>
      </p:pic>
      <p:sp>
        <p:nvSpPr>
          <p:cNvPr id="42" name="テキスト ボックス 41">
            <a:extLst>
              <a:ext uri="{FF2B5EF4-FFF2-40B4-BE49-F238E27FC236}">
                <a16:creationId xmlns:a16="http://schemas.microsoft.com/office/drawing/2014/main" id="{538112DE-14C3-2FC7-32FC-AFA6AD46B6EB}"/>
              </a:ext>
            </a:extLst>
          </p:cNvPr>
          <p:cNvSpPr txBox="1"/>
          <p:nvPr/>
        </p:nvSpPr>
        <p:spPr>
          <a:xfrm>
            <a:off x="8023373" y="3131102"/>
            <a:ext cx="2024252" cy="369332"/>
          </a:xfrm>
          <a:prstGeom prst="rect">
            <a:avLst/>
          </a:prstGeom>
          <a:noFill/>
        </p:spPr>
        <p:txBody>
          <a:bodyPr wrap="square" rtlCol="0">
            <a:spAutoFit/>
          </a:bodyPr>
          <a:lstStyle/>
          <a:p>
            <a:pPr algn="ctr"/>
            <a:r>
              <a:rPr kumimoji="1" lang="ja-JP" altLang="en-US" b="1" dirty="0"/>
              <a:t>入店対応</a:t>
            </a:r>
          </a:p>
        </p:txBody>
      </p:sp>
      <p:sp>
        <p:nvSpPr>
          <p:cNvPr id="43" name="吹き出し: 四角形 42">
            <a:extLst>
              <a:ext uri="{FF2B5EF4-FFF2-40B4-BE49-F238E27FC236}">
                <a16:creationId xmlns:a16="http://schemas.microsoft.com/office/drawing/2014/main" id="{F64101A4-6FDF-B44A-8ADB-8987ACD8D7A4}"/>
              </a:ext>
            </a:extLst>
          </p:cNvPr>
          <p:cNvSpPr/>
          <p:nvPr/>
        </p:nvSpPr>
        <p:spPr>
          <a:xfrm>
            <a:off x="3528304" y="1928188"/>
            <a:ext cx="1978343" cy="394659"/>
          </a:xfrm>
          <a:prstGeom prst="wedgeRectCallout">
            <a:avLst>
              <a:gd name="adj1" fmla="val -6492"/>
              <a:gd name="adj2" fmla="val 77352"/>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注文いいですか？</a:t>
            </a:r>
          </a:p>
        </p:txBody>
      </p:sp>
      <p:sp>
        <p:nvSpPr>
          <p:cNvPr id="44" name="テキスト ボックス 43">
            <a:extLst>
              <a:ext uri="{FF2B5EF4-FFF2-40B4-BE49-F238E27FC236}">
                <a16:creationId xmlns:a16="http://schemas.microsoft.com/office/drawing/2014/main" id="{DF2B8C99-6557-73BF-6302-D6B3A8B3DF39}"/>
              </a:ext>
            </a:extLst>
          </p:cNvPr>
          <p:cNvSpPr txBox="1"/>
          <p:nvPr/>
        </p:nvSpPr>
        <p:spPr>
          <a:xfrm>
            <a:off x="3693741" y="3121917"/>
            <a:ext cx="2024252" cy="369332"/>
          </a:xfrm>
          <a:prstGeom prst="rect">
            <a:avLst/>
          </a:prstGeom>
          <a:noFill/>
        </p:spPr>
        <p:txBody>
          <a:bodyPr wrap="square" rtlCol="0">
            <a:spAutoFit/>
          </a:bodyPr>
          <a:lstStyle/>
          <a:p>
            <a:pPr algn="ctr"/>
            <a:r>
              <a:rPr kumimoji="1" lang="ja-JP" altLang="en-US" b="1" dirty="0"/>
              <a:t>注文対応</a:t>
            </a:r>
          </a:p>
        </p:txBody>
      </p:sp>
      <p:sp>
        <p:nvSpPr>
          <p:cNvPr id="46" name="テキスト ボックス 45">
            <a:extLst>
              <a:ext uri="{FF2B5EF4-FFF2-40B4-BE49-F238E27FC236}">
                <a16:creationId xmlns:a16="http://schemas.microsoft.com/office/drawing/2014/main" id="{B07FC4AF-00A0-1562-0FD7-9AFD8180A592}"/>
              </a:ext>
            </a:extLst>
          </p:cNvPr>
          <p:cNvSpPr txBox="1"/>
          <p:nvPr/>
        </p:nvSpPr>
        <p:spPr>
          <a:xfrm>
            <a:off x="5250961" y="4217470"/>
            <a:ext cx="2024252" cy="369332"/>
          </a:xfrm>
          <a:prstGeom prst="rect">
            <a:avLst/>
          </a:prstGeom>
          <a:noFill/>
        </p:spPr>
        <p:txBody>
          <a:bodyPr wrap="square" rtlCol="0">
            <a:spAutoFit/>
          </a:bodyPr>
          <a:lstStyle/>
          <a:p>
            <a:pPr algn="ctr"/>
            <a:r>
              <a:rPr kumimoji="1" lang="ja-JP" altLang="en-US" b="1" dirty="0"/>
              <a:t>クレーム対応</a:t>
            </a:r>
          </a:p>
        </p:txBody>
      </p:sp>
      <p:sp>
        <p:nvSpPr>
          <p:cNvPr id="47" name="吹き出し: 四角形 46">
            <a:extLst>
              <a:ext uri="{FF2B5EF4-FFF2-40B4-BE49-F238E27FC236}">
                <a16:creationId xmlns:a16="http://schemas.microsoft.com/office/drawing/2014/main" id="{6028E57E-BAF8-B46E-FEC4-2C67F1C0FED5}"/>
              </a:ext>
            </a:extLst>
          </p:cNvPr>
          <p:cNvSpPr/>
          <p:nvPr/>
        </p:nvSpPr>
        <p:spPr>
          <a:xfrm flipH="1">
            <a:off x="5490106" y="2551914"/>
            <a:ext cx="2024250" cy="394659"/>
          </a:xfrm>
          <a:prstGeom prst="wedgeRectCallout">
            <a:avLst>
              <a:gd name="adj1" fmla="val -6492"/>
              <a:gd name="adj2" fmla="val 77352"/>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料理に髪の毛が</a:t>
            </a:r>
            <a:r>
              <a:rPr kumimoji="1" lang="en-US" altLang="ja-JP" dirty="0">
                <a:solidFill>
                  <a:schemeClr val="tx1"/>
                </a:solidFill>
              </a:rPr>
              <a:t>…</a:t>
            </a:r>
            <a:endParaRPr kumimoji="1" lang="ja-JP" altLang="en-US" dirty="0">
              <a:solidFill>
                <a:schemeClr val="tx1"/>
              </a:solidFill>
            </a:endParaRPr>
          </a:p>
        </p:txBody>
      </p:sp>
      <p:sp>
        <p:nvSpPr>
          <p:cNvPr id="48" name="吹き出し: 四角形 47">
            <a:extLst>
              <a:ext uri="{FF2B5EF4-FFF2-40B4-BE49-F238E27FC236}">
                <a16:creationId xmlns:a16="http://schemas.microsoft.com/office/drawing/2014/main" id="{56FF530A-0608-18DC-6A1A-195EB4AE9EEC}"/>
              </a:ext>
            </a:extLst>
          </p:cNvPr>
          <p:cNvSpPr/>
          <p:nvPr/>
        </p:nvSpPr>
        <p:spPr>
          <a:xfrm flipH="1">
            <a:off x="7751989" y="1730858"/>
            <a:ext cx="1478858" cy="394659"/>
          </a:xfrm>
          <a:prstGeom prst="wedgeRectCallout">
            <a:avLst>
              <a:gd name="adj1" fmla="val -6492"/>
              <a:gd name="adj2" fmla="val 77352"/>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すみません</a:t>
            </a:r>
          </a:p>
        </p:txBody>
      </p:sp>
      <p:sp>
        <p:nvSpPr>
          <p:cNvPr id="5" name="テキスト ボックス 4">
            <a:extLst>
              <a:ext uri="{FF2B5EF4-FFF2-40B4-BE49-F238E27FC236}">
                <a16:creationId xmlns:a16="http://schemas.microsoft.com/office/drawing/2014/main" id="{F4E0260C-3D09-F5EB-6DF2-FF10AF9740F2}"/>
              </a:ext>
            </a:extLst>
          </p:cNvPr>
          <p:cNvSpPr txBox="1"/>
          <p:nvPr/>
        </p:nvSpPr>
        <p:spPr>
          <a:xfrm>
            <a:off x="680643" y="5009146"/>
            <a:ext cx="10830711" cy="461665"/>
          </a:xfrm>
          <a:prstGeom prst="rect">
            <a:avLst/>
          </a:prstGeom>
          <a:noFill/>
        </p:spPr>
        <p:txBody>
          <a:bodyPr wrap="square" rtlCol="0">
            <a:spAutoFit/>
          </a:bodyPr>
          <a:lstStyle/>
          <a:p>
            <a:pPr algn="ctr">
              <a:buClr>
                <a:schemeClr val="accent1"/>
              </a:buClr>
            </a:pPr>
            <a:r>
              <a:rPr kumimoji="1" lang="ja-JP" altLang="en-US" sz="2400" b="1"/>
              <a:t>複数の接客タスクが並行して発生する状況</a:t>
            </a:r>
            <a:endParaRPr kumimoji="1" lang="en-US" altLang="ja-JP" sz="2400" b="1" dirty="0"/>
          </a:p>
        </p:txBody>
      </p:sp>
      <p:sp>
        <p:nvSpPr>
          <p:cNvPr id="3" name="テキスト ボックス 2">
            <a:extLst>
              <a:ext uri="{FF2B5EF4-FFF2-40B4-BE49-F238E27FC236}">
                <a16:creationId xmlns:a16="http://schemas.microsoft.com/office/drawing/2014/main" id="{AD583299-F612-AD3A-F1D4-9F5860D7D2DE}"/>
              </a:ext>
            </a:extLst>
          </p:cNvPr>
          <p:cNvSpPr txBox="1"/>
          <p:nvPr/>
        </p:nvSpPr>
        <p:spPr>
          <a:xfrm>
            <a:off x="2023202" y="4556079"/>
            <a:ext cx="2024252" cy="369332"/>
          </a:xfrm>
          <a:prstGeom prst="rect">
            <a:avLst/>
          </a:prstGeom>
          <a:noFill/>
        </p:spPr>
        <p:txBody>
          <a:bodyPr wrap="square" rtlCol="0">
            <a:spAutoFit/>
          </a:bodyPr>
          <a:lstStyle/>
          <a:p>
            <a:pPr algn="ctr"/>
            <a:r>
              <a:rPr kumimoji="1" lang="ja-JP" altLang="en-US" b="1"/>
              <a:t>店員</a:t>
            </a:r>
            <a:endParaRPr kumimoji="1" lang="ja-JP" altLang="en-US" b="1" dirty="0"/>
          </a:p>
        </p:txBody>
      </p:sp>
    </p:spTree>
    <p:extLst>
      <p:ext uri="{BB962C8B-B14F-4D97-AF65-F5344CB8AC3E}">
        <p14:creationId xmlns:p14="http://schemas.microsoft.com/office/powerpoint/2010/main" val="481293476"/>
      </p:ext>
    </p:extLst>
  </p:cSld>
  <p:clrMapOvr>
    <a:masterClrMapping/>
  </p:clrMapOvr>
  <mc:AlternateContent xmlns:mc="http://schemas.openxmlformats.org/markup-compatibility/2006" xmlns:p14="http://schemas.microsoft.com/office/powerpoint/2010/main">
    <mc:Choice Requires="p14">
      <p:transition spd="slow" p14:dur="2000" advTm="62825"/>
    </mc:Choice>
    <mc:Fallback xmlns="">
      <p:transition spd="slow" advTm="62825"/>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94F13F-F949-FC8E-BC84-7EE6F5245F8E}"/>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EE64C4BE-554C-F23E-0C3A-D5D302DDF885}"/>
              </a:ext>
            </a:extLst>
          </p:cNvPr>
          <p:cNvSpPr/>
          <p:nvPr/>
        </p:nvSpPr>
        <p:spPr>
          <a:xfrm>
            <a:off x="923674" y="1027029"/>
            <a:ext cx="10405607" cy="10256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70E8168-5399-95EE-8A46-6F8EF68904CD}"/>
              </a:ext>
            </a:extLst>
          </p:cNvPr>
          <p:cNvSpPr>
            <a:spLocks noGrp="1"/>
          </p:cNvSpPr>
          <p:nvPr>
            <p:ph type="title"/>
          </p:nvPr>
        </p:nvSpPr>
        <p:spPr>
          <a:xfrm>
            <a:off x="1097278" y="-18938"/>
            <a:ext cx="10058400" cy="896852"/>
          </a:xfrm>
        </p:spPr>
        <p:txBody>
          <a:bodyPr>
            <a:noAutofit/>
          </a:bodyPr>
          <a:lstStyle/>
          <a:p>
            <a:r>
              <a:rPr kumimoji="1" lang="ja-JP" altLang="en-US" sz="3600" dirty="0"/>
              <a:t>フェーズ</a:t>
            </a:r>
            <a:r>
              <a:rPr kumimoji="1" lang="en-US" altLang="ja-JP" sz="3600" dirty="0"/>
              <a:t>5</a:t>
            </a:r>
            <a:r>
              <a:rPr kumimoji="1" lang="ja-JP" altLang="en-US" sz="3600" dirty="0"/>
              <a:t>における対話例の比較</a:t>
            </a:r>
          </a:p>
        </p:txBody>
      </p:sp>
      <p:cxnSp>
        <p:nvCxnSpPr>
          <p:cNvPr id="11" name="直線コネクタ 10">
            <a:extLst>
              <a:ext uri="{FF2B5EF4-FFF2-40B4-BE49-F238E27FC236}">
                <a16:creationId xmlns:a16="http://schemas.microsoft.com/office/drawing/2014/main" id="{A89C55CE-0FDB-C284-3207-D9057FFA3964}"/>
              </a:ext>
            </a:extLst>
          </p:cNvPr>
          <p:cNvCxnSpPr/>
          <p:nvPr/>
        </p:nvCxnSpPr>
        <p:spPr>
          <a:xfrm flipV="1">
            <a:off x="1033670" y="858676"/>
            <a:ext cx="10295612" cy="172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日付プレースホルダー 16">
            <a:extLst>
              <a:ext uri="{FF2B5EF4-FFF2-40B4-BE49-F238E27FC236}">
                <a16:creationId xmlns:a16="http://schemas.microsoft.com/office/drawing/2014/main" id="{CE96FC40-A249-95B3-5626-7730D8DFC2F8}"/>
              </a:ext>
            </a:extLst>
          </p:cNvPr>
          <p:cNvSpPr>
            <a:spLocks noGrp="1"/>
          </p:cNvSpPr>
          <p:nvPr>
            <p:ph type="dt" sz="half" idx="10"/>
          </p:nvPr>
        </p:nvSpPr>
        <p:spPr/>
        <p:txBody>
          <a:bodyPr/>
          <a:lstStyle/>
          <a:p>
            <a:fld id="{82D3B0FE-7406-43DC-985B-D5269EC9AFE2}" type="datetime1">
              <a:rPr kumimoji="1" lang="ja-JP" altLang="en-US" smtClean="0"/>
              <a:t>2025/6/11</a:t>
            </a:fld>
            <a:endParaRPr kumimoji="1" lang="ja-JP" altLang="en-US"/>
          </a:p>
        </p:txBody>
      </p:sp>
      <p:sp>
        <p:nvSpPr>
          <p:cNvPr id="18" name="スライド番号プレースホルダー 17">
            <a:extLst>
              <a:ext uri="{FF2B5EF4-FFF2-40B4-BE49-F238E27FC236}">
                <a16:creationId xmlns:a16="http://schemas.microsoft.com/office/drawing/2014/main" id="{EC75D00D-A450-FBE4-FE7C-524968DF425A}"/>
              </a:ext>
            </a:extLst>
          </p:cNvPr>
          <p:cNvSpPr>
            <a:spLocks noGrp="1"/>
          </p:cNvSpPr>
          <p:nvPr>
            <p:ph type="sldNum" sz="quarter" idx="12"/>
          </p:nvPr>
        </p:nvSpPr>
        <p:spPr/>
        <p:txBody>
          <a:bodyPr/>
          <a:lstStyle/>
          <a:p>
            <a:fld id="{FEF13177-6D45-4C76-BBB0-890CE83CA06E}" type="slidenum">
              <a:rPr kumimoji="1" lang="ja-JP" altLang="en-US" smtClean="0"/>
              <a:t>40</a:t>
            </a:fld>
            <a:endParaRPr kumimoji="1" lang="ja-JP" altLang="en-US"/>
          </a:p>
        </p:txBody>
      </p:sp>
      <p:graphicFrame>
        <p:nvGraphicFramePr>
          <p:cNvPr id="3" name="表 2">
            <a:extLst>
              <a:ext uri="{FF2B5EF4-FFF2-40B4-BE49-F238E27FC236}">
                <a16:creationId xmlns:a16="http://schemas.microsoft.com/office/drawing/2014/main" id="{6C90A3B7-E9CD-E4E0-8272-92492814CEF8}"/>
              </a:ext>
            </a:extLst>
          </p:cNvPr>
          <p:cNvGraphicFramePr>
            <a:graphicFrameLocks noGrp="1"/>
          </p:cNvGraphicFramePr>
          <p:nvPr>
            <p:extLst>
              <p:ext uri="{D42A27DB-BD31-4B8C-83A1-F6EECF244321}">
                <p14:modId xmlns:p14="http://schemas.microsoft.com/office/powerpoint/2010/main" val="1823771580"/>
              </p:ext>
            </p:extLst>
          </p:nvPr>
        </p:nvGraphicFramePr>
        <p:xfrm>
          <a:off x="1423395" y="1088028"/>
          <a:ext cx="9345210" cy="4539630"/>
        </p:xfrm>
        <a:graphic>
          <a:graphicData uri="http://schemas.openxmlformats.org/drawingml/2006/table">
            <a:tbl>
              <a:tblPr firstRow="1" bandRow="1">
                <a:tableStyleId>{793D81CF-94F2-401A-BA57-92F5A7B2D0C5}</a:tableStyleId>
              </a:tblPr>
              <a:tblGrid>
                <a:gridCol w="4015973">
                  <a:extLst>
                    <a:ext uri="{9D8B030D-6E8A-4147-A177-3AD203B41FA5}">
                      <a16:colId xmlns:a16="http://schemas.microsoft.com/office/drawing/2014/main" val="1630240511"/>
                    </a:ext>
                  </a:extLst>
                </a:gridCol>
                <a:gridCol w="5329237">
                  <a:extLst>
                    <a:ext uri="{9D8B030D-6E8A-4147-A177-3AD203B41FA5}">
                      <a16:colId xmlns:a16="http://schemas.microsoft.com/office/drawing/2014/main" val="379389271"/>
                    </a:ext>
                  </a:extLst>
                </a:gridCol>
              </a:tblGrid>
              <a:tr h="340722">
                <a:tc>
                  <a:txBody>
                    <a:bodyPr/>
                    <a:lstStyle/>
                    <a:p>
                      <a:pPr algn="ctr"/>
                      <a:r>
                        <a:rPr kumimoji="1" lang="ja-JP" altLang="en-US" dirty="0"/>
                        <a:t>従来手法（</a:t>
                      </a:r>
                      <a:r>
                        <a:rPr kumimoji="1" lang="en-US" altLang="ja-JP" dirty="0"/>
                        <a:t>LLM</a:t>
                      </a:r>
                      <a:r>
                        <a:rPr kumimoji="1" lang="ja-JP" altLang="en-US" dirty="0"/>
                        <a:t>なし）</a:t>
                      </a:r>
                    </a:p>
                  </a:txBody>
                  <a:tcPr/>
                </a:tc>
                <a:tc>
                  <a:txBody>
                    <a:bodyPr/>
                    <a:lstStyle/>
                    <a:p>
                      <a:pPr algn="ctr"/>
                      <a:r>
                        <a:rPr kumimoji="1" lang="ja-JP" altLang="en-US" dirty="0"/>
                        <a:t>提案手法</a:t>
                      </a:r>
                    </a:p>
                  </a:txBody>
                  <a:tcPr/>
                </a:tc>
                <a:extLst>
                  <a:ext uri="{0D108BD9-81ED-4DB2-BD59-A6C34878D82A}">
                    <a16:rowId xmlns:a16="http://schemas.microsoft.com/office/drawing/2014/main" val="3230906398"/>
                  </a:ext>
                </a:extLst>
              </a:tr>
              <a:tr h="651894">
                <a:tc>
                  <a:txBody>
                    <a:bodyPr/>
                    <a:lstStyle/>
                    <a:p>
                      <a:pPr algn="l"/>
                      <a:r>
                        <a:rPr kumimoji="1" lang="ja-JP" altLang="en-US" dirty="0"/>
                        <a:t>訓練者：</a:t>
                      </a:r>
                      <a:endParaRPr kumimoji="1" lang="en-US" altLang="ja-JP" dirty="0"/>
                    </a:p>
                    <a:p>
                      <a:pPr algn="ctr"/>
                      <a:r>
                        <a:rPr kumimoji="1" lang="ja-JP" altLang="en-US" dirty="0"/>
                        <a:t>「ご注文はお決まりですか」</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dirty="0"/>
                        <a:t>訓練者：</a:t>
                      </a:r>
                      <a:endParaRPr kumimoji="1" lang="en-US" altLang="ja-JP" dirty="0"/>
                    </a:p>
                    <a:p>
                      <a:pPr algn="ctr"/>
                      <a:r>
                        <a:rPr kumimoji="1" lang="ja-JP" altLang="en-US" dirty="0"/>
                        <a:t>「ご注文はお決まりですか」</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56066825"/>
                  </a:ext>
                </a:extLst>
              </a:tr>
              <a:tr h="651894">
                <a:tc>
                  <a:txBody>
                    <a:bodyPr/>
                    <a:lstStyle/>
                    <a:p>
                      <a:pPr algn="l"/>
                      <a:r>
                        <a:rPr kumimoji="1" lang="ja-JP" altLang="en-US" dirty="0"/>
                        <a:t>客：</a:t>
                      </a:r>
                      <a:endParaRPr kumimoji="1" lang="en-US" altLang="ja-JP" dirty="0"/>
                    </a:p>
                    <a:p>
                      <a:pPr algn="ctr"/>
                      <a:r>
                        <a:rPr kumimoji="1" lang="ja-JP" altLang="en-US" dirty="0"/>
                        <a:t>「</a:t>
                      </a:r>
                      <a:r>
                        <a:rPr kumimoji="1" lang="ja-JP" altLang="en-US" dirty="0">
                          <a:solidFill>
                            <a:srgbClr val="0070C0"/>
                          </a:solidFill>
                        </a:rPr>
                        <a:t>ハンバーガーセット</a:t>
                      </a:r>
                      <a:r>
                        <a:rPr kumimoji="1" lang="ja-JP" altLang="en-US" dirty="0"/>
                        <a:t>をお願いします」</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dirty="0"/>
                        <a:t>客：</a:t>
                      </a:r>
                      <a:endParaRPr kumimoji="1" lang="en-US" altLang="ja-JP" dirty="0"/>
                    </a:p>
                    <a:p>
                      <a:pPr algn="ctr"/>
                      <a:r>
                        <a:rPr kumimoji="1" lang="ja-JP" altLang="en-US" dirty="0"/>
                        <a:t>「</a:t>
                      </a:r>
                      <a:r>
                        <a:rPr kumimoji="1" lang="ja-JP" altLang="en-US" dirty="0">
                          <a:solidFill>
                            <a:srgbClr val="FF0000"/>
                          </a:solidFill>
                        </a:rPr>
                        <a:t>ピザ</a:t>
                      </a:r>
                      <a:r>
                        <a:rPr kumimoji="1" lang="ja-JP" altLang="en-US" dirty="0"/>
                        <a:t>をお願いします」</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24789362"/>
                  </a:ext>
                </a:extLst>
              </a:tr>
              <a:tr h="651894">
                <a:tc>
                  <a:txBody>
                    <a:bodyPr/>
                    <a:lstStyle/>
                    <a:p>
                      <a:pPr algn="l"/>
                      <a:r>
                        <a:rPr kumimoji="1" lang="ja-JP" altLang="en-US" dirty="0"/>
                        <a:t>訓練者：</a:t>
                      </a:r>
                      <a:endParaRPr kumimoji="1" lang="en-US" altLang="ja-JP" dirty="0"/>
                    </a:p>
                    <a:p>
                      <a:pPr algn="ctr"/>
                      <a:r>
                        <a:rPr kumimoji="1" lang="ja-JP" altLang="en-US" dirty="0"/>
                        <a:t>「</a:t>
                      </a:r>
                      <a:r>
                        <a:rPr kumimoji="1" lang="ja-JP" altLang="en-US" dirty="0">
                          <a:solidFill>
                            <a:srgbClr val="0070C0"/>
                          </a:solidFill>
                        </a:rPr>
                        <a:t>ピザ</a:t>
                      </a:r>
                      <a:r>
                        <a:rPr kumimoji="1" lang="ja-JP" altLang="en-US" dirty="0"/>
                        <a:t>が一点ですね、かしこまりました」</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a:t>訓練者：</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538440276"/>
                  </a:ext>
                </a:extLst>
              </a:tr>
              <a:tr h="651894">
                <a:tc>
                  <a:txBody>
                    <a:bodyPr/>
                    <a:lstStyle/>
                    <a:p>
                      <a:pPr algn="l"/>
                      <a:r>
                        <a:rPr kumimoji="1" lang="ja-JP" altLang="en-US" dirty="0">
                          <a:solidFill>
                            <a:schemeClr val="tx1"/>
                          </a:solidFill>
                        </a:rPr>
                        <a:t>客：</a:t>
                      </a:r>
                      <a:endParaRPr kumimoji="1" lang="en-US" altLang="ja-JP" dirty="0">
                        <a:solidFill>
                          <a:schemeClr val="tx1"/>
                        </a:solidFill>
                      </a:endParaRPr>
                    </a:p>
                    <a:p>
                      <a:pPr algn="ctr"/>
                      <a:r>
                        <a:rPr kumimoji="1" lang="ja-JP" altLang="en-US" dirty="0">
                          <a:solidFill>
                            <a:srgbClr val="0070C0"/>
                          </a:solidFill>
                        </a:rPr>
                        <a:t>「はい」</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a:solidFill>
                            <a:schemeClr val="tx1"/>
                          </a:solidFill>
                        </a:rPr>
                        <a:t>客：</a:t>
                      </a:r>
                      <a:endParaRPr kumimoji="1" lang="en-US" altLang="ja-JP" dirty="0">
                        <a:solidFill>
                          <a:schemeClr val="tx1"/>
                        </a:solidFill>
                      </a:endParaRPr>
                    </a:p>
                    <a:p>
                      <a:pPr algn="l"/>
                      <a:endParaRPr kumimoji="1" lang="en-US" altLang="ja-JP" dirty="0">
                        <a:solidFill>
                          <a:schemeClr val="tx1"/>
                        </a:solidFill>
                      </a:endParaRPr>
                    </a:p>
                    <a:p>
                      <a:pPr algn="l"/>
                      <a:endParaRPr kumimoji="1" lang="ja-JP" altLang="en-US" dirty="0">
                        <a:solidFill>
                          <a:srgbClr val="FF0000"/>
                        </a:solidFil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29859220"/>
                  </a:ext>
                </a:extLst>
              </a:tr>
              <a:tr h="651894">
                <a:tc rowSpan="2">
                  <a:txBody>
                    <a:bodyPr/>
                    <a:lstStyle/>
                    <a:p>
                      <a:pPr algn="ctr"/>
                      <a:r>
                        <a:rPr kumimoji="1" lang="en-US" altLang="ja-JP" dirty="0"/>
                        <a:t>-</a:t>
                      </a:r>
                      <a:endParaRPr kumimoji="1" lang="ja-JP" altLang="en-US" dirty="0"/>
                    </a:p>
                  </a:txBody>
                  <a:tcPr anchor="ctr">
                    <a:lnR w="12700" cap="flat" cmpd="sng" algn="ctr">
                      <a:solidFill>
                        <a:schemeClr val="tx1"/>
                      </a:solidFill>
                      <a:prstDash val="solid"/>
                      <a:round/>
                      <a:headEnd type="none" w="med" len="med"/>
                      <a:tailEnd type="none" w="med" len="med"/>
                    </a:lnR>
                  </a:tcPr>
                </a:tc>
                <a:tc>
                  <a:txBody>
                    <a:bodyPr/>
                    <a:lstStyle/>
                    <a:p>
                      <a:pPr algn="l"/>
                      <a:r>
                        <a:rPr kumimoji="1" lang="ja-JP" altLang="en-US"/>
                        <a:t>訓練者：</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81384367"/>
                  </a:ext>
                </a:extLst>
              </a:tr>
              <a:tr h="651894">
                <a:tc vMerge="1">
                  <a:txBody>
                    <a:bodyPr/>
                    <a:lstStyle/>
                    <a:p>
                      <a:pPr algn="l"/>
                      <a:endParaRPr kumimoji="1" lang="ja-JP" altLang="en-US" dirty="0"/>
                    </a:p>
                  </a:txBody>
                  <a:tcPr>
                    <a:lnR w="12700" cap="flat" cmpd="sng" algn="ctr">
                      <a:solidFill>
                        <a:schemeClr val="tx1"/>
                      </a:solidFill>
                      <a:prstDash val="solid"/>
                      <a:round/>
                      <a:headEnd type="none" w="med" len="med"/>
                      <a:tailEnd type="none" w="med" len="med"/>
                    </a:lnR>
                  </a:tcPr>
                </a:tc>
                <a:tc>
                  <a:txBody>
                    <a:bodyPr/>
                    <a:lstStyle/>
                    <a:p>
                      <a:pPr algn="l"/>
                      <a:r>
                        <a:rPr kumimoji="1" lang="ja-JP" altLang="en-US"/>
                        <a:t>客：</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42744109"/>
                  </a:ext>
                </a:extLst>
              </a:tr>
            </a:tbl>
          </a:graphicData>
        </a:graphic>
      </p:graphicFrame>
    </p:spTree>
    <p:extLst>
      <p:ext uri="{BB962C8B-B14F-4D97-AF65-F5344CB8AC3E}">
        <p14:creationId xmlns:p14="http://schemas.microsoft.com/office/powerpoint/2010/main" val="35754314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B1169A-190B-4E73-090B-37559A36E0AE}"/>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D64CCA20-831C-41B7-4E85-A6FF74699CA9}"/>
              </a:ext>
            </a:extLst>
          </p:cNvPr>
          <p:cNvSpPr/>
          <p:nvPr/>
        </p:nvSpPr>
        <p:spPr>
          <a:xfrm>
            <a:off x="923674" y="1027029"/>
            <a:ext cx="10405607" cy="10256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E1FC8D7-F150-EF46-B556-383989DA65A0}"/>
              </a:ext>
            </a:extLst>
          </p:cNvPr>
          <p:cNvSpPr>
            <a:spLocks noGrp="1"/>
          </p:cNvSpPr>
          <p:nvPr>
            <p:ph type="title"/>
          </p:nvPr>
        </p:nvSpPr>
        <p:spPr>
          <a:xfrm>
            <a:off x="1097278" y="-18938"/>
            <a:ext cx="10058400" cy="896852"/>
          </a:xfrm>
        </p:spPr>
        <p:txBody>
          <a:bodyPr>
            <a:noAutofit/>
          </a:bodyPr>
          <a:lstStyle/>
          <a:p>
            <a:r>
              <a:rPr kumimoji="1" lang="ja-JP" altLang="en-US" sz="3600" dirty="0"/>
              <a:t>フェーズ</a:t>
            </a:r>
            <a:r>
              <a:rPr kumimoji="1" lang="en-US" altLang="ja-JP" sz="3600" dirty="0"/>
              <a:t>5</a:t>
            </a:r>
            <a:r>
              <a:rPr kumimoji="1" lang="ja-JP" altLang="en-US" sz="3600" dirty="0"/>
              <a:t>における対話例の比較</a:t>
            </a:r>
          </a:p>
        </p:txBody>
      </p:sp>
      <p:cxnSp>
        <p:nvCxnSpPr>
          <p:cNvPr id="11" name="直線コネクタ 10">
            <a:extLst>
              <a:ext uri="{FF2B5EF4-FFF2-40B4-BE49-F238E27FC236}">
                <a16:creationId xmlns:a16="http://schemas.microsoft.com/office/drawing/2014/main" id="{126900D4-0394-28C9-E33A-FB96445DE1EB}"/>
              </a:ext>
            </a:extLst>
          </p:cNvPr>
          <p:cNvCxnSpPr/>
          <p:nvPr/>
        </p:nvCxnSpPr>
        <p:spPr>
          <a:xfrm flipV="1">
            <a:off x="1033670" y="858676"/>
            <a:ext cx="10295612" cy="172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日付プレースホルダー 16">
            <a:extLst>
              <a:ext uri="{FF2B5EF4-FFF2-40B4-BE49-F238E27FC236}">
                <a16:creationId xmlns:a16="http://schemas.microsoft.com/office/drawing/2014/main" id="{75F61216-3CDF-1B3C-3948-51D665C640EA}"/>
              </a:ext>
            </a:extLst>
          </p:cNvPr>
          <p:cNvSpPr>
            <a:spLocks noGrp="1"/>
          </p:cNvSpPr>
          <p:nvPr>
            <p:ph type="dt" sz="half" idx="10"/>
          </p:nvPr>
        </p:nvSpPr>
        <p:spPr/>
        <p:txBody>
          <a:bodyPr/>
          <a:lstStyle/>
          <a:p>
            <a:fld id="{82D3B0FE-7406-43DC-985B-D5269EC9AFE2}" type="datetime1">
              <a:rPr kumimoji="1" lang="ja-JP" altLang="en-US" smtClean="0"/>
              <a:t>2025/6/11</a:t>
            </a:fld>
            <a:endParaRPr kumimoji="1" lang="ja-JP" altLang="en-US"/>
          </a:p>
        </p:txBody>
      </p:sp>
      <p:sp>
        <p:nvSpPr>
          <p:cNvPr id="18" name="スライド番号プレースホルダー 17">
            <a:extLst>
              <a:ext uri="{FF2B5EF4-FFF2-40B4-BE49-F238E27FC236}">
                <a16:creationId xmlns:a16="http://schemas.microsoft.com/office/drawing/2014/main" id="{DEAF9BFC-E638-CF90-FD86-B68FEF9659C8}"/>
              </a:ext>
            </a:extLst>
          </p:cNvPr>
          <p:cNvSpPr>
            <a:spLocks noGrp="1"/>
          </p:cNvSpPr>
          <p:nvPr>
            <p:ph type="sldNum" sz="quarter" idx="12"/>
          </p:nvPr>
        </p:nvSpPr>
        <p:spPr/>
        <p:txBody>
          <a:bodyPr/>
          <a:lstStyle/>
          <a:p>
            <a:fld id="{FEF13177-6D45-4C76-BBB0-890CE83CA06E}" type="slidenum">
              <a:rPr kumimoji="1" lang="ja-JP" altLang="en-US" smtClean="0"/>
              <a:t>41</a:t>
            </a:fld>
            <a:endParaRPr kumimoji="1" lang="ja-JP" altLang="en-US"/>
          </a:p>
        </p:txBody>
      </p:sp>
      <p:graphicFrame>
        <p:nvGraphicFramePr>
          <p:cNvPr id="3" name="表 2">
            <a:extLst>
              <a:ext uri="{FF2B5EF4-FFF2-40B4-BE49-F238E27FC236}">
                <a16:creationId xmlns:a16="http://schemas.microsoft.com/office/drawing/2014/main" id="{AD5FE3E9-6827-B59B-EE62-068F7051D49B}"/>
              </a:ext>
            </a:extLst>
          </p:cNvPr>
          <p:cNvGraphicFramePr>
            <a:graphicFrameLocks noGrp="1"/>
          </p:cNvGraphicFramePr>
          <p:nvPr>
            <p:extLst>
              <p:ext uri="{D42A27DB-BD31-4B8C-83A1-F6EECF244321}">
                <p14:modId xmlns:p14="http://schemas.microsoft.com/office/powerpoint/2010/main" val="2143656180"/>
              </p:ext>
            </p:extLst>
          </p:nvPr>
        </p:nvGraphicFramePr>
        <p:xfrm>
          <a:off x="1423395" y="1088028"/>
          <a:ext cx="9345210" cy="4539630"/>
        </p:xfrm>
        <a:graphic>
          <a:graphicData uri="http://schemas.openxmlformats.org/drawingml/2006/table">
            <a:tbl>
              <a:tblPr firstRow="1" bandRow="1">
                <a:tableStyleId>{793D81CF-94F2-401A-BA57-92F5A7B2D0C5}</a:tableStyleId>
              </a:tblPr>
              <a:tblGrid>
                <a:gridCol w="4015973">
                  <a:extLst>
                    <a:ext uri="{9D8B030D-6E8A-4147-A177-3AD203B41FA5}">
                      <a16:colId xmlns:a16="http://schemas.microsoft.com/office/drawing/2014/main" val="1630240511"/>
                    </a:ext>
                  </a:extLst>
                </a:gridCol>
                <a:gridCol w="5329237">
                  <a:extLst>
                    <a:ext uri="{9D8B030D-6E8A-4147-A177-3AD203B41FA5}">
                      <a16:colId xmlns:a16="http://schemas.microsoft.com/office/drawing/2014/main" val="379389271"/>
                    </a:ext>
                  </a:extLst>
                </a:gridCol>
              </a:tblGrid>
              <a:tr h="340722">
                <a:tc>
                  <a:txBody>
                    <a:bodyPr/>
                    <a:lstStyle/>
                    <a:p>
                      <a:pPr algn="ctr"/>
                      <a:r>
                        <a:rPr kumimoji="1" lang="ja-JP" altLang="en-US" dirty="0"/>
                        <a:t>従来手法（</a:t>
                      </a:r>
                      <a:r>
                        <a:rPr kumimoji="1" lang="en-US" altLang="ja-JP" dirty="0"/>
                        <a:t>LLM</a:t>
                      </a:r>
                      <a:r>
                        <a:rPr kumimoji="1" lang="ja-JP" altLang="en-US" dirty="0"/>
                        <a:t>なし）</a:t>
                      </a:r>
                    </a:p>
                  </a:txBody>
                  <a:tcPr/>
                </a:tc>
                <a:tc>
                  <a:txBody>
                    <a:bodyPr/>
                    <a:lstStyle/>
                    <a:p>
                      <a:pPr algn="ctr"/>
                      <a:r>
                        <a:rPr kumimoji="1" lang="ja-JP" altLang="en-US" dirty="0"/>
                        <a:t>提案手法</a:t>
                      </a:r>
                    </a:p>
                  </a:txBody>
                  <a:tcPr/>
                </a:tc>
                <a:extLst>
                  <a:ext uri="{0D108BD9-81ED-4DB2-BD59-A6C34878D82A}">
                    <a16:rowId xmlns:a16="http://schemas.microsoft.com/office/drawing/2014/main" val="3230906398"/>
                  </a:ext>
                </a:extLst>
              </a:tr>
              <a:tr h="651894">
                <a:tc>
                  <a:txBody>
                    <a:bodyPr/>
                    <a:lstStyle/>
                    <a:p>
                      <a:pPr algn="l"/>
                      <a:r>
                        <a:rPr kumimoji="1" lang="ja-JP" altLang="en-US" dirty="0"/>
                        <a:t>訓練者：</a:t>
                      </a:r>
                      <a:endParaRPr kumimoji="1" lang="en-US" altLang="ja-JP" dirty="0"/>
                    </a:p>
                    <a:p>
                      <a:pPr algn="ctr"/>
                      <a:r>
                        <a:rPr kumimoji="1" lang="ja-JP" altLang="en-US" dirty="0"/>
                        <a:t>「ご注文はお決まりですか」</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dirty="0"/>
                        <a:t>訓練者：</a:t>
                      </a:r>
                      <a:endParaRPr kumimoji="1" lang="en-US" altLang="ja-JP" dirty="0"/>
                    </a:p>
                    <a:p>
                      <a:pPr algn="ctr"/>
                      <a:r>
                        <a:rPr kumimoji="1" lang="ja-JP" altLang="en-US" dirty="0"/>
                        <a:t>「ご注文はお決まりですか」</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56066825"/>
                  </a:ext>
                </a:extLst>
              </a:tr>
              <a:tr h="651894">
                <a:tc>
                  <a:txBody>
                    <a:bodyPr/>
                    <a:lstStyle/>
                    <a:p>
                      <a:pPr algn="l"/>
                      <a:r>
                        <a:rPr kumimoji="1" lang="ja-JP" altLang="en-US" dirty="0"/>
                        <a:t>客：</a:t>
                      </a:r>
                      <a:endParaRPr kumimoji="1" lang="en-US" altLang="ja-JP" dirty="0"/>
                    </a:p>
                    <a:p>
                      <a:pPr algn="ctr"/>
                      <a:r>
                        <a:rPr kumimoji="1" lang="ja-JP" altLang="en-US" dirty="0"/>
                        <a:t>「</a:t>
                      </a:r>
                      <a:r>
                        <a:rPr kumimoji="1" lang="ja-JP" altLang="en-US" dirty="0">
                          <a:solidFill>
                            <a:srgbClr val="0070C0"/>
                          </a:solidFill>
                        </a:rPr>
                        <a:t>ハンバーガーセット</a:t>
                      </a:r>
                      <a:r>
                        <a:rPr kumimoji="1" lang="ja-JP" altLang="en-US" dirty="0"/>
                        <a:t>をお願いします」</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dirty="0"/>
                        <a:t>客：</a:t>
                      </a:r>
                      <a:endParaRPr kumimoji="1" lang="en-US" altLang="ja-JP" dirty="0"/>
                    </a:p>
                    <a:p>
                      <a:pPr algn="ctr"/>
                      <a:r>
                        <a:rPr kumimoji="1" lang="ja-JP" altLang="en-US" dirty="0"/>
                        <a:t>「</a:t>
                      </a:r>
                      <a:r>
                        <a:rPr kumimoji="1" lang="ja-JP" altLang="en-US" dirty="0">
                          <a:solidFill>
                            <a:srgbClr val="FF0000"/>
                          </a:solidFill>
                        </a:rPr>
                        <a:t>ピザ</a:t>
                      </a:r>
                      <a:r>
                        <a:rPr kumimoji="1" lang="ja-JP" altLang="en-US" dirty="0"/>
                        <a:t>をお願いします」</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24789362"/>
                  </a:ext>
                </a:extLst>
              </a:tr>
              <a:tr h="651894">
                <a:tc>
                  <a:txBody>
                    <a:bodyPr/>
                    <a:lstStyle/>
                    <a:p>
                      <a:pPr algn="l"/>
                      <a:r>
                        <a:rPr kumimoji="1" lang="ja-JP" altLang="en-US" dirty="0"/>
                        <a:t>訓練者：</a:t>
                      </a:r>
                      <a:endParaRPr kumimoji="1" lang="en-US" altLang="ja-JP" dirty="0"/>
                    </a:p>
                    <a:p>
                      <a:pPr algn="ctr"/>
                      <a:r>
                        <a:rPr kumimoji="1" lang="ja-JP" altLang="en-US" dirty="0"/>
                        <a:t>「</a:t>
                      </a:r>
                      <a:r>
                        <a:rPr kumimoji="1" lang="ja-JP" altLang="en-US" dirty="0">
                          <a:solidFill>
                            <a:srgbClr val="0070C0"/>
                          </a:solidFill>
                        </a:rPr>
                        <a:t>ピザ</a:t>
                      </a:r>
                      <a:r>
                        <a:rPr kumimoji="1" lang="ja-JP" altLang="en-US" dirty="0"/>
                        <a:t>が一点ですね、かしこまりました」</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dirty="0"/>
                        <a:t>訓練者：</a:t>
                      </a:r>
                      <a:endParaRPr kumimoji="1" lang="en-US" altLang="ja-JP" dirty="0"/>
                    </a:p>
                    <a:p>
                      <a:pPr algn="ctr"/>
                      <a:r>
                        <a:rPr kumimoji="1" lang="ja-JP" altLang="en-US" dirty="0"/>
                        <a:t>「</a:t>
                      </a:r>
                      <a:r>
                        <a:rPr kumimoji="1" lang="ja-JP" altLang="en-US" dirty="0">
                          <a:solidFill>
                            <a:srgbClr val="FF0000"/>
                          </a:solidFill>
                        </a:rPr>
                        <a:t>ハンバーガーセット</a:t>
                      </a:r>
                      <a:r>
                        <a:rPr kumimoji="1" lang="ja-JP" altLang="en-US" dirty="0"/>
                        <a:t>が一点ですね、かしこまりました」</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538440276"/>
                  </a:ext>
                </a:extLst>
              </a:tr>
              <a:tr h="651894">
                <a:tc>
                  <a:txBody>
                    <a:bodyPr/>
                    <a:lstStyle/>
                    <a:p>
                      <a:pPr algn="l"/>
                      <a:r>
                        <a:rPr kumimoji="1" lang="ja-JP" altLang="en-US" dirty="0">
                          <a:solidFill>
                            <a:schemeClr val="tx1"/>
                          </a:solidFill>
                        </a:rPr>
                        <a:t>客：</a:t>
                      </a:r>
                      <a:endParaRPr kumimoji="1" lang="en-US" altLang="ja-JP" dirty="0">
                        <a:solidFill>
                          <a:schemeClr val="tx1"/>
                        </a:solidFill>
                      </a:endParaRPr>
                    </a:p>
                    <a:p>
                      <a:pPr algn="ctr"/>
                      <a:r>
                        <a:rPr kumimoji="1" lang="ja-JP" altLang="en-US" dirty="0">
                          <a:solidFill>
                            <a:srgbClr val="0070C0"/>
                          </a:solidFill>
                        </a:rPr>
                        <a:t>「はい」</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a:solidFill>
                            <a:schemeClr val="tx1"/>
                          </a:solidFill>
                        </a:rPr>
                        <a:t>客：</a:t>
                      </a:r>
                      <a:endParaRPr kumimoji="1" lang="en-US" altLang="ja-JP" dirty="0">
                        <a:solidFill>
                          <a:schemeClr val="tx1"/>
                        </a:solidFill>
                      </a:endParaRPr>
                    </a:p>
                    <a:p>
                      <a:pPr algn="l"/>
                      <a:endParaRPr kumimoji="1" lang="en-US" altLang="ja-JP" dirty="0">
                        <a:solidFill>
                          <a:schemeClr val="tx1"/>
                        </a:solidFill>
                      </a:endParaRPr>
                    </a:p>
                    <a:p>
                      <a:pPr algn="l"/>
                      <a:endParaRPr kumimoji="1" lang="en-US" altLang="ja-JP" dirty="0">
                        <a:solidFill>
                          <a:schemeClr val="tx1"/>
                        </a:solidFil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29859220"/>
                  </a:ext>
                </a:extLst>
              </a:tr>
              <a:tr h="651894">
                <a:tc rowSpan="2">
                  <a:txBody>
                    <a:bodyPr/>
                    <a:lstStyle/>
                    <a:p>
                      <a:pPr algn="ctr"/>
                      <a:r>
                        <a:rPr kumimoji="1" lang="en-US" altLang="ja-JP" dirty="0"/>
                        <a:t>-</a:t>
                      </a:r>
                      <a:endParaRPr kumimoji="1" lang="ja-JP" altLang="en-US" dirty="0"/>
                    </a:p>
                  </a:txBody>
                  <a:tcPr anchor="ctr">
                    <a:lnR w="12700" cap="flat" cmpd="sng" algn="ctr">
                      <a:solidFill>
                        <a:schemeClr val="tx1"/>
                      </a:solidFill>
                      <a:prstDash val="solid"/>
                      <a:round/>
                      <a:headEnd type="none" w="med" len="med"/>
                      <a:tailEnd type="none" w="med" len="med"/>
                    </a:lnR>
                  </a:tcPr>
                </a:tc>
                <a:tc>
                  <a:txBody>
                    <a:bodyPr/>
                    <a:lstStyle/>
                    <a:p>
                      <a:pPr algn="l"/>
                      <a:r>
                        <a:rPr kumimoji="1" lang="ja-JP" altLang="en-US"/>
                        <a:t>訓練者：</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81384367"/>
                  </a:ext>
                </a:extLst>
              </a:tr>
              <a:tr h="651894">
                <a:tc vMerge="1">
                  <a:txBody>
                    <a:bodyPr/>
                    <a:lstStyle/>
                    <a:p>
                      <a:pPr algn="l"/>
                      <a:endParaRPr kumimoji="1" lang="ja-JP" altLang="en-US" dirty="0"/>
                    </a:p>
                  </a:txBody>
                  <a:tcPr>
                    <a:lnR w="12700" cap="flat" cmpd="sng" algn="ctr">
                      <a:solidFill>
                        <a:schemeClr val="tx1"/>
                      </a:solidFill>
                      <a:prstDash val="solid"/>
                      <a:round/>
                      <a:headEnd type="none" w="med" len="med"/>
                      <a:tailEnd type="none" w="med" len="med"/>
                    </a:lnR>
                  </a:tcPr>
                </a:tc>
                <a:tc>
                  <a:txBody>
                    <a:bodyPr/>
                    <a:lstStyle/>
                    <a:p>
                      <a:pPr algn="l"/>
                      <a:r>
                        <a:rPr kumimoji="1" lang="ja-JP" altLang="en-US"/>
                        <a:t>客：</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42744109"/>
                  </a:ext>
                </a:extLst>
              </a:tr>
            </a:tbl>
          </a:graphicData>
        </a:graphic>
      </p:graphicFrame>
    </p:spTree>
    <p:extLst>
      <p:ext uri="{BB962C8B-B14F-4D97-AF65-F5344CB8AC3E}">
        <p14:creationId xmlns:p14="http://schemas.microsoft.com/office/powerpoint/2010/main" val="20916207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2EAC59-59D9-9636-DC14-B85AEB9569C2}"/>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E312066A-97EF-E90E-2598-771BB0A44E44}"/>
              </a:ext>
            </a:extLst>
          </p:cNvPr>
          <p:cNvSpPr/>
          <p:nvPr/>
        </p:nvSpPr>
        <p:spPr>
          <a:xfrm>
            <a:off x="923674" y="1027029"/>
            <a:ext cx="10405607" cy="10256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30B2B2E-6094-5E24-3900-A8C613ACC558}"/>
              </a:ext>
            </a:extLst>
          </p:cNvPr>
          <p:cNvSpPr>
            <a:spLocks noGrp="1"/>
          </p:cNvSpPr>
          <p:nvPr>
            <p:ph type="title"/>
          </p:nvPr>
        </p:nvSpPr>
        <p:spPr>
          <a:xfrm>
            <a:off x="1097278" y="-18938"/>
            <a:ext cx="10058400" cy="896852"/>
          </a:xfrm>
        </p:spPr>
        <p:txBody>
          <a:bodyPr>
            <a:noAutofit/>
          </a:bodyPr>
          <a:lstStyle/>
          <a:p>
            <a:r>
              <a:rPr kumimoji="1" lang="ja-JP" altLang="en-US" sz="3600" dirty="0"/>
              <a:t>フェーズ</a:t>
            </a:r>
            <a:r>
              <a:rPr kumimoji="1" lang="en-US" altLang="ja-JP" sz="3600" dirty="0"/>
              <a:t>5</a:t>
            </a:r>
            <a:r>
              <a:rPr kumimoji="1" lang="ja-JP" altLang="en-US" sz="3600" dirty="0"/>
              <a:t>における対話例の比較</a:t>
            </a:r>
          </a:p>
        </p:txBody>
      </p:sp>
      <p:cxnSp>
        <p:nvCxnSpPr>
          <p:cNvPr id="11" name="直線コネクタ 10">
            <a:extLst>
              <a:ext uri="{FF2B5EF4-FFF2-40B4-BE49-F238E27FC236}">
                <a16:creationId xmlns:a16="http://schemas.microsoft.com/office/drawing/2014/main" id="{A9CFDAD1-47EB-9BB0-6DB9-9C30AA68B61D}"/>
              </a:ext>
            </a:extLst>
          </p:cNvPr>
          <p:cNvCxnSpPr/>
          <p:nvPr/>
        </p:nvCxnSpPr>
        <p:spPr>
          <a:xfrm flipV="1">
            <a:off x="1033670" y="858676"/>
            <a:ext cx="10295612" cy="172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日付プレースホルダー 16">
            <a:extLst>
              <a:ext uri="{FF2B5EF4-FFF2-40B4-BE49-F238E27FC236}">
                <a16:creationId xmlns:a16="http://schemas.microsoft.com/office/drawing/2014/main" id="{3E460805-2C17-F289-6C30-8F47B325AFEC}"/>
              </a:ext>
            </a:extLst>
          </p:cNvPr>
          <p:cNvSpPr>
            <a:spLocks noGrp="1"/>
          </p:cNvSpPr>
          <p:nvPr>
            <p:ph type="dt" sz="half" idx="10"/>
          </p:nvPr>
        </p:nvSpPr>
        <p:spPr/>
        <p:txBody>
          <a:bodyPr/>
          <a:lstStyle/>
          <a:p>
            <a:fld id="{82D3B0FE-7406-43DC-985B-D5269EC9AFE2}" type="datetime1">
              <a:rPr kumimoji="1" lang="ja-JP" altLang="en-US" smtClean="0"/>
              <a:t>2025/6/11</a:t>
            </a:fld>
            <a:endParaRPr kumimoji="1" lang="ja-JP" altLang="en-US"/>
          </a:p>
        </p:txBody>
      </p:sp>
      <p:sp>
        <p:nvSpPr>
          <p:cNvPr id="18" name="スライド番号プレースホルダー 17">
            <a:extLst>
              <a:ext uri="{FF2B5EF4-FFF2-40B4-BE49-F238E27FC236}">
                <a16:creationId xmlns:a16="http://schemas.microsoft.com/office/drawing/2014/main" id="{20363A19-C756-1B4D-FD65-87634EB17402}"/>
              </a:ext>
            </a:extLst>
          </p:cNvPr>
          <p:cNvSpPr>
            <a:spLocks noGrp="1"/>
          </p:cNvSpPr>
          <p:nvPr>
            <p:ph type="sldNum" sz="quarter" idx="12"/>
          </p:nvPr>
        </p:nvSpPr>
        <p:spPr/>
        <p:txBody>
          <a:bodyPr/>
          <a:lstStyle/>
          <a:p>
            <a:fld id="{FEF13177-6D45-4C76-BBB0-890CE83CA06E}" type="slidenum">
              <a:rPr kumimoji="1" lang="ja-JP" altLang="en-US" smtClean="0"/>
              <a:t>42</a:t>
            </a:fld>
            <a:endParaRPr kumimoji="1" lang="ja-JP" altLang="en-US"/>
          </a:p>
        </p:txBody>
      </p:sp>
      <p:graphicFrame>
        <p:nvGraphicFramePr>
          <p:cNvPr id="3" name="表 2">
            <a:extLst>
              <a:ext uri="{FF2B5EF4-FFF2-40B4-BE49-F238E27FC236}">
                <a16:creationId xmlns:a16="http://schemas.microsoft.com/office/drawing/2014/main" id="{4BC21930-A601-C12C-036B-AE7CC064535A}"/>
              </a:ext>
            </a:extLst>
          </p:cNvPr>
          <p:cNvGraphicFramePr>
            <a:graphicFrameLocks noGrp="1"/>
          </p:cNvGraphicFramePr>
          <p:nvPr>
            <p:extLst>
              <p:ext uri="{D42A27DB-BD31-4B8C-83A1-F6EECF244321}">
                <p14:modId xmlns:p14="http://schemas.microsoft.com/office/powerpoint/2010/main" val="4092032586"/>
              </p:ext>
            </p:extLst>
          </p:nvPr>
        </p:nvGraphicFramePr>
        <p:xfrm>
          <a:off x="1423395" y="1088028"/>
          <a:ext cx="9345210" cy="4539630"/>
        </p:xfrm>
        <a:graphic>
          <a:graphicData uri="http://schemas.openxmlformats.org/drawingml/2006/table">
            <a:tbl>
              <a:tblPr firstRow="1" bandRow="1">
                <a:tableStyleId>{793D81CF-94F2-401A-BA57-92F5A7B2D0C5}</a:tableStyleId>
              </a:tblPr>
              <a:tblGrid>
                <a:gridCol w="4015973">
                  <a:extLst>
                    <a:ext uri="{9D8B030D-6E8A-4147-A177-3AD203B41FA5}">
                      <a16:colId xmlns:a16="http://schemas.microsoft.com/office/drawing/2014/main" val="1630240511"/>
                    </a:ext>
                  </a:extLst>
                </a:gridCol>
                <a:gridCol w="5329237">
                  <a:extLst>
                    <a:ext uri="{9D8B030D-6E8A-4147-A177-3AD203B41FA5}">
                      <a16:colId xmlns:a16="http://schemas.microsoft.com/office/drawing/2014/main" val="379389271"/>
                    </a:ext>
                  </a:extLst>
                </a:gridCol>
              </a:tblGrid>
              <a:tr h="340722">
                <a:tc>
                  <a:txBody>
                    <a:bodyPr/>
                    <a:lstStyle/>
                    <a:p>
                      <a:pPr algn="ctr"/>
                      <a:r>
                        <a:rPr kumimoji="1" lang="ja-JP" altLang="en-US" dirty="0"/>
                        <a:t>従来手法（</a:t>
                      </a:r>
                      <a:r>
                        <a:rPr kumimoji="1" lang="en-US" altLang="ja-JP" dirty="0"/>
                        <a:t>LLM</a:t>
                      </a:r>
                      <a:r>
                        <a:rPr kumimoji="1" lang="ja-JP" altLang="en-US" dirty="0"/>
                        <a:t>なし）</a:t>
                      </a:r>
                    </a:p>
                  </a:txBody>
                  <a:tcPr/>
                </a:tc>
                <a:tc>
                  <a:txBody>
                    <a:bodyPr/>
                    <a:lstStyle/>
                    <a:p>
                      <a:pPr algn="ctr"/>
                      <a:r>
                        <a:rPr kumimoji="1" lang="ja-JP" altLang="en-US" dirty="0"/>
                        <a:t>提案手法</a:t>
                      </a:r>
                    </a:p>
                  </a:txBody>
                  <a:tcPr/>
                </a:tc>
                <a:extLst>
                  <a:ext uri="{0D108BD9-81ED-4DB2-BD59-A6C34878D82A}">
                    <a16:rowId xmlns:a16="http://schemas.microsoft.com/office/drawing/2014/main" val="3230906398"/>
                  </a:ext>
                </a:extLst>
              </a:tr>
              <a:tr h="651894">
                <a:tc>
                  <a:txBody>
                    <a:bodyPr/>
                    <a:lstStyle/>
                    <a:p>
                      <a:pPr algn="l"/>
                      <a:r>
                        <a:rPr kumimoji="1" lang="ja-JP" altLang="en-US" dirty="0"/>
                        <a:t>訓練者：</a:t>
                      </a:r>
                      <a:endParaRPr kumimoji="1" lang="en-US" altLang="ja-JP" dirty="0"/>
                    </a:p>
                    <a:p>
                      <a:pPr algn="ctr"/>
                      <a:r>
                        <a:rPr kumimoji="1" lang="ja-JP" altLang="en-US" dirty="0"/>
                        <a:t>「ご注文はお決まりですか」</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dirty="0"/>
                        <a:t>訓練者：</a:t>
                      </a:r>
                      <a:endParaRPr kumimoji="1" lang="en-US" altLang="ja-JP" dirty="0"/>
                    </a:p>
                    <a:p>
                      <a:pPr algn="ctr"/>
                      <a:r>
                        <a:rPr kumimoji="1" lang="ja-JP" altLang="en-US" dirty="0"/>
                        <a:t>「ご注文はお決まりですか」</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56066825"/>
                  </a:ext>
                </a:extLst>
              </a:tr>
              <a:tr h="651894">
                <a:tc>
                  <a:txBody>
                    <a:bodyPr/>
                    <a:lstStyle/>
                    <a:p>
                      <a:pPr algn="l"/>
                      <a:r>
                        <a:rPr kumimoji="1" lang="ja-JP" altLang="en-US" dirty="0"/>
                        <a:t>客：</a:t>
                      </a:r>
                      <a:endParaRPr kumimoji="1" lang="en-US" altLang="ja-JP" dirty="0"/>
                    </a:p>
                    <a:p>
                      <a:pPr algn="ctr"/>
                      <a:r>
                        <a:rPr kumimoji="1" lang="ja-JP" altLang="en-US" dirty="0"/>
                        <a:t>「</a:t>
                      </a:r>
                      <a:r>
                        <a:rPr kumimoji="1" lang="ja-JP" altLang="en-US" dirty="0">
                          <a:solidFill>
                            <a:srgbClr val="0070C0"/>
                          </a:solidFill>
                        </a:rPr>
                        <a:t>ハンバーガーセット</a:t>
                      </a:r>
                      <a:r>
                        <a:rPr kumimoji="1" lang="ja-JP" altLang="en-US" dirty="0"/>
                        <a:t>をお願いします」</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dirty="0"/>
                        <a:t>客：</a:t>
                      </a:r>
                      <a:endParaRPr kumimoji="1" lang="en-US" altLang="ja-JP" dirty="0"/>
                    </a:p>
                    <a:p>
                      <a:pPr algn="ctr"/>
                      <a:r>
                        <a:rPr kumimoji="1" lang="ja-JP" altLang="en-US" dirty="0"/>
                        <a:t>「</a:t>
                      </a:r>
                      <a:r>
                        <a:rPr kumimoji="1" lang="ja-JP" altLang="en-US" dirty="0">
                          <a:solidFill>
                            <a:srgbClr val="FF0000"/>
                          </a:solidFill>
                        </a:rPr>
                        <a:t>ピザ</a:t>
                      </a:r>
                      <a:r>
                        <a:rPr kumimoji="1" lang="ja-JP" altLang="en-US" dirty="0"/>
                        <a:t>をお願いします」</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24789362"/>
                  </a:ext>
                </a:extLst>
              </a:tr>
              <a:tr h="651894">
                <a:tc>
                  <a:txBody>
                    <a:bodyPr/>
                    <a:lstStyle/>
                    <a:p>
                      <a:pPr algn="l"/>
                      <a:r>
                        <a:rPr kumimoji="1" lang="ja-JP" altLang="en-US" dirty="0"/>
                        <a:t>訓練者：</a:t>
                      </a:r>
                      <a:endParaRPr kumimoji="1" lang="en-US" altLang="ja-JP" dirty="0"/>
                    </a:p>
                    <a:p>
                      <a:pPr algn="ctr"/>
                      <a:r>
                        <a:rPr kumimoji="1" lang="ja-JP" altLang="en-US" dirty="0"/>
                        <a:t>「</a:t>
                      </a:r>
                      <a:r>
                        <a:rPr kumimoji="1" lang="ja-JP" altLang="en-US" dirty="0">
                          <a:solidFill>
                            <a:srgbClr val="0070C0"/>
                          </a:solidFill>
                        </a:rPr>
                        <a:t>ピザ</a:t>
                      </a:r>
                      <a:r>
                        <a:rPr kumimoji="1" lang="ja-JP" altLang="en-US" dirty="0"/>
                        <a:t>が一点ですね、かしこまりました」</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dirty="0"/>
                        <a:t>訓練者：</a:t>
                      </a:r>
                      <a:endParaRPr kumimoji="1" lang="en-US" altLang="ja-JP" dirty="0"/>
                    </a:p>
                    <a:p>
                      <a:pPr algn="ctr"/>
                      <a:r>
                        <a:rPr kumimoji="1" lang="ja-JP" altLang="en-US" dirty="0"/>
                        <a:t>「</a:t>
                      </a:r>
                      <a:r>
                        <a:rPr kumimoji="1" lang="ja-JP" altLang="en-US" dirty="0">
                          <a:solidFill>
                            <a:srgbClr val="FF0000"/>
                          </a:solidFill>
                        </a:rPr>
                        <a:t>ハンバーガーセット</a:t>
                      </a:r>
                      <a:r>
                        <a:rPr kumimoji="1" lang="ja-JP" altLang="en-US" dirty="0"/>
                        <a:t>が一点ですね、かしこまりました」</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538440276"/>
                  </a:ext>
                </a:extLst>
              </a:tr>
              <a:tr h="651894">
                <a:tc>
                  <a:txBody>
                    <a:bodyPr/>
                    <a:lstStyle/>
                    <a:p>
                      <a:pPr algn="l"/>
                      <a:r>
                        <a:rPr kumimoji="1" lang="ja-JP" altLang="en-US" dirty="0">
                          <a:solidFill>
                            <a:schemeClr val="tx1"/>
                          </a:solidFill>
                        </a:rPr>
                        <a:t>客：</a:t>
                      </a:r>
                      <a:endParaRPr kumimoji="1" lang="en-US" altLang="ja-JP" dirty="0">
                        <a:solidFill>
                          <a:schemeClr val="tx1"/>
                        </a:solidFill>
                      </a:endParaRPr>
                    </a:p>
                    <a:p>
                      <a:pPr algn="ctr"/>
                      <a:r>
                        <a:rPr kumimoji="1" lang="ja-JP" altLang="en-US" dirty="0">
                          <a:solidFill>
                            <a:srgbClr val="0070C0"/>
                          </a:solidFill>
                        </a:rPr>
                        <a:t>「はい」</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dirty="0">
                          <a:solidFill>
                            <a:schemeClr val="tx1"/>
                          </a:solidFill>
                        </a:rPr>
                        <a:t>客：</a:t>
                      </a:r>
                      <a:endParaRPr kumimoji="1" lang="en-US" altLang="ja-JP" dirty="0">
                        <a:solidFill>
                          <a:schemeClr val="tx1"/>
                        </a:solidFill>
                      </a:endParaRPr>
                    </a:p>
                    <a:p>
                      <a:pPr algn="l"/>
                      <a:r>
                        <a:rPr kumimoji="1" lang="ja-JP" altLang="en-US" dirty="0">
                          <a:solidFill>
                            <a:srgbClr val="FF0000"/>
                          </a:solidFill>
                        </a:rPr>
                        <a:t>　　　 「</a:t>
                      </a:r>
                      <a:r>
                        <a:rPr kumimoji="1" lang="ja-JP" altLang="en-US" sz="1800" b="0" i="0" u="none" strike="noStrike" kern="1200" baseline="0" dirty="0">
                          <a:solidFill>
                            <a:srgbClr val="FF0000"/>
                          </a:solidFill>
                          <a:latin typeface="+mn-lt"/>
                          <a:ea typeface="+mn-ea"/>
                          <a:cs typeface="+mn-cs"/>
                        </a:rPr>
                        <a:t>すみません、ピザをお願いします　</a:t>
                      </a:r>
                      <a:endParaRPr kumimoji="1" lang="en-US" altLang="ja-JP" sz="1800" b="0" i="0" u="none" strike="noStrike" kern="1200" baseline="0" dirty="0">
                        <a:solidFill>
                          <a:srgbClr val="FF0000"/>
                        </a:solidFill>
                        <a:latin typeface="+mn-lt"/>
                        <a:ea typeface="+mn-ea"/>
                        <a:cs typeface="+mn-cs"/>
                      </a:endParaRPr>
                    </a:p>
                    <a:p>
                      <a:pPr algn="ctr"/>
                      <a:r>
                        <a:rPr kumimoji="1" lang="ja-JP" altLang="en-US" sz="1800" b="0" i="0" u="none" strike="noStrike" kern="1200" baseline="0" dirty="0">
                          <a:solidFill>
                            <a:srgbClr val="FF0000"/>
                          </a:solidFill>
                          <a:latin typeface="+mn-lt"/>
                          <a:ea typeface="+mn-ea"/>
                          <a:cs typeface="+mn-cs"/>
                        </a:rPr>
                        <a:t>ハンバーガーセットではなくて、ピザです</a:t>
                      </a:r>
                      <a:r>
                        <a:rPr kumimoji="1" lang="ja-JP" altLang="en-US" dirty="0">
                          <a:solidFill>
                            <a:srgbClr val="FF0000"/>
                          </a:solidFill>
                        </a:rPr>
                        <a: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29859220"/>
                  </a:ext>
                </a:extLst>
              </a:tr>
              <a:tr h="651894">
                <a:tc rowSpan="2">
                  <a:txBody>
                    <a:bodyPr/>
                    <a:lstStyle/>
                    <a:p>
                      <a:pPr algn="ctr"/>
                      <a:r>
                        <a:rPr kumimoji="1" lang="en-US" altLang="ja-JP" dirty="0"/>
                        <a:t>-</a:t>
                      </a:r>
                      <a:endParaRPr kumimoji="1" lang="ja-JP" altLang="en-US" dirty="0"/>
                    </a:p>
                  </a:txBody>
                  <a:tcPr anchor="ctr">
                    <a:lnR w="12700" cap="flat" cmpd="sng" algn="ctr">
                      <a:solidFill>
                        <a:schemeClr val="tx1"/>
                      </a:solidFill>
                      <a:prstDash val="solid"/>
                      <a:round/>
                      <a:headEnd type="none" w="med" len="med"/>
                      <a:tailEnd type="none" w="med" len="med"/>
                    </a:lnR>
                  </a:tcPr>
                </a:tc>
                <a:tc>
                  <a:txBody>
                    <a:bodyPr/>
                    <a:lstStyle/>
                    <a:p>
                      <a:pPr algn="l"/>
                      <a:r>
                        <a:rPr kumimoji="1" lang="ja-JP" altLang="en-US"/>
                        <a:t>訓練者：</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81384367"/>
                  </a:ext>
                </a:extLst>
              </a:tr>
              <a:tr h="651894">
                <a:tc vMerge="1">
                  <a:txBody>
                    <a:bodyPr/>
                    <a:lstStyle/>
                    <a:p>
                      <a:pPr algn="l"/>
                      <a:endParaRPr kumimoji="1" lang="ja-JP" altLang="en-US" dirty="0"/>
                    </a:p>
                  </a:txBody>
                  <a:tcPr>
                    <a:lnR w="12700" cap="flat" cmpd="sng" algn="ctr">
                      <a:solidFill>
                        <a:schemeClr val="tx1"/>
                      </a:solidFill>
                      <a:prstDash val="solid"/>
                      <a:round/>
                      <a:headEnd type="none" w="med" len="med"/>
                      <a:tailEnd type="none" w="med" len="med"/>
                    </a:lnR>
                  </a:tcPr>
                </a:tc>
                <a:tc>
                  <a:txBody>
                    <a:bodyPr/>
                    <a:lstStyle/>
                    <a:p>
                      <a:pPr algn="l"/>
                      <a:r>
                        <a:rPr kumimoji="1" lang="ja-JP" altLang="en-US"/>
                        <a:t>客：</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42744109"/>
                  </a:ext>
                </a:extLst>
              </a:tr>
            </a:tbl>
          </a:graphicData>
        </a:graphic>
      </p:graphicFrame>
      <p:sp>
        <p:nvSpPr>
          <p:cNvPr id="4" name="テキスト ボックス 3">
            <a:extLst>
              <a:ext uri="{FF2B5EF4-FFF2-40B4-BE49-F238E27FC236}">
                <a16:creationId xmlns:a16="http://schemas.microsoft.com/office/drawing/2014/main" id="{49814D0B-2BF4-FEDF-EC6D-583295361D68}"/>
              </a:ext>
            </a:extLst>
          </p:cNvPr>
          <p:cNvSpPr txBox="1"/>
          <p:nvPr/>
        </p:nvSpPr>
        <p:spPr>
          <a:xfrm>
            <a:off x="1968816" y="5795139"/>
            <a:ext cx="7703822" cy="461665"/>
          </a:xfrm>
          <a:prstGeom prst="rect">
            <a:avLst/>
          </a:prstGeom>
          <a:noFill/>
        </p:spPr>
        <p:txBody>
          <a:bodyPr wrap="square" rtlCol="0">
            <a:spAutoFit/>
          </a:bodyPr>
          <a:lstStyle/>
          <a:p>
            <a:pPr algn="ctr">
              <a:buClr>
                <a:schemeClr val="accent1"/>
              </a:buClr>
            </a:pPr>
            <a:r>
              <a:rPr kumimoji="1" lang="ja-JP" altLang="en-US" sz="2400" b="1" dirty="0">
                <a:solidFill>
                  <a:srgbClr val="FF0000"/>
                </a:solidFill>
              </a:rPr>
              <a:t>注文確認の誤り</a:t>
            </a:r>
            <a:r>
              <a:rPr kumimoji="1" lang="ja-JP" altLang="en-US" sz="2400" b="1">
                <a:solidFill>
                  <a:srgbClr val="FF0000"/>
                </a:solidFill>
              </a:rPr>
              <a:t>に対し、客</a:t>
            </a:r>
            <a:r>
              <a:rPr kumimoji="1" lang="ja-JP" altLang="en-US" sz="2400" b="1" dirty="0">
                <a:solidFill>
                  <a:srgbClr val="FF0000"/>
                </a:solidFill>
              </a:rPr>
              <a:t>からの指摘が行われている</a:t>
            </a:r>
            <a:endParaRPr kumimoji="1" lang="en-US" altLang="ja-JP" sz="2400" b="1" dirty="0">
              <a:solidFill>
                <a:srgbClr val="FF0000"/>
              </a:solidFill>
            </a:endParaRPr>
          </a:p>
        </p:txBody>
      </p:sp>
    </p:spTree>
    <p:extLst>
      <p:ext uri="{BB962C8B-B14F-4D97-AF65-F5344CB8AC3E}">
        <p14:creationId xmlns:p14="http://schemas.microsoft.com/office/powerpoint/2010/main" val="21634266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7A62A-6150-87BE-09CD-7EBE3B9735EB}"/>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20B3FD53-2F1E-3923-EAE3-5D61DF8C3929}"/>
              </a:ext>
            </a:extLst>
          </p:cNvPr>
          <p:cNvSpPr/>
          <p:nvPr/>
        </p:nvSpPr>
        <p:spPr>
          <a:xfrm>
            <a:off x="923674" y="1027029"/>
            <a:ext cx="10405607" cy="10256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22D40C4-8C18-9EB0-3FFD-F895952D7948}"/>
              </a:ext>
            </a:extLst>
          </p:cNvPr>
          <p:cNvSpPr>
            <a:spLocks noGrp="1"/>
          </p:cNvSpPr>
          <p:nvPr>
            <p:ph type="title"/>
          </p:nvPr>
        </p:nvSpPr>
        <p:spPr>
          <a:xfrm>
            <a:off x="1097278" y="-18938"/>
            <a:ext cx="10058400" cy="896852"/>
          </a:xfrm>
        </p:spPr>
        <p:txBody>
          <a:bodyPr>
            <a:noAutofit/>
          </a:bodyPr>
          <a:lstStyle/>
          <a:p>
            <a:r>
              <a:rPr kumimoji="1" lang="ja-JP" altLang="en-US" sz="3600" dirty="0"/>
              <a:t>フェーズ</a:t>
            </a:r>
            <a:r>
              <a:rPr kumimoji="1" lang="en-US" altLang="ja-JP" sz="3600" dirty="0"/>
              <a:t>5</a:t>
            </a:r>
            <a:r>
              <a:rPr kumimoji="1" lang="ja-JP" altLang="en-US" sz="3600" dirty="0"/>
              <a:t>における対話例の比較</a:t>
            </a:r>
          </a:p>
        </p:txBody>
      </p:sp>
      <p:cxnSp>
        <p:nvCxnSpPr>
          <p:cNvPr id="11" name="直線コネクタ 10">
            <a:extLst>
              <a:ext uri="{FF2B5EF4-FFF2-40B4-BE49-F238E27FC236}">
                <a16:creationId xmlns:a16="http://schemas.microsoft.com/office/drawing/2014/main" id="{6EFD4270-DC19-E49A-1F43-305BC6E778D7}"/>
              </a:ext>
            </a:extLst>
          </p:cNvPr>
          <p:cNvCxnSpPr/>
          <p:nvPr/>
        </p:nvCxnSpPr>
        <p:spPr>
          <a:xfrm flipV="1">
            <a:off x="1033670" y="858676"/>
            <a:ext cx="10295612" cy="172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日付プレースホルダー 16">
            <a:extLst>
              <a:ext uri="{FF2B5EF4-FFF2-40B4-BE49-F238E27FC236}">
                <a16:creationId xmlns:a16="http://schemas.microsoft.com/office/drawing/2014/main" id="{DA108A4B-5C61-1537-8904-55B86FAD3DCF}"/>
              </a:ext>
            </a:extLst>
          </p:cNvPr>
          <p:cNvSpPr>
            <a:spLocks noGrp="1"/>
          </p:cNvSpPr>
          <p:nvPr>
            <p:ph type="dt" sz="half" idx="10"/>
          </p:nvPr>
        </p:nvSpPr>
        <p:spPr/>
        <p:txBody>
          <a:bodyPr/>
          <a:lstStyle/>
          <a:p>
            <a:fld id="{82D3B0FE-7406-43DC-985B-D5269EC9AFE2}" type="datetime1">
              <a:rPr kumimoji="1" lang="ja-JP" altLang="en-US" smtClean="0"/>
              <a:t>2025/6/11</a:t>
            </a:fld>
            <a:endParaRPr kumimoji="1" lang="ja-JP" altLang="en-US"/>
          </a:p>
        </p:txBody>
      </p:sp>
      <p:sp>
        <p:nvSpPr>
          <p:cNvPr id="18" name="スライド番号プレースホルダー 17">
            <a:extLst>
              <a:ext uri="{FF2B5EF4-FFF2-40B4-BE49-F238E27FC236}">
                <a16:creationId xmlns:a16="http://schemas.microsoft.com/office/drawing/2014/main" id="{74439C95-D59E-CC4C-BB26-587FC7C0633A}"/>
              </a:ext>
            </a:extLst>
          </p:cNvPr>
          <p:cNvSpPr>
            <a:spLocks noGrp="1"/>
          </p:cNvSpPr>
          <p:nvPr>
            <p:ph type="sldNum" sz="quarter" idx="12"/>
          </p:nvPr>
        </p:nvSpPr>
        <p:spPr/>
        <p:txBody>
          <a:bodyPr/>
          <a:lstStyle/>
          <a:p>
            <a:fld id="{FEF13177-6D45-4C76-BBB0-890CE83CA06E}" type="slidenum">
              <a:rPr kumimoji="1" lang="ja-JP" altLang="en-US" smtClean="0"/>
              <a:t>43</a:t>
            </a:fld>
            <a:endParaRPr kumimoji="1" lang="ja-JP" altLang="en-US"/>
          </a:p>
        </p:txBody>
      </p:sp>
      <p:graphicFrame>
        <p:nvGraphicFramePr>
          <p:cNvPr id="3" name="表 2">
            <a:extLst>
              <a:ext uri="{FF2B5EF4-FFF2-40B4-BE49-F238E27FC236}">
                <a16:creationId xmlns:a16="http://schemas.microsoft.com/office/drawing/2014/main" id="{2DFCC561-2C34-9D8B-9D82-9B1AFFD5EA4F}"/>
              </a:ext>
            </a:extLst>
          </p:cNvPr>
          <p:cNvGraphicFramePr>
            <a:graphicFrameLocks noGrp="1"/>
          </p:cNvGraphicFramePr>
          <p:nvPr>
            <p:extLst>
              <p:ext uri="{D42A27DB-BD31-4B8C-83A1-F6EECF244321}">
                <p14:modId xmlns:p14="http://schemas.microsoft.com/office/powerpoint/2010/main" val="2998458933"/>
              </p:ext>
            </p:extLst>
          </p:nvPr>
        </p:nvGraphicFramePr>
        <p:xfrm>
          <a:off x="1423395" y="1088028"/>
          <a:ext cx="9345210" cy="4539630"/>
        </p:xfrm>
        <a:graphic>
          <a:graphicData uri="http://schemas.openxmlformats.org/drawingml/2006/table">
            <a:tbl>
              <a:tblPr firstRow="1" bandRow="1">
                <a:tableStyleId>{793D81CF-94F2-401A-BA57-92F5A7B2D0C5}</a:tableStyleId>
              </a:tblPr>
              <a:tblGrid>
                <a:gridCol w="4015973">
                  <a:extLst>
                    <a:ext uri="{9D8B030D-6E8A-4147-A177-3AD203B41FA5}">
                      <a16:colId xmlns:a16="http://schemas.microsoft.com/office/drawing/2014/main" val="1630240511"/>
                    </a:ext>
                  </a:extLst>
                </a:gridCol>
                <a:gridCol w="5329237">
                  <a:extLst>
                    <a:ext uri="{9D8B030D-6E8A-4147-A177-3AD203B41FA5}">
                      <a16:colId xmlns:a16="http://schemas.microsoft.com/office/drawing/2014/main" val="379389271"/>
                    </a:ext>
                  </a:extLst>
                </a:gridCol>
              </a:tblGrid>
              <a:tr h="340722">
                <a:tc>
                  <a:txBody>
                    <a:bodyPr/>
                    <a:lstStyle/>
                    <a:p>
                      <a:pPr algn="ctr"/>
                      <a:r>
                        <a:rPr kumimoji="1" lang="ja-JP" altLang="en-US" dirty="0"/>
                        <a:t>従来手法（</a:t>
                      </a:r>
                      <a:r>
                        <a:rPr kumimoji="1" lang="en-US" altLang="ja-JP" dirty="0"/>
                        <a:t>LLM</a:t>
                      </a:r>
                      <a:r>
                        <a:rPr kumimoji="1" lang="ja-JP" altLang="en-US" dirty="0"/>
                        <a:t>なし）</a:t>
                      </a:r>
                    </a:p>
                  </a:txBody>
                  <a:tcPr/>
                </a:tc>
                <a:tc>
                  <a:txBody>
                    <a:bodyPr/>
                    <a:lstStyle/>
                    <a:p>
                      <a:pPr algn="ctr"/>
                      <a:r>
                        <a:rPr kumimoji="1" lang="ja-JP" altLang="en-US" dirty="0"/>
                        <a:t>提案手法</a:t>
                      </a:r>
                    </a:p>
                  </a:txBody>
                  <a:tcPr/>
                </a:tc>
                <a:extLst>
                  <a:ext uri="{0D108BD9-81ED-4DB2-BD59-A6C34878D82A}">
                    <a16:rowId xmlns:a16="http://schemas.microsoft.com/office/drawing/2014/main" val="3230906398"/>
                  </a:ext>
                </a:extLst>
              </a:tr>
              <a:tr h="651894">
                <a:tc>
                  <a:txBody>
                    <a:bodyPr/>
                    <a:lstStyle/>
                    <a:p>
                      <a:pPr algn="l"/>
                      <a:r>
                        <a:rPr kumimoji="1" lang="ja-JP" altLang="en-US" dirty="0"/>
                        <a:t>訓練者：</a:t>
                      </a:r>
                      <a:endParaRPr kumimoji="1" lang="en-US" altLang="ja-JP" dirty="0"/>
                    </a:p>
                    <a:p>
                      <a:pPr algn="ctr"/>
                      <a:r>
                        <a:rPr kumimoji="1" lang="ja-JP" altLang="en-US" dirty="0"/>
                        <a:t>「ご注文はお決まりですか」</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dirty="0"/>
                        <a:t>訓練者：</a:t>
                      </a:r>
                      <a:endParaRPr kumimoji="1" lang="en-US" altLang="ja-JP" dirty="0"/>
                    </a:p>
                    <a:p>
                      <a:pPr algn="ctr"/>
                      <a:r>
                        <a:rPr kumimoji="1" lang="ja-JP" altLang="en-US" dirty="0"/>
                        <a:t>「ご注文はお決まりですか」</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56066825"/>
                  </a:ext>
                </a:extLst>
              </a:tr>
              <a:tr h="651894">
                <a:tc>
                  <a:txBody>
                    <a:bodyPr/>
                    <a:lstStyle/>
                    <a:p>
                      <a:pPr algn="l"/>
                      <a:r>
                        <a:rPr kumimoji="1" lang="ja-JP" altLang="en-US" dirty="0"/>
                        <a:t>客：</a:t>
                      </a:r>
                      <a:endParaRPr kumimoji="1" lang="en-US" altLang="ja-JP" dirty="0"/>
                    </a:p>
                    <a:p>
                      <a:pPr algn="ctr"/>
                      <a:r>
                        <a:rPr kumimoji="1" lang="ja-JP" altLang="en-US" dirty="0"/>
                        <a:t>「</a:t>
                      </a:r>
                      <a:r>
                        <a:rPr kumimoji="1" lang="ja-JP" altLang="en-US" dirty="0">
                          <a:solidFill>
                            <a:srgbClr val="0070C0"/>
                          </a:solidFill>
                        </a:rPr>
                        <a:t>ハンバーガーセット</a:t>
                      </a:r>
                      <a:r>
                        <a:rPr kumimoji="1" lang="ja-JP" altLang="en-US" dirty="0"/>
                        <a:t>をお願いします」</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dirty="0"/>
                        <a:t>客：</a:t>
                      </a:r>
                      <a:endParaRPr kumimoji="1" lang="en-US" altLang="ja-JP" dirty="0"/>
                    </a:p>
                    <a:p>
                      <a:pPr algn="ctr"/>
                      <a:r>
                        <a:rPr kumimoji="1" lang="ja-JP" altLang="en-US" dirty="0"/>
                        <a:t>「</a:t>
                      </a:r>
                      <a:r>
                        <a:rPr kumimoji="1" lang="ja-JP" altLang="en-US" dirty="0">
                          <a:solidFill>
                            <a:srgbClr val="FF0000"/>
                          </a:solidFill>
                        </a:rPr>
                        <a:t>ピザ</a:t>
                      </a:r>
                      <a:r>
                        <a:rPr kumimoji="1" lang="ja-JP" altLang="en-US" dirty="0"/>
                        <a:t>をお願いします」</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24789362"/>
                  </a:ext>
                </a:extLst>
              </a:tr>
              <a:tr h="651894">
                <a:tc>
                  <a:txBody>
                    <a:bodyPr/>
                    <a:lstStyle/>
                    <a:p>
                      <a:pPr algn="l"/>
                      <a:r>
                        <a:rPr kumimoji="1" lang="ja-JP" altLang="en-US" dirty="0"/>
                        <a:t>訓練者：</a:t>
                      </a:r>
                      <a:endParaRPr kumimoji="1" lang="en-US" altLang="ja-JP" dirty="0"/>
                    </a:p>
                    <a:p>
                      <a:pPr algn="ctr"/>
                      <a:r>
                        <a:rPr kumimoji="1" lang="ja-JP" altLang="en-US" dirty="0"/>
                        <a:t>「</a:t>
                      </a:r>
                      <a:r>
                        <a:rPr kumimoji="1" lang="ja-JP" altLang="en-US" dirty="0">
                          <a:solidFill>
                            <a:srgbClr val="0070C0"/>
                          </a:solidFill>
                        </a:rPr>
                        <a:t>ピザ</a:t>
                      </a:r>
                      <a:r>
                        <a:rPr kumimoji="1" lang="ja-JP" altLang="en-US" dirty="0"/>
                        <a:t>が一点ですね、かしこまりました」</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dirty="0"/>
                        <a:t>訓練者：</a:t>
                      </a:r>
                      <a:endParaRPr kumimoji="1" lang="en-US" altLang="ja-JP" dirty="0"/>
                    </a:p>
                    <a:p>
                      <a:pPr algn="ctr"/>
                      <a:r>
                        <a:rPr kumimoji="1" lang="ja-JP" altLang="en-US" dirty="0"/>
                        <a:t>「</a:t>
                      </a:r>
                      <a:r>
                        <a:rPr kumimoji="1" lang="ja-JP" altLang="en-US" dirty="0">
                          <a:solidFill>
                            <a:srgbClr val="FF0000"/>
                          </a:solidFill>
                        </a:rPr>
                        <a:t>ハンバーガーセット</a:t>
                      </a:r>
                      <a:r>
                        <a:rPr kumimoji="1" lang="ja-JP" altLang="en-US" dirty="0"/>
                        <a:t>が一点ですね、かしこまりました」</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538440276"/>
                  </a:ext>
                </a:extLst>
              </a:tr>
              <a:tr h="651894">
                <a:tc>
                  <a:txBody>
                    <a:bodyPr/>
                    <a:lstStyle/>
                    <a:p>
                      <a:pPr algn="l"/>
                      <a:r>
                        <a:rPr kumimoji="1" lang="ja-JP" altLang="en-US" dirty="0">
                          <a:solidFill>
                            <a:schemeClr val="tx1"/>
                          </a:solidFill>
                        </a:rPr>
                        <a:t>客：</a:t>
                      </a:r>
                      <a:endParaRPr kumimoji="1" lang="en-US" altLang="ja-JP" dirty="0">
                        <a:solidFill>
                          <a:schemeClr val="tx1"/>
                        </a:solidFill>
                      </a:endParaRPr>
                    </a:p>
                    <a:p>
                      <a:pPr algn="ctr"/>
                      <a:r>
                        <a:rPr kumimoji="1" lang="ja-JP" altLang="en-US" dirty="0">
                          <a:solidFill>
                            <a:srgbClr val="0070C0"/>
                          </a:solidFill>
                        </a:rPr>
                        <a:t>「はい」</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dirty="0">
                          <a:solidFill>
                            <a:schemeClr val="tx1"/>
                          </a:solidFill>
                        </a:rPr>
                        <a:t>客：</a:t>
                      </a:r>
                      <a:endParaRPr kumimoji="1" lang="en-US" altLang="ja-JP" dirty="0">
                        <a:solidFill>
                          <a:schemeClr val="tx1"/>
                        </a:solidFill>
                      </a:endParaRPr>
                    </a:p>
                    <a:p>
                      <a:pPr algn="l"/>
                      <a:r>
                        <a:rPr kumimoji="1" lang="ja-JP" altLang="en-US" dirty="0">
                          <a:solidFill>
                            <a:srgbClr val="FF0000"/>
                          </a:solidFill>
                        </a:rPr>
                        <a:t>　　　 「</a:t>
                      </a:r>
                      <a:r>
                        <a:rPr kumimoji="1" lang="ja-JP" altLang="en-US" sz="1800" b="0" i="0" u="none" strike="noStrike" kern="1200" baseline="0" dirty="0">
                          <a:solidFill>
                            <a:srgbClr val="FF0000"/>
                          </a:solidFill>
                          <a:latin typeface="+mn-lt"/>
                          <a:ea typeface="+mn-ea"/>
                          <a:cs typeface="+mn-cs"/>
                        </a:rPr>
                        <a:t>すみません、ピザをお願いします　</a:t>
                      </a:r>
                      <a:endParaRPr kumimoji="1" lang="en-US" altLang="ja-JP" sz="1800" b="0" i="0" u="none" strike="noStrike" kern="1200" baseline="0" dirty="0">
                        <a:solidFill>
                          <a:srgbClr val="FF0000"/>
                        </a:solidFill>
                        <a:latin typeface="+mn-lt"/>
                        <a:ea typeface="+mn-ea"/>
                        <a:cs typeface="+mn-cs"/>
                      </a:endParaRPr>
                    </a:p>
                    <a:p>
                      <a:pPr algn="ctr"/>
                      <a:r>
                        <a:rPr kumimoji="1" lang="ja-JP" altLang="en-US" sz="1800" b="0" i="0" u="none" strike="noStrike" kern="1200" baseline="0" dirty="0">
                          <a:solidFill>
                            <a:srgbClr val="FF0000"/>
                          </a:solidFill>
                          <a:latin typeface="+mn-lt"/>
                          <a:ea typeface="+mn-ea"/>
                          <a:cs typeface="+mn-cs"/>
                        </a:rPr>
                        <a:t>ハンバーガーセットではなくて、ピザです</a:t>
                      </a:r>
                      <a:r>
                        <a:rPr kumimoji="1" lang="ja-JP" altLang="en-US" dirty="0">
                          <a:solidFill>
                            <a:srgbClr val="FF0000"/>
                          </a:solidFill>
                        </a:rPr>
                        <a: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29859220"/>
                  </a:ext>
                </a:extLst>
              </a:tr>
              <a:tr h="651894">
                <a:tc rowSpan="2">
                  <a:txBody>
                    <a:bodyPr/>
                    <a:lstStyle/>
                    <a:p>
                      <a:pPr algn="ctr"/>
                      <a:r>
                        <a:rPr kumimoji="1" lang="en-US" altLang="ja-JP" dirty="0"/>
                        <a:t>-</a:t>
                      </a:r>
                      <a:endParaRPr kumimoji="1" lang="ja-JP" altLang="en-US" dirty="0"/>
                    </a:p>
                  </a:txBody>
                  <a:tcPr anchor="ctr">
                    <a:lnR w="12700" cap="flat" cmpd="sng" algn="ctr">
                      <a:solidFill>
                        <a:schemeClr val="tx1"/>
                      </a:solidFill>
                      <a:prstDash val="solid"/>
                      <a:round/>
                      <a:headEnd type="none" w="med" len="med"/>
                      <a:tailEnd type="none" w="med" len="med"/>
                    </a:lnR>
                  </a:tcPr>
                </a:tc>
                <a:tc>
                  <a:txBody>
                    <a:bodyPr/>
                    <a:lstStyle/>
                    <a:p>
                      <a:pPr algn="l"/>
                      <a:r>
                        <a:rPr kumimoji="1" lang="ja-JP" altLang="en-US" dirty="0"/>
                        <a:t>訓練者：</a:t>
                      </a:r>
                      <a:endParaRPr kumimoji="1" lang="en-US" altLang="ja-JP" dirty="0"/>
                    </a:p>
                    <a:p>
                      <a:pPr algn="ctr"/>
                      <a:r>
                        <a:rPr kumimoji="1" lang="ja-JP" altLang="en-US" dirty="0"/>
                        <a:t>「ピザが一点ですね、かしこまりました」</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81384367"/>
                  </a:ext>
                </a:extLst>
              </a:tr>
              <a:tr h="651894">
                <a:tc vMerge="1">
                  <a:txBody>
                    <a:bodyPr/>
                    <a:lstStyle/>
                    <a:p>
                      <a:pPr algn="l"/>
                      <a:endParaRPr kumimoji="1" lang="ja-JP" altLang="en-US" dirty="0"/>
                    </a:p>
                  </a:txBody>
                  <a:tcPr>
                    <a:lnR w="12700" cap="flat" cmpd="sng" algn="ctr">
                      <a:solidFill>
                        <a:schemeClr val="tx1"/>
                      </a:solidFill>
                      <a:prstDash val="solid"/>
                      <a:round/>
                      <a:headEnd type="none" w="med" len="med"/>
                      <a:tailEnd type="none" w="med" len="med"/>
                    </a:lnR>
                  </a:tcPr>
                </a:tc>
                <a:tc>
                  <a:txBody>
                    <a:bodyPr/>
                    <a:lstStyle/>
                    <a:p>
                      <a:pPr algn="l"/>
                      <a:r>
                        <a:rPr kumimoji="1" lang="ja-JP" altLang="en-US"/>
                        <a:t>客：</a:t>
                      </a:r>
                      <a:endParaRPr kumimoji="1" lang="en-US" altLang="ja-JP"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42744109"/>
                  </a:ext>
                </a:extLst>
              </a:tr>
            </a:tbl>
          </a:graphicData>
        </a:graphic>
      </p:graphicFrame>
      <p:sp>
        <p:nvSpPr>
          <p:cNvPr id="4" name="テキスト ボックス 3">
            <a:extLst>
              <a:ext uri="{FF2B5EF4-FFF2-40B4-BE49-F238E27FC236}">
                <a16:creationId xmlns:a16="http://schemas.microsoft.com/office/drawing/2014/main" id="{9C4ED48D-91CE-89F4-E2F3-14AE34246B8B}"/>
              </a:ext>
            </a:extLst>
          </p:cNvPr>
          <p:cNvSpPr txBox="1"/>
          <p:nvPr/>
        </p:nvSpPr>
        <p:spPr>
          <a:xfrm>
            <a:off x="1968816" y="5795139"/>
            <a:ext cx="7703822" cy="461665"/>
          </a:xfrm>
          <a:prstGeom prst="rect">
            <a:avLst/>
          </a:prstGeom>
          <a:noFill/>
        </p:spPr>
        <p:txBody>
          <a:bodyPr wrap="square" rtlCol="0">
            <a:spAutoFit/>
          </a:bodyPr>
          <a:lstStyle/>
          <a:p>
            <a:pPr algn="ctr">
              <a:buClr>
                <a:schemeClr val="accent1"/>
              </a:buClr>
            </a:pPr>
            <a:r>
              <a:rPr kumimoji="1" lang="ja-JP" altLang="en-US" sz="2400" b="1" dirty="0">
                <a:solidFill>
                  <a:srgbClr val="FF0000"/>
                </a:solidFill>
              </a:rPr>
              <a:t>注文確認の誤り</a:t>
            </a:r>
            <a:r>
              <a:rPr kumimoji="1" lang="ja-JP" altLang="en-US" sz="2400" b="1">
                <a:solidFill>
                  <a:srgbClr val="FF0000"/>
                </a:solidFill>
              </a:rPr>
              <a:t>に対し、客</a:t>
            </a:r>
            <a:r>
              <a:rPr kumimoji="1" lang="ja-JP" altLang="en-US" sz="2400" b="1" dirty="0">
                <a:solidFill>
                  <a:srgbClr val="FF0000"/>
                </a:solidFill>
              </a:rPr>
              <a:t>からの指摘が行われている</a:t>
            </a:r>
            <a:endParaRPr kumimoji="1" lang="en-US" altLang="ja-JP" sz="2400" b="1" dirty="0">
              <a:solidFill>
                <a:srgbClr val="FF0000"/>
              </a:solidFill>
            </a:endParaRPr>
          </a:p>
        </p:txBody>
      </p:sp>
    </p:spTree>
    <p:extLst>
      <p:ext uri="{BB962C8B-B14F-4D97-AF65-F5344CB8AC3E}">
        <p14:creationId xmlns:p14="http://schemas.microsoft.com/office/powerpoint/2010/main" val="23266314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147A1-3CF9-CFFA-4352-C618F7D83411}"/>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06800283-684A-FC9C-2281-0806244A65E7}"/>
              </a:ext>
            </a:extLst>
          </p:cNvPr>
          <p:cNvSpPr/>
          <p:nvPr/>
        </p:nvSpPr>
        <p:spPr>
          <a:xfrm>
            <a:off x="923674" y="1027029"/>
            <a:ext cx="10405607" cy="10256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1062E42-CE23-B293-96CB-2EB31C31B0D5}"/>
              </a:ext>
            </a:extLst>
          </p:cNvPr>
          <p:cNvSpPr>
            <a:spLocks noGrp="1"/>
          </p:cNvSpPr>
          <p:nvPr>
            <p:ph type="title"/>
          </p:nvPr>
        </p:nvSpPr>
        <p:spPr>
          <a:xfrm>
            <a:off x="1097278" y="-18938"/>
            <a:ext cx="10058400" cy="896852"/>
          </a:xfrm>
        </p:spPr>
        <p:txBody>
          <a:bodyPr>
            <a:noAutofit/>
          </a:bodyPr>
          <a:lstStyle/>
          <a:p>
            <a:r>
              <a:rPr kumimoji="1" lang="ja-JP" altLang="en-US" sz="3600" dirty="0"/>
              <a:t>フェーズ</a:t>
            </a:r>
            <a:r>
              <a:rPr kumimoji="1" lang="en-US" altLang="ja-JP" sz="3600" dirty="0"/>
              <a:t>5</a:t>
            </a:r>
            <a:r>
              <a:rPr kumimoji="1" lang="ja-JP" altLang="en-US" sz="3600" dirty="0"/>
              <a:t>における対話例の比較</a:t>
            </a:r>
          </a:p>
        </p:txBody>
      </p:sp>
      <p:cxnSp>
        <p:nvCxnSpPr>
          <p:cNvPr id="11" name="直線コネクタ 10">
            <a:extLst>
              <a:ext uri="{FF2B5EF4-FFF2-40B4-BE49-F238E27FC236}">
                <a16:creationId xmlns:a16="http://schemas.microsoft.com/office/drawing/2014/main" id="{EBD5B7E4-13A0-DF2B-1054-7F5895EB78F8}"/>
              </a:ext>
            </a:extLst>
          </p:cNvPr>
          <p:cNvCxnSpPr/>
          <p:nvPr/>
        </p:nvCxnSpPr>
        <p:spPr>
          <a:xfrm flipV="1">
            <a:off x="1033670" y="858676"/>
            <a:ext cx="10295612" cy="172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日付プレースホルダー 16">
            <a:extLst>
              <a:ext uri="{FF2B5EF4-FFF2-40B4-BE49-F238E27FC236}">
                <a16:creationId xmlns:a16="http://schemas.microsoft.com/office/drawing/2014/main" id="{9BE0FD73-F565-135F-A675-50AB3BC0962C}"/>
              </a:ext>
            </a:extLst>
          </p:cNvPr>
          <p:cNvSpPr>
            <a:spLocks noGrp="1"/>
          </p:cNvSpPr>
          <p:nvPr>
            <p:ph type="dt" sz="half" idx="10"/>
          </p:nvPr>
        </p:nvSpPr>
        <p:spPr/>
        <p:txBody>
          <a:bodyPr/>
          <a:lstStyle/>
          <a:p>
            <a:fld id="{82D3B0FE-7406-43DC-985B-D5269EC9AFE2}" type="datetime1">
              <a:rPr kumimoji="1" lang="ja-JP" altLang="en-US" smtClean="0"/>
              <a:t>2025/6/11</a:t>
            </a:fld>
            <a:endParaRPr kumimoji="1" lang="ja-JP" altLang="en-US"/>
          </a:p>
        </p:txBody>
      </p:sp>
      <p:sp>
        <p:nvSpPr>
          <p:cNvPr id="18" name="スライド番号プレースホルダー 17">
            <a:extLst>
              <a:ext uri="{FF2B5EF4-FFF2-40B4-BE49-F238E27FC236}">
                <a16:creationId xmlns:a16="http://schemas.microsoft.com/office/drawing/2014/main" id="{18260B5C-7A22-D3FD-5220-F72B367CE67D}"/>
              </a:ext>
            </a:extLst>
          </p:cNvPr>
          <p:cNvSpPr>
            <a:spLocks noGrp="1"/>
          </p:cNvSpPr>
          <p:nvPr>
            <p:ph type="sldNum" sz="quarter" idx="12"/>
          </p:nvPr>
        </p:nvSpPr>
        <p:spPr/>
        <p:txBody>
          <a:bodyPr/>
          <a:lstStyle/>
          <a:p>
            <a:fld id="{FEF13177-6D45-4C76-BBB0-890CE83CA06E}" type="slidenum">
              <a:rPr kumimoji="1" lang="ja-JP" altLang="en-US" smtClean="0"/>
              <a:t>44</a:t>
            </a:fld>
            <a:endParaRPr kumimoji="1" lang="ja-JP" altLang="en-US"/>
          </a:p>
        </p:txBody>
      </p:sp>
      <p:sp>
        <p:nvSpPr>
          <p:cNvPr id="5" name="テキスト ボックス 4">
            <a:extLst>
              <a:ext uri="{FF2B5EF4-FFF2-40B4-BE49-F238E27FC236}">
                <a16:creationId xmlns:a16="http://schemas.microsoft.com/office/drawing/2014/main" id="{BF25348A-66ED-E1E4-BEE3-C8B00A3A270B}"/>
              </a:ext>
            </a:extLst>
          </p:cNvPr>
          <p:cNvSpPr txBox="1"/>
          <p:nvPr/>
        </p:nvSpPr>
        <p:spPr>
          <a:xfrm>
            <a:off x="1968816" y="5795139"/>
            <a:ext cx="7703822" cy="461665"/>
          </a:xfrm>
          <a:prstGeom prst="rect">
            <a:avLst/>
          </a:prstGeom>
          <a:noFill/>
        </p:spPr>
        <p:txBody>
          <a:bodyPr wrap="square" rtlCol="0">
            <a:spAutoFit/>
          </a:bodyPr>
          <a:lstStyle/>
          <a:p>
            <a:pPr algn="ctr">
              <a:buClr>
                <a:schemeClr val="accent1"/>
              </a:buClr>
            </a:pPr>
            <a:r>
              <a:rPr kumimoji="1" lang="ja-JP" altLang="en-US" sz="2400" b="1" dirty="0">
                <a:solidFill>
                  <a:srgbClr val="FF0000"/>
                </a:solidFill>
              </a:rPr>
              <a:t>注文確認の誤り</a:t>
            </a:r>
            <a:r>
              <a:rPr kumimoji="1" lang="ja-JP" altLang="en-US" sz="2400" b="1">
                <a:solidFill>
                  <a:srgbClr val="FF0000"/>
                </a:solidFill>
              </a:rPr>
              <a:t>に対し、客</a:t>
            </a:r>
            <a:r>
              <a:rPr kumimoji="1" lang="ja-JP" altLang="en-US" sz="2400" b="1" dirty="0">
                <a:solidFill>
                  <a:srgbClr val="FF0000"/>
                </a:solidFill>
              </a:rPr>
              <a:t>からの指摘が行われている</a:t>
            </a:r>
            <a:endParaRPr kumimoji="1" lang="en-US" altLang="ja-JP" sz="2400" b="1" dirty="0">
              <a:solidFill>
                <a:srgbClr val="FF0000"/>
              </a:solidFill>
            </a:endParaRPr>
          </a:p>
        </p:txBody>
      </p:sp>
      <p:graphicFrame>
        <p:nvGraphicFramePr>
          <p:cNvPr id="3" name="表 2">
            <a:extLst>
              <a:ext uri="{FF2B5EF4-FFF2-40B4-BE49-F238E27FC236}">
                <a16:creationId xmlns:a16="http://schemas.microsoft.com/office/drawing/2014/main" id="{DBF0C507-568E-9B4D-55D2-320CD1551383}"/>
              </a:ext>
            </a:extLst>
          </p:cNvPr>
          <p:cNvGraphicFramePr>
            <a:graphicFrameLocks noGrp="1"/>
          </p:cNvGraphicFramePr>
          <p:nvPr>
            <p:extLst>
              <p:ext uri="{D42A27DB-BD31-4B8C-83A1-F6EECF244321}">
                <p14:modId xmlns:p14="http://schemas.microsoft.com/office/powerpoint/2010/main" val="580602591"/>
              </p:ext>
            </p:extLst>
          </p:nvPr>
        </p:nvGraphicFramePr>
        <p:xfrm>
          <a:off x="1423395" y="1088028"/>
          <a:ext cx="9345210" cy="4539630"/>
        </p:xfrm>
        <a:graphic>
          <a:graphicData uri="http://schemas.openxmlformats.org/drawingml/2006/table">
            <a:tbl>
              <a:tblPr firstRow="1" bandRow="1">
                <a:tableStyleId>{793D81CF-94F2-401A-BA57-92F5A7B2D0C5}</a:tableStyleId>
              </a:tblPr>
              <a:tblGrid>
                <a:gridCol w="4015973">
                  <a:extLst>
                    <a:ext uri="{9D8B030D-6E8A-4147-A177-3AD203B41FA5}">
                      <a16:colId xmlns:a16="http://schemas.microsoft.com/office/drawing/2014/main" val="1630240511"/>
                    </a:ext>
                  </a:extLst>
                </a:gridCol>
                <a:gridCol w="5329237">
                  <a:extLst>
                    <a:ext uri="{9D8B030D-6E8A-4147-A177-3AD203B41FA5}">
                      <a16:colId xmlns:a16="http://schemas.microsoft.com/office/drawing/2014/main" val="379389271"/>
                    </a:ext>
                  </a:extLst>
                </a:gridCol>
              </a:tblGrid>
              <a:tr h="340722">
                <a:tc>
                  <a:txBody>
                    <a:bodyPr/>
                    <a:lstStyle/>
                    <a:p>
                      <a:pPr algn="ctr"/>
                      <a:r>
                        <a:rPr kumimoji="1" lang="ja-JP" altLang="en-US" dirty="0"/>
                        <a:t>従来手法（</a:t>
                      </a:r>
                      <a:r>
                        <a:rPr kumimoji="1" lang="en-US" altLang="ja-JP" dirty="0"/>
                        <a:t>LLM</a:t>
                      </a:r>
                      <a:r>
                        <a:rPr kumimoji="1" lang="ja-JP" altLang="en-US" dirty="0"/>
                        <a:t>なし）</a:t>
                      </a:r>
                    </a:p>
                  </a:txBody>
                  <a:tcPr/>
                </a:tc>
                <a:tc>
                  <a:txBody>
                    <a:bodyPr/>
                    <a:lstStyle/>
                    <a:p>
                      <a:pPr algn="ctr"/>
                      <a:r>
                        <a:rPr kumimoji="1" lang="ja-JP" altLang="en-US" dirty="0"/>
                        <a:t>提案手法</a:t>
                      </a:r>
                    </a:p>
                  </a:txBody>
                  <a:tcPr/>
                </a:tc>
                <a:extLst>
                  <a:ext uri="{0D108BD9-81ED-4DB2-BD59-A6C34878D82A}">
                    <a16:rowId xmlns:a16="http://schemas.microsoft.com/office/drawing/2014/main" val="3230906398"/>
                  </a:ext>
                </a:extLst>
              </a:tr>
              <a:tr h="651894">
                <a:tc>
                  <a:txBody>
                    <a:bodyPr/>
                    <a:lstStyle/>
                    <a:p>
                      <a:pPr algn="l"/>
                      <a:r>
                        <a:rPr kumimoji="1" lang="ja-JP" altLang="en-US" dirty="0"/>
                        <a:t>訓練者：</a:t>
                      </a:r>
                      <a:endParaRPr kumimoji="1" lang="en-US" altLang="ja-JP" dirty="0"/>
                    </a:p>
                    <a:p>
                      <a:pPr algn="ctr"/>
                      <a:r>
                        <a:rPr kumimoji="1" lang="ja-JP" altLang="en-US" dirty="0"/>
                        <a:t>「ご注文はお決まりですか」</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dirty="0"/>
                        <a:t>訓練者：</a:t>
                      </a:r>
                      <a:endParaRPr kumimoji="1" lang="en-US" altLang="ja-JP" dirty="0"/>
                    </a:p>
                    <a:p>
                      <a:pPr algn="ctr"/>
                      <a:r>
                        <a:rPr kumimoji="1" lang="ja-JP" altLang="en-US" dirty="0"/>
                        <a:t>「ご注文はお決まりですか」</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56066825"/>
                  </a:ext>
                </a:extLst>
              </a:tr>
              <a:tr h="651894">
                <a:tc>
                  <a:txBody>
                    <a:bodyPr/>
                    <a:lstStyle/>
                    <a:p>
                      <a:pPr algn="l"/>
                      <a:r>
                        <a:rPr kumimoji="1" lang="ja-JP" altLang="en-US" dirty="0"/>
                        <a:t>客：</a:t>
                      </a:r>
                      <a:endParaRPr kumimoji="1" lang="en-US" altLang="ja-JP" dirty="0"/>
                    </a:p>
                    <a:p>
                      <a:pPr algn="ctr"/>
                      <a:r>
                        <a:rPr kumimoji="1" lang="ja-JP" altLang="en-US" dirty="0"/>
                        <a:t>「</a:t>
                      </a:r>
                      <a:r>
                        <a:rPr kumimoji="1" lang="ja-JP" altLang="en-US" dirty="0">
                          <a:solidFill>
                            <a:srgbClr val="0070C0"/>
                          </a:solidFill>
                        </a:rPr>
                        <a:t>ハンバーガーセット</a:t>
                      </a:r>
                      <a:r>
                        <a:rPr kumimoji="1" lang="ja-JP" altLang="en-US" dirty="0"/>
                        <a:t>をお願いします」</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dirty="0"/>
                        <a:t>客：</a:t>
                      </a:r>
                      <a:endParaRPr kumimoji="1" lang="en-US" altLang="ja-JP" dirty="0"/>
                    </a:p>
                    <a:p>
                      <a:pPr algn="ctr"/>
                      <a:r>
                        <a:rPr kumimoji="1" lang="ja-JP" altLang="en-US" dirty="0"/>
                        <a:t>「</a:t>
                      </a:r>
                      <a:r>
                        <a:rPr kumimoji="1" lang="ja-JP" altLang="en-US" dirty="0">
                          <a:solidFill>
                            <a:srgbClr val="FF0000"/>
                          </a:solidFill>
                        </a:rPr>
                        <a:t>ピザ</a:t>
                      </a:r>
                      <a:r>
                        <a:rPr kumimoji="1" lang="ja-JP" altLang="en-US" dirty="0"/>
                        <a:t>をお願いします」</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24789362"/>
                  </a:ext>
                </a:extLst>
              </a:tr>
              <a:tr h="651894">
                <a:tc>
                  <a:txBody>
                    <a:bodyPr/>
                    <a:lstStyle/>
                    <a:p>
                      <a:pPr algn="l"/>
                      <a:r>
                        <a:rPr kumimoji="1" lang="ja-JP" altLang="en-US" dirty="0"/>
                        <a:t>訓練者：</a:t>
                      </a:r>
                      <a:endParaRPr kumimoji="1" lang="en-US" altLang="ja-JP" dirty="0"/>
                    </a:p>
                    <a:p>
                      <a:pPr algn="ctr"/>
                      <a:r>
                        <a:rPr kumimoji="1" lang="ja-JP" altLang="en-US" dirty="0"/>
                        <a:t>「</a:t>
                      </a:r>
                      <a:r>
                        <a:rPr kumimoji="1" lang="ja-JP" altLang="en-US" dirty="0">
                          <a:solidFill>
                            <a:srgbClr val="0070C0"/>
                          </a:solidFill>
                        </a:rPr>
                        <a:t>ピザ</a:t>
                      </a:r>
                      <a:r>
                        <a:rPr kumimoji="1" lang="ja-JP" altLang="en-US" dirty="0"/>
                        <a:t>が一点ですね、かしこまりました」</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dirty="0"/>
                        <a:t>訓練者：</a:t>
                      </a:r>
                      <a:endParaRPr kumimoji="1" lang="en-US" altLang="ja-JP" dirty="0"/>
                    </a:p>
                    <a:p>
                      <a:pPr algn="ctr"/>
                      <a:r>
                        <a:rPr kumimoji="1" lang="ja-JP" altLang="en-US" dirty="0"/>
                        <a:t>「</a:t>
                      </a:r>
                      <a:r>
                        <a:rPr kumimoji="1" lang="ja-JP" altLang="en-US" dirty="0">
                          <a:solidFill>
                            <a:srgbClr val="FF0000"/>
                          </a:solidFill>
                        </a:rPr>
                        <a:t>ハンバーガーセット</a:t>
                      </a:r>
                      <a:r>
                        <a:rPr kumimoji="1" lang="ja-JP" altLang="en-US" dirty="0"/>
                        <a:t>が一点ですね、かしこまりました」</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538440276"/>
                  </a:ext>
                </a:extLst>
              </a:tr>
              <a:tr h="651894">
                <a:tc>
                  <a:txBody>
                    <a:bodyPr/>
                    <a:lstStyle/>
                    <a:p>
                      <a:pPr algn="l"/>
                      <a:r>
                        <a:rPr kumimoji="1" lang="ja-JP" altLang="en-US" dirty="0">
                          <a:solidFill>
                            <a:schemeClr val="tx1"/>
                          </a:solidFill>
                        </a:rPr>
                        <a:t>客：</a:t>
                      </a:r>
                      <a:endParaRPr kumimoji="1" lang="en-US" altLang="ja-JP" dirty="0">
                        <a:solidFill>
                          <a:schemeClr val="tx1"/>
                        </a:solidFill>
                      </a:endParaRPr>
                    </a:p>
                    <a:p>
                      <a:pPr algn="ctr"/>
                      <a:r>
                        <a:rPr kumimoji="1" lang="ja-JP" altLang="en-US" dirty="0">
                          <a:solidFill>
                            <a:srgbClr val="0070C0"/>
                          </a:solidFill>
                        </a:rPr>
                        <a:t>「はい」</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dirty="0">
                          <a:solidFill>
                            <a:schemeClr val="tx1"/>
                          </a:solidFill>
                        </a:rPr>
                        <a:t>客：</a:t>
                      </a:r>
                      <a:endParaRPr kumimoji="1" lang="en-US" altLang="ja-JP" dirty="0">
                        <a:solidFill>
                          <a:schemeClr val="tx1"/>
                        </a:solidFill>
                      </a:endParaRPr>
                    </a:p>
                    <a:p>
                      <a:pPr algn="l"/>
                      <a:r>
                        <a:rPr kumimoji="1" lang="ja-JP" altLang="en-US" dirty="0">
                          <a:solidFill>
                            <a:srgbClr val="FF0000"/>
                          </a:solidFill>
                        </a:rPr>
                        <a:t>　　　 「</a:t>
                      </a:r>
                      <a:r>
                        <a:rPr kumimoji="1" lang="ja-JP" altLang="en-US" sz="1800" b="0" i="0" u="none" strike="noStrike" kern="1200" baseline="0" dirty="0">
                          <a:solidFill>
                            <a:srgbClr val="FF0000"/>
                          </a:solidFill>
                          <a:latin typeface="+mn-lt"/>
                          <a:ea typeface="+mn-ea"/>
                          <a:cs typeface="+mn-cs"/>
                        </a:rPr>
                        <a:t>すみません、ピザをお願いします　</a:t>
                      </a:r>
                      <a:endParaRPr kumimoji="1" lang="en-US" altLang="ja-JP" sz="1800" b="0" i="0" u="none" strike="noStrike" kern="1200" baseline="0" dirty="0">
                        <a:solidFill>
                          <a:srgbClr val="FF0000"/>
                        </a:solidFill>
                        <a:latin typeface="+mn-lt"/>
                        <a:ea typeface="+mn-ea"/>
                        <a:cs typeface="+mn-cs"/>
                      </a:endParaRPr>
                    </a:p>
                    <a:p>
                      <a:pPr algn="ctr"/>
                      <a:r>
                        <a:rPr kumimoji="1" lang="ja-JP" altLang="en-US" sz="1800" b="0" i="0" u="none" strike="noStrike" kern="1200" baseline="0" dirty="0">
                          <a:solidFill>
                            <a:srgbClr val="FF0000"/>
                          </a:solidFill>
                          <a:latin typeface="+mn-lt"/>
                          <a:ea typeface="+mn-ea"/>
                          <a:cs typeface="+mn-cs"/>
                        </a:rPr>
                        <a:t>ハンバーガーセットではなくて、ピザです</a:t>
                      </a:r>
                      <a:r>
                        <a:rPr kumimoji="1" lang="ja-JP" altLang="en-US" dirty="0">
                          <a:solidFill>
                            <a:srgbClr val="FF0000"/>
                          </a:solidFill>
                        </a:rPr>
                        <a: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29859220"/>
                  </a:ext>
                </a:extLst>
              </a:tr>
              <a:tr h="651894">
                <a:tc rowSpan="2">
                  <a:txBody>
                    <a:bodyPr/>
                    <a:lstStyle/>
                    <a:p>
                      <a:pPr algn="ctr"/>
                      <a:r>
                        <a:rPr kumimoji="1" lang="en-US" altLang="ja-JP" dirty="0"/>
                        <a:t>-</a:t>
                      </a:r>
                      <a:endParaRPr kumimoji="1" lang="ja-JP" altLang="en-US" dirty="0"/>
                    </a:p>
                  </a:txBody>
                  <a:tcPr anchor="ctr">
                    <a:lnR w="12700" cap="flat" cmpd="sng" algn="ctr">
                      <a:solidFill>
                        <a:schemeClr val="tx1"/>
                      </a:solidFill>
                      <a:prstDash val="solid"/>
                      <a:round/>
                      <a:headEnd type="none" w="med" len="med"/>
                      <a:tailEnd type="none" w="med" len="med"/>
                    </a:lnR>
                  </a:tcPr>
                </a:tc>
                <a:tc>
                  <a:txBody>
                    <a:bodyPr/>
                    <a:lstStyle/>
                    <a:p>
                      <a:pPr algn="l"/>
                      <a:r>
                        <a:rPr kumimoji="1" lang="ja-JP" altLang="en-US" dirty="0"/>
                        <a:t>訓練者：</a:t>
                      </a:r>
                      <a:endParaRPr kumimoji="1" lang="en-US" altLang="ja-JP" dirty="0"/>
                    </a:p>
                    <a:p>
                      <a:pPr algn="ctr"/>
                      <a:r>
                        <a:rPr kumimoji="1" lang="ja-JP" altLang="en-US" dirty="0"/>
                        <a:t>「ピザが一点ですね、かしこまりました」</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81384367"/>
                  </a:ext>
                </a:extLst>
              </a:tr>
              <a:tr h="651894">
                <a:tc vMerge="1">
                  <a:txBody>
                    <a:bodyPr/>
                    <a:lstStyle/>
                    <a:p>
                      <a:pPr algn="l"/>
                      <a:endParaRPr kumimoji="1" lang="ja-JP" altLang="en-US" dirty="0"/>
                    </a:p>
                  </a:txBody>
                  <a:tcPr>
                    <a:lnR w="12700" cap="flat" cmpd="sng" algn="ctr">
                      <a:solidFill>
                        <a:schemeClr val="tx1"/>
                      </a:solidFill>
                      <a:prstDash val="solid"/>
                      <a:round/>
                      <a:headEnd type="none" w="med" len="med"/>
                      <a:tailEnd type="none" w="med" len="med"/>
                    </a:lnR>
                  </a:tcPr>
                </a:tc>
                <a:tc>
                  <a:txBody>
                    <a:bodyPr/>
                    <a:lstStyle/>
                    <a:p>
                      <a:pPr algn="l"/>
                      <a:r>
                        <a:rPr kumimoji="1" lang="ja-JP" altLang="en-US" dirty="0"/>
                        <a:t>客：</a:t>
                      </a:r>
                      <a:endParaRPr kumimoji="1" lang="en-US" altLang="ja-JP" dirty="0"/>
                    </a:p>
                    <a:p>
                      <a:pPr algn="ctr"/>
                      <a:r>
                        <a:rPr kumimoji="1" lang="ja-JP" altLang="en-US" dirty="0"/>
                        <a:t>「注文がちゃんと通ってよかったよ、ありがとう」</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42744109"/>
                  </a:ext>
                </a:extLst>
              </a:tr>
            </a:tbl>
          </a:graphicData>
        </a:graphic>
      </p:graphicFrame>
    </p:spTree>
    <p:extLst>
      <p:ext uri="{BB962C8B-B14F-4D97-AF65-F5344CB8AC3E}">
        <p14:creationId xmlns:p14="http://schemas.microsoft.com/office/powerpoint/2010/main" val="8567364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F6AEC-760B-6C30-E73A-7CC3D9F04A56}"/>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D3E4657D-1735-D8B0-6C3A-315ECF77211D}"/>
              </a:ext>
            </a:extLst>
          </p:cNvPr>
          <p:cNvSpPr/>
          <p:nvPr/>
        </p:nvSpPr>
        <p:spPr>
          <a:xfrm>
            <a:off x="923674" y="1027029"/>
            <a:ext cx="10405607" cy="10256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D58436D-FF62-665A-1C4D-4A5B48E67E94}"/>
              </a:ext>
            </a:extLst>
          </p:cNvPr>
          <p:cNvSpPr>
            <a:spLocks noGrp="1"/>
          </p:cNvSpPr>
          <p:nvPr>
            <p:ph type="title"/>
          </p:nvPr>
        </p:nvSpPr>
        <p:spPr>
          <a:xfrm>
            <a:off x="1097278" y="-18938"/>
            <a:ext cx="10058400" cy="896852"/>
          </a:xfrm>
        </p:spPr>
        <p:txBody>
          <a:bodyPr>
            <a:noAutofit/>
          </a:bodyPr>
          <a:lstStyle/>
          <a:p>
            <a:r>
              <a:rPr kumimoji="1" lang="ja-JP" altLang="en-US" sz="3600" dirty="0"/>
              <a:t>フェーズ</a:t>
            </a:r>
            <a:r>
              <a:rPr kumimoji="1" lang="en-US" altLang="ja-JP" sz="3600" dirty="0"/>
              <a:t>5</a:t>
            </a:r>
            <a:r>
              <a:rPr kumimoji="1" lang="ja-JP" altLang="en-US" sz="3600" dirty="0"/>
              <a:t>における対話例の比較</a:t>
            </a:r>
          </a:p>
        </p:txBody>
      </p:sp>
      <p:cxnSp>
        <p:nvCxnSpPr>
          <p:cNvPr id="11" name="直線コネクタ 10">
            <a:extLst>
              <a:ext uri="{FF2B5EF4-FFF2-40B4-BE49-F238E27FC236}">
                <a16:creationId xmlns:a16="http://schemas.microsoft.com/office/drawing/2014/main" id="{A67D2613-4F11-CAA9-371D-D4C6BC557028}"/>
              </a:ext>
            </a:extLst>
          </p:cNvPr>
          <p:cNvCxnSpPr/>
          <p:nvPr/>
        </p:nvCxnSpPr>
        <p:spPr>
          <a:xfrm flipV="1">
            <a:off x="1033670" y="858676"/>
            <a:ext cx="10295612" cy="172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日付プレースホルダー 16">
            <a:extLst>
              <a:ext uri="{FF2B5EF4-FFF2-40B4-BE49-F238E27FC236}">
                <a16:creationId xmlns:a16="http://schemas.microsoft.com/office/drawing/2014/main" id="{2578F0CD-E359-6C9C-C001-BB2FAC8B3DFA}"/>
              </a:ext>
            </a:extLst>
          </p:cNvPr>
          <p:cNvSpPr>
            <a:spLocks noGrp="1"/>
          </p:cNvSpPr>
          <p:nvPr>
            <p:ph type="dt" sz="half" idx="10"/>
          </p:nvPr>
        </p:nvSpPr>
        <p:spPr/>
        <p:txBody>
          <a:bodyPr/>
          <a:lstStyle/>
          <a:p>
            <a:fld id="{82D3B0FE-7406-43DC-985B-D5269EC9AFE2}" type="datetime1">
              <a:rPr kumimoji="1" lang="ja-JP" altLang="en-US" smtClean="0"/>
              <a:t>2025/6/11</a:t>
            </a:fld>
            <a:endParaRPr kumimoji="1" lang="ja-JP" altLang="en-US"/>
          </a:p>
        </p:txBody>
      </p:sp>
      <p:sp>
        <p:nvSpPr>
          <p:cNvPr id="18" name="スライド番号プレースホルダー 17">
            <a:extLst>
              <a:ext uri="{FF2B5EF4-FFF2-40B4-BE49-F238E27FC236}">
                <a16:creationId xmlns:a16="http://schemas.microsoft.com/office/drawing/2014/main" id="{F919AD94-95D5-4EB0-1FBE-7EE4D390128B}"/>
              </a:ext>
            </a:extLst>
          </p:cNvPr>
          <p:cNvSpPr>
            <a:spLocks noGrp="1"/>
          </p:cNvSpPr>
          <p:nvPr>
            <p:ph type="sldNum" sz="quarter" idx="12"/>
          </p:nvPr>
        </p:nvSpPr>
        <p:spPr/>
        <p:txBody>
          <a:bodyPr/>
          <a:lstStyle/>
          <a:p>
            <a:fld id="{FEF13177-6D45-4C76-BBB0-890CE83CA06E}" type="slidenum">
              <a:rPr kumimoji="1" lang="ja-JP" altLang="en-US" smtClean="0"/>
              <a:t>45</a:t>
            </a:fld>
            <a:endParaRPr kumimoji="1" lang="ja-JP" altLang="en-US"/>
          </a:p>
        </p:txBody>
      </p:sp>
      <p:sp>
        <p:nvSpPr>
          <p:cNvPr id="5" name="テキスト ボックス 4">
            <a:extLst>
              <a:ext uri="{FF2B5EF4-FFF2-40B4-BE49-F238E27FC236}">
                <a16:creationId xmlns:a16="http://schemas.microsoft.com/office/drawing/2014/main" id="{1006C87B-EB2C-B2A6-A9CC-80D86DBF78B6}"/>
              </a:ext>
            </a:extLst>
          </p:cNvPr>
          <p:cNvSpPr txBox="1"/>
          <p:nvPr/>
        </p:nvSpPr>
        <p:spPr>
          <a:xfrm>
            <a:off x="1968816" y="5795139"/>
            <a:ext cx="7703822" cy="461665"/>
          </a:xfrm>
          <a:prstGeom prst="rect">
            <a:avLst/>
          </a:prstGeom>
          <a:noFill/>
        </p:spPr>
        <p:txBody>
          <a:bodyPr wrap="square" rtlCol="0">
            <a:spAutoFit/>
          </a:bodyPr>
          <a:lstStyle/>
          <a:p>
            <a:pPr algn="ctr">
              <a:buClr>
                <a:schemeClr val="accent1"/>
              </a:buClr>
            </a:pPr>
            <a:r>
              <a:rPr kumimoji="1" lang="ja-JP" altLang="en-US" sz="2400" b="1" dirty="0">
                <a:solidFill>
                  <a:srgbClr val="FF0000"/>
                </a:solidFill>
              </a:rPr>
              <a:t>注文確認の誤り</a:t>
            </a:r>
            <a:r>
              <a:rPr kumimoji="1" lang="ja-JP" altLang="en-US" sz="2400" b="1">
                <a:solidFill>
                  <a:srgbClr val="FF0000"/>
                </a:solidFill>
              </a:rPr>
              <a:t>に対し、客</a:t>
            </a:r>
            <a:r>
              <a:rPr kumimoji="1" lang="ja-JP" altLang="en-US" sz="2400" b="1" dirty="0">
                <a:solidFill>
                  <a:srgbClr val="FF0000"/>
                </a:solidFill>
              </a:rPr>
              <a:t>からの指摘が行われている</a:t>
            </a:r>
            <a:endParaRPr kumimoji="1" lang="en-US" altLang="ja-JP" sz="2400" b="1" dirty="0">
              <a:solidFill>
                <a:srgbClr val="FF0000"/>
              </a:solidFill>
            </a:endParaRPr>
          </a:p>
        </p:txBody>
      </p:sp>
      <p:graphicFrame>
        <p:nvGraphicFramePr>
          <p:cNvPr id="3" name="表 2">
            <a:extLst>
              <a:ext uri="{FF2B5EF4-FFF2-40B4-BE49-F238E27FC236}">
                <a16:creationId xmlns:a16="http://schemas.microsoft.com/office/drawing/2014/main" id="{E7B26247-8485-0EF8-C9DB-1BE5B7BE30FE}"/>
              </a:ext>
            </a:extLst>
          </p:cNvPr>
          <p:cNvGraphicFramePr>
            <a:graphicFrameLocks noGrp="1"/>
          </p:cNvGraphicFramePr>
          <p:nvPr>
            <p:extLst>
              <p:ext uri="{D42A27DB-BD31-4B8C-83A1-F6EECF244321}">
                <p14:modId xmlns:p14="http://schemas.microsoft.com/office/powerpoint/2010/main" val="3649300831"/>
              </p:ext>
            </p:extLst>
          </p:nvPr>
        </p:nvGraphicFramePr>
        <p:xfrm>
          <a:off x="1423395" y="1088028"/>
          <a:ext cx="9345210" cy="4539630"/>
        </p:xfrm>
        <a:graphic>
          <a:graphicData uri="http://schemas.openxmlformats.org/drawingml/2006/table">
            <a:tbl>
              <a:tblPr firstRow="1" bandRow="1">
                <a:tableStyleId>{793D81CF-94F2-401A-BA57-92F5A7B2D0C5}</a:tableStyleId>
              </a:tblPr>
              <a:tblGrid>
                <a:gridCol w="4015973">
                  <a:extLst>
                    <a:ext uri="{9D8B030D-6E8A-4147-A177-3AD203B41FA5}">
                      <a16:colId xmlns:a16="http://schemas.microsoft.com/office/drawing/2014/main" val="1630240511"/>
                    </a:ext>
                  </a:extLst>
                </a:gridCol>
                <a:gridCol w="5329237">
                  <a:extLst>
                    <a:ext uri="{9D8B030D-6E8A-4147-A177-3AD203B41FA5}">
                      <a16:colId xmlns:a16="http://schemas.microsoft.com/office/drawing/2014/main" val="379389271"/>
                    </a:ext>
                  </a:extLst>
                </a:gridCol>
              </a:tblGrid>
              <a:tr h="340722">
                <a:tc>
                  <a:txBody>
                    <a:bodyPr/>
                    <a:lstStyle/>
                    <a:p>
                      <a:pPr algn="ctr"/>
                      <a:r>
                        <a:rPr kumimoji="1" lang="ja-JP" altLang="en-US" dirty="0"/>
                        <a:t>従来手法（</a:t>
                      </a:r>
                      <a:r>
                        <a:rPr kumimoji="1" lang="en-US" altLang="ja-JP" dirty="0"/>
                        <a:t>LLM</a:t>
                      </a:r>
                      <a:r>
                        <a:rPr kumimoji="1" lang="ja-JP" altLang="en-US" dirty="0"/>
                        <a:t>なし）</a:t>
                      </a:r>
                    </a:p>
                  </a:txBody>
                  <a:tcPr/>
                </a:tc>
                <a:tc>
                  <a:txBody>
                    <a:bodyPr/>
                    <a:lstStyle/>
                    <a:p>
                      <a:pPr algn="ctr"/>
                      <a:r>
                        <a:rPr kumimoji="1" lang="ja-JP" altLang="en-US" dirty="0"/>
                        <a:t>提案手法</a:t>
                      </a:r>
                    </a:p>
                  </a:txBody>
                  <a:tcPr/>
                </a:tc>
                <a:extLst>
                  <a:ext uri="{0D108BD9-81ED-4DB2-BD59-A6C34878D82A}">
                    <a16:rowId xmlns:a16="http://schemas.microsoft.com/office/drawing/2014/main" val="3230906398"/>
                  </a:ext>
                </a:extLst>
              </a:tr>
              <a:tr h="651894">
                <a:tc>
                  <a:txBody>
                    <a:bodyPr/>
                    <a:lstStyle/>
                    <a:p>
                      <a:pPr algn="l"/>
                      <a:r>
                        <a:rPr kumimoji="1" lang="ja-JP" altLang="en-US" dirty="0"/>
                        <a:t>訓練者：</a:t>
                      </a:r>
                      <a:endParaRPr kumimoji="1" lang="en-US" altLang="ja-JP" dirty="0"/>
                    </a:p>
                    <a:p>
                      <a:pPr algn="ctr"/>
                      <a:r>
                        <a:rPr kumimoji="1" lang="ja-JP" altLang="en-US" dirty="0"/>
                        <a:t>「ご注文はお決まりですか」</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dirty="0"/>
                        <a:t>訓練者：</a:t>
                      </a:r>
                      <a:endParaRPr kumimoji="1" lang="en-US" altLang="ja-JP" dirty="0"/>
                    </a:p>
                    <a:p>
                      <a:pPr algn="ctr"/>
                      <a:r>
                        <a:rPr kumimoji="1" lang="ja-JP" altLang="en-US" dirty="0"/>
                        <a:t>「ご注文はお決まりですか」</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56066825"/>
                  </a:ext>
                </a:extLst>
              </a:tr>
              <a:tr h="651894">
                <a:tc>
                  <a:txBody>
                    <a:bodyPr/>
                    <a:lstStyle/>
                    <a:p>
                      <a:pPr algn="l"/>
                      <a:r>
                        <a:rPr kumimoji="1" lang="ja-JP" altLang="en-US" dirty="0"/>
                        <a:t>客：</a:t>
                      </a:r>
                      <a:endParaRPr kumimoji="1" lang="en-US" altLang="ja-JP" dirty="0"/>
                    </a:p>
                    <a:p>
                      <a:pPr algn="ctr"/>
                      <a:r>
                        <a:rPr kumimoji="1" lang="ja-JP" altLang="en-US" dirty="0"/>
                        <a:t>「</a:t>
                      </a:r>
                      <a:r>
                        <a:rPr kumimoji="1" lang="ja-JP" altLang="en-US" dirty="0">
                          <a:solidFill>
                            <a:srgbClr val="0070C0"/>
                          </a:solidFill>
                        </a:rPr>
                        <a:t>ハンバーガーセット</a:t>
                      </a:r>
                      <a:r>
                        <a:rPr kumimoji="1" lang="ja-JP" altLang="en-US" dirty="0"/>
                        <a:t>をお願いします」</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dirty="0"/>
                        <a:t>客：</a:t>
                      </a:r>
                      <a:endParaRPr kumimoji="1" lang="en-US" altLang="ja-JP" dirty="0"/>
                    </a:p>
                    <a:p>
                      <a:pPr algn="ctr"/>
                      <a:r>
                        <a:rPr kumimoji="1" lang="ja-JP" altLang="en-US" dirty="0"/>
                        <a:t>「</a:t>
                      </a:r>
                      <a:r>
                        <a:rPr kumimoji="1" lang="ja-JP" altLang="en-US" dirty="0">
                          <a:solidFill>
                            <a:srgbClr val="FF0000"/>
                          </a:solidFill>
                        </a:rPr>
                        <a:t>ピザ</a:t>
                      </a:r>
                      <a:r>
                        <a:rPr kumimoji="1" lang="ja-JP" altLang="en-US" dirty="0"/>
                        <a:t>をお願いします」</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24789362"/>
                  </a:ext>
                </a:extLst>
              </a:tr>
              <a:tr h="651894">
                <a:tc>
                  <a:txBody>
                    <a:bodyPr/>
                    <a:lstStyle/>
                    <a:p>
                      <a:pPr algn="l"/>
                      <a:r>
                        <a:rPr kumimoji="1" lang="ja-JP" altLang="en-US" dirty="0"/>
                        <a:t>訓練者：</a:t>
                      </a:r>
                      <a:endParaRPr kumimoji="1" lang="en-US" altLang="ja-JP" dirty="0"/>
                    </a:p>
                    <a:p>
                      <a:pPr algn="ctr"/>
                      <a:r>
                        <a:rPr kumimoji="1" lang="ja-JP" altLang="en-US" dirty="0"/>
                        <a:t>「</a:t>
                      </a:r>
                      <a:r>
                        <a:rPr kumimoji="1" lang="ja-JP" altLang="en-US" dirty="0">
                          <a:solidFill>
                            <a:srgbClr val="0070C0"/>
                          </a:solidFill>
                        </a:rPr>
                        <a:t>ピザ</a:t>
                      </a:r>
                      <a:r>
                        <a:rPr kumimoji="1" lang="ja-JP" altLang="en-US" dirty="0"/>
                        <a:t>が一点ですね、かしこまりました」</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dirty="0"/>
                        <a:t>訓練者：</a:t>
                      </a:r>
                      <a:endParaRPr kumimoji="1" lang="en-US" altLang="ja-JP" dirty="0"/>
                    </a:p>
                    <a:p>
                      <a:pPr algn="ctr"/>
                      <a:r>
                        <a:rPr kumimoji="1" lang="ja-JP" altLang="en-US" dirty="0"/>
                        <a:t>「</a:t>
                      </a:r>
                      <a:r>
                        <a:rPr kumimoji="1" lang="ja-JP" altLang="en-US" dirty="0">
                          <a:solidFill>
                            <a:srgbClr val="FF0000"/>
                          </a:solidFill>
                        </a:rPr>
                        <a:t>ハンバーガーセット</a:t>
                      </a:r>
                      <a:r>
                        <a:rPr kumimoji="1" lang="ja-JP" altLang="en-US" dirty="0"/>
                        <a:t>が一点ですね、かしこまりました」</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538440276"/>
                  </a:ext>
                </a:extLst>
              </a:tr>
              <a:tr h="651894">
                <a:tc>
                  <a:txBody>
                    <a:bodyPr/>
                    <a:lstStyle/>
                    <a:p>
                      <a:pPr algn="l"/>
                      <a:r>
                        <a:rPr kumimoji="1" lang="ja-JP" altLang="en-US" dirty="0">
                          <a:solidFill>
                            <a:schemeClr val="tx1"/>
                          </a:solidFill>
                        </a:rPr>
                        <a:t>客：</a:t>
                      </a:r>
                      <a:endParaRPr kumimoji="1" lang="en-US" altLang="ja-JP" dirty="0">
                        <a:solidFill>
                          <a:schemeClr val="tx1"/>
                        </a:solidFill>
                      </a:endParaRPr>
                    </a:p>
                    <a:p>
                      <a:pPr algn="ctr"/>
                      <a:r>
                        <a:rPr kumimoji="1" lang="ja-JP" altLang="en-US" dirty="0">
                          <a:solidFill>
                            <a:srgbClr val="0070C0"/>
                          </a:solidFill>
                        </a:rPr>
                        <a:t>「はい」</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dirty="0">
                          <a:solidFill>
                            <a:schemeClr val="tx1"/>
                          </a:solidFill>
                        </a:rPr>
                        <a:t>客：</a:t>
                      </a:r>
                      <a:endParaRPr kumimoji="1" lang="en-US" altLang="ja-JP" dirty="0">
                        <a:solidFill>
                          <a:schemeClr val="tx1"/>
                        </a:solidFill>
                      </a:endParaRPr>
                    </a:p>
                    <a:p>
                      <a:pPr algn="l"/>
                      <a:r>
                        <a:rPr kumimoji="1" lang="ja-JP" altLang="en-US" dirty="0">
                          <a:solidFill>
                            <a:srgbClr val="FF0000"/>
                          </a:solidFill>
                        </a:rPr>
                        <a:t>　　　 「</a:t>
                      </a:r>
                      <a:r>
                        <a:rPr kumimoji="1" lang="ja-JP" altLang="en-US" sz="1800" b="0" i="0" u="none" strike="noStrike" kern="1200" baseline="0" dirty="0">
                          <a:solidFill>
                            <a:srgbClr val="FF0000"/>
                          </a:solidFill>
                          <a:latin typeface="+mn-lt"/>
                          <a:ea typeface="+mn-ea"/>
                          <a:cs typeface="+mn-cs"/>
                        </a:rPr>
                        <a:t>すみません、ピザをお願いします　</a:t>
                      </a:r>
                      <a:endParaRPr kumimoji="1" lang="en-US" altLang="ja-JP" sz="1800" b="0" i="0" u="none" strike="noStrike" kern="1200" baseline="0" dirty="0">
                        <a:solidFill>
                          <a:srgbClr val="FF0000"/>
                        </a:solidFill>
                        <a:latin typeface="+mn-lt"/>
                        <a:ea typeface="+mn-ea"/>
                        <a:cs typeface="+mn-cs"/>
                      </a:endParaRPr>
                    </a:p>
                    <a:p>
                      <a:pPr algn="ctr"/>
                      <a:r>
                        <a:rPr kumimoji="1" lang="ja-JP" altLang="en-US" sz="1800" b="0" i="0" u="none" strike="noStrike" kern="1200" baseline="0" dirty="0">
                          <a:solidFill>
                            <a:srgbClr val="FF0000"/>
                          </a:solidFill>
                          <a:latin typeface="+mn-lt"/>
                          <a:ea typeface="+mn-ea"/>
                          <a:cs typeface="+mn-cs"/>
                        </a:rPr>
                        <a:t>ハンバーガーセットではなくて、ピザです</a:t>
                      </a:r>
                      <a:r>
                        <a:rPr kumimoji="1" lang="ja-JP" altLang="en-US" dirty="0">
                          <a:solidFill>
                            <a:srgbClr val="FF0000"/>
                          </a:solidFill>
                        </a:rPr>
                        <a: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29859220"/>
                  </a:ext>
                </a:extLst>
              </a:tr>
              <a:tr h="651894">
                <a:tc rowSpan="2">
                  <a:txBody>
                    <a:bodyPr/>
                    <a:lstStyle/>
                    <a:p>
                      <a:pPr algn="ctr"/>
                      <a:r>
                        <a:rPr kumimoji="1" lang="en-US" altLang="ja-JP" dirty="0"/>
                        <a:t>-</a:t>
                      </a:r>
                      <a:endParaRPr kumimoji="1" lang="ja-JP" altLang="en-US" dirty="0"/>
                    </a:p>
                  </a:txBody>
                  <a:tcPr anchor="ctr">
                    <a:lnR w="12700" cap="flat" cmpd="sng" algn="ctr">
                      <a:solidFill>
                        <a:schemeClr val="tx1"/>
                      </a:solidFill>
                      <a:prstDash val="solid"/>
                      <a:round/>
                      <a:headEnd type="none" w="med" len="med"/>
                      <a:tailEnd type="none" w="med" len="med"/>
                    </a:lnR>
                  </a:tcPr>
                </a:tc>
                <a:tc>
                  <a:txBody>
                    <a:bodyPr/>
                    <a:lstStyle/>
                    <a:p>
                      <a:pPr algn="l"/>
                      <a:r>
                        <a:rPr kumimoji="1" lang="ja-JP" altLang="en-US" dirty="0"/>
                        <a:t>訓練者：</a:t>
                      </a:r>
                      <a:endParaRPr kumimoji="1" lang="en-US" altLang="ja-JP" dirty="0"/>
                    </a:p>
                    <a:p>
                      <a:pPr algn="ctr"/>
                      <a:r>
                        <a:rPr kumimoji="1" lang="ja-JP" altLang="en-US" dirty="0"/>
                        <a:t>「ピザが一点ですね、かしこまりました」</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81384367"/>
                  </a:ext>
                </a:extLst>
              </a:tr>
              <a:tr h="651894">
                <a:tc vMerge="1">
                  <a:txBody>
                    <a:bodyPr/>
                    <a:lstStyle/>
                    <a:p>
                      <a:pPr algn="l"/>
                      <a:endParaRPr kumimoji="1" lang="ja-JP" altLang="en-US" dirty="0"/>
                    </a:p>
                  </a:txBody>
                  <a:tcPr>
                    <a:lnR w="12700" cap="flat" cmpd="sng" algn="ctr">
                      <a:solidFill>
                        <a:schemeClr val="tx1"/>
                      </a:solidFill>
                      <a:prstDash val="solid"/>
                      <a:round/>
                      <a:headEnd type="none" w="med" len="med"/>
                      <a:tailEnd type="none" w="med" len="med"/>
                    </a:lnR>
                  </a:tcPr>
                </a:tc>
                <a:tc>
                  <a:txBody>
                    <a:bodyPr/>
                    <a:lstStyle/>
                    <a:p>
                      <a:pPr algn="l"/>
                      <a:r>
                        <a:rPr kumimoji="1" lang="ja-JP" altLang="en-US" dirty="0"/>
                        <a:t>客：</a:t>
                      </a:r>
                      <a:endParaRPr kumimoji="1" lang="en-US" altLang="ja-JP" dirty="0"/>
                    </a:p>
                    <a:p>
                      <a:pPr algn="ctr"/>
                      <a:r>
                        <a:rPr kumimoji="1" lang="ja-JP" altLang="en-US" dirty="0"/>
                        <a:t>「注文がちゃんと通ってよかったよ、ありがとう」</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42744109"/>
                  </a:ext>
                </a:extLst>
              </a:tr>
            </a:tbl>
          </a:graphicData>
        </a:graphic>
      </p:graphicFrame>
      <p:sp>
        <p:nvSpPr>
          <p:cNvPr id="4" name="テキスト ボックス 3">
            <a:extLst>
              <a:ext uri="{FF2B5EF4-FFF2-40B4-BE49-F238E27FC236}">
                <a16:creationId xmlns:a16="http://schemas.microsoft.com/office/drawing/2014/main" id="{893BF726-1DDB-3E88-096D-9330B7A0EFB9}"/>
              </a:ext>
            </a:extLst>
          </p:cNvPr>
          <p:cNvSpPr txBox="1"/>
          <p:nvPr/>
        </p:nvSpPr>
        <p:spPr>
          <a:xfrm>
            <a:off x="1968816" y="1684511"/>
            <a:ext cx="7703822" cy="1077218"/>
          </a:xfrm>
          <a:prstGeom prst="rect">
            <a:avLst/>
          </a:prstGeom>
          <a:solidFill>
            <a:srgbClr val="FF0000"/>
          </a:solidFill>
          <a:ln w="38100">
            <a:solidFill>
              <a:schemeClr val="tx1"/>
            </a:solidFill>
          </a:ln>
        </p:spPr>
        <p:txBody>
          <a:bodyPr wrap="square" rtlCol="0">
            <a:spAutoFit/>
          </a:bodyPr>
          <a:lstStyle/>
          <a:p>
            <a:pPr algn="ctr"/>
            <a:r>
              <a:rPr kumimoji="1" lang="ja-JP" altLang="en-US" sz="3200">
                <a:solidFill>
                  <a:schemeClr val="bg1"/>
                </a:solidFill>
              </a:rPr>
              <a:t>他の８シナリオにおいても</a:t>
            </a:r>
            <a:endParaRPr kumimoji="1" lang="en-US" altLang="ja-JP" sz="3200" dirty="0">
              <a:solidFill>
                <a:schemeClr val="bg1"/>
              </a:solidFill>
            </a:endParaRPr>
          </a:p>
          <a:p>
            <a:pPr algn="ctr"/>
            <a:r>
              <a:rPr kumimoji="1" lang="ja-JP" altLang="en-US" sz="3200">
                <a:solidFill>
                  <a:schemeClr val="bg1"/>
                </a:solidFill>
              </a:rPr>
              <a:t>対話遷移の変化が確認された</a:t>
            </a:r>
            <a:endParaRPr kumimoji="1" lang="ja-JP" altLang="en-US" sz="3600">
              <a:solidFill>
                <a:schemeClr val="bg1"/>
              </a:solidFill>
            </a:endParaRPr>
          </a:p>
        </p:txBody>
      </p:sp>
    </p:spTree>
    <p:extLst>
      <p:ext uri="{BB962C8B-B14F-4D97-AF65-F5344CB8AC3E}">
        <p14:creationId xmlns:p14="http://schemas.microsoft.com/office/powerpoint/2010/main" val="22295622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ACF42E-7919-53AD-23A9-233BA94F578C}"/>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CF71ABB6-1278-92AD-0754-8E297113BE00}"/>
              </a:ext>
            </a:extLst>
          </p:cNvPr>
          <p:cNvSpPr/>
          <p:nvPr/>
        </p:nvSpPr>
        <p:spPr>
          <a:xfrm>
            <a:off x="923674" y="1027029"/>
            <a:ext cx="10405607" cy="10256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8140E6F-6A8A-D1FA-7296-CA471733D20F}"/>
              </a:ext>
            </a:extLst>
          </p:cNvPr>
          <p:cNvSpPr>
            <a:spLocks noGrp="1"/>
          </p:cNvSpPr>
          <p:nvPr>
            <p:ph type="title"/>
          </p:nvPr>
        </p:nvSpPr>
        <p:spPr>
          <a:xfrm>
            <a:off x="1097278" y="-18938"/>
            <a:ext cx="10058400" cy="896852"/>
          </a:xfrm>
        </p:spPr>
        <p:txBody>
          <a:bodyPr>
            <a:noAutofit/>
          </a:bodyPr>
          <a:lstStyle/>
          <a:p>
            <a:r>
              <a:rPr kumimoji="1" lang="ja-JP" altLang="en-US" sz="3600" dirty="0"/>
              <a:t>フェーズ</a:t>
            </a:r>
            <a:r>
              <a:rPr kumimoji="1" lang="en-US" altLang="ja-JP" sz="3600" dirty="0"/>
              <a:t>5</a:t>
            </a:r>
            <a:r>
              <a:rPr kumimoji="1" lang="ja-JP" altLang="en-US" sz="3600" dirty="0"/>
              <a:t>における対話例の比較</a:t>
            </a:r>
          </a:p>
        </p:txBody>
      </p:sp>
      <p:cxnSp>
        <p:nvCxnSpPr>
          <p:cNvPr id="11" name="直線コネクタ 10">
            <a:extLst>
              <a:ext uri="{FF2B5EF4-FFF2-40B4-BE49-F238E27FC236}">
                <a16:creationId xmlns:a16="http://schemas.microsoft.com/office/drawing/2014/main" id="{E23ED645-8546-2FB0-9A73-37EB148C2A5E}"/>
              </a:ext>
            </a:extLst>
          </p:cNvPr>
          <p:cNvCxnSpPr/>
          <p:nvPr/>
        </p:nvCxnSpPr>
        <p:spPr>
          <a:xfrm flipV="1">
            <a:off x="1033670" y="858676"/>
            <a:ext cx="10295612" cy="172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日付プレースホルダー 16">
            <a:extLst>
              <a:ext uri="{FF2B5EF4-FFF2-40B4-BE49-F238E27FC236}">
                <a16:creationId xmlns:a16="http://schemas.microsoft.com/office/drawing/2014/main" id="{F0B548A5-B1C1-4493-CA0B-AC6550218C1E}"/>
              </a:ext>
            </a:extLst>
          </p:cNvPr>
          <p:cNvSpPr>
            <a:spLocks noGrp="1"/>
          </p:cNvSpPr>
          <p:nvPr>
            <p:ph type="dt" sz="half" idx="10"/>
          </p:nvPr>
        </p:nvSpPr>
        <p:spPr/>
        <p:txBody>
          <a:bodyPr/>
          <a:lstStyle/>
          <a:p>
            <a:fld id="{82D3B0FE-7406-43DC-985B-D5269EC9AFE2}" type="datetime1">
              <a:rPr kumimoji="1" lang="ja-JP" altLang="en-US" smtClean="0"/>
              <a:t>2025/6/11</a:t>
            </a:fld>
            <a:endParaRPr kumimoji="1" lang="ja-JP" altLang="en-US"/>
          </a:p>
        </p:txBody>
      </p:sp>
      <p:sp>
        <p:nvSpPr>
          <p:cNvPr id="18" name="スライド番号プレースホルダー 17">
            <a:extLst>
              <a:ext uri="{FF2B5EF4-FFF2-40B4-BE49-F238E27FC236}">
                <a16:creationId xmlns:a16="http://schemas.microsoft.com/office/drawing/2014/main" id="{B1C986BA-3DB1-B817-1924-8050E164033E}"/>
              </a:ext>
            </a:extLst>
          </p:cNvPr>
          <p:cNvSpPr>
            <a:spLocks noGrp="1"/>
          </p:cNvSpPr>
          <p:nvPr>
            <p:ph type="sldNum" sz="quarter" idx="12"/>
          </p:nvPr>
        </p:nvSpPr>
        <p:spPr/>
        <p:txBody>
          <a:bodyPr/>
          <a:lstStyle/>
          <a:p>
            <a:fld id="{FEF13177-6D45-4C76-BBB0-890CE83CA06E}" type="slidenum">
              <a:rPr kumimoji="1" lang="ja-JP" altLang="en-US" smtClean="0"/>
              <a:t>46</a:t>
            </a:fld>
            <a:endParaRPr kumimoji="1" lang="ja-JP" altLang="en-US"/>
          </a:p>
        </p:txBody>
      </p:sp>
      <p:sp>
        <p:nvSpPr>
          <p:cNvPr id="5" name="テキスト ボックス 4">
            <a:extLst>
              <a:ext uri="{FF2B5EF4-FFF2-40B4-BE49-F238E27FC236}">
                <a16:creationId xmlns:a16="http://schemas.microsoft.com/office/drawing/2014/main" id="{99CA244C-C282-45CA-2F77-1DC6A8399CDC}"/>
              </a:ext>
            </a:extLst>
          </p:cNvPr>
          <p:cNvSpPr txBox="1"/>
          <p:nvPr/>
        </p:nvSpPr>
        <p:spPr>
          <a:xfrm>
            <a:off x="1968816" y="5795139"/>
            <a:ext cx="7703822" cy="461665"/>
          </a:xfrm>
          <a:prstGeom prst="rect">
            <a:avLst/>
          </a:prstGeom>
          <a:noFill/>
        </p:spPr>
        <p:txBody>
          <a:bodyPr wrap="square" rtlCol="0">
            <a:spAutoFit/>
          </a:bodyPr>
          <a:lstStyle/>
          <a:p>
            <a:pPr algn="ctr">
              <a:buClr>
                <a:schemeClr val="accent1"/>
              </a:buClr>
            </a:pPr>
            <a:r>
              <a:rPr kumimoji="1" lang="ja-JP" altLang="en-US" sz="2400" b="1" dirty="0">
                <a:solidFill>
                  <a:srgbClr val="FF0000"/>
                </a:solidFill>
              </a:rPr>
              <a:t>注文確認の誤り</a:t>
            </a:r>
            <a:r>
              <a:rPr kumimoji="1" lang="ja-JP" altLang="en-US" sz="2400" b="1">
                <a:solidFill>
                  <a:srgbClr val="FF0000"/>
                </a:solidFill>
              </a:rPr>
              <a:t>に対し、客</a:t>
            </a:r>
            <a:r>
              <a:rPr kumimoji="1" lang="ja-JP" altLang="en-US" sz="2400" b="1" dirty="0">
                <a:solidFill>
                  <a:srgbClr val="FF0000"/>
                </a:solidFill>
              </a:rPr>
              <a:t>からの指摘が行われている</a:t>
            </a:r>
            <a:endParaRPr kumimoji="1" lang="en-US" altLang="ja-JP" sz="2400" b="1" dirty="0">
              <a:solidFill>
                <a:srgbClr val="FF0000"/>
              </a:solidFill>
            </a:endParaRPr>
          </a:p>
        </p:txBody>
      </p:sp>
      <p:graphicFrame>
        <p:nvGraphicFramePr>
          <p:cNvPr id="3" name="表 2">
            <a:extLst>
              <a:ext uri="{FF2B5EF4-FFF2-40B4-BE49-F238E27FC236}">
                <a16:creationId xmlns:a16="http://schemas.microsoft.com/office/drawing/2014/main" id="{FD234AEF-FA06-6EAD-1AA6-B092C4633749}"/>
              </a:ext>
            </a:extLst>
          </p:cNvPr>
          <p:cNvGraphicFramePr>
            <a:graphicFrameLocks noGrp="1"/>
          </p:cNvGraphicFramePr>
          <p:nvPr/>
        </p:nvGraphicFramePr>
        <p:xfrm>
          <a:off x="1423395" y="1088028"/>
          <a:ext cx="9345210" cy="4539630"/>
        </p:xfrm>
        <a:graphic>
          <a:graphicData uri="http://schemas.openxmlformats.org/drawingml/2006/table">
            <a:tbl>
              <a:tblPr firstRow="1" bandRow="1">
                <a:tableStyleId>{793D81CF-94F2-401A-BA57-92F5A7B2D0C5}</a:tableStyleId>
              </a:tblPr>
              <a:tblGrid>
                <a:gridCol w="4015973">
                  <a:extLst>
                    <a:ext uri="{9D8B030D-6E8A-4147-A177-3AD203B41FA5}">
                      <a16:colId xmlns:a16="http://schemas.microsoft.com/office/drawing/2014/main" val="1630240511"/>
                    </a:ext>
                  </a:extLst>
                </a:gridCol>
                <a:gridCol w="5329237">
                  <a:extLst>
                    <a:ext uri="{9D8B030D-6E8A-4147-A177-3AD203B41FA5}">
                      <a16:colId xmlns:a16="http://schemas.microsoft.com/office/drawing/2014/main" val="379389271"/>
                    </a:ext>
                  </a:extLst>
                </a:gridCol>
              </a:tblGrid>
              <a:tr h="340722">
                <a:tc>
                  <a:txBody>
                    <a:bodyPr/>
                    <a:lstStyle/>
                    <a:p>
                      <a:pPr algn="ctr"/>
                      <a:r>
                        <a:rPr kumimoji="1" lang="ja-JP" altLang="en-US" dirty="0"/>
                        <a:t>従来手法（</a:t>
                      </a:r>
                      <a:r>
                        <a:rPr kumimoji="1" lang="en-US" altLang="ja-JP" dirty="0"/>
                        <a:t>LLM</a:t>
                      </a:r>
                      <a:r>
                        <a:rPr kumimoji="1" lang="ja-JP" altLang="en-US" dirty="0"/>
                        <a:t>なし）</a:t>
                      </a:r>
                    </a:p>
                  </a:txBody>
                  <a:tcPr/>
                </a:tc>
                <a:tc>
                  <a:txBody>
                    <a:bodyPr/>
                    <a:lstStyle/>
                    <a:p>
                      <a:pPr algn="ctr"/>
                      <a:r>
                        <a:rPr kumimoji="1" lang="ja-JP" altLang="en-US" dirty="0"/>
                        <a:t>提案手法</a:t>
                      </a:r>
                    </a:p>
                  </a:txBody>
                  <a:tcPr/>
                </a:tc>
                <a:extLst>
                  <a:ext uri="{0D108BD9-81ED-4DB2-BD59-A6C34878D82A}">
                    <a16:rowId xmlns:a16="http://schemas.microsoft.com/office/drawing/2014/main" val="3230906398"/>
                  </a:ext>
                </a:extLst>
              </a:tr>
              <a:tr h="651894">
                <a:tc>
                  <a:txBody>
                    <a:bodyPr/>
                    <a:lstStyle/>
                    <a:p>
                      <a:pPr algn="l"/>
                      <a:r>
                        <a:rPr kumimoji="1" lang="ja-JP" altLang="en-US" dirty="0"/>
                        <a:t>訓練者：</a:t>
                      </a:r>
                      <a:endParaRPr kumimoji="1" lang="en-US" altLang="ja-JP" dirty="0"/>
                    </a:p>
                    <a:p>
                      <a:pPr algn="ctr"/>
                      <a:r>
                        <a:rPr kumimoji="1" lang="ja-JP" altLang="en-US" dirty="0"/>
                        <a:t>「ご注文はお決まりですか」</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dirty="0"/>
                        <a:t>訓練者：</a:t>
                      </a:r>
                      <a:endParaRPr kumimoji="1" lang="en-US" altLang="ja-JP" dirty="0"/>
                    </a:p>
                    <a:p>
                      <a:pPr algn="ctr"/>
                      <a:r>
                        <a:rPr kumimoji="1" lang="ja-JP" altLang="en-US" dirty="0"/>
                        <a:t>「ご注文はお決まりですか」</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56066825"/>
                  </a:ext>
                </a:extLst>
              </a:tr>
              <a:tr h="651894">
                <a:tc>
                  <a:txBody>
                    <a:bodyPr/>
                    <a:lstStyle/>
                    <a:p>
                      <a:pPr algn="l"/>
                      <a:r>
                        <a:rPr kumimoji="1" lang="ja-JP" altLang="en-US" dirty="0"/>
                        <a:t>客：</a:t>
                      </a:r>
                      <a:endParaRPr kumimoji="1" lang="en-US" altLang="ja-JP" dirty="0"/>
                    </a:p>
                    <a:p>
                      <a:pPr algn="ctr"/>
                      <a:r>
                        <a:rPr kumimoji="1" lang="ja-JP" altLang="en-US" dirty="0"/>
                        <a:t>「</a:t>
                      </a:r>
                      <a:r>
                        <a:rPr kumimoji="1" lang="ja-JP" altLang="en-US" dirty="0">
                          <a:solidFill>
                            <a:srgbClr val="0070C0"/>
                          </a:solidFill>
                        </a:rPr>
                        <a:t>ハンバーガーセット</a:t>
                      </a:r>
                      <a:r>
                        <a:rPr kumimoji="1" lang="ja-JP" altLang="en-US" dirty="0"/>
                        <a:t>をお願いします」</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dirty="0"/>
                        <a:t>客：</a:t>
                      </a:r>
                      <a:endParaRPr kumimoji="1" lang="en-US" altLang="ja-JP" dirty="0"/>
                    </a:p>
                    <a:p>
                      <a:pPr algn="ctr"/>
                      <a:r>
                        <a:rPr kumimoji="1" lang="ja-JP" altLang="en-US" dirty="0"/>
                        <a:t>「</a:t>
                      </a:r>
                      <a:r>
                        <a:rPr kumimoji="1" lang="ja-JP" altLang="en-US" dirty="0">
                          <a:solidFill>
                            <a:srgbClr val="FF0000"/>
                          </a:solidFill>
                        </a:rPr>
                        <a:t>ピザ</a:t>
                      </a:r>
                      <a:r>
                        <a:rPr kumimoji="1" lang="ja-JP" altLang="en-US" dirty="0"/>
                        <a:t>をお願いします」</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24789362"/>
                  </a:ext>
                </a:extLst>
              </a:tr>
              <a:tr h="651894">
                <a:tc>
                  <a:txBody>
                    <a:bodyPr/>
                    <a:lstStyle/>
                    <a:p>
                      <a:pPr algn="l"/>
                      <a:r>
                        <a:rPr kumimoji="1" lang="ja-JP" altLang="en-US" dirty="0"/>
                        <a:t>訓練者：</a:t>
                      </a:r>
                      <a:endParaRPr kumimoji="1" lang="en-US" altLang="ja-JP" dirty="0"/>
                    </a:p>
                    <a:p>
                      <a:pPr algn="ctr"/>
                      <a:r>
                        <a:rPr kumimoji="1" lang="ja-JP" altLang="en-US" dirty="0"/>
                        <a:t>「</a:t>
                      </a:r>
                      <a:r>
                        <a:rPr kumimoji="1" lang="ja-JP" altLang="en-US" dirty="0">
                          <a:solidFill>
                            <a:srgbClr val="0070C0"/>
                          </a:solidFill>
                        </a:rPr>
                        <a:t>ピザ</a:t>
                      </a:r>
                      <a:r>
                        <a:rPr kumimoji="1" lang="ja-JP" altLang="en-US" dirty="0"/>
                        <a:t>が一点ですね、かしこまりました」</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dirty="0"/>
                        <a:t>訓練者：</a:t>
                      </a:r>
                      <a:endParaRPr kumimoji="1" lang="en-US" altLang="ja-JP" dirty="0"/>
                    </a:p>
                    <a:p>
                      <a:pPr algn="ctr"/>
                      <a:r>
                        <a:rPr kumimoji="1" lang="ja-JP" altLang="en-US" dirty="0"/>
                        <a:t>「</a:t>
                      </a:r>
                      <a:r>
                        <a:rPr kumimoji="1" lang="ja-JP" altLang="en-US" dirty="0">
                          <a:solidFill>
                            <a:srgbClr val="FF0000"/>
                          </a:solidFill>
                        </a:rPr>
                        <a:t>ハンバーガーセット</a:t>
                      </a:r>
                      <a:r>
                        <a:rPr kumimoji="1" lang="ja-JP" altLang="en-US" dirty="0"/>
                        <a:t>が一点ですね、かしこまりました」</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538440276"/>
                  </a:ext>
                </a:extLst>
              </a:tr>
              <a:tr h="651894">
                <a:tc>
                  <a:txBody>
                    <a:bodyPr/>
                    <a:lstStyle/>
                    <a:p>
                      <a:pPr algn="l"/>
                      <a:r>
                        <a:rPr kumimoji="1" lang="ja-JP" altLang="en-US" dirty="0">
                          <a:solidFill>
                            <a:srgbClr val="0070C0"/>
                          </a:solidFill>
                        </a:rPr>
                        <a:t>客：</a:t>
                      </a:r>
                      <a:endParaRPr kumimoji="1" lang="en-US" altLang="ja-JP" dirty="0">
                        <a:solidFill>
                          <a:srgbClr val="0070C0"/>
                        </a:solidFill>
                      </a:endParaRPr>
                    </a:p>
                    <a:p>
                      <a:pPr algn="ctr"/>
                      <a:r>
                        <a:rPr kumimoji="1" lang="ja-JP" altLang="en-US" dirty="0">
                          <a:solidFill>
                            <a:srgbClr val="0070C0"/>
                          </a:solidFill>
                        </a:rPr>
                        <a:t>「はい」</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dirty="0">
                          <a:solidFill>
                            <a:srgbClr val="FF0000"/>
                          </a:solidFill>
                        </a:rPr>
                        <a:t>客：</a:t>
                      </a:r>
                      <a:endParaRPr kumimoji="1" lang="en-US" altLang="ja-JP" dirty="0">
                        <a:solidFill>
                          <a:srgbClr val="FF0000"/>
                        </a:solidFill>
                      </a:endParaRPr>
                    </a:p>
                    <a:p>
                      <a:pPr algn="l"/>
                      <a:r>
                        <a:rPr kumimoji="1" lang="ja-JP" altLang="en-US" dirty="0">
                          <a:solidFill>
                            <a:srgbClr val="FF0000"/>
                          </a:solidFill>
                        </a:rPr>
                        <a:t>　　　 「</a:t>
                      </a:r>
                      <a:r>
                        <a:rPr kumimoji="1" lang="ja-JP" altLang="en-US" sz="1800" b="0" i="0" u="none" strike="noStrike" kern="1200" baseline="0" dirty="0">
                          <a:solidFill>
                            <a:srgbClr val="FF0000"/>
                          </a:solidFill>
                          <a:latin typeface="+mn-lt"/>
                          <a:ea typeface="+mn-ea"/>
                          <a:cs typeface="+mn-cs"/>
                        </a:rPr>
                        <a:t>すみません、ピザをお願いします　</a:t>
                      </a:r>
                      <a:endParaRPr kumimoji="1" lang="en-US" altLang="ja-JP" sz="1800" b="0" i="0" u="none" strike="noStrike" kern="1200" baseline="0" dirty="0">
                        <a:solidFill>
                          <a:srgbClr val="FF0000"/>
                        </a:solidFill>
                        <a:latin typeface="+mn-lt"/>
                        <a:ea typeface="+mn-ea"/>
                        <a:cs typeface="+mn-cs"/>
                      </a:endParaRPr>
                    </a:p>
                    <a:p>
                      <a:pPr algn="ctr"/>
                      <a:r>
                        <a:rPr kumimoji="1" lang="ja-JP" altLang="en-US" sz="1800" b="0" i="0" u="none" strike="noStrike" kern="1200" baseline="0" dirty="0">
                          <a:solidFill>
                            <a:srgbClr val="FF0000"/>
                          </a:solidFill>
                          <a:latin typeface="+mn-lt"/>
                          <a:ea typeface="+mn-ea"/>
                          <a:cs typeface="+mn-cs"/>
                        </a:rPr>
                        <a:t>ハンバーガーセットではなくて、ピザです</a:t>
                      </a:r>
                      <a:r>
                        <a:rPr kumimoji="1" lang="ja-JP" altLang="en-US" dirty="0">
                          <a:solidFill>
                            <a:srgbClr val="FF0000"/>
                          </a:solidFill>
                        </a:rPr>
                        <a: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29859220"/>
                  </a:ext>
                </a:extLst>
              </a:tr>
              <a:tr h="651894">
                <a:tc rowSpan="2">
                  <a:txBody>
                    <a:bodyPr/>
                    <a:lstStyle/>
                    <a:p>
                      <a:pPr algn="ctr"/>
                      <a:r>
                        <a:rPr kumimoji="1" lang="en-US" altLang="ja-JP" dirty="0"/>
                        <a:t>-</a:t>
                      </a:r>
                      <a:endParaRPr kumimoji="1" lang="ja-JP" altLang="en-US" dirty="0"/>
                    </a:p>
                  </a:txBody>
                  <a:tcPr anchor="ctr">
                    <a:lnR w="12700" cap="flat" cmpd="sng" algn="ctr">
                      <a:solidFill>
                        <a:schemeClr val="tx1"/>
                      </a:solidFill>
                      <a:prstDash val="solid"/>
                      <a:round/>
                      <a:headEnd type="none" w="med" len="med"/>
                      <a:tailEnd type="none" w="med" len="med"/>
                    </a:lnR>
                  </a:tcPr>
                </a:tc>
                <a:tc>
                  <a:txBody>
                    <a:bodyPr/>
                    <a:lstStyle/>
                    <a:p>
                      <a:pPr algn="l"/>
                      <a:r>
                        <a:rPr kumimoji="1" lang="ja-JP" altLang="en-US" dirty="0"/>
                        <a:t>訓練者：</a:t>
                      </a:r>
                      <a:endParaRPr kumimoji="1" lang="en-US" altLang="ja-JP" dirty="0"/>
                    </a:p>
                    <a:p>
                      <a:pPr algn="ctr"/>
                      <a:r>
                        <a:rPr kumimoji="1" lang="ja-JP" altLang="en-US" dirty="0"/>
                        <a:t>「ピザが一点ですね、かしこまりました」</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81384367"/>
                  </a:ext>
                </a:extLst>
              </a:tr>
              <a:tr h="651894">
                <a:tc vMerge="1">
                  <a:txBody>
                    <a:bodyPr/>
                    <a:lstStyle/>
                    <a:p>
                      <a:pPr algn="l"/>
                      <a:endParaRPr kumimoji="1" lang="ja-JP" altLang="en-US" dirty="0"/>
                    </a:p>
                  </a:txBody>
                  <a:tcPr>
                    <a:lnR w="12700" cap="flat" cmpd="sng" algn="ctr">
                      <a:solidFill>
                        <a:schemeClr val="tx1"/>
                      </a:solidFill>
                      <a:prstDash val="solid"/>
                      <a:round/>
                      <a:headEnd type="none" w="med" len="med"/>
                      <a:tailEnd type="none" w="med" len="med"/>
                    </a:lnR>
                  </a:tcPr>
                </a:tc>
                <a:tc>
                  <a:txBody>
                    <a:bodyPr/>
                    <a:lstStyle/>
                    <a:p>
                      <a:pPr algn="l"/>
                      <a:r>
                        <a:rPr kumimoji="1" lang="ja-JP" altLang="en-US" dirty="0"/>
                        <a:t>客：</a:t>
                      </a:r>
                      <a:endParaRPr kumimoji="1" lang="en-US" altLang="ja-JP" dirty="0"/>
                    </a:p>
                    <a:p>
                      <a:pPr algn="ctr"/>
                      <a:r>
                        <a:rPr kumimoji="1" lang="ja-JP" altLang="en-US" dirty="0"/>
                        <a:t>「注文がちゃんと通ってよかったよ、ありがとう」</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42744109"/>
                  </a:ext>
                </a:extLst>
              </a:tr>
            </a:tbl>
          </a:graphicData>
        </a:graphic>
      </p:graphicFrame>
      <p:sp>
        <p:nvSpPr>
          <p:cNvPr id="4" name="テキスト ボックス 3">
            <a:extLst>
              <a:ext uri="{FF2B5EF4-FFF2-40B4-BE49-F238E27FC236}">
                <a16:creationId xmlns:a16="http://schemas.microsoft.com/office/drawing/2014/main" id="{3BCE53C7-1445-3111-D370-CD96D1C6621F}"/>
              </a:ext>
            </a:extLst>
          </p:cNvPr>
          <p:cNvSpPr txBox="1"/>
          <p:nvPr/>
        </p:nvSpPr>
        <p:spPr>
          <a:xfrm>
            <a:off x="1968816" y="1684511"/>
            <a:ext cx="7703822" cy="1077218"/>
          </a:xfrm>
          <a:prstGeom prst="rect">
            <a:avLst/>
          </a:prstGeom>
          <a:solidFill>
            <a:srgbClr val="FF0000"/>
          </a:solidFill>
          <a:ln w="38100">
            <a:solidFill>
              <a:schemeClr val="tx1"/>
            </a:solidFill>
          </a:ln>
        </p:spPr>
        <p:txBody>
          <a:bodyPr wrap="square" rtlCol="0">
            <a:spAutoFit/>
          </a:bodyPr>
          <a:lstStyle/>
          <a:p>
            <a:pPr algn="ctr"/>
            <a:r>
              <a:rPr kumimoji="1" lang="ja-JP" altLang="en-US" sz="3200">
                <a:solidFill>
                  <a:schemeClr val="bg1"/>
                </a:solidFill>
              </a:rPr>
              <a:t>他の８シナリオにおいても</a:t>
            </a:r>
            <a:endParaRPr kumimoji="1" lang="en-US" altLang="ja-JP" sz="3200" dirty="0">
              <a:solidFill>
                <a:schemeClr val="bg1"/>
              </a:solidFill>
            </a:endParaRPr>
          </a:p>
          <a:p>
            <a:pPr algn="ctr"/>
            <a:r>
              <a:rPr kumimoji="1" lang="ja-JP" altLang="en-US" sz="3200">
                <a:solidFill>
                  <a:schemeClr val="bg1"/>
                </a:solidFill>
              </a:rPr>
              <a:t>対話遷移の変化が確認された</a:t>
            </a:r>
            <a:endParaRPr kumimoji="1" lang="ja-JP" altLang="en-US" sz="3600">
              <a:solidFill>
                <a:schemeClr val="bg1"/>
              </a:solidFill>
            </a:endParaRPr>
          </a:p>
        </p:txBody>
      </p:sp>
      <p:sp>
        <p:nvSpPr>
          <p:cNvPr id="6" name="吹き出し: 四角形 19">
            <a:extLst>
              <a:ext uri="{FF2B5EF4-FFF2-40B4-BE49-F238E27FC236}">
                <a16:creationId xmlns:a16="http://schemas.microsoft.com/office/drawing/2014/main" id="{0D71F2DA-D77D-63EA-0EFA-6823CF02B058}"/>
              </a:ext>
            </a:extLst>
          </p:cNvPr>
          <p:cNvSpPr/>
          <p:nvPr/>
        </p:nvSpPr>
        <p:spPr>
          <a:xfrm>
            <a:off x="2025205" y="3087821"/>
            <a:ext cx="7591044" cy="2329409"/>
          </a:xfrm>
          <a:prstGeom prst="wedgeRectCallout">
            <a:avLst>
              <a:gd name="adj1" fmla="val 5577"/>
              <a:gd name="adj2" fmla="val -59751"/>
            </a:avLst>
          </a:prstGeom>
          <a:solidFill>
            <a:srgbClr val="FF00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rgbClr val="FFFF00"/>
                </a:solidFill>
              </a:rPr>
              <a:t>LLM</a:t>
            </a:r>
            <a:r>
              <a:rPr kumimoji="1" lang="ja-JP" altLang="en-US" sz="3200">
                <a:solidFill>
                  <a:srgbClr val="FFFF00"/>
                </a:solidFill>
              </a:rPr>
              <a:t>の導入によって、</a:t>
            </a:r>
            <a:endParaRPr kumimoji="1" lang="en-US" altLang="ja-JP" sz="3200" dirty="0">
              <a:solidFill>
                <a:srgbClr val="FFFF00"/>
              </a:solidFill>
            </a:endParaRPr>
          </a:p>
          <a:p>
            <a:pPr algn="ctr"/>
            <a:r>
              <a:rPr kumimoji="1" lang="ja-JP" altLang="en-US" sz="3200">
                <a:solidFill>
                  <a:srgbClr val="FFFF00"/>
                </a:solidFill>
              </a:rPr>
              <a:t>インタラクティブな接客訓練対話が</a:t>
            </a:r>
            <a:endParaRPr kumimoji="1" lang="en-US" altLang="ja-JP" sz="3200" dirty="0">
              <a:solidFill>
                <a:srgbClr val="FFFF00"/>
              </a:solidFill>
            </a:endParaRPr>
          </a:p>
          <a:p>
            <a:pPr algn="ctr"/>
            <a:r>
              <a:rPr kumimoji="1" lang="ja-JP" altLang="en-US" sz="3200">
                <a:solidFill>
                  <a:srgbClr val="FFFF00"/>
                </a:solidFill>
              </a:rPr>
              <a:t>実現される</a:t>
            </a:r>
            <a:endParaRPr kumimoji="1" lang="ja-JP" altLang="en-US" sz="3200" dirty="0">
              <a:solidFill>
                <a:srgbClr val="FFFF00"/>
              </a:solidFill>
            </a:endParaRPr>
          </a:p>
        </p:txBody>
      </p:sp>
    </p:spTree>
    <p:extLst>
      <p:ext uri="{BB962C8B-B14F-4D97-AF65-F5344CB8AC3E}">
        <p14:creationId xmlns:p14="http://schemas.microsoft.com/office/powerpoint/2010/main" val="7426040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39AF18-BF6B-CC23-8307-73419AAF39A2}"/>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D630F1B2-C8FC-DB1F-612E-D30DC646DDB0}"/>
              </a:ext>
            </a:extLst>
          </p:cNvPr>
          <p:cNvSpPr/>
          <p:nvPr/>
        </p:nvSpPr>
        <p:spPr>
          <a:xfrm>
            <a:off x="923674" y="1027029"/>
            <a:ext cx="10405607" cy="10256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B82486F-CE7E-13FA-877C-3337E464D662}"/>
              </a:ext>
            </a:extLst>
          </p:cNvPr>
          <p:cNvSpPr>
            <a:spLocks noGrp="1"/>
          </p:cNvSpPr>
          <p:nvPr>
            <p:ph type="title"/>
          </p:nvPr>
        </p:nvSpPr>
        <p:spPr>
          <a:xfrm>
            <a:off x="1097278" y="-18938"/>
            <a:ext cx="10058400" cy="896852"/>
          </a:xfrm>
        </p:spPr>
        <p:txBody>
          <a:bodyPr>
            <a:noAutofit/>
          </a:bodyPr>
          <a:lstStyle/>
          <a:p>
            <a:r>
              <a:rPr kumimoji="1" lang="ja-JP" altLang="en-US" sz="3600"/>
              <a:t>フェーズ</a:t>
            </a:r>
            <a:r>
              <a:rPr lang="en-US" altLang="ja-JP" sz="3600" dirty="0"/>
              <a:t>5</a:t>
            </a:r>
            <a:r>
              <a:rPr kumimoji="1" lang="ja-JP" altLang="en-US" sz="3600"/>
              <a:t>に</a:t>
            </a:r>
            <a:r>
              <a:rPr kumimoji="1" lang="ja-JP" altLang="en-US" sz="3600" dirty="0"/>
              <a:t>おける対話例の比較</a:t>
            </a:r>
          </a:p>
        </p:txBody>
      </p:sp>
      <p:cxnSp>
        <p:nvCxnSpPr>
          <p:cNvPr id="11" name="直線コネクタ 10">
            <a:extLst>
              <a:ext uri="{FF2B5EF4-FFF2-40B4-BE49-F238E27FC236}">
                <a16:creationId xmlns:a16="http://schemas.microsoft.com/office/drawing/2014/main" id="{BD126903-6645-A6BC-ADC7-46C10BC94D3B}"/>
              </a:ext>
            </a:extLst>
          </p:cNvPr>
          <p:cNvCxnSpPr/>
          <p:nvPr/>
        </p:nvCxnSpPr>
        <p:spPr>
          <a:xfrm flipV="1">
            <a:off x="1033670" y="858676"/>
            <a:ext cx="10295612" cy="172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日付プレースホルダー 16">
            <a:extLst>
              <a:ext uri="{FF2B5EF4-FFF2-40B4-BE49-F238E27FC236}">
                <a16:creationId xmlns:a16="http://schemas.microsoft.com/office/drawing/2014/main" id="{D0CC37E6-36CA-3944-1C29-7137ABD709CB}"/>
              </a:ext>
            </a:extLst>
          </p:cNvPr>
          <p:cNvSpPr>
            <a:spLocks noGrp="1"/>
          </p:cNvSpPr>
          <p:nvPr>
            <p:ph type="dt" sz="half" idx="10"/>
          </p:nvPr>
        </p:nvSpPr>
        <p:spPr/>
        <p:txBody>
          <a:bodyPr/>
          <a:lstStyle/>
          <a:p>
            <a:fld id="{82D3B0FE-7406-43DC-985B-D5269EC9AFE2}" type="datetime1">
              <a:rPr kumimoji="1" lang="ja-JP" altLang="en-US" smtClean="0"/>
              <a:t>2025/6/11</a:t>
            </a:fld>
            <a:endParaRPr kumimoji="1" lang="ja-JP" altLang="en-US"/>
          </a:p>
        </p:txBody>
      </p:sp>
      <p:sp>
        <p:nvSpPr>
          <p:cNvPr id="18" name="スライド番号プレースホルダー 17">
            <a:extLst>
              <a:ext uri="{FF2B5EF4-FFF2-40B4-BE49-F238E27FC236}">
                <a16:creationId xmlns:a16="http://schemas.microsoft.com/office/drawing/2014/main" id="{1AA6CDDA-71B1-E49B-F468-95BC5C13BB33}"/>
              </a:ext>
            </a:extLst>
          </p:cNvPr>
          <p:cNvSpPr>
            <a:spLocks noGrp="1"/>
          </p:cNvSpPr>
          <p:nvPr>
            <p:ph type="sldNum" sz="quarter" idx="12"/>
          </p:nvPr>
        </p:nvSpPr>
        <p:spPr/>
        <p:txBody>
          <a:bodyPr/>
          <a:lstStyle/>
          <a:p>
            <a:fld id="{FEF13177-6D45-4C76-BBB0-890CE83CA06E}" type="slidenum">
              <a:rPr kumimoji="1" lang="ja-JP" altLang="en-US" smtClean="0"/>
              <a:t>47</a:t>
            </a:fld>
            <a:endParaRPr kumimoji="1" lang="ja-JP" altLang="en-US"/>
          </a:p>
        </p:txBody>
      </p:sp>
      <p:sp>
        <p:nvSpPr>
          <p:cNvPr id="5" name="テキスト ボックス 4">
            <a:extLst>
              <a:ext uri="{FF2B5EF4-FFF2-40B4-BE49-F238E27FC236}">
                <a16:creationId xmlns:a16="http://schemas.microsoft.com/office/drawing/2014/main" id="{3B4FEA6C-1E6D-1F3E-CB64-A64116361944}"/>
              </a:ext>
            </a:extLst>
          </p:cNvPr>
          <p:cNvSpPr txBox="1"/>
          <p:nvPr/>
        </p:nvSpPr>
        <p:spPr>
          <a:xfrm>
            <a:off x="1968816" y="5795139"/>
            <a:ext cx="7703822" cy="461665"/>
          </a:xfrm>
          <a:prstGeom prst="rect">
            <a:avLst/>
          </a:prstGeom>
          <a:noFill/>
        </p:spPr>
        <p:txBody>
          <a:bodyPr wrap="square" rtlCol="0">
            <a:spAutoFit/>
          </a:bodyPr>
          <a:lstStyle/>
          <a:p>
            <a:pPr algn="ctr">
              <a:buClr>
                <a:schemeClr val="accent1"/>
              </a:buClr>
            </a:pPr>
            <a:r>
              <a:rPr kumimoji="1" lang="ja-JP" altLang="en-US" sz="2400" b="1">
                <a:solidFill>
                  <a:srgbClr val="0070C0"/>
                </a:solidFill>
              </a:rPr>
              <a:t>顧客役（</a:t>
            </a:r>
            <a:r>
              <a:rPr kumimoji="1" lang="en-US" altLang="ja-JP" sz="2400" b="1" dirty="0">
                <a:solidFill>
                  <a:srgbClr val="0070C0"/>
                </a:solidFill>
              </a:rPr>
              <a:t>LLM</a:t>
            </a:r>
            <a:r>
              <a:rPr kumimoji="1" lang="ja-JP" altLang="en-US" sz="2400" b="1">
                <a:solidFill>
                  <a:srgbClr val="0070C0"/>
                </a:solidFill>
              </a:rPr>
              <a:t>）の言葉遣いに一貫性がない</a:t>
            </a:r>
            <a:endParaRPr kumimoji="1" lang="en-US" altLang="ja-JP" sz="2400" b="1" dirty="0">
              <a:solidFill>
                <a:srgbClr val="0070C0"/>
              </a:solidFill>
            </a:endParaRPr>
          </a:p>
        </p:txBody>
      </p:sp>
      <p:graphicFrame>
        <p:nvGraphicFramePr>
          <p:cNvPr id="3" name="表 2">
            <a:extLst>
              <a:ext uri="{FF2B5EF4-FFF2-40B4-BE49-F238E27FC236}">
                <a16:creationId xmlns:a16="http://schemas.microsoft.com/office/drawing/2014/main" id="{75F88E40-801F-6B58-FA94-11CF1378C1A3}"/>
              </a:ext>
            </a:extLst>
          </p:cNvPr>
          <p:cNvGraphicFramePr>
            <a:graphicFrameLocks noGrp="1"/>
          </p:cNvGraphicFramePr>
          <p:nvPr>
            <p:extLst>
              <p:ext uri="{D42A27DB-BD31-4B8C-83A1-F6EECF244321}">
                <p14:modId xmlns:p14="http://schemas.microsoft.com/office/powerpoint/2010/main" val="2489649497"/>
              </p:ext>
            </p:extLst>
          </p:nvPr>
        </p:nvGraphicFramePr>
        <p:xfrm>
          <a:off x="1423395" y="1088028"/>
          <a:ext cx="9345210" cy="4539630"/>
        </p:xfrm>
        <a:graphic>
          <a:graphicData uri="http://schemas.openxmlformats.org/drawingml/2006/table">
            <a:tbl>
              <a:tblPr firstRow="1" bandRow="1">
                <a:tableStyleId>{793D81CF-94F2-401A-BA57-92F5A7B2D0C5}</a:tableStyleId>
              </a:tblPr>
              <a:tblGrid>
                <a:gridCol w="4015973">
                  <a:extLst>
                    <a:ext uri="{9D8B030D-6E8A-4147-A177-3AD203B41FA5}">
                      <a16:colId xmlns:a16="http://schemas.microsoft.com/office/drawing/2014/main" val="1630240511"/>
                    </a:ext>
                  </a:extLst>
                </a:gridCol>
                <a:gridCol w="5329237">
                  <a:extLst>
                    <a:ext uri="{9D8B030D-6E8A-4147-A177-3AD203B41FA5}">
                      <a16:colId xmlns:a16="http://schemas.microsoft.com/office/drawing/2014/main" val="379389271"/>
                    </a:ext>
                  </a:extLst>
                </a:gridCol>
              </a:tblGrid>
              <a:tr h="340722">
                <a:tc>
                  <a:txBody>
                    <a:bodyPr/>
                    <a:lstStyle/>
                    <a:p>
                      <a:pPr algn="ctr"/>
                      <a:r>
                        <a:rPr kumimoji="1" lang="ja-JP" altLang="en-US" dirty="0"/>
                        <a:t>従来手法（</a:t>
                      </a:r>
                      <a:r>
                        <a:rPr kumimoji="1" lang="en-US" altLang="ja-JP" dirty="0"/>
                        <a:t>LLM</a:t>
                      </a:r>
                      <a:r>
                        <a:rPr kumimoji="1" lang="ja-JP" altLang="en-US" dirty="0"/>
                        <a:t>なし）</a:t>
                      </a:r>
                    </a:p>
                  </a:txBody>
                  <a:tcPr/>
                </a:tc>
                <a:tc>
                  <a:txBody>
                    <a:bodyPr/>
                    <a:lstStyle/>
                    <a:p>
                      <a:pPr algn="ctr"/>
                      <a:r>
                        <a:rPr kumimoji="1" lang="ja-JP" altLang="en-US" dirty="0"/>
                        <a:t>提案手法</a:t>
                      </a:r>
                    </a:p>
                  </a:txBody>
                  <a:tcPr/>
                </a:tc>
                <a:extLst>
                  <a:ext uri="{0D108BD9-81ED-4DB2-BD59-A6C34878D82A}">
                    <a16:rowId xmlns:a16="http://schemas.microsoft.com/office/drawing/2014/main" val="3230906398"/>
                  </a:ext>
                </a:extLst>
              </a:tr>
              <a:tr h="651894">
                <a:tc>
                  <a:txBody>
                    <a:bodyPr/>
                    <a:lstStyle/>
                    <a:p>
                      <a:pPr algn="l"/>
                      <a:r>
                        <a:rPr kumimoji="1" lang="ja-JP" altLang="en-US" dirty="0">
                          <a:solidFill>
                            <a:schemeClr val="tx1"/>
                          </a:solidFill>
                        </a:rPr>
                        <a:t>訓練者：</a:t>
                      </a:r>
                      <a:endParaRPr kumimoji="1" lang="en-US" altLang="ja-JP" dirty="0">
                        <a:solidFill>
                          <a:schemeClr val="tx1"/>
                        </a:solidFill>
                      </a:endParaRPr>
                    </a:p>
                    <a:p>
                      <a:pPr algn="ctr"/>
                      <a:r>
                        <a:rPr kumimoji="1" lang="ja-JP" altLang="en-US" dirty="0">
                          <a:solidFill>
                            <a:schemeClr val="tx1"/>
                          </a:solidFill>
                        </a:rPr>
                        <a:t>「ご注文はお決まりですか」</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dirty="0">
                          <a:solidFill>
                            <a:schemeClr val="tx1"/>
                          </a:solidFill>
                        </a:rPr>
                        <a:t>訓練者：</a:t>
                      </a:r>
                      <a:endParaRPr kumimoji="1" lang="en-US" altLang="ja-JP" dirty="0">
                        <a:solidFill>
                          <a:schemeClr val="tx1"/>
                        </a:solidFill>
                      </a:endParaRPr>
                    </a:p>
                    <a:p>
                      <a:pPr algn="ctr"/>
                      <a:r>
                        <a:rPr kumimoji="1" lang="ja-JP" altLang="en-US" dirty="0">
                          <a:solidFill>
                            <a:schemeClr val="tx1"/>
                          </a:solidFill>
                        </a:rPr>
                        <a:t>「ご注文はお決まりですか」</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56066825"/>
                  </a:ext>
                </a:extLst>
              </a:tr>
              <a:tr h="651894">
                <a:tc>
                  <a:txBody>
                    <a:bodyPr/>
                    <a:lstStyle/>
                    <a:p>
                      <a:pPr algn="l"/>
                      <a:r>
                        <a:rPr kumimoji="1" lang="ja-JP" altLang="en-US" dirty="0">
                          <a:solidFill>
                            <a:schemeClr val="tx1"/>
                          </a:solidFill>
                        </a:rPr>
                        <a:t>客：</a:t>
                      </a:r>
                      <a:endParaRPr kumimoji="1" lang="en-US" altLang="ja-JP" dirty="0">
                        <a:solidFill>
                          <a:schemeClr val="tx1"/>
                        </a:solidFill>
                      </a:endParaRPr>
                    </a:p>
                    <a:p>
                      <a:pPr algn="ctr"/>
                      <a:r>
                        <a:rPr kumimoji="1" lang="ja-JP" altLang="en-US" dirty="0">
                          <a:solidFill>
                            <a:schemeClr val="tx1"/>
                          </a:solidFill>
                        </a:rPr>
                        <a:t>「ハンバーガーセットをお願いします」</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dirty="0">
                          <a:solidFill>
                            <a:schemeClr val="tx1"/>
                          </a:solidFill>
                        </a:rPr>
                        <a:t>客：</a:t>
                      </a:r>
                      <a:endParaRPr kumimoji="1" lang="en-US" altLang="ja-JP" dirty="0">
                        <a:solidFill>
                          <a:schemeClr val="tx1"/>
                        </a:solidFill>
                      </a:endParaRPr>
                    </a:p>
                    <a:p>
                      <a:pPr algn="ctr"/>
                      <a:r>
                        <a:rPr kumimoji="1" lang="ja-JP" altLang="en-US" dirty="0">
                          <a:solidFill>
                            <a:schemeClr val="tx1"/>
                          </a:solidFill>
                        </a:rPr>
                        <a:t>「ピザをお願いします」</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24789362"/>
                  </a:ext>
                </a:extLst>
              </a:tr>
              <a:tr h="651894">
                <a:tc>
                  <a:txBody>
                    <a:bodyPr/>
                    <a:lstStyle/>
                    <a:p>
                      <a:pPr algn="l"/>
                      <a:r>
                        <a:rPr kumimoji="1" lang="ja-JP" altLang="en-US" dirty="0">
                          <a:solidFill>
                            <a:schemeClr val="tx1"/>
                          </a:solidFill>
                        </a:rPr>
                        <a:t>訓練者：</a:t>
                      </a:r>
                      <a:endParaRPr kumimoji="1" lang="en-US" altLang="ja-JP" dirty="0">
                        <a:solidFill>
                          <a:schemeClr val="tx1"/>
                        </a:solidFill>
                      </a:endParaRPr>
                    </a:p>
                    <a:p>
                      <a:pPr algn="ctr"/>
                      <a:r>
                        <a:rPr kumimoji="1" lang="ja-JP" altLang="en-US" dirty="0">
                          <a:solidFill>
                            <a:schemeClr val="tx1"/>
                          </a:solidFill>
                        </a:rPr>
                        <a:t>「ピザが一点ですね、かしこまりました」</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dirty="0">
                          <a:solidFill>
                            <a:schemeClr val="tx1"/>
                          </a:solidFill>
                        </a:rPr>
                        <a:t>訓練者：</a:t>
                      </a:r>
                      <a:endParaRPr kumimoji="1" lang="en-US" altLang="ja-JP" dirty="0">
                        <a:solidFill>
                          <a:schemeClr val="tx1"/>
                        </a:solidFill>
                      </a:endParaRPr>
                    </a:p>
                    <a:p>
                      <a:pPr algn="ctr"/>
                      <a:r>
                        <a:rPr kumimoji="1" lang="ja-JP" altLang="en-US" dirty="0">
                          <a:solidFill>
                            <a:schemeClr val="tx1"/>
                          </a:solidFill>
                        </a:rPr>
                        <a:t>「ハンバーガーセットが一点ですね、かしこまりました」</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538440276"/>
                  </a:ext>
                </a:extLst>
              </a:tr>
              <a:tr h="651894">
                <a:tc>
                  <a:txBody>
                    <a:bodyPr/>
                    <a:lstStyle/>
                    <a:p>
                      <a:pPr algn="l"/>
                      <a:r>
                        <a:rPr kumimoji="1" lang="ja-JP" altLang="en-US" dirty="0">
                          <a:solidFill>
                            <a:schemeClr val="tx1"/>
                          </a:solidFill>
                        </a:rPr>
                        <a:t>客：</a:t>
                      </a:r>
                      <a:endParaRPr kumimoji="1" lang="en-US" altLang="ja-JP" dirty="0">
                        <a:solidFill>
                          <a:schemeClr val="tx1"/>
                        </a:solidFill>
                      </a:endParaRPr>
                    </a:p>
                    <a:p>
                      <a:pPr algn="ctr"/>
                      <a:r>
                        <a:rPr kumimoji="1" lang="ja-JP" altLang="en-US" dirty="0">
                          <a:solidFill>
                            <a:schemeClr val="tx1"/>
                          </a:solidFill>
                        </a:rPr>
                        <a:t>「はい」</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dirty="0">
                          <a:solidFill>
                            <a:schemeClr val="tx1"/>
                          </a:solidFill>
                        </a:rPr>
                        <a:t>客：</a:t>
                      </a:r>
                      <a:endParaRPr kumimoji="1" lang="en-US" altLang="ja-JP" dirty="0">
                        <a:solidFill>
                          <a:schemeClr val="tx1"/>
                        </a:solidFill>
                      </a:endParaRPr>
                    </a:p>
                    <a:p>
                      <a:pPr algn="l"/>
                      <a:r>
                        <a:rPr kumimoji="1" lang="ja-JP" altLang="en-US" dirty="0">
                          <a:solidFill>
                            <a:schemeClr val="tx1"/>
                          </a:solidFill>
                        </a:rPr>
                        <a:t>　　　 「</a:t>
                      </a:r>
                      <a:r>
                        <a:rPr kumimoji="1" lang="ja-JP" altLang="en-US" sz="1800" b="0" i="0" u="none" strike="noStrike" kern="1200" baseline="0" dirty="0">
                          <a:solidFill>
                            <a:srgbClr val="0070C0"/>
                          </a:solidFill>
                          <a:latin typeface="+mn-lt"/>
                          <a:ea typeface="+mn-ea"/>
                          <a:cs typeface="+mn-cs"/>
                        </a:rPr>
                        <a:t>すみません、ピザをお願いします　</a:t>
                      </a:r>
                      <a:endParaRPr kumimoji="1" lang="en-US" altLang="ja-JP" sz="1800" b="0" i="0" u="none" strike="noStrike" kern="1200" baseline="0" dirty="0">
                        <a:solidFill>
                          <a:srgbClr val="0070C0"/>
                        </a:solidFill>
                        <a:latin typeface="+mn-lt"/>
                        <a:ea typeface="+mn-ea"/>
                        <a:cs typeface="+mn-cs"/>
                      </a:endParaRPr>
                    </a:p>
                    <a:p>
                      <a:pPr algn="ctr"/>
                      <a:r>
                        <a:rPr kumimoji="1" lang="ja-JP" altLang="en-US" sz="1800" b="0" i="0" u="none" strike="noStrike" kern="1200" baseline="0" dirty="0">
                          <a:solidFill>
                            <a:srgbClr val="0070C0"/>
                          </a:solidFill>
                          <a:latin typeface="+mn-lt"/>
                          <a:ea typeface="+mn-ea"/>
                          <a:cs typeface="+mn-cs"/>
                        </a:rPr>
                        <a:t>ハンバーガーセットではなくて、ピザです</a:t>
                      </a:r>
                      <a:r>
                        <a:rPr kumimoji="1" lang="ja-JP" altLang="en-US" dirty="0">
                          <a:solidFill>
                            <a:schemeClr val="tx1"/>
                          </a:solidFill>
                        </a:rPr>
                        <a: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29859220"/>
                  </a:ext>
                </a:extLst>
              </a:tr>
              <a:tr h="651894">
                <a:tc rowSpan="2">
                  <a:txBody>
                    <a:bodyPr/>
                    <a:lstStyle/>
                    <a:p>
                      <a:pPr algn="ctr"/>
                      <a:r>
                        <a:rPr kumimoji="1" lang="en-US" altLang="ja-JP" dirty="0">
                          <a:solidFill>
                            <a:schemeClr val="tx1"/>
                          </a:solidFill>
                        </a:rPr>
                        <a:t>-</a:t>
                      </a:r>
                      <a:endParaRPr kumimoji="1" lang="ja-JP" altLang="en-US" dirty="0">
                        <a:solidFill>
                          <a:schemeClr val="tx1"/>
                        </a:solidFill>
                      </a:endParaRPr>
                    </a:p>
                  </a:txBody>
                  <a:tcPr anchor="ctr">
                    <a:lnR w="12700" cap="flat" cmpd="sng" algn="ctr">
                      <a:solidFill>
                        <a:schemeClr val="tx1"/>
                      </a:solidFill>
                      <a:prstDash val="solid"/>
                      <a:round/>
                      <a:headEnd type="none" w="med" len="med"/>
                      <a:tailEnd type="none" w="med" len="med"/>
                    </a:lnR>
                  </a:tcPr>
                </a:tc>
                <a:tc>
                  <a:txBody>
                    <a:bodyPr/>
                    <a:lstStyle/>
                    <a:p>
                      <a:pPr algn="l"/>
                      <a:r>
                        <a:rPr kumimoji="1" lang="ja-JP" altLang="en-US" dirty="0">
                          <a:solidFill>
                            <a:schemeClr val="tx1"/>
                          </a:solidFill>
                        </a:rPr>
                        <a:t>訓練者：</a:t>
                      </a:r>
                      <a:endParaRPr kumimoji="1" lang="en-US" altLang="ja-JP" dirty="0">
                        <a:solidFill>
                          <a:schemeClr val="tx1"/>
                        </a:solidFill>
                      </a:endParaRPr>
                    </a:p>
                    <a:p>
                      <a:pPr algn="ctr"/>
                      <a:r>
                        <a:rPr kumimoji="1" lang="ja-JP" altLang="en-US" dirty="0">
                          <a:solidFill>
                            <a:schemeClr val="tx1"/>
                          </a:solidFill>
                        </a:rPr>
                        <a:t>「ピザが一点ですね、かしこまりました」</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81384367"/>
                  </a:ext>
                </a:extLst>
              </a:tr>
              <a:tr h="651894">
                <a:tc vMerge="1">
                  <a:txBody>
                    <a:bodyPr/>
                    <a:lstStyle/>
                    <a:p>
                      <a:pPr algn="l"/>
                      <a:endParaRPr kumimoji="1" lang="ja-JP" altLang="en-US" dirty="0"/>
                    </a:p>
                  </a:txBody>
                  <a:tcPr>
                    <a:lnR w="12700" cap="flat" cmpd="sng" algn="ctr">
                      <a:solidFill>
                        <a:schemeClr val="tx1"/>
                      </a:solidFill>
                      <a:prstDash val="solid"/>
                      <a:round/>
                      <a:headEnd type="none" w="med" len="med"/>
                      <a:tailEnd type="none" w="med" len="med"/>
                    </a:lnR>
                  </a:tcPr>
                </a:tc>
                <a:tc>
                  <a:txBody>
                    <a:bodyPr/>
                    <a:lstStyle/>
                    <a:p>
                      <a:pPr algn="l"/>
                      <a:r>
                        <a:rPr kumimoji="1" lang="ja-JP" altLang="en-US" dirty="0">
                          <a:solidFill>
                            <a:schemeClr val="tx1"/>
                          </a:solidFill>
                        </a:rPr>
                        <a:t>客：</a:t>
                      </a:r>
                      <a:endParaRPr kumimoji="1" lang="en-US" altLang="ja-JP" dirty="0">
                        <a:solidFill>
                          <a:schemeClr val="tx1"/>
                        </a:solidFill>
                      </a:endParaRPr>
                    </a:p>
                    <a:p>
                      <a:pPr algn="ctr"/>
                      <a:r>
                        <a:rPr kumimoji="1" lang="ja-JP" altLang="en-US" dirty="0">
                          <a:solidFill>
                            <a:schemeClr val="tx1"/>
                          </a:solidFill>
                        </a:rPr>
                        <a:t>「</a:t>
                      </a:r>
                      <a:r>
                        <a:rPr kumimoji="1" lang="ja-JP" altLang="en-US" dirty="0">
                          <a:solidFill>
                            <a:srgbClr val="0070C0"/>
                          </a:solidFill>
                        </a:rPr>
                        <a:t>注文がちゃんと通ってよかったよ、ありがとう</a:t>
                      </a:r>
                      <a:r>
                        <a:rPr kumimoji="1" lang="ja-JP" altLang="en-US" dirty="0">
                          <a:solidFill>
                            <a:schemeClr val="tx1"/>
                          </a:solidFill>
                        </a:rPr>
                        <a: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42744109"/>
                  </a:ext>
                </a:extLst>
              </a:tr>
            </a:tbl>
          </a:graphicData>
        </a:graphic>
      </p:graphicFrame>
    </p:spTree>
    <p:extLst>
      <p:ext uri="{BB962C8B-B14F-4D97-AF65-F5344CB8AC3E}">
        <p14:creationId xmlns:p14="http://schemas.microsoft.com/office/powerpoint/2010/main" val="40822771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FE3C9-7B38-F28B-F0BB-00AB43439859}"/>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918E2E38-1B9D-3853-4C24-89CB7C8E3510}"/>
              </a:ext>
            </a:extLst>
          </p:cNvPr>
          <p:cNvSpPr/>
          <p:nvPr/>
        </p:nvSpPr>
        <p:spPr>
          <a:xfrm>
            <a:off x="1097278" y="1066573"/>
            <a:ext cx="10405607" cy="10256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1565CAA4-6CED-1708-10E0-DB0A0D8E8EE6}"/>
              </a:ext>
            </a:extLst>
          </p:cNvPr>
          <p:cNvSpPr>
            <a:spLocks noGrp="1"/>
          </p:cNvSpPr>
          <p:nvPr>
            <p:ph type="title"/>
          </p:nvPr>
        </p:nvSpPr>
        <p:spPr>
          <a:xfrm>
            <a:off x="1097278" y="-18938"/>
            <a:ext cx="10058400" cy="896852"/>
          </a:xfrm>
        </p:spPr>
        <p:txBody>
          <a:bodyPr>
            <a:normAutofit/>
          </a:bodyPr>
          <a:lstStyle/>
          <a:p>
            <a:r>
              <a:rPr kumimoji="1" lang="ja-JP" altLang="en-US" sz="4400"/>
              <a:t>本研究</a:t>
            </a:r>
            <a:r>
              <a:rPr lang="ja-JP" altLang="en-US" sz="4400"/>
              <a:t>の制限</a:t>
            </a:r>
            <a:endParaRPr kumimoji="1" lang="ja-JP" altLang="en-US" sz="4400" dirty="0"/>
          </a:p>
        </p:txBody>
      </p:sp>
      <p:cxnSp>
        <p:nvCxnSpPr>
          <p:cNvPr id="11" name="直線コネクタ 10">
            <a:extLst>
              <a:ext uri="{FF2B5EF4-FFF2-40B4-BE49-F238E27FC236}">
                <a16:creationId xmlns:a16="http://schemas.microsoft.com/office/drawing/2014/main" id="{297BB0E6-5E12-B483-38AD-35AC5BAD8FF1}"/>
              </a:ext>
            </a:extLst>
          </p:cNvPr>
          <p:cNvCxnSpPr/>
          <p:nvPr/>
        </p:nvCxnSpPr>
        <p:spPr>
          <a:xfrm flipV="1">
            <a:off x="1033670" y="858676"/>
            <a:ext cx="10295612" cy="172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日付プレースホルダー 16">
            <a:extLst>
              <a:ext uri="{FF2B5EF4-FFF2-40B4-BE49-F238E27FC236}">
                <a16:creationId xmlns:a16="http://schemas.microsoft.com/office/drawing/2014/main" id="{2CD3C923-3AB5-8779-B062-815AB295E161}"/>
              </a:ext>
            </a:extLst>
          </p:cNvPr>
          <p:cNvSpPr>
            <a:spLocks noGrp="1"/>
          </p:cNvSpPr>
          <p:nvPr>
            <p:ph type="dt" sz="half" idx="10"/>
          </p:nvPr>
        </p:nvSpPr>
        <p:spPr/>
        <p:txBody>
          <a:bodyPr/>
          <a:lstStyle/>
          <a:p>
            <a:fld id="{82D3B0FE-7406-43DC-985B-D5269EC9AFE2}" type="datetime1">
              <a:rPr kumimoji="1" lang="ja-JP" altLang="en-US" smtClean="0"/>
              <a:t>2025/6/11</a:t>
            </a:fld>
            <a:endParaRPr kumimoji="1" lang="ja-JP" altLang="en-US"/>
          </a:p>
        </p:txBody>
      </p:sp>
      <p:sp>
        <p:nvSpPr>
          <p:cNvPr id="18" name="スライド番号プレースホルダー 17">
            <a:extLst>
              <a:ext uri="{FF2B5EF4-FFF2-40B4-BE49-F238E27FC236}">
                <a16:creationId xmlns:a16="http://schemas.microsoft.com/office/drawing/2014/main" id="{0382CF0D-32C5-F54C-02C7-12B60F271ECE}"/>
              </a:ext>
            </a:extLst>
          </p:cNvPr>
          <p:cNvSpPr>
            <a:spLocks noGrp="1"/>
          </p:cNvSpPr>
          <p:nvPr>
            <p:ph type="sldNum" sz="quarter" idx="12"/>
          </p:nvPr>
        </p:nvSpPr>
        <p:spPr/>
        <p:txBody>
          <a:bodyPr/>
          <a:lstStyle/>
          <a:p>
            <a:fld id="{FEF13177-6D45-4C76-BBB0-890CE83CA06E}" type="slidenum">
              <a:rPr kumimoji="1" lang="ja-JP" altLang="en-US" smtClean="0"/>
              <a:t>48</a:t>
            </a:fld>
            <a:endParaRPr kumimoji="1" lang="ja-JP" altLang="en-US"/>
          </a:p>
        </p:txBody>
      </p:sp>
      <p:pic>
        <p:nvPicPr>
          <p:cNvPr id="3" name="図 2" descr="ダイアグラム&#10;&#10;自動的に生成された説明">
            <a:extLst>
              <a:ext uri="{FF2B5EF4-FFF2-40B4-BE49-F238E27FC236}">
                <a16:creationId xmlns:a16="http://schemas.microsoft.com/office/drawing/2014/main" id="{B4ECB569-7E7E-12F1-BD66-F1BE880A6E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979" y="1066573"/>
            <a:ext cx="2160825" cy="3334607"/>
          </a:xfrm>
          <a:prstGeom prst="rect">
            <a:avLst/>
          </a:prstGeom>
        </p:spPr>
      </p:pic>
      <p:sp>
        <p:nvSpPr>
          <p:cNvPr id="4" name="正方形/長方形 3">
            <a:extLst>
              <a:ext uri="{FF2B5EF4-FFF2-40B4-BE49-F238E27FC236}">
                <a16:creationId xmlns:a16="http://schemas.microsoft.com/office/drawing/2014/main" id="{87DC54D1-D88C-1B82-B32D-E14DDB6942C4}"/>
              </a:ext>
            </a:extLst>
          </p:cNvPr>
          <p:cNvSpPr/>
          <p:nvPr/>
        </p:nvSpPr>
        <p:spPr>
          <a:xfrm>
            <a:off x="533843" y="2017010"/>
            <a:ext cx="2094322" cy="633306"/>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descr="メーター, 時計 が含まれている画像&#10;&#10;AI によって生成されたコンテンツは間違っている可能性があります。">
            <a:extLst>
              <a:ext uri="{FF2B5EF4-FFF2-40B4-BE49-F238E27FC236}">
                <a16:creationId xmlns:a16="http://schemas.microsoft.com/office/drawing/2014/main" id="{3B0A0F43-7F8A-B693-6059-4E58FA06FD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9070" y="2333013"/>
            <a:ext cx="8652774" cy="2019800"/>
          </a:xfrm>
          <a:prstGeom prst="rect">
            <a:avLst/>
          </a:prstGeom>
        </p:spPr>
      </p:pic>
      <p:sp>
        <p:nvSpPr>
          <p:cNvPr id="5" name="矢印: 下カーブ 4">
            <a:extLst>
              <a:ext uri="{FF2B5EF4-FFF2-40B4-BE49-F238E27FC236}">
                <a16:creationId xmlns:a16="http://schemas.microsoft.com/office/drawing/2014/main" id="{B335D77F-2212-FF84-241E-9AD84871C94B}"/>
              </a:ext>
            </a:extLst>
          </p:cNvPr>
          <p:cNvSpPr/>
          <p:nvPr/>
        </p:nvSpPr>
        <p:spPr>
          <a:xfrm rot="559478">
            <a:off x="2447276" y="1366702"/>
            <a:ext cx="2288443" cy="801614"/>
          </a:xfrm>
          <a:prstGeom prst="curvedDownArrow">
            <a:avLst>
              <a:gd name="adj1" fmla="val 19596"/>
              <a:gd name="adj2" fmla="val 39942"/>
              <a:gd name="adj3" fmla="val 22501"/>
            </a:avLst>
          </a:prstGeom>
          <a:solidFill>
            <a:srgbClr val="00CCFF"/>
          </a:solidFill>
          <a:ln>
            <a:solidFill>
              <a:srgbClr val="00CC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コンテンツ プレースホルダー 13">
            <a:extLst>
              <a:ext uri="{FF2B5EF4-FFF2-40B4-BE49-F238E27FC236}">
                <a16:creationId xmlns:a16="http://schemas.microsoft.com/office/drawing/2014/main" id="{2044A00F-383E-AD8D-A9A5-54E8C4EDAC4C}"/>
              </a:ext>
            </a:extLst>
          </p:cNvPr>
          <p:cNvSpPr>
            <a:spLocks noGrp="1"/>
          </p:cNvSpPr>
          <p:nvPr>
            <p:ph idx="1"/>
          </p:nvPr>
        </p:nvSpPr>
        <p:spPr>
          <a:xfrm>
            <a:off x="4579430" y="1226827"/>
            <a:ext cx="5267938" cy="1025684"/>
          </a:xfrm>
        </p:spPr>
        <p:txBody>
          <a:bodyPr/>
          <a:lstStyle/>
          <a:p>
            <a:r>
              <a:rPr lang="ja-JP" altLang="en-US" dirty="0">
                <a:solidFill>
                  <a:srgbClr val="0070C0"/>
                </a:solidFill>
              </a:rPr>
              <a:t>２つの接客タスクが同時発生する場面</a:t>
            </a:r>
            <a:r>
              <a:rPr lang="ja-JP" altLang="en-US" dirty="0">
                <a:solidFill>
                  <a:schemeClr val="tx1"/>
                </a:solidFill>
              </a:rPr>
              <a:t>における訓練のフェーズを設定</a:t>
            </a:r>
            <a:endParaRPr lang="en-US" altLang="ja-JP" dirty="0">
              <a:solidFill>
                <a:schemeClr val="tx1"/>
              </a:solidFill>
            </a:endParaRPr>
          </a:p>
        </p:txBody>
      </p:sp>
      <p:sp>
        <p:nvSpPr>
          <p:cNvPr id="7" name="テキスト ボックス 6">
            <a:extLst>
              <a:ext uri="{FF2B5EF4-FFF2-40B4-BE49-F238E27FC236}">
                <a16:creationId xmlns:a16="http://schemas.microsoft.com/office/drawing/2014/main" id="{0E84C944-0807-27A7-2704-667EF264A8D1}"/>
              </a:ext>
            </a:extLst>
          </p:cNvPr>
          <p:cNvSpPr txBox="1"/>
          <p:nvPr/>
        </p:nvSpPr>
        <p:spPr>
          <a:xfrm>
            <a:off x="1469523" y="4553085"/>
            <a:ext cx="9252953" cy="461665"/>
          </a:xfrm>
          <a:prstGeom prst="rect">
            <a:avLst/>
          </a:prstGeom>
          <a:noFill/>
        </p:spPr>
        <p:txBody>
          <a:bodyPr wrap="square" rtlCol="0">
            <a:spAutoFit/>
          </a:bodyPr>
          <a:lstStyle/>
          <a:p>
            <a:pPr marL="342900" indent="-342900" algn="ctr">
              <a:buClr>
                <a:schemeClr val="accent1"/>
              </a:buClr>
              <a:buFont typeface="Wingdings" panose="05000000000000000000" pitchFamily="2" charset="2"/>
              <a:buChar char="u"/>
            </a:pPr>
            <a:r>
              <a:rPr kumimoji="1" lang="ja-JP" altLang="en-US" sz="2400" b="1"/>
              <a:t>「訓練者</a:t>
            </a:r>
            <a:r>
              <a:rPr kumimoji="1" lang="en-US" altLang="ja-JP" sz="2400" b="1" dirty="0"/>
              <a:t>-</a:t>
            </a:r>
            <a:r>
              <a:rPr kumimoji="1" lang="ja-JP" altLang="en-US" sz="2400" b="1"/>
              <a:t>顧客」の一対一接客の場面のみで評価を行っている</a:t>
            </a:r>
            <a:endParaRPr kumimoji="1" lang="en-US" altLang="ja-JP" sz="2400" b="1" dirty="0"/>
          </a:p>
        </p:txBody>
      </p:sp>
      <p:sp>
        <p:nvSpPr>
          <p:cNvPr id="12" name="正方形/長方形 11">
            <a:extLst>
              <a:ext uri="{FF2B5EF4-FFF2-40B4-BE49-F238E27FC236}">
                <a16:creationId xmlns:a16="http://schemas.microsoft.com/office/drawing/2014/main" id="{8BC39AD2-B9DD-0509-2899-5D8ABED02DF0}"/>
              </a:ext>
            </a:extLst>
          </p:cNvPr>
          <p:cNvSpPr/>
          <p:nvPr/>
        </p:nvSpPr>
        <p:spPr>
          <a:xfrm>
            <a:off x="3096510" y="2312771"/>
            <a:ext cx="8877836" cy="2019800"/>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33096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04EB31-851B-179F-47C1-3916DA7B771B}"/>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7B55672B-B105-E85D-A561-E789EC83D540}"/>
              </a:ext>
            </a:extLst>
          </p:cNvPr>
          <p:cNvSpPr/>
          <p:nvPr/>
        </p:nvSpPr>
        <p:spPr>
          <a:xfrm>
            <a:off x="1097278" y="1066573"/>
            <a:ext cx="10405607" cy="10256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9C5306E-081E-B06D-B458-82BD8FDC3653}"/>
              </a:ext>
            </a:extLst>
          </p:cNvPr>
          <p:cNvSpPr>
            <a:spLocks noGrp="1"/>
          </p:cNvSpPr>
          <p:nvPr>
            <p:ph type="title"/>
          </p:nvPr>
        </p:nvSpPr>
        <p:spPr>
          <a:xfrm>
            <a:off x="1097278" y="-18938"/>
            <a:ext cx="10058400" cy="896852"/>
          </a:xfrm>
        </p:spPr>
        <p:txBody>
          <a:bodyPr>
            <a:normAutofit/>
          </a:bodyPr>
          <a:lstStyle/>
          <a:p>
            <a:r>
              <a:rPr kumimoji="1" lang="ja-JP" altLang="en-US" sz="4400"/>
              <a:t>本研究</a:t>
            </a:r>
            <a:r>
              <a:rPr lang="ja-JP" altLang="en-US" sz="4400"/>
              <a:t>の制限</a:t>
            </a:r>
            <a:endParaRPr kumimoji="1" lang="ja-JP" altLang="en-US" sz="4400" dirty="0"/>
          </a:p>
        </p:txBody>
      </p:sp>
      <p:cxnSp>
        <p:nvCxnSpPr>
          <p:cNvPr id="11" name="直線コネクタ 10">
            <a:extLst>
              <a:ext uri="{FF2B5EF4-FFF2-40B4-BE49-F238E27FC236}">
                <a16:creationId xmlns:a16="http://schemas.microsoft.com/office/drawing/2014/main" id="{D48ECE82-7046-6278-377A-F69D258468F3}"/>
              </a:ext>
            </a:extLst>
          </p:cNvPr>
          <p:cNvCxnSpPr/>
          <p:nvPr/>
        </p:nvCxnSpPr>
        <p:spPr>
          <a:xfrm flipV="1">
            <a:off x="1033670" y="858676"/>
            <a:ext cx="10295612" cy="172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日付プレースホルダー 16">
            <a:extLst>
              <a:ext uri="{FF2B5EF4-FFF2-40B4-BE49-F238E27FC236}">
                <a16:creationId xmlns:a16="http://schemas.microsoft.com/office/drawing/2014/main" id="{40D6B040-55BB-002E-AF06-4199D1248F90}"/>
              </a:ext>
            </a:extLst>
          </p:cNvPr>
          <p:cNvSpPr>
            <a:spLocks noGrp="1"/>
          </p:cNvSpPr>
          <p:nvPr>
            <p:ph type="dt" sz="half" idx="10"/>
          </p:nvPr>
        </p:nvSpPr>
        <p:spPr/>
        <p:txBody>
          <a:bodyPr/>
          <a:lstStyle/>
          <a:p>
            <a:fld id="{82D3B0FE-7406-43DC-985B-D5269EC9AFE2}" type="datetime1">
              <a:rPr kumimoji="1" lang="ja-JP" altLang="en-US" smtClean="0"/>
              <a:t>2025/6/11</a:t>
            </a:fld>
            <a:endParaRPr kumimoji="1" lang="ja-JP" altLang="en-US"/>
          </a:p>
        </p:txBody>
      </p:sp>
      <p:sp>
        <p:nvSpPr>
          <p:cNvPr id="18" name="スライド番号プレースホルダー 17">
            <a:extLst>
              <a:ext uri="{FF2B5EF4-FFF2-40B4-BE49-F238E27FC236}">
                <a16:creationId xmlns:a16="http://schemas.microsoft.com/office/drawing/2014/main" id="{29D6F81A-4605-711A-1DA6-35FF18E073DE}"/>
              </a:ext>
            </a:extLst>
          </p:cNvPr>
          <p:cNvSpPr>
            <a:spLocks noGrp="1"/>
          </p:cNvSpPr>
          <p:nvPr>
            <p:ph type="sldNum" sz="quarter" idx="12"/>
          </p:nvPr>
        </p:nvSpPr>
        <p:spPr/>
        <p:txBody>
          <a:bodyPr/>
          <a:lstStyle/>
          <a:p>
            <a:fld id="{FEF13177-6D45-4C76-BBB0-890CE83CA06E}" type="slidenum">
              <a:rPr kumimoji="1" lang="ja-JP" altLang="en-US" smtClean="0"/>
              <a:t>49</a:t>
            </a:fld>
            <a:endParaRPr kumimoji="1" lang="ja-JP" altLang="en-US"/>
          </a:p>
        </p:txBody>
      </p:sp>
      <p:pic>
        <p:nvPicPr>
          <p:cNvPr id="3" name="図 2" descr="ダイアグラム&#10;&#10;自動的に生成された説明">
            <a:extLst>
              <a:ext uri="{FF2B5EF4-FFF2-40B4-BE49-F238E27FC236}">
                <a16:creationId xmlns:a16="http://schemas.microsoft.com/office/drawing/2014/main" id="{5B65E50E-DC71-35B0-F47B-7BFE67714A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979" y="1066573"/>
            <a:ext cx="2160825" cy="3334607"/>
          </a:xfrm>
          <a:prstGeom prst="rect">
            <a:avLst/>
          </a:prstGeom>
        </p:spPr>
      </p:pic>
      <p:sp>
        <p:nvSpPr>
          <p:cNvPr id="4" name="正方形/長方形 3">
            <a:extLst>
              <a:ext uri="{FF2B5EF4-FFF2-40B4-BE49-F238E27FC236}">
                <a16:creationId xmlns:a16="http://schemas.microsoft.com/office/drawing/2014/main" id="{60613D46-7EE3-4FDC-BD1D-3161E5013EFC}"/>
              </a:ext>
            </a:extLst>
          </p:cNvPr>
          <p:cNvSpPr/>
          <p:nvPr/>
        </p:nvSpPr>
        <p:spPr>
          <a:xfrm>
            <a:off x="533843" y="2017010"/>
            <a:ext cx="2094322" cy="633306"/>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descr="メーター, 時計 が含まれている画像&#10;&#10;AI によって生成されたコンテンツは間違っている可能性があります。">
            <a:extLst>
              <a:ext uri="{FF2B5EF4-FFF2-40B4-BE49-F238E27FC236}">
                <a16:creationId xmlns:a16="http://schemas.microsoft.com/office/drawing/2014/main" id="{81044882-7B8A-3316-54AA-2DF9E60255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9070" y="2333013"/>
            <a:ext cx="8652774" cy="2019800"/>
          </a:xfrm>
          <a:prstGeom prst="rect">
            <a:avLst/>
          </a:prstGeom>
        </p:spPr>
      </p:pic>
      <p:sp>
        <p:nvSpPr>
          <p:cNvPr id="5" name="矢印: 下カーブ 4">
            <a:extLst>
              <a:ext uri="{FF2B5EF4-FFF2-40B4-BE49-F238E27FC236}">
                <a16:creationId xmlns:a16="http://schemas.microsoft.com/office/drawing/2014/main" id="{D8C28CD5-C1AA-FD82-217E-7F5C46B7FA41}"/>
              </a:ext>
            </a:extLst>
          </p:cNvPr>
          <p:cNvSpPr/>
          <p:nvPr/>
        </p:nvSpPr>
        <p:spPr>
          <a:xfrm rot="559478">
            <a:off x="2447276" y="1366702"/>
            <a:ext cx="2288443" cy="801614"/>
          </a:xfrm>
          <a:prstGeom prst="curvedDownArrow">
            <a:avLst>
              <a:gd name="adj1" fmla="val 19596"/>
              <a:gd name="adj2" fmla="val 39942"/>
              <a:gd name="adj3" fmla="val 22501"/>
            </a:avLst>
          </a:prstGeom>
          <a:solidFill>
            <a:srgbClr val="00CCFF"/>
          </a:solidFill>
          <a:ln>
            <a:solidFill>
              <a:srgbClr val="00CC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コンテンツ プレースホルダー 13">
            <a:extLst>
              <a:ext uri="{FF2B5EF4-FFF2-40B4-BE49-F238E27FC236}">
                <a16:creationId xmlns:a16="http://schemas.microsoft.com/office/drawing/2014/main" id="{7834A39B-13D8-3CAB-3ECD-41F4E564817B}"/>
              </a:ext>
            </a:extLst>
          </p:cNvPr>
          <p:cNvSpPr>
            <a:spLocks noGrp="1"/>
          </p:cNvSpPr>
          <p:nvPr>
            <p:ph idx="1"/>
          </p:nvPr>
        </p:nvSpPr>
        <p:spPr>
          <a:xfrm>
            <a:off x="4579430" y="1226827"/>
            <a:ext cx="5267938" cy="1025684"/>
          </a:xfrm>
        </p:spPr>
        <p:txBody>
          <a:bodyPr/>
          <a:lstStyle/>
          <a:p>
            <a:r>
              <a:rPr lang="ja-JP" altLang="en-US" dirty="0">
                <a:solidFill>
                  <a:srgbClr val="0070C0"/>
                </a:solidFill>
              </a:rPr>
              <a:t>２つの接客タスクが同時発生する場面</a:t>
            </a:r>
            <a:r>
              <a:rPr lang="ja-JP" altLang="en-US" dirty="0">
                <a:solidFill>
                  <a:schemeClr val="tx1"/>
                </a:solidFill>
              </a:rPr>
              <a:t>における訓練のフェーズを設定</a:t>
            </a:r>
            <a:endParaRPr lang="en-US" altLang="ja-JP" dirty="0">
              <a:solidFill>
                <a:schemeClr val="tx1"/>
              </a:solidFill>
            </a:endParaRPr>
          </a:p>
        </p:txBody>
      </p:sp>
      <p:sp>
        <p:nvSpPr>
          <p:cNvPr id="7" name="テキスト ボックス 6">
            <a:extLst>
              <a:ext uri="{FF2B5EF4-FFF2-40B4-BE49-F238E27FC236}">
                <a16:creationId xmlns:a16="http://schemas.microsoft.com/office/drawing/2014/main" id="{BF19FFEE-84C9-A3A3-E327-9806A848BF8E}"/>
              </a:ext>
            </a:extLst>
          </p:cNvPr>
          <p:cNvSpPr txBox="1"/>
          <p:nvPr/>
        </p:nvSpPr>
        <p:spPr>
          <a:xfrm>
            <a:off x="1462679" y="4565453"/>
            <a:ext cx="9252953" cy="461665"/>
          </a:xfrm>
          <a:prstGeom prst="rect">
            <a:avLst/>
          </a:prstGeom>
          <a:noFill/>
        </p:spPr>
        <p:txBody>
          <a:bodyPr wrap="square" rtlCol="0">
            <a:spAutoFit/>
          </a:bodyPr>
          <a:lstStyle/>
          <a:p>
            <a:pPr marL="342900" indent="-342900" algn="ctr">
              <a:buClr>
                <a:schemeClr val="accent1"/>
              </a:buClr>
              <a:buFont typeface="Wingdings" panose="05000000000000000000" pitchFamily="2" charset="2"/>
              <a:buChar char="u"/>
            </a:pPr>
            <a:r>
              <a:rPr kumimoji="1" lang="ja-JP" altLang="en-US" sz="2400" b="1"/>
              <a:t>「訓練者</a:t>
            </a:r>
            <a:r>
              <a:rPr kumimoji="1" lang="en-US" altLang="ja-JP" sz="2400" b="1" dirty="0"/>
              <a:t>-</a:t>
            </a:r>
            <a:r>
              <a:rPr kumimoji="1" lang="ja-JP" altLang="en-US" sz="2400" b="1"/>
              <a:t>顧客」の一対一接客の場面のみで評価を行っている</a:t>
            </a:r>
            <a:endParaRPr kumimoji="1" lang="en-US" altLang="ja-JP" sz="2400" b="1" dirty="0"/>
          </a:p>
        </p:txBody>
      </p:sp>
      <p:sp>
        <p:nvSpPr>
          <p:cNvPr id="12" name="正方形/長方形 11">
            <a:extLst>
              <a:ext uri="{FF2B5EF4-FFF2-40B4-BE49-F238E27FC236}">
                <a16:creationId xmlns:a16="http://schemas.microsoft.com/office/drawing/2014/main" id="{F9759991-C4EE-2A88-8D5B-6C84FC80EC67}"/>
              </a:ext>
            </a:extLst>
          </p:cNvPr>
          <p:cNvSpPr/>
          <p:nvPr/>
        </p:nvSpPr>
        <p:spPr>
          <a:xfrm>
            <a:off x="3096510" y="2312771"/>
            <a:ext cx="8877836" cy="2019800"/>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吹き出し: 四角形 19">
            <a:extLst>
              <a:ext uri="{FF2B5EF4-FFF2-40B4-BE49-F238E27FC236}">
                <a16:creationId xmlns:a16="http://schemas.microsoft.com/office/drawing/2014/main" id="{D4C55F7F-AF74-9F8E-72CA-B039BF9E03F6}"/>
              </a:ext>
            </a:extLst>
          </p:cNvPr>
          <p:cNvSpPr/>
          <p:nvPr/>
        </p:nvSpPr>
        <p:spPr>
          <a:xfrm>
            <a:off x="1469523" y="5231588"/>
            <a:ext cx="9252953" cy="1004910"/>
          </a:xfrm>
          <a:prstGeom prst="wedgeRectCallout">
            <a:avLst>
              <a:gd name="adj1" fmla="val 1007"/>
              <a:gd name="adj2" fmla="val -66221"/>
            </a:avLst>
          </a:prstGeom>
          <a:solidFill>
            <a:srgbClr val="FF00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a:solidFill>
                  <a:srgbClr val="FFFF00"/>
                </a:solidFill>
              </a:rPr>
              <a:t>訓練状況の多様化のため、タスク発生タイミングの調整や</a:t>
            </a:r>
            <a:endParaRPr kumimoji="1" lang="en-US" altLang="ja-JP" sz="2800" dirty="0">
              <a:solidFill>
                <a:srgbClr val="FFFF00"/>
              </a:solidFill>
            </a:endParaRPr>
          </a:p>
          <a:p>
            <a:pPr algn="ctr"/>
            <a:r>
              <a:rPr kumimoji="1" lang="ja-JP" altLang="en-US" sz="2800">
                <a:solidFill>
                  <a:srgbClr val="FFFF00"/>
                </a:solidFill>
              </a:rPr>
              <a:t>接客中における他の顧客の割り込み等が必要</a:t>
            </a:r>
            <a:endParaRPr kumimoji="1" lang="en-US" altLang="ja-JP" sz="2800" dirty="0">
              <a:solidFill>
                <a:srgbClr val="FFFF00"/>
              </a:solidFill>
            </a:endParaRPr>
          </a:p>
        </p:txBody>
      </p:sp>
    </p:spTree>
    <p:extLst>
      <p:ext uri="{BB962C8B-B14F-4D97-AF65-F5344CB8AC3E}">
        <p14:creationId xmlns:p14="http://schemas.microsoft.com/office/powerpoint/2010/main" val="706277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B00D50-7886-93F0-06E4-5058130B8D90}"/>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71985A8D-17AA-E9D7-F446-B203168295B2}"/>
              </a:ext>
            </a:extLst>
          </p:cNvPr>
          <p:cNvSpPr/>
          <p:nvPr/>
        </p:nvSpPr>
        <p:spPr>
          <a:xfrm>
            <a:off x="926327" y="1241496"/>
            <a:ext cx="10405607" cy="74640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BC2B036-E19E-3C9F-3405-F5543F9988A6}"/>
              </a:ext>
            </a:extLst>
          </p:cNvPr>
          <p:cNvSpPr>
            <a:spLocks noGrp="1"/>
          </p:cNvSpPr>
          <p:nvPr>
            <p:ph type="title"/>
          </p:nvPr>
        </p:nvSpPr>
        <p:spPr>
          <a:xfrm>
            <a:off x="1097278" y="208817"/>
            <a:ext cx="10058400" cy="896852"/>
          </a:xfrm>
        </p:spPr>
        <p:txBody>
          <a:bodyPr/>
          <a:lstStyle/>
          <a:p>
            <a:r>
              <a:rPr lang="ja-JP" altLang="en-US" dirty="0"/>
              <a:t>複数顧客接客訓練とは</a:t>
            </a:r>
            <a:endParaRPr kumimoji="1" lang="ja-JP" altLang="en-US" dirty="0"/>
          </a:p>
        </p:txBody>
      </p:sp>
      <p:cxnSp>
        <p:nvCxnSpPr>
          <p:cNvPr id="11" name="直線コネクタ 10">
            <a:extLst>
              <a:ext uri="{FF2B5EF4-FFF2-40B4-BE49-F238E27FC236}">
                <a16:creationId xmlns:a16="http://schemas.microsoft.com/office/drawing/2014/main" id="{F0C50E33-FE63-37A2-A48A-71EF8FF940F7}"/>
              </a:ext>
            </a:extLst>
          </p:cNvPr>
          <p:cNvCxnSpPr/>
          <p:nvPr/>
        </p:nvCxnSpPr>
        <p:spPr>
          <a:xfrm flipV="1">
            <a:off x="1036322" y="995211"/>
            <a:ext cx="10295612" cy="172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コンテンツ プレースホルダー 13">
            <a:extLst>
              <a:ext uri="{FF2B5EF4-FFF2-40B4-BE49-F238E27FC236}">
                <a16:creationId xmlns:a16="http://schemas.microsoft.com/office/drawing/2014/main" id="{8BA770DB-66AF-B863-95D2-38EF204604D2}"/>
              </a:ext>
            </a:extLst>
          </p:cNvPr>
          <p:cNvSpPr>
            <a:spLocks noGrp="1"/>
          </p:cNvSpPr>
          <p:nvPr>
            <p:ph idx="1"/>
          </p:nvPr>
        </p:nvSpPr>
        <p:spPr>
          <a:xfrm>
            <a:off x="1187605" y="1254691"/>
            <a:ext cx="9816789" cy="628591"/>
          </a:xfrm>
        </p:spPr>
        <p:txBody>
          <a:bodyPr/>
          <a:lstStyle/>
          <a:p>
            <a:r>
              <a:rPr lang="ja-JP" altLang="en-US" dirty="0">
                <a:solidFill>
                  <a:schemeClr val="tx1"/>
                </a:solidFill>
              </a:rPr>
              <a:t>・複数の顧客へ接客を行う場面における訓練</a:t>
            </a:r>
            <a:endParaRPr lang="en-US" altLang="ja-JP" dirty="0">
              <a:solidFill>
                <a:schemeClr val="tx1"/>
              </a:solidFill>
            </a:endParaRPr>
          </a:p>
        </p:txBody>
      </p:sp>
      <p:sp>
        <p:nvSpPr>
          <p:cNvPr id="4" name="日付プレースホルダー 3">
            <a:extLst>
              <a:ext uri="{FF2B5EF4-FFF2-40B4-BE49-F238E27FC236}">
                <a16:creationId xmlns:a16="http://schemas.microsoft.com/office/drawing/2014/main" id="{A25057B8-12AB-CB84-895F-D338F93C61F0}"/>
              </a:ext>
            </a:extLst>
          </p:cNvPr>
          <p:cNvSpPr>
            <a:spLocks noGrp="1"/>
          </p:cNvSpPr>
          <p:nvPr>
            <p:ph type="dt" sz="half" idx="10"/>
          </p:nvPr>
        </p:nvSpPr>
        <p:spPr>
          <a:xfrm>
            <a:off x="44844" y="6519646"/>
            <a:ext cx="2472271" cy="365125"/>
          </a:xfrm>
        </p:spPr>
        <p:txBody>
          <a:bodyPr/>
          <a:lstStyle/>
          <a:p>
            <a:fld id="{B71C10F4-D259-4E7D-9998-808BC7CEDA45}" type="datetime1">
              <a:rPr kumimoji="1" lang="ja-JP" altLang="en-US" smtClean="0"/>
              <a:t>2025/6/11</a:t>
            </a:fld>
            <a:endParaRPr kumimoji="1" lang="ja-JP" altLang="en-US"/>
          </a:p>
        </p:txBody>
      </p:sp>
      <p:sp>
        <p:nvSpPr>
          <p:cNvPr id="6" name="スライド番号プレースホルダー 5">
            <a:extLst>
              <a:ext uri="{FF2B5EF4-FFF2-40B4-BE49-F238E27FC236}">
                <a16:creationId xmlns:a16="http://schemas.microsoft.com/office/drawing/2014/main" id="{47B5F8A8-153A-E3CC-388B-B230385ABC39}"/>
              </a:ext>
            </a:extLst>
          </p:cNvPr>
          <p:cNvSpPr>
            <a:spLocks noGrp="1"/>
          </p:cNvSpPr>
          <p:nvPr>
            <p:ph type="sldNum" sz="quarter" idx="12"/>
          </p:nvPr>
        </p:nvSpPr>
        <p:spPr>
          <a:xfrm>
            <a:off x="10784259" y="6486566"/>
            <a:ext cx="1312025" cy="365125"/>
          </a:xfrm>
        </p:spPr>
        <p:txBody>
          <a:bodyPr/>
          <a:lstStyle/>
          <a:p>
            <a:fld id="{FEF13177-6D45-4C76-BBB0-890CE83CA06E}" type="slidenum">
              <a:rPr kumimoji="1" lang="ja-JP" altLang="en-US" smtClean="0"/>
              <a:t>5</a:t>
            </a:fld>
            <a:endParaRPr kumimoji="1" lang="ja-JP" altLang="en-US"/>
          </a:p>
        </p:txBody>
      </p:sp>
      <p:pic>
        <p:nvPicPr>
          <p:cNvPr id="15" name="グラフィックス 14" descr="男性 単色塗りつぶし">
            <a:extLst>
              <a:ext uri="{FF2B5EF4-FFF2-40B4-BE49-F238E27FC236}">
                <a16:creationId xmlns:a16="http://schemas.microsoft.com/office/drawing/2014/main" id="{2350461C-6221-26BF-7478-06D8260601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40347" y="2242711"/>
            <a:ext cx="902143" cy="902143"/>
          </a:xfrm>
          <a:prstGeom prst="rect">
            <a:avLst/>
          </a:prstGeom>
        </p:spPr>
      </p:pic>
      <p:pic>
        <p:nvPicPr>
          <p:cNvPr id="18" name="グラフィックス 17" descr="食事をしている人 単色塗りつぶし">
            <a:extLst>
              <a:ext uri="{FF2B5EF4-FFF2-40B4-BE49-F238E27FC236}">
                <a16:creationId xmlns:a16="http://schemas.microsoft.com/office/drawing/2014/main" id="{74F8B694-9E55-0EC9-EE34-A8146AC5DE7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64563" y="2322847"/>
            <a:ext cx="914400" cy="914400"/>
          </a:xfrm>
          <a:prstGeom prst="rect">
            <a:avLst/>
          </a:prstGeom>
        </p:spPr>
      </p:pic>
      <p:pic>
        <p:nvPicPr>
          <p:cNvPr id="29" name="グラフィックス 28" descr="男性の集団 単色塗りつぶし">
            <a:extLst>
              <a:ext uri="{FF2B5EF4-FFF2-40B4-BE49-F238E27FC236}">
                <a16:creationId xmlns:a16="http://schemas.microsoft.com/office/drawing/2014/main" id="{356B02E6-8E76-424C-7835-4655CCD9463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42490" y="2132258"/>
            <a:ext cx="875444" cy="875444"/>
          </a:xfrm>
          <a:prstGeom prst="rect">
            <a:avLst/>
          </a:prstGeom>
        </p:spPr>
      </p:pic>
      <p:pic>
        <p:nvPicPr>
          <p:cNvPr id="33" name="グラフィックス 32" descr="男子生徒 単色塗りつぶし">
            <a:extLst>
              <a:ext uri="{FF2B5EF4-FFF2-40B4-BE49-F238E27FC236}">
                <a16:creationId xmlns:a16="http://schemas.microsoft.com/office/drawing/2014/main" id="{A1D8CD13-B0B4-5FFE-52D3-E3B8CD63F6F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92718" y="3186240"/>
            <a:ext cx="1485221" cy="1485221"/>
          </a:xfrm>
          <a:prstGeom prst="rect">
            <a:avLst/>
          </a:prstGeom>
        </p:spPr>
      </p:pic>
      <p:pic>
        <p:nvPicPr>
          <p:cNvPr id="34" name="グラフィックス 33" descr="食事をしている人 単色塗りつぶし">
            <a:extLst>
              <a:ext uri="{FF2B5EF4-FFF2-40B4-BE49-F238E27FC236}">
                <a16:creationId xmlns:a16="http://schemas.microsoft.com/office/drawing/2014/main" id="{82353E61-04AE-FA28-7EDA-0C1FDD672F8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5485102" y="2929609"/>
            <a:ext cx="1398004" cy="1398004"/>
          </a:xfrm>
          <a:prstGeom prst="rect">
            <a:avLst/>
          </a:prstGeom>
        </p:spPr>
      </p:pic>
      <p:sp>
        <p:nvSpPr>
          <p:cNvPr id="42" name="テキスト ボックス 41">
            <a:extLst>
              <a:ext uri="{FF2B5EF4-FFF2-40B4-BE49-F238E27FC236}">
                <a16:creationId xmlns:a16="http://schemas.microsoft.com/office/drawing/2014/main" id="{15E78E2B-C261-98A5-272A-3F2EC20D33EE}"/>
              </a:ext>
            </a:extLst>
          </p:cNvPr>
          <p:cNvSpPr txBox="1"/>
          <p:nvPr/>
        </p:nvSpPr>
        <p:spPr>
          <a:xfrm>
            <a:off x="8023373" y="3131102"/>
            <a:ext cx="2024252" cy="369332"/>
          </a:xfrm>
          <a:prstGeom prst="rect">
            <a:avLst/>
          </a:prstGeom>
          <a:noFill/>
        </p:spPr>
        <p:txBody>
          <a:bodyPr wrap="square" rtlCol="0">
            <a:spAutoFit/>
          </a:bodyPr>
          <a:lstStyle/>
          <a:p>
            <a:pPr algn="ctr"/>
            <a:r>
              <a:rPr kumimoji="1" lang="ja-JP" altLang="en-US" b="1" dirty="0"/>
              <a:t>入店対応</a:t>
            </a:r>
          </a:p>
        </p:txBody>
      </p:sp>
      <p:sp>
        <p:nvSpPr>
          <p:cNvPr id="43" name="吹き出し: 四角形 42">
            <a:extLst>
              <a:ext uri="{FF2B5EF4-FFF2-40B4-BE49-F238E27FC236}">
                <a16:creationId xmlns:a16="http://schemas.microsoft.com/office/drawing/2014/main" id="{631B0274-8EA3-78F2-5AEB-1F1B993824CD}"/>
              </a:ext>
            </a:extLst>
          </p:cNvPr>
          <p:cNvSpPr/>
          <p:nvPr/>
        </p:nvSpPr>
        <p:spPr>
          <a:xfrm>
            <a:off x="3528304" y="1928188"/>
            <a:ext cx="1978343" cy="394659"/>
          </a:xfrm>
          <a:prstGeom prst="wedgeRectCallout">
            <a:avLst>
              <a:gd name="adj1" fmla="val -6492"/>
              <a:gd name="adj2" fmla="val 77352"/>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注文いいですか？</a:t>
            </a:r>
          </a:p>
        </p:txBody>
      </p:sp>
      <p:sp>
        <p:nvSpPr>
          <p:cNvPr id="44" name="テキスト ボックス 43">
            <a:extLst>
              <a:ext uri="{FF2B5EF4-FFF2-40B4-BE49-F238E27FC236}">
                <a16:creationId xmlns:a16="http://schemas.microsoft.com/office/drawing/2014/main" id="{D906041C-EA76-6E71-7DF0-7A3D55977126}"/>
              </a:ext>
            </a:extLst>
          </p:cNvPr>
          <p:cNvSpPr txBox="1"/>
          <p:nvPr/>
        </p:nvSpPr>
        <p:spPr>
          <a:xfrm>
            <a:off x="3693741" y="3121917"/>
            <a:ext cx="2024252" cy="369332"/>
          </a:xfrm>
          <a:prstGeom prst="rect">
            <a:avLst/>
          </a:prstGeom>
          <a:noFill/>
        </p:spPr>
        <p:txBody>
          <a:bodyPr wrap="square" rtlCol="0">
            <a:spAutoFit/>
          </a:bodyPr>
          <a:lstStyle/>
          <a:p>
            <a:pPr algn="ctr"/>
            <a:r>
              <a:rPr kumimoji="1" lang="ja-JP" altLang="en-US" b="1" dirty="0"/>
              <a:t>注文対応</a:t>
            </a:r>
          </a:p>
        </p:txBody>
      </p:sp>
      <p:sp>
        <p:nvSpPr>
          <p:cNvPr id="46" name="テキスト ボックス 45">
            <a:extLst>
              <a:ext uri="{FF2B5EF4-FFF2-40B4-BE49-F238E27FC236}">
                <a16:creationId xmlns:a16="http://schemas.microsoft.com/office/drawing/2014/main" id="{E3305F6F-176A-3AF6-9BB1-45DB3EC2C4A4}"/>
              </a:ext>
            </a:extLst>
          </p:cNvPr>
          <p:cNvSpPr txBox="1"/>
          <p:nvPr/>
        </p:nvSpPr>
        <p:spPr>
          <a:xfrm>
            <a:off x="5250961" y="4217470"/>
            <a:ext cx="2024252" cy="369332"/>
          </a:xfrm>
          <a:prstGeom prst="rect">
            <a:avLst/>
          </a:prstGeom>
          <a:noFill/>
        </p:spPr>
        <p:txBody>
          <a:bodyPr wrap="square" rtlCol="0">
            <a:spAutoFit/>
          </a:bodyPr>
          <a:lstStyle/>
          <a:p>
            <a:pPr algn="ctr"/>
            <a:r>
              <a:rPr kumimoji="1" lang="ja-JP" altLang="en-US" b="1" dirty="0"/>
              <a:t>クレーム対応</a:t>
            </a:r>
          </a:p>
        </p:txBody>
      </p:sp>
      <p:sp>
        <p:nvSpPr>
          <p:cNvPr id="47" name="吹き出し: 四角形 46">
            <a:extLst>
              <a:ext uri="{FF2B5EF4-FFF2-40B4-BE49-F238E27FC236}">
                <a16:creationId xmlns:a16="http://schemas.microsoft.com/office/drawing/2014/main" id="{F6FC166B-0219-1B60-61CE-A6D181AB67C7}"/>
              </a:ext>
            </a:extLst>
          </p:cNvPr>
          <p:cNvSpPr/>
          <p:nvPr/>
        </p:nvSpPr>
        <p:spPr>
          <a:xfrm flipH="1">
            <a:off x="5490106" y="2551914"/>
            <a:ext cx="2024250" cy="394659"/>
          </a:xfrm>
          <a:prstGeom prst="wedgeRectCallout">
            <a:avLst>
              <a:gd name="adj1" fmla="val -6492"/>
              <a:gd name="adj2" fmla="val 77352"/>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料理に髪の毛が</a:t>
            </a:r>
            <a:r>
              <a:rPr kumimoji="1" lang="en-US" altLang="ja-JP" dirty="0">
                <a:solidFill>
                  <a:schemeClr val="tx1"/>
                </a:solidFill>
              </a:rPr>
              <a:t>…</a:t>
            </a:r>
            <a:endParaRPr kumimoji="1" lang="ja-JP" altLang="en-US" dirty="0">
              <a:solidFill>
                <a:schemeClr val="tx1"/>
              </a:solidFill>
            </a:endParaRPr>
          </a:p>
        </p:txBody>
      </p:sp>
      <p:sp>
        <p:nvSpPr>
          <p:cNvPr id="48" name="吹き出し: 四角形 47">
            <a:extLst>
              <a:ext uri="{FF2B5EF4-FFF2-40B4-BE49-F238E27FC236}">
                <a16:creationId xmlns:a16="http://schemas.microsoft.com/office/drawing/2014/main" id="{23A60E9A-D1D7-E4BA-0A7D-3E8C7C0B78AB}"/>
              </a:ext>
            </a:extLst>
          </p:cNvPr>
          <p:cNvSpPr/>
          <p:nvPr/>
        </p:nvSpPr>
        <p:spPr>
          <a:xfrm flipH="1">
            <a:off x="7751989" y="1730858"/>
            <a:ext cx="1478858" cy="394659"/>
          </a:xfrm>
          <a:prstGeom prst="wedgeRectCallout">
            <a:avLst>
              <a:gd name="adj1" fmla="val -6492"/>
              <a:gd name="adj2" fmla="val 77352"/>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すみません</a:t>
            </a:r>
          </a:p>
        </p:txBody>
      </p:sp>
      <p:sp>
        <p:nvSpPr>
          <p:cNvPr id="5" name="テキスト ボックス 4">
            <a:extLst>
              <a:ext uri="{FF2B5EF4-FFF2-40B4-BE49-F238E27FC236}">
                <a16:creationId xmlns:a16="http://schemas.microsoft.com/office/drawing/2014/main" id="{867D130D-578D-30DE-A39F-D49030A8051B}"/>
              </a:ext>
            </a:extLst>
          </p:cNvPr>
          <p:cNvSpPr txBox="1"/>
          <p:nvPr/>
        </p:nvSpPr>
        <p:spPr>
          <a:xfrm>
            <a:off x="680643" y="5009146"/>
            <a:ext cx="10830711" cy="461665"/>
          </a:xfrm>
          <a:prstGeom prst="rect">
            <a:avLst/>
          </a:prstGeom>
          <a:noFill/>
        </p:spPr>
        <p:txBody>
          <a:bodyPr wrap="square" rtlCol="0">
            <a:spAutoFit/>
          </a:bodyPr>
          <a:lstStyle/>
          <a:p>
            <a:pPr algn="ctr">
              <a:buClr>
                <a:schemeClr val="accent1"/>
              </a:buClr>
            </a:pPr>
            <a:r>
              <a:rPr kumimoji="1" lang="ja-JP" altLang="en-US" sz="2400" b="1"/>
              <a:t>複数の接客タスクが並行して発生する状況</a:t>
            </a:r>
            <a:endParaRPr kumimoji="1" lang="en-US" altLang="ja-JP" sz="2400" b="1" dirty="0"/>
          </a:p>
        </p:txBody>
      </p:sp>
      <p:sp>
        <p:nvSpPr>
          <p:cNvPr id="7" name="テキスト ボックス 6">
            <a:extLst>
              <a:ext uri="{FF2B5EF4-FFF2-40B4-BE49-F238E27FC236}">
                <a16:creationId xmlns:a16="http://schemas.microsoft.com/office/drawing/2014/main" id="{5787F9B5-4861-E3F6-74E1-40C334B7BE4A}"/>
              </a:ext>
            </a:extLst>
          </p:cNvPr>
          <p:cNvSpPr txBox="1"/>
          <p:nvPr/>
        </p:nvSpPr>
        <p:spPr>
          <a:xfrm>
            <a:off x="1969052" y="5581479"/>
            <a:ext cx="8253891" cy="523220"/>
          </a:xfrm>
          <a:prstGeom prst="rect">
            <a:avLst/>
          </a:prstGeom>
          <a:noFill/>
        </p:spPr>
        <p:txBody>
          <a:bodyPr wrap="square" rtlCol="0">
            <a:spAutoFit/>
          </a:bodyPr>
          <a:lstStyle/>
          <a:p>
            <a:pPr algn="ctr">
              <a:buClr>
                <a:schemeClr val="accent1"/>
              </a:buClr>
            </a:pPr>
            <a:r>
              <a:rPr kumimoji="1" lang="ja-JP" altLang="en-US" sz="2800" b="1">
                <a:solidFill>
                  <a:srgbClr val="E48312"/>
                </a:solidFill>
              </a:rPr>
              <a:t>適切な接客順序の決定、迅速な接客が必要とされる</a:t>
            </a:r>
            <a:endParaRPr kumimoji="1" lang="en-US" altLang="ja-JP" sz="2800" b="1" dirty="0">
              <a:solidFill>
                <a:srgbClr val="E48312"/>
              </a:solidFill>
            </a:endParaRPr>
          </a:p>
        </p:txBody>
      </p:sp>
      <p:sp>
        <p:nvSpPr>
          <p:cNvPr id="3" name="テキスト ボックス 2">
            <a:extLst>
              <a:ext uri="{FF2B5EF4-FFF2-40B4-BE49-F238E27FC236}">
                <a16:creationId xmlns:a16="http://schemas.microsoft.com/office/drawing/2014/main" id="{17BA6515-C257-7E85-B9B2-89F602CB486C}"/>
              </a:ext>
            </a:extLst>
          </p:cNvPr>
          <p:cNvSpPr txBox="1"/>
          <p:nvPr/>
        </p:nvSpPr>
        <p:spPr>
          <a:xfrm>
            <a:off x="2023202" y="4556079"/>
            <a:ext cx="2024252" cy="369332"/>
          </a:xfrm>
          <a:prstGeom prst="rect">
            <a:avLst/>
          </a:prstGeom>
          <a:noFill/>
        </p:spPr>
        <p:txBody>
          <a:bodyPr wrap="square" rtlCol="0">
            <a:spAutoFit/>
          </a:bodyPr>
          <a:lstStyle/>
          <a:p>
            <a:pPr algn="ctr"/>
            <a:r>
              <a:rPr kumimoji="1" lang="ja-JP" altLang="en-US" b="1"/>
              <a:t>店員</a:t>
            </a:r>
            <a:endParaRPr kumimoji="1" lang="ja-JP" altLang="en-US" b="1" dirty="0"/>
          </a:p>
        </p:txBody>
      </p:sp>
    </p:spTree>
    <p:extLst>
      <p:ext uri="{BB962C8B-B14F-4D97-AF65-F5344CB8AC3E}">
        <p14:creationId xmlns:p14="http://schemas.microsoft.com/office/powerpoint/2010/main" val="2714030749"/>
      </p:ext>
    </p:extLst>
  </p:cSld>
  <p:clrMapOvr>
    <a:masterClrMapping/>
  </p:clrMapOvr>
  <mc:AlternateContent xmlns:mc="http://schemas.openxmlformats.org/markup-compatibility/2006" xmlns:p14="http://schemas.microsoft.com/office/powerpoint/2010/main">
    <mc:Choice Requires="p14">
      <p:transition spd="slow" p14:dur="2000" advTm="62825"/>
    </mc:Choice>
    <mc:Fallback xmlns="">
      <p:transition spd="slow" advTm="62825"/>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F93D0-5577-25D9-9F45-A851FF94E89B}"/>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8BC41222-74BC-FC62-2D8D-402E76FE4530}"/>
              </a:ext>
            </a:extLst>
          </p:cNvPr>
          <p:cNvSpPr/>
          <p:nvPr/>
        </p:nvSpPr>
        <p:spPr>
          <a:xfrm>
            <a:off x="923674" y="1027029"/>
            <a:ext cx="10405607" cy="10256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66682CC-2B7C-50F2-E55F-BC0CE2D14740}"/>
              </a:ext>
            </a:extLst>
          </p:cNvPr>
          <p:cNvSpPr>
            <a:spLocks noGrp="1"/>
          </p:cNvSpPr>
          <p:nvPr>
            <p:ph type="title"/>
          </p:nvPr>
        </p:nvSpPr>
        <p:spPr>
          <a:xfrm>
            <a:off x="1097278" y="-18938"/>
            <a:ext cx="10058400" cy="896852"/>
          </a:xfrm>
        </p:spPr>
        <p:txBody>
          <a:bodyPr>
            <a:noAutofit/>
          </a:bodyPr>
          <a:lstStyle/>
          <a:p>
            <a:r>
              <a:rPr kumimoji="1" lang="ja-JP" altLang="en-US" sz="3600" dirty="0"/>
              <a:t>まとめ</a:t>
            </a:r>
          </a:p>
        </p:txBody>
      </p:sp>
      <p:cxnSp>
        <p:nvCxnSpPr>
          <p:cNvPr id="11" name="直線コネクタ 10">
            <a:extLst>
              <a:ext uri="{FF2B5EF4-FFF2-40B4-BE49-F238E27FC236}">
                <a16:creationId xmlns:a16="http://schemas.microsoft.com/office/drawing/2014/main" id="{6F346892-A48D-AF29-332F-E344891ADBFE}"/>
              </a:ext>
            </a:extLst>
          </p:cNvPr>
          <p:cNvCxnSpPr/>
          <p:nvPr/>
        </p:nvCxnSpPr>
        <p:spPr>
          <a:xfrm flipV="1">
            <a:off x="1033670" y="858676"/>
            <a:ext cx="10295612" cy="172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日付プレースホルダー 16">
            <a:extLst>
              <a:ext uri="{FF2B5EF4-FFF2-40B4-BE49-F238E27FC236}">
                <a16:creationId xmlns:a16="http://schemas.microsoft.com/office/drawing/2014/main" id="{09E8AFF4-777C-D983-DF89-37C450CB1244}"/>
              </a:ext>
            </a:extLst>
          </p:cNvPr>
          <p:cNvSpPr>
            <a:spLocks noGrp="1"/>
          </p:cNvSpPr>
          <p:nvPr>
            <p:ph type="dt" sz="half" idx="10"/>
          </p:nvPr>
        </p:nvSpPr>
        <p:spPr/>
        <p:txBody>
          <a:bodyPr/>
          <a:lstStyle/>
          <a:p>
            <a:fld id="{82D3B0FE-7406-43DC-985B-D5269EC9AFE2}" type="datetime1">
              <a:rPr kumimoji="1" lang="ja-JP" altLang="en-US" smtClean="0"/>
              <a:t>2025/6/11</a:t>
            </a:fld>
            <a:endParaRPr kumimoji="1" lang="ja-JP" altLang="en-US"/>
          </a:p>
        </p:txBody>
      </p:sp>
      <p:sp>
        <p:nvSpPr>
          <p:cNvPr id="18" name="スライド番号プレースホルダー 17">
            <a:extLst>
              <a:ext uri="{FF2B5EF4-FFF2-40B4-BE49-F238E27FC236}">
                <a16:creationId xmlns:a16="http://schemas.microsoft.com/office/drawing/2014/main" id="{A8B33C48-874F-1342-0E59-C7C110FA9544}"/>
              </a:ext>
            </a:extLst>
          </p:cNvPr>
          <p:cNvSpPr>
            <a:spLocks noGrp="1"/>
          </p:cNvSpPr>
          <p:nvPr>
            <p:ph type="sldNum" sz="quarter" idx="12"/>
          </p:nvPr>
        </p:nvSpPr>
        <p:spPr/>
        <p:txBody>
          <a:bodyPr/>
          <a:lstStyle/>
          <a:p>
            <a:fld id="{FEF13177-6D45-4C76-BBB0-890CE83CA06E}" type="slidenum">
              <a:rPr kumimoji="1" lang="ja-JP" altLang="en-US" smtClean="0"/>
              <a:t>50</a:t>
            </a:fld>
            <a:endParaRPr kumimoji="1" lang="ja-JP" altLang="en-US"/>
          </a:p>
        </p:txBody>
      </p:sp>
      <p:sp>
        <p:nvSpPr>
          <p:cNvPr id="3" name="コンテンツ プレースホルダー 13">
            <a:extLst>
              <a:ext uri="{FF2B5EF4-FFF2-40B4-BE49-F238E27FC236}">
                <a16:creationId xmlns:a16="http://schemas.microsoft.com/office/drawing/2014/main" id="{C318D144-36A3-1B9B-C7BA-90C5552D6556}"/>
              </a:ext>
            </a:extLst>
          </p:cNvPr>
          <p:cNvSpPr txBox="1">
            <a:spLocks/>
          </p:cNvSpPr>
          <p:nvPr/>
        </p:nvSpPr>
        <p:spPr>
          <a:xfrm>
            <a:off x="1033670" y="1378262"/>
            <a:ext cx="10132058" cy="480394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en-US" altLang="ja-JP" dirty="0">
                <a:solidFill>
                  <a:schemeClr val="tx1"/>
                </a:solidFill>
              </a:rPr>
              <a:t> </a:t>
            </a:r>
            <a:r>
              <a:rPr lang="ja-JP" altLang="en-US">
                <a:solidFill>
                  <a:schemeClr val="tx1"/>
                </a:solidFill>
              </a:rPr>
              <a:t>・接客訓練システムにおける訓練状況の多様化を目的として、以下の実装を行なった</a:t>
            </a:r>
            <a:endParaRPr lang="en-US" altLang="ja-JP" dirty="0">
              <a:solidFill>
                <a:schemeClr val="tx1"/>
              </a:solidFill>
            </a:endParaRPr>
          </a:p>
          <a:p>
            <a:pPr marL="0" indent="0">
              <a:buNone/>
            </a:pPr>
            <a:r>
              <a:rPr lang="ja-JP" altLang="en-US">
                <a:solidFill>
                  <a:schemeClr val="tx1"/>
                </a:solidFill>
              </a:rPr>
              <a:t>　</a:t>
            </a:r>
            <a:r>
              <a:rPr lang="en-US" altLang="ja-JP" dirty="0">
                <a:solidFill>
                  <a:schemeClr val="tx1"/>
                </a:solidFill>
              </a:rPr>
              <a:t>  </a:t>
            </a:r>
            <a:r>
              <a:rPr lang="ja-JP" altLang="en-US">
                <a:solidFill>
                  <a:schemeClr val="tx1"/>
                </a:solidFill>
              </a:rPr>
              <a:t>・指示役大規模言語モデル</a:t>
            </a:r>
            <a:r>
              <a:rPr lang="en-US" altLang="ja-JP" dirty="0">
                <a:solidFill>
                  <a:schemeClr val="tx1"/>
                </a:solidFill>
              </a:rPr>
              <a:t> (LLM) </a:t>
            </a:r>
            <a:r>
              <a:rPr lang="ja-JP" altLang="en-US">
                <a:solidFill>
                  <a:schemeClr val="tx1"/>
                </a:solidFill>
              </a:rPr>
              <a:t>による顧客</a:t>
            </a:r>
            <a:r>
              <a:rPr lang="en-US" altLang="ja-JP" dirty="0">
                <a:solidFill>
                  <a:schemeClr val="tx1"/>
                </a:solidFill>
              </a:rPr>
              <a:t>LLM</a:t>
            </a:r>
            <a:r>
              <a:rPr lang="ja-JP" altLang="en-US">
                <a:solidFill>
                  <a:schemeClr val="tx1"/>
                </a:solidFill>
              </a:rPr>
              <a:t>へのタスクの自動割り当て</a:t>
            </a:r>
            <a:endParaRPr lang="en-US" altLang="ja-JP" dirty="0">
              <a:solidFill>
                <a:schemeClr val="tx1"/>
              </a:solidFill>
            </a:endParaRPr>
          </a:p>
          <a:p>
            <a:pPr marL="0" indent="0">
              <a:buNone/>
            </a:pPr>
            <a:r>
              <a:rPr lang="ja-JP" altLang="en-US">
                <a:solidFill>
                  <a:schemeClr val="tx1"/>
                </a:solidFill>
              </a:rPr>
              <a:t>　</a:t>
            </a:r>
            <a:r>
              <a:rPr lang="en-US" altLang="ja-JP" dirty="0">
                <a:solidFill>
                  <a:schemeClr val="tx1"/>
                </a:solidFill>
              </a:rPr>
              <a:t>  </a:t>
            </a:r>
            <a:r>
              <a:rPr lang="ja-JP" altLang="en-US">
                <a:solidFill>
                  <a:schemeClr val="tx1"/>
                </a:solidFill>
              </a:rPr>
              <a:t>・</a:t>
            </a:r>
            <a:r>
              <a:rPr lang="en-US" altLang="ja-JP" dirty="0">
                <a:solidFill>
                  <a:schemeClr val="tx1"/>
                </a:solidFill>
              </a:rPr>
              <a:t> LLM</a:t>
            </a:r>
            <a:r>
              <a:rPr lang="ja-JP" altLang="en-US">
                <a:solidFill>
                  <a:schemeClr val="tx1"/>
                </a:solidFill>
              </a:rPr>
              <a:t>と状態遷移モデルによる訓練対話のインタラクティブ化</a:t>
            </a:r>
            <a:endParaRPr lang="en-US" altLang="ja-JP" dirty="0">
              <a:solidFill>
                <a:schemeClr val="tx1"/>
              </a:solidFill>
            </a:endParaRPr>
          </a:p>
          <a:p>
            <a:endParaRPr lang="en-US" altLang="ja-JP" dirty="0">
              <a:solidFill>
                <a:schemeClr val="tx1"/>
              </a:solidFill>
            </a:endParaRPr>
          </a:p>
          <a:p>
            <a:r>
              <a:rPr lang="ja-JP" altLang="en-US">
                <a:solidFill>
                  <a:schemeClr val="tx1"/>
                </a:solidFill>
              </a:rPr>
              <a:t>・シナリオベースの従来手法と提案手法との比較を実施した</a:t>
            </a:r>
            <a:endParaRPr lang="en-US" altLang="ja-JP" dirty="0">
              <a:solidFill>
                <a:schemeClr val="tx1"/>
              </a:solidFill>
            </a:endParaRPr>
          </a:p>
          <a:p>
            <a:r>
              <a:rPr lang="ja-JP" altLang="en-US">
                <a:solidFill>
                  <a:schemeClr val="tx1"/>
                </a:solidFill>
              </a:rPr>
              <a:t>　・提案手法により、訓練者の発言に対応した訓練状況が生成されることが確認された</a:t>
            </a:r>
            <a:endParaRPr lang="en-US" altLang="ja-JP" dirty="0">
              <a:solidFill>
                <a:schemeClr val="tx1"/>
              </a:solidFill>
            </a:endParaRPr>
          </a:p>
          <a:p>
            <a:endParaRPr lang="en-US" altLang="ja-JP" dirty="0">
              <a:solidFill>
                <a:schemeClr val="tx1"/>
              </a:solidFill>
            </a:endParaRPr>
          </a:p>
          <a:p>
            <a:r>
              <a:rPr lang="ja-JP" altLang="en-US">
                <a:solidFill>
                  <a:schemeClr val="tx1"/>
                </a:solidFill>
              </a:rPr>
              <a:t>・今後の課題</a:t>
            </a:r>
            <a:endParaRPr lang="en-US" altLang="ja-JP" dirty="0">
              <a:solidFill>
                <a:schemeClr val="tx1"/>
              </a:solidFill>
            </a:endParaRPr>
          </a:p>
          <a:p>
            <a:r>
              <a:rPr lang="ja-JP" altLang="en-US">
                <a:solidFill>
                  <a:schemeClr val="tx1"/>
                </a:solidFill>
              </a:rPr>
              <a:t>　・さらに広い訓練状況において適用可能な手法の提案</a:t>
            </a:r>
            <a:endParaRPr lang="en-US" altLang="ja-JP" dirty="0">
              <a:solidFill>
                <a:schemeClr val="tx1"/>
              </a:solidFill>
            </a:endParaRPr>
          </a:p>
          <a:p>
            <a:r>
              <a:rPr lang="ja-JP" altLang="en-US">
                <a:solidFill>
                  <a:schemeClr val="tx1"/>
                </a:solidFill>
              </a:rPr>
              <a:t>　・顧客役の言葉遣いに関する改善</a:t>
            </a:r>
            <a:endParaRPr lang="en-US" altLang="ja-JP" dirty="0">
              <a:solidFill>
                <a:schemeClr val="tx1"/>
              </a:solidFill>
            </a:endParaRPr>
          </a:p>
        </p:txBody>
      </p:sp>
    </p:spTree>
    <p:extLst>
      <p:ext uri="{BB962C8B-B14F-4D97-AF65-F5344CB8AC3E}">
        <p14:creationId xmlns:p14="http://schemas.microsoft.com/office/powerpoint/2010/main" val="36057745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4DD4220-5DC0-4F56-1907-DBBCA115331A}"/>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6291F71F-E494-24F4-70F4-BBC9C796B6F3}"/>
              </a:ext>
            </a:extLst>
          </p:cNvPr>
          <p:cNvSpPr/>
          <p:nvPr/>
        </p:nvSpPr>
        <p:spPr>
          <a:xfrm>
            <a:off x="923674" y="1027029"/>
            <a:ext cx="10405607" cy="10256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1F36013-04F0-904C-8431-2FACA2F54BE1}"/>
              </a:ext>
            </a:extLst>
          </p:cNvPr>
          <p:cNvSpPr>
            <a:spLocks noGrp="1"/>
          </p:cNvSpPr>
          <p:nvPr>
            <p:ph type="title"/>
          </p:nvPr>
        </p:nvSpPr>
        <p:spPr>
          <a:xfrm>
            <a:off x="1097278" y="-18938"/>
            <a:ext cx="10058400" cy="896852"/>
          </a:xfrm>
        </p:spPr>
        <p:txBody>
          <a:bodyPr>
            <a:noAutofit/>
          </a:bodyPr>
          <a:lstStyle/>
          <a:p>
            <a:r>
              <a:rPr kumimoji="1" lang="ja-JP" altLang="en-US" sz="3600"/>
              <a:t>フェーズ</a:t>
            </a:r>
            <a:r>
              <a:rPr kumimoji="1" lang="en-US" altLang="ja-JP" sz="3600" dirty="0"/>
              <a:t>4</a:t>
            </a:r>
            <a:r>
              <a:rPr kumimoji="1" lang="ja-JP" altLang="en-US" sz="3600"/>
              <a:t>に</a:t>
            </a:r>
            <a:r>
              <a:rPr kumimoji="1" lang="ja-JP" altLang="en-US" sz="3600" dirty="0"/>
              <a:t>おける対話例の比較</a:t>
            </a:r>
          </a:p>
        </p:txBody>
      </p:sp>
      <p:cxnSp>
        <p:nvCxnSpPr>
          <p:cNvPr id="11" name="直線コネクタ 10">
            <a:extLst>
              <a:ext uri="{FF2B5EF4-FFF2-40B4-BE49-F238E27FC236}">
                <a16:creationId xmlns:a16="http://schemas.microsoft.com/office/drawing/2014/main" id="{3C3F33A1-B680-C057-FA34-745AA286A0DC}"/>
              </a:ext>
            </a:extLst>
          </p:cNvPr>
          <p:cNvCxnSpPr/>
          <p:nvPr/>
        </p:nvCxnSpPr>
        <p:spPr>
          <a:xfrm flipV="1">
            <a:off x="1033670" y="858676"/>
            <a:ext cx="10295612" cy="172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日付プレースホルダー 16">
            <a:extLst>
              <a:ext uri="{FF2B5EF4-FFF2-40B4-BE49-F238E27FC236}">
                <a16:creationId xmlns:a16="http://schemas.microsoft.com/office/drawing/2014/main" id="{8E3A4E92-5ED2-176D-5115-382559313095}"/>
              </a:ext>
            </a:extLst>
          </p:cNvPr>
          <p:cNvSpPr>
            <a:spLocks noGrp="1"/>
          </p:cNvSpPr>
          <p:nvPr>
            <p:ph type="dt" sz="half" idx="10"/>
          </p:nvPr>
        </p:nvSpPr>
        <p:spPr/>
        <p:txBody>
          <a:bodyPr/>
          <a:lstStyle/>
          <a:p>
            <a:fld id="{82D3B0FE-7406-43DC-985B-D5269EC9AFE2}" type="datetime1">
              <a:rPr kumimoji="1" lang="ja-JP" altLang="en-US" smtClean="0"/>
              <a:t>2025/6/11</a:t>
            </a:fld>
            <a:endParaRPr kumimoji="1" lang="ja-JP" altLang="en-US"/>
          </a:p>
        </p:txBody>
      </p:sp>
      <p:sp>
        <p:nvSpPr>
          <p:cNvPr id="18" name="スライド番号プレースホルダー 17">
            <a:extLst>
              <a:ext uri="{FF2B5EF4-FFF2-40B4-BE49-F238E27FC236}">
                <a16:creationId xmlns:a16="http://schemas.microsoft.com/office/drawing/2014/main" id="{232D570D-3763-1328-8123-8FAAC84628A7}"/>
              </a:ext>
            </a:extLst>
          </p:cNvPr>
          <p:cNvSpPr>
            <a:spLocks noGrp="1"/>
          </p:cNvSpPr>
          <p:nvPr>
            <p:ph type="sldNum" sz="quarter" idx="12"/>
          </p:nvPr>
        </p:nvSpPr>
        <p:spPr/>
        <p:txBody>
          <a:bodyPr/>
          <a:lstStyle/>
          <a:p>
            <a:fld id="{FEF13177-6D45-4C76-BBB0-890CE83CA06E}" type="slidenum">
              <a:rPr kumimoji="1" lang="ja-JP" altLang="en-US" smtClean="0"/>
              <a:t>51</a:t>
            </a:fld>
            <a:endParaRPr kumimoji="1" lang="ja-JP" altLang="en-US"/>
          </a:p>
        </p:txBody>
      </p:sp>
      <p:sp>
        <p:nvSpPr>
          <p:cNvPr id="5" name="テキスト ボックス 4">
            <a:extLst>
              <a:ext uri="{FF2B5EF4-FFF2-40B4-BE49-F238E27FC236}">
                <a16:creationId xmlns:a16="http://schemas.microsoft.com/office/drawing/2014/main" id="{7DCD380F-8B2F-2682-14B7-3C2A3336F136}"/>
              </a:ext>
            </a:extLst>
          </p:cNvPr>
          <p:cNvSpPr txBox="1"/>
          <p:nvPr/>
        </p:nvSpPr>
        <p:spPr>
          <a:xfrm>
            <a:off x="1961918" y="5213016"/>
            <a:ext cx="8268164" cy="461665"/>
          </a:xfrm>
          <a:prstGeom prst="rect">
            <a:avLst/>
          </a:prstGeom>
          <a:noFill/>
        </p:spPr>
        <p:txBody>
          <a:bodyPr wrap="square" rtlCol="0">
            <a:spAutoFit/>
          </a:bodyPr>
          <a:lstStyle/>
          <a:p>
            <a:pPr algn="ctr">
              <a:buClr>
                <a:schemeClr val="accent1"/>
              </a:buClr>
            </a:pPr>
            <a:r>
              <a:rPr kumimoji="1" lang="ja-JP" altLang="en-US" sz="2400" b="1">
                <a:solidFill>
                  <a:srgbClr val="0070C0"/>
                </a:solidFill>
              </a:rPr>
              <a:t>顧客役（</a:t>
            </a:r>
            <a:r>
              <a:rPr kumimoji="1" lang="en-US" altLang="ja-JP" sz="2400" b="1" dirty="0">
                <a:solidFill>
                  <a:srgbClr val="0070C0"/>
                </a:solidFill>
              </a:rPr>
              <a:t>LLM</a:t>
            </a:r>
            <a:r>
              <a:rPr kumimoji="1" lang="ja-JP" altLang="en-US" sz="2400" b="1">
                <a:solidFill>
                  <a:srgbClr val="0070C0"/>
                </a:solidFill>
              </a:rPr>
              <a:t>）の言葉遣いが、不自然なものとなっている</a:t>
            </a:r>
            <a:endParaRPr kumimoji="1" lang="en-US" altLang="ja-JP" sz="2400" b="1" dirty="0">
              <a:solidFill>
                <a:srgbClr val="0070C0"/>
              </a:solidFill>
            </a:endParaRPr>
          </a:p>
        </p:txBody>
      </p:sp>
      <p:graphicFrame>
        <p:nvGraphicFramePr>
          <p:cNvPr id="3" name="表 2">
            <a:extLst>
              <a:ext uri="{FF2B5EF4-FFF2-40B4-BE49-F238E27FC236}">
                <a16:creationId xmlns:a16="http://schemas.microsoft.com/office/drawing/2014/main" id="{B3A7DB8E-2112-0491-B45A-21EA720EC26B}"/>
              </a:ext>
            </a:extLst>
          </p:cNvPr>
          <p:cNvGraphicFramePr>
            <a:graphicFrameLocks noGrp="1"/>
          </p:cNvGraphicFramePr>
          <p:nvPr>
            <p:extLst>
              <p:ext uri="{D42A27DB-BD31-4B8C-83A1-F6EECF244321}">
                <p14:modId xmlns:p14="http://schemas.microsoft.com/office/powerpoint/2010/main" val="1024875459"/>
              </p:ext>
            </p:extLst>
          </p:nvPr>
        </p:nvGraphicFramePr>
        <p:xfrm>
          <a:off x="1423395" y="1644984"/>
          <a:ext cx="9345210" cy="2973336"/>
        </p:xfrm>
        <a:graphic>
          <a:graphicData uri="http://schemas.openxmlformats.org/drawingml/2006/table">
            <a:tbl>
              <a:tblPr firstRow="1" bandRow="1">
                <a:tableStyleId>{793D81CF-94F2-401A-BA57-92F5A7B2D0C5}</a:tableStyleId>
              </a:tblPr>
              <a:tblGrid>
                <a:gridCol w="4245885">
                  <a:extLst>
                    <a:ext uri="{9D8B030D-6E8A-4147-A177-3AD203B41FA5}">
                      <a16:colId xmlns:a16="http://schemas.microsoft.com/office/drawing/2014/main" val="1630240511"/>
                    </a:ext>
                  </a:extLst>
                </a:gridCol>
                <a:gridCol w="5099325">
                  <a:extLst>
                    <a:ext uri="{9D8B030D-6E8A-4147-A177-3AD203B41FA5}">
                      <a16:colId xmlns:a16="http://schemas.microsoft.com/office/drawing/2014/main" val="379389271"/>
                    </a:ext>
                  </a:extLst>
                </a:gridCol>
              </a:tblGrid>
              <a:tr h="340722">
                <a:tc>
                  <a:txBody>
                    <a:bodyPr/>
                    <a:lstStyle/>
                    <a:p>
                      <a:pPr algn="ctr"/>
                      <a:r>
                        <a:rPr kumimoji="1" lang="ja-JP" altLang="en-US" dirty="0"/>
                        <a:t>従来手法（</a:t>
                      </a:r>
                      <a:r>
                        <a:rPr kumimoji="1" lang="en-US" altLang="ja-JP" dirty="0"/>
                        <a:t>LLM</a:t>
                      </a:r>
                      <a:r>
                        <a:rPr kumimoji="1" lang="ja-JP" altLang="en-US" dirty="0"/>
                        <a:t>なし）</a:t>
                      </a:r>
                    </a:p>
                  </a:txBody>
                  <a:tcPr/>
                </a:tc>
                <a:tc>
                  <a:txBody>
                    <a:bodyPr/>
                    <a:lstStyle/>
                    <a:p>
                      <a:pPr algn="ctr"/>
                      <a:r>
                        <a:rPr kumimoji="1" lang="ja-JP" altLang="en-US" dirty="0"/>
                        <a:t>提案手法</a:t>
                      </a:r>
                    </a:p>
                  </a:txBody>
                  <a:tcPr/>
                </a:tc>
                <a:extLst>
                  <a:ext uri="{0D108BD9-81ED-4DB2-BD59-A6C34878D82A}">
                    <a16:rowId xmlns:a16="http://schemas.microsoft.com/office/drawing/2014/main" val="3230906398"/>
                  </a:ext>
                </a:extLst>
              </a:tr>
              <a:tr h="651894">
                <a:tc>
                  <a:txBody>
                    <a:bodyPr/>
                    <a:lstStyle/>
                    <a:p>
                      <a:pPr algn="l"/>
                      <a:r>
                        <a:rPr kumimoji="1" lang="ja-JP" altLang="en-US" dirty="0">
                          <a:solidFill>
                            <a:schemeClr val="tx1"/>
                          </a:solidFill>
                        </a:rPr>
                        <a:t>訓練者：</a:t>
                      </a:r>
                      <a:endParaRPr kumimoji="1" lang="en-US" altLang="ja-JP" dirty="0">
                        <a:solidFill>
                          <a:schemeClr val="tx1"/>
                        </a:solidFill>
                      </a:endParaRPr>
                    </a:p>
                    <a:p>
                      <a:pPr algn="ctr"/>
                      <a:r>
                        <a:rPr kumimoji="1" lang="ja-JP" altLang="en-US">
                          <a:solidFill>
                            <a:schemeClr val="tx1"/>
                          </a:solidFill>
                        </a:rPr>
                        <a:t>「いらっしゃいませ、何名様でしょうか？」</a:t>
                      </a:r>
                      <a:endParaRPr kumimoji="1" lang="ja-JP" alt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pPr algn="l"/>
                      <a:r>
                        <a:rPr kumimoji="1" lang="ja-JP" altLang="en-US" dirty="0">
                          <a:solidFill>
                            <a:schemeClr val="tx1"/>
                          </a:solidFill>
                        </a:rPr>
                        <a:t>訓練者：</a:t>
                      </a:r>
                      <a:endParaRPr kumimoji="1" lang="en-US" altLang="ja-JP" dirty="0">
                        <a:solidFill>
                          <a:schemeClr val="tx1"/>
                        </a:solidFill>
                      </a:endParaRPr>
                    </a:p>
                    <a:p>
                      <a:pPr algn="ctr"/>
                      <a:r>
                        <a:rPr kumimoji="1" lang="ja-JP" altLang="en-US">
                          <a:solidFill>
                            <a:schemeClr val="tx1"/>
                          </a:solidFill>
                        </a:rPr>
                        <a:t>「いらっしゃいませ、何名様でしょうか？」</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56066825"/>
                  </a:ext>
                </a:extLst>
              </a:tr>
              <a:tr h="651894">
                <a:tc>
                  <a:txBody>
                    <a:bodyPr/>
                    <a:lstStyle/>
                    <a:p>
                      <a:pPr algn="l"/>
                      <a:r>
                        <a:rPr kumimoji="1" lang="ja-JP" altLang="en-US" dirty="0">
                          <a:solidFill>
                            <a:schemeClr val="tx1"/>
                          </a:solidFill>
                        </a:rPr>
                        <a:t>客：</a:t>
                      </a:r>
                      <a:endParaRPr kumimoji="1" lang="en-US" altLang="ja-JP" dirty="0">
                        <a:solidFill>
                          <a:schemeClr val="tx1"/>
                        </a:solidFill>
                      </a:endParaRPr>
                    </a:p>
                    <a:p>
                      <a:pPr algn="ctr"/>
                      <a:r>
                        <a:rPr kumimoji="1" lang="ja-JP" altLang="en-US">
                          <a:solidFill>
                            <a:schemeClr val="tx1"/>
                          </a:solidFill>
                        </a:rPr>
                        <a:t>「一人です」</a:t>
                      </a:r>
                      <a:endParaRPr kumimoji="1" lang="ja-JP" alt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pPr algn="l"/>
                      <a:r>
                        <a:rPr kumimoji="1" lang="ja-JP" altLang="en-US" dirty="0">
                          <a:solidFill>
                            <a:schemeClr val="tx1"/>
                          </a:solidFill>
                        </a:rPr>
                        <a:t>客：</a:t>
                      </a:r>
                      <a:endParaRPr kumimoji="1" lang="en-US" altLang="ja-JP" dirty="0">
                        <a:solidFill>
                          <a:schemeClr val="tx1"/>
                        </a:solidFill>
                      </a:endParaRPr>
                    </a:p>
                    <a:p>
                      <a:pPr algn="ctr"/>
                      <a:r>
                        <a:rPr kumimoji="1" lang="ja-JP" altLang="en-US">
                          <a:solidFill>
                            <a:schemeClr val="tx1"/>
                          </a:solidFill>
                        </a:rPr>
                        <a:t>「</a:t>
                      </a:r>
                      <a:r>
                        <a:rPr kumimoji="1" lang="ja-JP" altLang="en-US">
                          <a:solidFill>
                            <a:srgbClr val="0070C0"/>
                          </a:solidFill>
                        </a:rPr>
                        <a:t>すみません、入店したいです、一人です</a:t>
                      </a:r>
                      <a:r>
                        <a:rPr kumimoji="1" lang="ja-JP" altLang="en-US">
                          <a:solidFill>
                            <a:schemeClr val="tx1"/>
                          </a:solidFill>
                        </a:rPr>
                        <a:t>」</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24789362"/>
                  </a:ext>
                </a:extLst>
              </a:tr>
              <a:tr h="651894">
                <a:tc>
                  <a:txBody>
                    <a:bodyPr/>
                    <a:lstStyle/>
                    <a:p>
                      <a:pPr algn="l"/>
                      <a:r>
                        <a:rPr kumimoji="1" lang="ja-JP" altLang="en-US" dirty="0">
                          <a:solidFill>
                            <a:schemeClr val="tx1"/>
                          </a:solidFill>
                        </a:rPr>
                        <a:t>訓練者：</a:t>
                      </a:r>
                      <a:endParaRPr kumimoji="1" lang="en-US" altLang="ja-JP" dirty="0">
                        <a:solidFill>
                          <a:schemeClr val="tx1"/>
                        </a:solidFill>
                      </a:endParaRPr>
                    </a:p>
                    <a:p>
                      <a:pPr algn="ctr"/>
                      <a:r>
                        <a:rPr kumimoji="1" lang="ja-JP" altLang="en-US">
                          <a:solidFill>
                            <a:schemeClr val="tx1"/>
                          </a:solidFill>
                        </a:rPr>
                        <a:t>「カウンター席へどうぞ」</a:t>
                      </a:r>
                      <a:endParaRPr kumimoji="1" lang="ja-JP" alt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pPr algn="l"/>
                      <a:r>
                        <a:rPr kumimoji="1" lang="ja-JP" altLang="en-US" dirty="0">
                          <a:solidFill>
                            <a:schemeClr val="tx1"/>
                          </a:solidFill>
                        </a:rPr>
                        <a:t>訓練者：</a:t>
                      </a:r>
                      <a:endParaRPr kumimoji="1" lang="en-US" altLang="ja-JP" dirty="0">
                        <a:solidFill>
                          <a:schemeClr val="tx1"/>
                        </a:solidFill>
                      </a:endParaRPr>
                    </a:p>
                    <a:p>
                      <a:pPr algn="ctr"/>
                      <a:r>
                        <a:rPr kumimoji="1" lang="ja-JP" altLang="en-US">
                          <a:solidFill>
                            <a:schemeClr val="tx1"/>
                          </a:solidFill>
                        </a:rPr>
                        <a:t>「カウンター席へどうぞ」</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538440276"/>
                  </a:ext>
                </a:extLst>
              </a:tr>
              <a:tr h="651894">
                <a:tc>
                  <a:txBody>
                    <a:bodyPr/>
                    <a:lstStyle/>
                    <a:p>
                      <a:pPr algn="l"/>
                      <a:r>
                        <a:rPr kumimoji="1" lang="ja-JP" altLang="en-US" dirty="0">
                          <a:solidFill>
                            <a:schemeClr val="tx1"/>
                          </a:solidFill>
                        </a:rPr>
                        <a:t>客：</a:t>
                      </a:r>
                      <a:endParaRPr kumimoji="1" lang="en-US" altLang="ja-JP" dirty="0">
                        <a:solidFill>
                          <a:schemeClr val="tx1"/>
                        </a:solidFill>
                      </a:endParaRPr>
                    </a:p>
                    <a:p>
                      <a:pPr algn="ctr"/>
                      <a:r>
                        <a:rPr kumimoji="1" lang="ja-JP" altLang="en-US" dirty="0">
                          <a:solidFill>
                            <a:schemeClr val="tx1"/>
                          </a:solidFill>
                        </a:rPr>
                        <a:t>「はい」</a:t>
                      </a:r>
                    </a:p>
                  </a:txBody>
                  <a:tcPr>
                    <a:lnR w="12700" cap="flat" cmpd="sng" algn="ctr">
                      <a:solidFill>
                        <a:schemeClr val="tx1"/>
                      </a:solidFill>
                      <a:prstDash val="solid"/>
                      <a:round/>
                      <a:headEnd type="none" w="med" len="med"/>
                      <a:tailEnd type="none" w="med" len="med"/>
                    </a:lnR>
                  </a:tcPr>
                </a:tc>
                <a:tc>
                  <a:txBody>
                    <a:bodyPr/>
                    <a:lstStyle/>
                    <a:p>
                      <a:pPr algn="l"/>
                      <a:r>
                        <a:rPr kumimoji="1" lang="ja-JP" altLang="en-US" dirty="0">
                          <a:solidFill>
                            <a:schemeClr val="tx1"/>
                          </a:solidFill>
                        </a:rPr>
                        <a:t>客：</a:t>
                      </a:r>
                      <a:endParaRPr kumimoji="1" lang="en-US" altLang="ja-JP" dirty="0">
                        <a:solidFill>
                          <a:schemeClr val="tx1"/>
                        </a:solidFill>
                      </a:endParaRPr>
                    </a:p>
                    <a:p>
                      <a:pPr algn="l"/>
                      <a:r>
                        <a:rPr kumimoji="1" lang="ja-JP" altLang="en-US">
                          <a:solidFill>
                            <a:schemeClr val="tx1"/>
                          </a:solidFill>
                        </a:rPr>
                        <a:t>　　　 「</a:t>
                      </a:r>
                      <a:r>
                        <a:rPr kumimoji="1" lang="ja-JP" altLang="en-US" sz="1800" b="0" i="0" u="none" strike="noStrike" kern="1200" baseline="0">
                          <a:solidFill>
                            <a:srgbClr val="0070C0"/>
                          </a:solidFill>
                          <a:latin typeface="+mn-lt"/>
                          <a:ea typeface="+mn-ea"/>
                          <a:cs typeface="+mn-cs"/>
                        </a:rPr>
                        <a:t>カウンター席ですね、ありがとうございます</a:t>
                      </a:r>
                      <a:r>
                        <a:rPr kumimoji="1" lang="ja-JP" altLang="en-US">
                          <a:solidFill>
                            <a:schemeClr val="tx1"/>
                          </a:solidFill>
                        </a:rPr>
                        <a:t>」</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29859220"/>
                  </a:ext>
                </a:extLst>
              </a:tr>
            </a:tbl>
          </a:graphicData>
        </a:graphic>
      </p:graphicFrame>
    </p:spTree>
    <p:extLst>
      <p:ext uri="{BB962C8B-B14F-4D97-AF65-F5344CB8AC3E}">
        <p14:creationId xmlns:p14="http://schemas.microsoft.com/office/powerpoint/2010/main" val="5168900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F435250D-8667-2B42-87C9-C6F331F8D66B}"/>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B196AB15-C394-173C-73B7-DEA7EFC09D6C}"/>
              </a:ext>
            </a:extLst>
          </p:cNvPr>
          <p:cNvSpPr/>
          <p:nvPr/>
        </p:nvSpPr>
        <p:spPr>
          <a:xfrm>
            <a:off x="923674" y="1027029"/>
            <a:ext cx="10405607" cy="10256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CA2F34F-4685-B517-BD69-617B01BFBD70}"/>
              </a:ext>
            </a:extLst>
          </p:cNvPr>
          <p:cNvSpPr>
            <a:spLocks noGrp="1"/>
          </p:cNvSpPr>
          <p:nvPr>
            <p:ph type="title"/>
          </p:nvPr>
        </p:nvSpPr>
        <p:spPr>
          <a:xfrm>
            <a:off x="1097278" y="-18938"/>
            <a:ext cx="10058400" cy="896852"/>
          </a:xfrm>
        </p:spPr>
        <p:txBody>
          <a:bodyPr>
            <a:normAutofit/>
          </a:bodyPr>
          <a:lstStyle/>
          <a:p>
            <a:r>
              <a:rPr kumimoji="1" lang="ja-JP" altLang="en-US" sz="4400" dirty="0"/>
              <a:t>現在の</a:t>
            </a:r>
            <a:r>
              <a:rPr lang="ja-JP" altLang="en-US" sz="4400" dirty="0"/>
              <a:t>問題点</a:t>
            </a:r>
            <a:endParaRPr kumimoji="1" lang="ja-JP" altLang="en-US" sz="4400" dirty="0"/>
          </a:p>
        </p:txBody>
      </p:sp>
      <p:cxnSp>
        <p:nvCxnSpPr>
          <p:cNvPr id="11" name="直線コネクタ 10">
            <a:extLst>
              <a:ext uri="{FF2B5EF4-FFF2-40B4-BE49-F238E27FC236}">
                <a16:creationId xmlns:a16="http://schemas.microsoft.com/office/drawing/2014/main" id="{92A6A1AE-EACB-FA17-99FC-8CD60AB82651}"/>
              </a:ext>
            </a:extLst>
          </p:cNvPr>
          <p:cNvCxnSpPr/>
          <p:nvPr/>
        </p:nvCxnSpPr>
        <p:spPr>
          <a:xfrm flipV="1">
            <a:off x="1033670" y="858676"/>
            <a:ext cx="10295612" cy="172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日付プレースホルダー 16">
            <a:extLst>
              <a:ext uri="{FF2B5EF4-FFF2-40B4-BE49-F238E27FC236}">
                <a16:creationId xmlns:a16="http://schemas.microsoft.com/office/drawing/2014/main" id="{AC97DA9B-B716-3A3A-891E-B6DB151709F3}"/>
              </a:ext>
            </a:extLst>
          </p:cNvPr>
          <p:cNvSpPr>
            <a:spLocks noGrp="1"/>
          </p:cNvSpPr>
          <p:nvPr>
            <p:ph type="dt" sz="half" idx="10"/>
          </p:nvPr>
        </p:nvSpPr>
        <p:spPr/>
        <p:txBody>
          <a:bodyPr/>
          <a:lstStyle/>
          <a:p>
            <a:fld id="{82D3B0FE-7406-43DC-985B-D5269EC9AFE2}" type="datetime1">
              <a:rPr kumimoji="1" lang="ja-JP" altLang="en-US" smtClean="0"/>
              <a:t>2025/6/11</a:t>
            </a:fld>
            <a:endParaRPr kumimoji="1" lang="ja-JP" altLang="en-US"/>
          </a:p>
        </p:txBody>
      </p:sp>
      <p:sp>
        <p:nvSpPr>
          <p:cNvPr id="18" name="スライド番号プレースホルダー 17">
            <a:extLst>
              <a:ext uri="{FF2B5EF4-FFF2-40B4-BE49-F238E27FC236}">
                <a16:creationId xmlns:a16="http://schemas.microsoft.com/office/drawing/2014/main" id="{DB7CFA38-6FE2-6E46-EE57-D66091304B1A}"/>
              </a:ext>
            </a:extLst>
          </p:cNvPr>
          <p:cNvSpPr>
            <a:spLocks noGrp="1"/>
          </p:cNvSpPr>
          <p:nvPr>
            <p:ph type="sldNum" sz="quarter" idx="12"/>
          </p:nvPr>
        </p:nvSpPr>
        <p:spPr/>
        <p:txBody>
          <a:bodyPr/>
          <a:lstStyle/>
          <a:p>
            <a:fld id="{FEF13177-6D45-4C76-BBB0-890CE83CA06E}" type="slidenum">
              <a:rPr kumimoji="1" lang="ja-JP" altLang="en-US" smtClean="0"/>
              <a:t>52</a:t>
            </a:fld>
            <a:endParaRPr kumimoji="1" lang="ja-JP" altLang="en-US"/>
          </a:p>
        </p:txBody>
      </p:sp>
      <p:pic>
        <p:nvPicPr>
          <p:cNvPr id="15" name="図 14" descr="カレンダー が含まれている画像&#10;&#10;AI によって生成されたコンテンツは間違っている可能性があります。">
            <a:extLst>
              <a:ext uri="{FF2B5EF4-FFF2-40B4-BE49-F238E27FC236}">
                <a16:creationId xmlns:a16="http://schemas.microsoft.com/office/drawing/2014/main" id="{5AC28EF9-658B-966A-0A88-45CEF291F9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9447" y="993285"/>
            <a:ext cx="8293106" cy="3591025"/>
          </a:xfrm>
          <a:prstGeom prst="rect">
            <a:avLst/>
          </a:prstGeom>
        </p:spPr>
      </p:pic>
      <p:sp>
        <p:nvSpPr>
          <p:cNvPr id="16" name="正方形/長方形 15">
            <a:extLst>
              <a:ext uri="{FF2B5EF4-FFF2-40B4-BE49-F238E27FC236}">
                <a16:creationId xmlns:a16="http://schemas.microsoft.com/office/drawing/2014/main" id="{822BBB16-07DC-20AA-790D-5BA4CDE4A6A0}"/>
              </a:ext>
            </a:extLst>
          </p:cNvPr>
          <p:cNvSpPr/>
          <p:nvPr/>
        </p:nvSpPr>
        <p:spPr>
          <a:xfrm>
            <a:off x="2127504" y="1675528"/>
            <a:ext cx="2126996" cy="1173309"/>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a:extLst>
              <a:ext uri="{FF2B5EF4-FFF2-40B4-BE49-F238E27FC236}">
                <a16:creationId xmlns:a16="http://schemas.microsoft.com/office/drawing/2014/main" id="{5F79F624-36F8-954B-EF34-43D09935C02B}"/>
              </a:ext>
            </a:extLst>
          </p:cNvPr>
          <p:cNvGrpSpPr/>
          <p:nvPr/>
        </p:nvGrpSpPr>
        <p:grpSpPr>
          <a:xfrm>
            <a:off x="2860445" y="4998974"/>
            <a:ext cx="7163449" cy="951620"/>
            <a:chOff x="2373399" y="5107916"/>
            <a:chExt cx="7810962" cy="1118545"/>
          </a:xfrm>
        </p:grpSpPr>
        <p:sp>
          <p:nvSpPr>
            <p:cNvPr id="12" name="テキスト ボックス 11">
              <a:extLst>
                <a:ext uri="{FF2B5EF4-FFF2-40B4-BE49-F238E27FC236}">
                  <a16:creationId xmlns:a16="http://schemas.microsoft.com/office/drawing/2014/main" id="{3E7A034A-1F92-5C92-5C27-A67D2D2ABFA8}"/>
                </a:ext>
              </a:extLst>
            </p:cNvPr>
            <p:cNvSpPr txBox="1"/>
            <p:nvPr/>
          </p:nvSpPr>
          <p:spPr>
            <a:xfrm>
              <a:off x="2373399" y="5107916"/>
              <a:ext cx="7810962" cy="614999"/>
            </a:xfrm>
            <a:prstGeom prst="rect">
              <a:avLst/>
            </a:prstGeom>
            <a:noFill/>
          </p:spPr>
          <p:txBody>
            <a:bodyPr wrap="square" rtlCol="0">
              <a:spAutoFit/>
            </a:bodyPr>
            <a:lstStyle/>
            <a:p>
              <a:pPr>
                <a:buClr>
                  <a:schemeClr val="accent1"/>
                </a:buClr>
              </a:pPr>
              <a:r>
                <a:rPr kumimoji="1" lang="ja-JP" altLang="en-US" sz="2800" b="1" dirty="0">
                  <a:solidFill>
                    <a:schemeClr val="tx1">
                      <a:lumMod val="95000"/>
                      <a:lumOff val="5000"/>
                    </a:schemeClr>
                  </a:solidFill>
                </a:rPr>
                <a:t>問題点（１）： </a:t>
              </a:r>
              <a:r>
                <a:rPr kumimoji="1" lang="ja-JP" altLang="en-US" sz="2800" b="1" dirty="0">
                  <a:solidFill>
                    <a:srgbClr val="FF0000"/>
                  </a:solidFill>
                </a:rPr>
                <a:t>顧客の行動タイミングが一定</a:t>
              </a:r>
              <a:endParaRPr kumimoji="1" lang="en-US" altLang="ja-JP" sz="2800" b="1" dirty="0">
                <a:solidFill>
                  <a:srgbClr val="FF0000"/>
                </a:solidFill>
              </a:endParaRPr>
            </a:p>
          </p:txBody>
        </p:sp>
        <p:sp>
          <p:nvSpPr>
            <p:cNvPr id="19" name="テキスト ボックス 18">
              <a:extLst>
                <a:ext uri="{FF2B5EF4-FFF2-40B4-BE49-F238E27FC236}">
                  <a16:creationId xmlns:a16="http://schemas.microsoft.com/office/drawing/2014/main" id="{218B4927-3630-A96B-3A0E-414CB0DF76FB}"/>
                </a:ext>
              </a:extLst>
            </p:cNvPr>
            <p:cNvSpPr txBox="1"/>
            <p:nvPr/>
          </p:nvSpPr>
          <p:spPr>
            <a:xfrm>
              <a:off x="2373399" y="5611462"/>
              <a:ext cx="6865220" cy="614999"/>
            </a:xfrm>
            <a:prstGeom prst="rect">
              <a:avLst/>
            </a:prstGeom>
            <a:noFill/>
          </p:spPr>
          <p:txBody>
            <a:bodyPr wrap="square" rtlCol="0">
              <a:spAutoFit/>
            </a:bodyPr>
            <a:lstStyle/>
            <a:p>
              <a:pPr>
                <a:buClr>
                  <a:schemeClr val="accent1"/>
                </a:buClr>
              </a:pPr>
              <a:r>
                <a:rPr kumimoji="1" lang="ja-JP" altLang="en-US" sz="2800" b="1" dirty="0">
                  <a:solidFill>
                    <a:schemeClr val="tx1">
                      <a:lumMod val="95000"/>
                      <a:lumOff val="5000"/>
                    </a:schemeClr>
                  </a:solidFill>
                </a:rPr>
                <a:t>問題点（２）： </a:t>
              </a:r>
              <a:r>
                <a:rPr kumimoji="1" lang="ja-JP" altLang="en-US" sz="2800" b="1" dirty="0">
                  <a:solidFill>
                    <a:srgbClr val="0070C0"/>
                  </a:solidFill>
                </a:rPr>
                <a:t>接客の流れが固定的</a:t>
              </a:r>
              <a:endParaRPr kumimoji="1" lang="en-US" altLang="ja-JP" sz="2800" b="1" dirty="0">
                <a:solidFill>
                  <a:srgbClr val="0070C0"/>
                </a:solidFill>
              </a:endParaRPr>
            </a:p>
          </p:txBody>
        </p:sp>
      </p:grpSp>
      <p:sp>
        <p:nvSpPr>
          <p:cNvPr id="20" name="正方形/長方形 19">
            <a:extLst>
              <a:ext uri="{FF2B5EF4-FFF2-40B4-BE49-F238E27FC236}">
                <a16:creationId xmlns:a16="http://schemas.microsoft.com/office/drawing/2014/main" id="{4A3C1F7B-D3DC-D327-2A82-838AFCE37DB2}"/>
              </a:ext>
            </a:extLst>
          </p:cNvPr>
          <p:cNvSpPr/>
          <p:nvPr/>
        </p:nvSpPr>
        <p:spPr>
          <a:xfrm>
            <a:off x="3609387" y="2943187"/>
            <a:ext cx="5928313" cy="1641124"/>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229602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024F34D-F863-4BD1-1D88-F35FB3159A6C}"/>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F09CCFEF-30A1-6591-B86F-43DF33FFF6F5}"/>
              </a:ext>
            </a:extLst>
          </p:cNvPr>
          <p:cNvSpPr/>
          <p:nvPr/>
        </p:nvSpPr>
        <p:spPr>
          <a:xfrm>
            <a:off x="923674" y="966066"/>
            <a:ext cx="10405607" cy="10256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kumimoji="1" lang="ja-JP" altLang="en-US" dirty="0"/>
          </a:p>
        </p:txBody>
      </p:sp>
      <p:sp>
        <p:nvSpPr>
          <p:cNvPr id="2" name="タイトル 1">
            <a:extLst>
              <a:ext uri="{FF2B5EF4-FFF2-40B4-BE49-F238E27FC236}">
                <a16:creationId xmlns:a16="http://schemas.microsoft.com/office/drawing/2014/main" id="{D73AE2C1-1494-0549-9A24-5B3BB3FF9B2C}"/>
              </a:ext>
            </a:extLst>
          </p:cNvPr>
          <p:cNvSpPr>
            <a:spLocks noGrp="1"/>
          </p:cNvSpPr>
          <p:nvPr>
            <p:ph type="title"/>
          </p:nvPr>
        </p:nvSpPr>
        <p:spPr>
          <a:xfrm>
            <a:off x="1097278" y="-18938"/>
            <a:ext cx="10058400" cy="896852"/>
          </a:xfrm>
        </p:spPr>
        <p:txBody>
          <a:bodyPr>
            <a:normAutofit/>
          </a:bodyPr>
          <a:lstStyle/>
          <a:p>
            <a:r>
              <a:rPr kumimoji="1" lang="ja-JP" altLang="en-US" sz="4400" dirty="0"/>
              <a:t>今後の予定</a:t>
            </a:r>
          </a:p>
        </p:txBody>
      </p:sp>
      <p:cxnSp>
        <p:nvCxnSpPr>
          <p:cNvPr id="11" name="直線コネクタ 10">
            <a:extLst>
              <a:ext uri="{FF2B5EF4-FFF2-40B4-BE49-F238E27FC236}">
                <a16:creationId xmlns:a16="http://schemas.microsoft.com/office/drawing/2014/main" id="{57B48C8F-A3E5-610F-EBC8-6EC9814DF0C1}"/>
              </a:ext>
            </a:extLst>
          </p:cNvPr>
          <p:cNvCxnSpPr/>
          <p:nvPr/>
        </p:nvCxnSpPr>
        <p:spPr>
          <a:xfrm flipV="1">
            <a:off x="1033670" y="858676"/>
            <a:ext cx="10295612" cy="172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日付プレースホルダー 16">
            <a:extLst>
              <a:ext uri="{FF2B5EF4-FFF2-40B4-BE49-F238E27FC236}">
                <a16:creationId xmlns:a16="http://schemas.microsoft.com/office/drawing/2014/main" id="{67D95460-79D7-45F4-0341-A6464E01784A}"/>
              </a:ext>
            </a:extLst>
          </p:cNvPr>
          <p:cNvSpPr>
            <a:spLocks noGrp="1"/>
          </p:cNvSpPr>
          <p:nvPr>
            <p:ph type="dt" sz="half" idx="10"/>
          </p:nvPr>
        </p:nvSpPr>
        <p:spPr/>
        <p:txBody>
          <a:bodyPr/>
          <a:lstStyle/>
          <a:p>
            <a:fld id="{82D3B0FE-7406-43DC-985B-D5269EC9AFE2}" type="datetime1">
              <a:rPr kumimoji="1" lang="ja-JP" altLang="en-US" smtClean="0"/>
              <a:t>2025/6/11</a:t>
            </a:fld>
            <a:endParaRPr kumimoji="1" lang="ja-JP" altLang="en-US"/>
          </a:p>
        </p:txBody>
      </p:sp>
      <p:sp>
        <p:nvSpPr>
          <p:cNvPr id="18" name="スライド番号プレースホルダー 17">
            <a:extLst>
              <a:ext uri="{FF2B5EF4-FFF2-40B4-BE49-F238E27FC236}">
                <a16:creationId xmlns:a16="http://schemas.microsoft.com/office/drawing/2014/main" id="{F8F03AD7-BE6E-2F4C-A517-CE2DF6498014}"/>
              </a:ext>
            </a:extLst>
          </p:cNvPr>
          <p:cNvSpPr>
            <a:spLocks noGrp="1"/>
          </p:cNvSpPr>
          <p:nvPr>
            <p:ph type="sldNum" sz="quarter" idx="12"/>
          </p:nvPr>
        </p:nvSpPr>
        <p:spPr/>
        <p:txBody>
          <a:bodyPr/>
          <a:lstStyle/>
          <a:p>
            <a:fld id="{FEF13177-6D45-4C76-BBB0-890CE83CA06E}" type="slidenum">
              <a:rPr kumimoji="1" lang="ja-JP" altLang="en-US" smtClean="0"/>
              <a:t>53</a:t>
            </a:fld>
            <a:endParaRPr kumimoji="1" lang="ja-JP" altLang="en-US"/>
          </a:p>
        </p:txBody>
      </p:sp>
      <p:sp>
        <p:nvSpPr>
          <p:cNvPr id="3" name="テキスト ボックス 2">
            <a:extLst>
              <a:ext uri="{FF2B5EF4-FFF2-40B4-BE49-F238E27FC236}">
                <a16:creationId xmlns:a16="http://schemas.microsoft.com/office/drawing/2014/main" id="{A22E22C5-7391-8616-74F9-913445640841}"/>
              </a:ext>
            </a:extLst>
          </p:cNvPr>
          <p:cNvSpPr txBox="1"/>
          <p:nvPr/>
        </p:nvSpPr>
        <p:spPr>
          <a:xfrm>
            <a:off x="862719" y="1028573"/>
            <a:ext cx="10955470" cy="461665"/>
          </a:xfrm>
          <a:prstGeom prst="rect">
            <a:avLst/>
          </a:prstGeom>
          <a:noFill/>
        </p:spPr>
        <p:txBody>
          <a:bodyPr wrap="square" rtlCol="0">
            <a:spAutoFit/>
          </a:bodyPr>
          <a:lstStyle/>
          <a:p>
            <a:pPr>
              <a:buClr>
                <a:schemeClr val="accent1"/>
              </a:buClr>
            </a:pPr>
            <a:r>
              <a:rPr kumimoji="1" lang="ja-JP" altLang="en-US" sz="2400" b="1" dirty="0">
                <a:solidFill>
                  <a:schemeClr val="tx1">
                    <a:lumMod val="95000"/>
                    <a:lumOff val="5000"/>
                  </a:schemeClr>
                </a:solidFill>
              </a:rPr>
              <a:t>問題点（１）： </a:t>
            </a:r>
            <a:r>
              <a:rPr kumimoji="1" lang="ja-JP" altLang="en-US" sz="2400" b="1" dirty="0">
                <a:solidFill>
                  <a:srgbClr val="FF0000"/>
                </a:solidFill>
              </a:rPr>
              <a:t>顧客の行動タイミングが一定　→　</a:t>
            </a:r>
            <a:r>
              <a:rPr kumimoji="1" lang="en-US" altLang="ja-JP" sz="2400" b="1" dirty="0">
                <a:solidFill>
                  <a:srgbClr val="FF0000"/>
                </a:solidFill>
              </a:rPr>
              <a:t>LLM</a:t>
            </a:r>
            <a:r>
              <a:rPr kumimoji="1" lang="ja-JP" altLang="en-US" sz="2400" b="1" dirty="0">
                <a:solidFill>
                  <a:srgbClr val="FF0000"/>
                </a:solidFill>
              </a:rPr>
              <a:t>に行動タイミングを決定させる</a:t>
            </a:r>
            <a:endParaRPr kumimoji="1" lang="en-US" altLang="ja-JP" sz="2400" b="1" dirty="0">
              <a:solidFill>
                <a:srgbClr val="FF0000"/>
              </a:solidFill>
            </a:endParaRPr>
          </a:p>
        </p:txBody>
      </p:sp>
      <p:sp>
        <p:nvSpPr>
          <p:cNvPr id="4" name="テキスト ボックス 3">
            <a:extLst>
              <a:ext uri="{FF2B5EF4-FFF2-40B4-BE49-F238E27FC236}">
                <a16:creationId xmlns:a16="http://schemas.microsoft.com/office/drawing/2014/main" id="{10DCE355-77BB-7662-94BB-D495F103392C}"/>
              </a:ext>
            </a:extLst>
          </p:cNvPr>
          <p:cNvSpPr txBox="1"/>
          <p:nvPr/>
        </p:nvSpPr>
        <p:spPr>
          <a:xfrm>
            <a:off x="862719" y="3774406"/>
            <a:ext cx="10405607" cy="461665"/>
          </a:xfrm>
          <a:prstGeom prst="rect">
            <a:avLst/>
          </a:prstGeom>
          <a:noFill/>
        </p:spPr>
        <p:txBody>
          <a:bodyPr wrap="square" rtlCol="0">
            <a:spAutoFit/>
          </a:bodyPr>
          <a:lstStyle/>
          <a:p>
            <a:pPr>
              <a:buClr>
                <a:schemeClr val="accent1"/>
              </a:buClr>
            </a:pPr>
            <a:r>
              <a:rPr kumimoji="1" lang="ja-JP" altLang="en-US" sz="2400" b="1" dirty="0">
                <a:solidFill>
                  <a:schemeClr val="tx1">
                    <a:lumMod val="95000"/>
                    <a:lumOff val="5000"/>
                  </a:schemeClr>
                </a:solidFill>
              </a:rPr>
              <a:t>問題点（２）： </a:t>
            </a:r>
            <a:r>
              <a:rPr kumimoji="1" lang="ja-JP" altLang="en-US" sz="2400" b="1" dirty="0">
                <a:solidFill>
                  <a:srgbClr val="0070C0"/>
                </a:solidFill>
              </a:rPr>
              <a:t>接客の流れが固定的　→　</a:t>
            </a:r>
            <a:r>
              <a:rPr kumimoji="1" lang="en-US" altLang="ja-JP" sz="2400" b="1" dirty="0">
                <a:solidFill>
                  <a:srgbClr val="0070C0"/>
                </a:solidFill>
              </a:rPr>
              <a:t>LLM</a:t>
            </a:r>
            <a:r>
              <a:rPr kumimoji="1" lang="ja-JP" altLang="en-US" sz="2400" b="1" dirty="0">
                <a:solidFill>
                  <a:srgbClr val="0070C0"/>
                </a:solidFill>
              </a:rPr>
              <a:t>に状態遷移を作成させる</a:t>
            </a:r>
            <a:endParaRPr kumimoji="1" lang="en-US" altLang="ja-JP" sz="2400" b="1" dirty="0">
              <a:solidFill>
                <a:srgbClr val="0070C0"/>
              </a:solidFill>
            </a:endParaRPr>
          </a:p>
        </p:txBody>
      </p:sp>
      <p:pic>
        <p:nvPicPr>
          <p:cNvPr id="8" name="図 7" descr="テキスト&#10;&#10;AI によって生成されたコンテンツは間違っている可能性があります。">
            <a:extLst>
              <a:ext uri="{FF2B5EF4-FFF2-40B4-BE49-F238E27FC236}">
                <a16:creationId xmlns:a16="http://schemas.microsoft.com/office/drawing/2014/main" id="{18978AB3-2D4F-A015-22F8-B7E40D6645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78" y="1668007"/>
            <a:ext cx="3697288" cy="1881563"/>
          </a:xfrm>
          <a:prstGeom prst="rect">
            <a:avLst/>
          </a:prstGeom>
        </p:spPr>
      </p:pic>
      <p:pic>
        <p:nvPicPr>
          <p:cNvPr id="13" name="図 12" descr="ダイアグラム&#10;&#10;AI によって生成されたコンテンツは間違っている可能性があります。">
            <a:extLst>
              <a:ext uri="{FF2B5EF4-FFF2-40B4-BE49-F238E27FC236}">
                <a16:creationId xmlns:a16="http://schemas.microsoft.com/office/drawing/2014/main" id="{193FBA8F-6F91-E3E7-7665-CD5A47D150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6383" y="1553172"/>
            <a:ext cx="5626100" cy="2007207"/>
          </a:xfrm>
          <a:prstGeom prst="rect">
            <a:avLst/>
          </a:prstGeom>
        </p:spPr>
      </p:pic>
      <p:sp>
        <p:nvSpPr>
          <p:cNvPr id="14" name="矢印: 右 13">
            <a:extLst>
              <a:ext uri="{FF2B5EF4-FFF2-40B4-BE49-F238E27FC236}">
                <a16:creationId xmlns:a16="http://schemas.microsoft.com/office/drawing/2014/main" id="{D712C9E4-2B5B-4ED5-B391-DBC7BE1038A2}"/>
              </a:ext>
            </a:extLst>
          </p:cNvPr>
          <p:cNvSpPr/>
          <p:nvPr/>
        </p:nvSpPr>
        <p:spPr>
          <a:xfrm>
            <a:off x="4938017" y="2248974"/>
            <a:ext cx="592004" cy="386553"/>
          </a:xfrm>
          <a:prstGeom prst="rightArrow">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図 25" descr="QR コード&#10;&#10;AI によって生成されたコンテンツは間違っている可能性があります。">
            <a:extLst>
              <a:ext uri="{FF2B5EF4-FFF2-40B4-BE49-F238E27FC236}">
                <a16:creationId xmlns:a16="http://schemas.microsoft.com/office/drawing/2014/main" id="{EC67C7B3-0926-289D-B875-3921E86AEC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8" y="4548465"/>
            <a:ext cx="3067395" cy="1450859"/>
          </a:xfrm>
          <a:prstGeom prst="rect">
            <a:avLst/>
          </a:prstGeom>
        </p:spPr>
      </p:pic>
      <p:pic>
        <p:nvPicPr>
          <p:cNvPr id="28" name="図 27" descr="ダイアグラム&#10;&#10;AI によって生成されたコンテンツは間違っている可能性があります。">
            <a:extLst>
              <a:ext uri="{FF2B5EF4-FFF2-40B4-BE49-F238E27FC236}">
                <a16:creationId xmlns:a16="http://schemas.microsoft.com/office/drawing/2014/main" id="{441867DA-6157-B125-C568-E939552930E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55102" y="4314712"/>
            <a:ext cx="3645329" cy="1918363"/>
          </a:xfrm>
          <a:prstGeom prst="rect">
            <a:avLst/>
          </a:prstGeom>
        </p:spPr>
      </p:pic>
      <p:pic>
        <p:nvPicPr>
          <p:cNvPr id="30" name="図 29" descr="ダイアグラム&#10;&#10;AI によって生成されたコンテンツは間違っている可能性があります。">
            <a:extLst>
              <a:ext uri="{FF2B5EF4-FFF2-40B4-BE49-F238E27FC236}">
                <a16:creationId xmlns:a16="http://schemas.microsoft.com/office/drawing/2014/main" id="{15ADC9DF-9451-71F4-7142-940B33FF3ED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11586" y="4312354"/>
            <a:ext cx="4328160" cy="1814158"/>
          </a:xfrm>
          <a:prstGeom prst="rect">
            <a:avLst/>
          </a:prstGeom>
        </p:spPr>
      </p:pic>
      <p:sp>
        <p:nvSpPr>
          <p:cNvPr id="31" name="矢印: 右 30">
            <a:extLst>
              <a:ext uri="{FF2B5EF4-FFF2-40B4-BE49-F238E27FC236}">
                <a16:creationId xmlns:a16="http://schemas.microsoft.com/office/drawing/2014/main" id="{3FAF37C6-A3E5-F3F1-88E6-97DD11299174}"/>
              </a:ext>
            </a:extLst>
          </p:cNvPr>
          <p:cNvSpPr/>
          <p:nvPr/>
        </p:nvSpPr>
        <p:spPr>
          <a:xfrm>
            <a:off x="3216059" y="5093354"/>
            <a:ext cx="301238" cy="193277"/>
          </a:xfrm>
          <a:prstGeom prst="rightArrow">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矢印: 右 31">
            <a:extLst>
              <a:ext uri="{FF2B5EF4-FFF2-40B4-BE49-F238E27FC236}">
                <a16:creationId xmlns:a16="http://schemas.microsoft.com/office/drawing/2014/main" id="{B1F164CA-44AA-5641-C18D-32A80C71D526}"/>
              </a:ext>
            </a:extLst>
          </p:cNvPr>
          <p:cNvSpPr/>
          <p:nvPr/>
        </p:nvSpPr>
        <p:spPr>
          <a:xfrm>
            <a:off x="7405389" y="5093354"/>
            <a:ext cx="301238" cy="193277"/>
          </a:xfrm>
          <a:prstGeom prst="rightArrow">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1187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BFE9E6-EA35-559A-20F3-3DB6878F5B67}"/>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40A86FB4-4E05-BEB3-E838-941D25FF6A5F}"/>
              </a:ext>
            </a:extLst>
          </p:cNvPr>
          <p:cNvSpPr/>
          <p:nvPr/>
        </p:nvSpPr>
        <p:spPr>
          <a:xfrm>
            <a:off x="926327" y="1241496"/>
            <a:ext cx="10405607" cy="74640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C9C79DA-79EB-BFA0-C057-4A9233F5ABF1}"/>
              </a:ext>
            </a:extLst>
          </p:cNvPr>
          <p:cNvSpPr>
            <a:spLocks noGrp="1"/>
          </p:cNvSpPr>
          <p:nvPr>
            <p:ph type="title"/>
          </p:nvPr>
        </p:nvSpPr>
        <p:spPr>
          <a:xfrm>
            <a:off x="1097278" y="208817"/>
            <a:ext cx="10058400" cy="896852"/>
          </a:xfrm>
        </p:spPr>
        <p:txBody>
          <a:bodyPr/>
          <a:lstStyle/>
          <a:p>
            <a:r>
              <a:rPr lang="ja-JP" altLang="en-US" dirty="0"/>
              <a:t>複数顧客接客訓練とは</a:t>
            </a:r>
            <a:endParaRPr kumimoji="1" lang="ja-JP" altLang="en-US" dirty="0"/>
          </a:p>
        </p:txBody>
      </p:sp>
      <p:cxnSp>
        <p:nvCxnSpPr>
          <p:cNvPr id="11" name="直線コネクタ 10">
            <a:extLst>
              <a:ext uri="{FF2B5EF4-FFF2-40B4-BE49-F238E27FC236}">
                <a16:creationId xmlns:a16="http://schemas.microsoft.com/office/drawing/2014/main" id="{F4C7B95A-ABE9-D31C-7719-B7E0A9BCD445}"/>
              </a:ext>
            </a:extLst>
          </p:cNvPr>
          <p:cNvCxnSpPr/>
          <p:nvPr/>
        </p:nvCxnSpPr>
        <p:spPr>
          <a:xfrm flipV="1">
            <a:off x="1036322" y="995211"/>
            <a:ext cx="10295612" cy="172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コンテンツ プレースホルダー 13">
            <a:extLst>
              <a:ext uri="{FF2B5EF4-FFF2-40B4-BE49-F238E27FC236}">
                <a16:creationId xmlns:a16="http://schemas.microsoft.com/office/drawing/2014/main" id="{2A46D2D8-3196-719A-C931-ABE92BB226AE}"/>
              </a:ext>
            </a:extLst>
          </p:cNvPr>
          <p:cNvSpPr>
            <a:spLocks noGrp="1"/>
          </p:cNvSpPr>
          <p:nvPr>
            <p:ph idx="1"/>
          </p:nvPr>
        </p:nvSpPr>
        <p:spPr>
          <a:xfrm>
            <a:off x="1187605" y="1254691"/>
            <a:ext cx="9816789" cy="628591"/>
          </a:xfrm>
        </p:spPr>
        <p:txBody>
          <a:bodyPr/>
          <a:lstStyle/>
          <a:p>
            <a:r>
              <a:rPr lang="ja-JP" altLang="en-US" dirty="0">
                <a:solidFill>
                  <a:schemeClr val="tx1"/>
                </a:solidFill>
              </a:rPr>
              <a:t>・複数の顧客へ接客を行う場面における訓練</a:t>
            </a:r>
            <a:endParaRPr lang="en-US" altLang="ja-JP" dirty="0">
              <a:solidFill>
                <a:schemeClr val="tx1"/>
              </a:solidFill>
            </a:endParaRPr>
          </a:p>
        </p:txBody>
      </p:sp>
      <p:sp>
        <p:nvSpPr>
          <p:cNvPr id="4" name="日付プレースホルダー 3">
            <a:extLst>
              <a:ext uri="{FF2B5EF4-FFF2-40B4-BE49-F238E27FC236}">
                <a16:creationId xmlns:a16="http://schemas.microsoft.com/office/drawing/2014/main" id="{E097665D-71F3-8082-5247-D29C34D4261F}"/>
              </a:ext>
            </a:extLst>
          </p:cNvPr>
          <p:cNvSpPr>
            <a:spLocks noGrp="1"/>
          </p:cNvSpPr>
          <p:nvPr>
            <p:ph type="dt" sz="half" idx="10"/>
          </p:nvPr>
        </p:nvSpPr>
        <p:spPr>
          <a:xfrm>
            <a:off x="44844" y="6519646"/>
            <a:ext cx="2472271" cy="365125"/>
          </a:xfrm>
        </p:spPr>
        <p:txBody>
          <a:bodyPr/>
          <a:lstStyle/>
          <a:p>
            <a:fld id="{B71C10F4-D259-4E7D-9998-808BC7CEDA45}" type="datetime1">
              <a:rPr kumimoji="1" lang="ja-JP" altLang="en-US" smtClean="0"/>
              <a:t>2025/6/11</a:t>
            </a:fld>
            <a:endParaRPr kumimoji="1" lang="ja-JP" altLang="en-US"/>
          </a:p>
        </p:txBody>
      </p:sp>
      <p:sp>
        <p:nvSpPr>
          <p:cNvPr id="6" name="スライド番号プレースホルダー 5">
            <a:extLst>
              <a:ext uri="{FF2B5EF4-FFF2-40B4-BE49-F238E27FC236}">
                <a16:creationId xmlns:a16="http://schemas.microsoft.com/office/drawing/2014/main" id="{AA44455E-4772-A350-F865-B749391B6631}"/>
              </a:ext>
            </a:extLst>
          </p:cNvPr>
          <p:cNvSpPr>
            <a:spLocks noGrp="1"/>
          </p:cNvSpPr>
          <p:nvPr>
            <p:ph type="sldNum" sz="quarter" idx="12"/>
          </p:nvPr>
        </p:nvSpPr>
        <p:spPr>
          <a:xfrm>
            <a:off x="10784259" y="6486566"/>
            <a:ext cx="1312025" cy="365125"/>
          </a:xfrm>
        </p:spPr>
        <p:txBody>
          <a:bodyPr/>
          <a:lstStyle/>
          <a:p>
            <a:fld id="{FEF13177-6D45-4C76-BBB0-890CE83CA06E}" type="slidenum">
              <a:rPr kumimoji="1" lang="ja-JP" altLang="en-US" smtClean="0"/>
              <a:t>6</a:t>
            </a:fld>
            <a:endParaRPr kumimoji="1" lang="ja-JP" altLang="en-US"/>
          </a:p>
        </p:txBody>
      </p:sp>
      <p:pic>
        <p:nvPicPr>
          <p:cNvPr id="15" name="グラフィックス 14" descr="男性 単色塗りつぶし">
            <a:extLst>
              <a:ext uri="{FF2B5EF4-FFF2-40B4-BE49-F238E27FC236}">
                <a16:creationId xmlns:a16="http://schemas.microsoft.com/office/drawing/2014/main" id="{9D768A63-EC8E-5FFA-0E57-3D6E76EF58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40347" y="2242711"/>
            <a:ext cx="902143" cy="902143"/>
          </a:xfrm>
          <a:prstGeom prst="rect">
            <a:avLst/>
          </a:prstGeom>
        </p:spPr>
      </p:pic>
      <p:pic>
        <p:nvPicPr>
          <p:cNvPr id="18" name="グラフィックス 17" descr="食事をしている人 単色塗りつぶし">
            <a:extLst>
              <a:ext uri="{FF2B5EF4-FFF2-40B4-BE49-F238E27FC236}">
                <a16:creationId xmlns:a16="http://schemas.microsoft.com/office/drawing/2014/main" id="{9312F775-4F29-8688-7F35-F60ED250419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64563" y="2322847"/>
            <a:ext cx="914400" cy="914400"/>
          </a:xfrm>
          <a:prstGeom prst="rect">
            <a:avLst/>
          </a:prstGeom>
        </p:spPr>
      </p:pic>
      <p:pic>
        <p:nvPicPr>
          <p:cNvPr id="29" name="グラフィックス 28" descr="男性の集団 単色塗りつぶし">
            <a:extLst>
              <a:ext uri="{FF2B5EF4-FFF2-40B4-BE49-F238E27FC236}">
                <a16:creationId xmlns:a16="http://schemas.microsoft.com/office/drawing/2014/main" id="{F43BDA1F-871B-42D5-FCFA-ED3B024F14D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42490" y="2132258"/>
            <a:ext cx="875444" cy="875444"/>
          </a:xfrm>
          <a:prstGeom prst="rect">
            <a:avLst/>
          </a:prstGeom>
        </p:spPr>
      </p:pic>
      <p:pic>
        <p:nvPicPr>
          <p:cNvPr id="33" name="グラフィックス 32" descr="男子生徒 単色塗りつぶし">
            <a:extLst>
              <a:ext uri="{FF2B5EF4-FFF2-40B4-BE49-F238E27FC236}">
                <a16:creationId xmlns:a16="http://schemas.microsoft.com/office/drawing/2014/main" id="{6A627487-63F0-A03A-9CCE-735B777685B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92718" y="3186240"/>
            <a:ext cx="1485221" cy="1485221"/>
          </a:xfrm>
          <a:prstGeom prst="rect">
            <a:avLst/>
          </a:prstGeom>
        </p:spPr>
      </p:pic>
      <p:pic>
        <p:nvPicPr>
          <p:cNvPr id="34" name="グラフィックス 33" descr="食事をしている人 単色塗りつぶし">
            <a:extLst>
              <a:ext uri="{FF2B5EF4-FFF2-40B4-BE49-F238E27FC236}">
                <a16:creationId xmlns:a16="http://schemas.microsoft.com/office/drawing/2014/main" id="{93762EAD-049B-72BE-0EF8-2E826FAE448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5485102" y="2929609"/>
            <a:ext cx="1398004" cy="1398004"/>
          </a:xfrm>
          <a:prstGeom prst="rect">
            <a:avLst/>
          </a:prstGeom>
        </p:spPr>
      </p:pic>
      <p:sp>
        <p:nvSpPr>
          <p:cNvPr id="39" name="テキスト ボックス 38">
            <a:extLst>
              <a:ext uri="{FF2B5EF4-FFF2-40B4-BE49-F238E27FC236}">
                <a16:creationId xmlns:a16="http://schemas.microsoft.com/office/drawing/2014/main" id="{4F345E21-ACEC-05A8-89E1-0F78077AACF1}"/>
              </a:ext>
            </a:extLst>
          </p:cNvPr>
          <p:cNvSpPr txBox="1"/>
          <p:nvPr/>
        </p:nvSpPr>
        <p:spPr>
          <a:xfrm>
            <a:off x="680642" y="5037447"/>
            <a:ext cx="10830711" cy="461665"/>
          </a:xfrm>
          <a:prstGeom prst="rect">
            <a:avLst/>
          </a:prstGeom>
          <a:noFill/>
        </p:spPr>
        <p:txBody>
          <a:bodyPr wrap="square" rtlCol="0">
            <a:spAutoFit/>
          </a:bodyPr>
          <a:lstStyle/>
          <a:p>
            <a:pPr algn="ctr">
              <a:buClr>
                <a:schemeClr val="accent1"/>
              </a:buClr>
            </a:pPr>
            <a:r>
              <a:rPr kumimoji="1" lang="ja-JP" altLang="en-US" sz="2400" b="1" dirty="0"/>
              <a:t>従来は </a:t>
            </a:r>
            <a:r>
              <a:rPr kumimoji="1" lang="en-US" altLang="ja-JP" sz="2400" b="1" u="sng" dirty="0">
                <a:solidFill>
                  <a:srgbClr val="E48312"/>
                </a:solidFill>
              </a:rPr>
              <a:t>On-the-Job-Training (OJT) </a:t>
            </a:r>
            <a:r>
              <a:rPr kumimoji="1" lang="ja-JP" altLang="en-US" sz="2400" b="1" dirty="0"/>
              <a:t>や</a:t>
            </a:r>
            <a:r>
              <a:rPr kumimoji="1" lang="ja-JP" altLang="en-US" sz="2400" b="1" u="sng" dirty="0">
                <a:solidFill>
                  <a:srgbClr val="E48312"/>
                </a:solidFill>
              </a:rPr>
              <a:t>対人ロールプレイ</a:t>
            </a:r>
            <a:r>
              <a:rPr kumimoji="1" lang="ja-JP" altLang="en-US" sz="2400" b="1" dirty="0"/>
              <a:t>によって訓練</a:t>
            </a:r>
            <a:endParaRPr kumimoji="1" lang="en-US" altLang="ja-JP" sz="2400" b="1" dirty="0"/>
          </a:p>
        </p:txBody>
      </p:sp>
      <p:sp>
        <p:nvSpPr>
          <p:cNvPr id="42" name="テキスト ボックス 41">
            <a:extLst>
              <a:ext uri="{FF2B5EF4-FFF2-40B4-BE49-F238E27FC236}">
                <a16:creationId xmlns:a16="http://schemas.microsoft.com/office/drawing/2014/main" id="{9EDF8046-E581-8043-3320-9930B282EA39}"/>
              </a:ext>
            </a:extLst>
          </p:cNvPr>
          <p:cNvSpPr txBox="1"/>
          <p:nvPr/>
        </p:nvSpPr>
        <p:spPr>
          <a:xfrm>
            <a:off x="8023373" y="3131102"/>
            <a:ext cx="2024252" cy="369332"/>
          </a:xfrm>
          <a:prstGeom prst="rect">
            <a:avLst/>
          </a:prstGeom>
          <a:noFill/>
        </p:spPr>
        <p:txBody>
          <a:bodyPr wrap="square" rtlCol="0">
            <a:spAutoFit/>
          </a:bodyPr>
          <a:lstStyle/>
          <a:p>
            <a:pPr algn="ctr"/>
            <a:r>
              <a:rPr kumimoji="1" lang="ja-JP" altLang="en-US" b="1" dirty="0"/>
              <a:t>入店対応</a:t>
            </a:r>
          </a:p>
        </p:txBody>
      </p:sp>
      <p:sp>
        <p:nvSpPr>
          <p:cNvPr id="43" name="吹き出し: 四角形 42">
            <a:extLst>
              <a:ext uri="{FF2B5EF4-FFF2-40B4-BE49-F238E27FC236}">
                <a16:creationId xmlns:a16="http://schemas.microsoft.com/office/drawing/2014/main" id="{FD861088-BAAE-BD64-9DF2-7C9FC46218DF}"/>
              </a:ext>
            </a:extLst>
          </p:cNvPr>
          <p:cNvSpPr/>
          <p:nvPr/>
        </p:nvSpPr>
        <p:spPr>
          <a:xfrm>
            <a:off x="3528304" y="1928188"/>
            <a:ext cx="1978343" cy="394659"/>
          </a:xfrm>
          <a:prstGeom prst="wedgeRectCallout">
            <a:avLst>
              <a:gd name="adj1" fmla="val -6492"/>
              <a:gd name="adj2" fmla="val 77352"/>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注文いいですか？</a:t>
            </a:r>
          </a:p>
        </p:txBody>
      </p:sp>
      <p:sp>
        <p:nvSpPr>
          <p:cNvPr id="44" name="テキスト ボックス 43">
            <a:extLst>
              <a:ext uri="{FF2B5EF4-FFF2-40B4-BE49-F238E27FC236}">
                <a16:creationId xmlns:a16="http://schemas.microsoft.com/office/drawing/2014/main" id="{19CFD2A5-E891-8E0D-ED52-8D28051D82A9}"/>
              </a:ext>
            </a:extLst>
          </p:cNvPr>
          <p:cNvSpPr txBox="1"/>
          <p:nvPr/>
        </p:nvSpPr>
        <p:spPr>
          <a:xfrm>
            <a:off x="3693741" y="3121917"/>
            <a:ext cx="2024252" cy="369332"/>
          </a:xfrm>
          <a:prstGeom prst="rect">
            <a:avLst/>
          </a:prstGeom>
          <a:noFill/>
        </p:spPr>
        <p:txBody>
          <a:bodyPr wrap="square" rtlCol="0">
            <a:spAutoFit/>
          </a:bodyPr>
          <a:lstStyle/>
          <a:p>
            <a:pPr algn="ctr"/>
            <a:r>
              <a:rPr kumimoji="1" lang="ja-JP" altLang="en-US" b="1" dirty="0"/>
              <a:t>注文対応</a:t>
            </a:r>
          </a:p>
        </p:txBody>
      </p:sp>
      <p:sp>
        <p:nvSpPr>
          <p:cNvPr id="46" name="テキスト ボックス 45">
            <a:extLst>
              <a:ext uri="{FF2B5EF4-FFF2-40B4-BE49-F238E27FC236}">
                <a16:creationId xmlns:a16="http://schemas.microsoft.com/office/drawing/2014/main" id="{47B67B43-320B-013F-6EDE-ED2485670EF0}"/>
              </a:ext>
            </a:extLst>
          </p:cNvPr>
          <p:cNvSpPr txBox="1"/>
          <p:nvPr/>
        </p:nvSpPr>
        <p:spPr>
          <a:xfrm>
            <a:off x="5250961" y="4217470"/>
            <a:ext cx="2024252" cy="369332"/>
          </a:xfrm>
          <a:prstGeom prst="rect">
            <a:avLst/>
          </a:prstGeom>
          <a:noFill/>
        </p:spPr>
        <p:txBody>
          <a:bodyPr wrap="square" rtlCol="0">
            <a:spAutoFit/>
          </a:bodyPr>
          <a:lstStyle/>
          <a:p>
            <a:pPr algn="ctr"/>
            <a:r>
              <a:rPr kumimoji="1" lang="ja-JP" altLang="en-US" b="1" dirty="0"/>
              <a:t>クレーム対応</a:t>
            </a:r>
          </a:p>
        </p:txBody>
      </p:sp>
      <p:sp>
        <p:nvSpPr>
          <p:cNvPr id="47" name="吹き出し: 四角形 46">
            <a:extLst>
              <a:ext uri="{FF2B5EF4-FFF2-40B4-BE49-F238E27FC236}">
                <a16:creationId xmlns:a16="http://schemas.microsoft.com/office/drawing/2014/main" id="{40317997-BC88-BD00-91F6-A41ACB6F2B04}"/>
              </a:ext>
            </a:extLst>
          </p:cNvPr>
          <p:cNvSpPr/>
          <p:nvPr/>
        </p:nvSpPr>
        <p:spPr>
          <a:xfrm flipH="1">
            <a:off x="5490106" y="2551914"/>
            <a:ext cx="2024250" cy="394659"/>
          </a:xfrm>
          <a:prstGeom prst="wedgeRectCallout">
            <a:avLst>
              <a:gd name="adj1" fmla="val -6492"/>
              <a:gd name="adj2" fmla="val 77352"/>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料理に髪の毛が</a:t>
            </a:r>
            <a:r>
              <a:rPr kumimoji="1" lang="en-US" altLang="ja-JP" dirty="0">
                <a:solidFill>
                  <a:schemeClr val="tx1"/>
                </a:solidFill>
              </a:rPr>
              <a:t>…</a:t>
            </a:r>
            <a:endParaRPr kumimoji="1" lang="ja-JP" altLang="en-US" dirty="0">
              <a:solidFill>
                <a:schemeClr val="tx1"/>
              </a:solidFill>
            </a:endParaRPr>
          </a:p>
        </p:txBody>
      </p:sp>
      <p:sp>
        <p:nvSpPr>
          <p:cNvPr id="48" name="吹き出し: 四角形 47">
            <a:extLst>
              <a:ext uri="{FF2B5EF4-FFF2-40B4-BE49-F238E27FC236}">
                <a16:creationId xmlns:a16="http://schemas.microsoft.com/office/drawing/2014/main" id="{2701A1D4-45C2-5EC0-0A6E-9489C5B0B1C0}"/>
              </a:ext>
            </a:extLst>
          </p:cNvPr>
          <p:cNvSpPr/>
          <p:nvPr/>
        </p:nvSpPr>
        <p:spPr>
          <a:xfrm flipH="1">
            <a:off x="7751989" y="1730858"/>
            <a:ext cx="1478858" cy="394659"/>
          </a:xfrm>
          <a:prstGeom prst="wedgeRectCallout">
            <a:avLst>
              <a:gd name="adj1" fmla="val -6492"/>
              <a:gd name="adj2" fmla="val 77352"/>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すみません</a:t>
            </a:r>
          </a:p>
        </p:txBody>
      </p:sp>
      <p:sp>
        <p:nvSpPr>
          <p:cNvPr id="5" name="四角形吹き出し 4">
            <a:extLst>
              <a:ext uri="{FF2B5EF4-FFF2-40B4-BE49-F238E27FC236}">
                <a16:creationId xmlns:a16="http://schemas.microsoft.com/office/drawing/2014/main" id="{8FDD5F67-2763-9091-4D60-18CF9160D5DD}"/>
              </a:ext>
            </a:extLst>
          </p:cNvPr>
          <p:cNvSpPr/>
          <p:nvPr/>
        </p:nvSpPr>
        <p:spPr>
          <a:xfrm>
            <a:off x="3086471" y="5643519"/>
            <a:ext cx="6195265" cy="643271"/>
          </a:xfrm>
          <a:prstGeom prst="wedgeRectCallout">
            <a:avLst>
              <a:gd name="adj1" fmla="val 5038"/>
              <a:gd name="adj2" fmla="val -76558"/>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a:solidFill>
                  <a:srgbClr val="FFFF00"/>
                </a:solidFill>
              </a:rPr>
              <a:t>実施にあたり、人的コストが必要となる</a:t>
            </a:r>
          </a:p>
        </p:txBody>
      </p:sp>
    </p:spTree>
    <p:extLst>
      <p:ext uri="{BB962C8B-B14F-4D97-AF65-F5344CB8AC3E}">
        <p14:creationId xmlns:p14="http://schemas.microsoft.com/office/powerpoint/2010/main" val="2620486146"/>
      </p:ext>
    </p:extLst>
  </p:cSld>
  <p:clrMapOvr>
    <a:masterClrMapping/>
  </p:clrMapOvr>
  <mc:AlternateContent xmlns:mc="http://schemas.openxmlformats.org/markup-compatibility/2006" xmlns:p14="http://schemas.microsoft.com/office/powerpoint/2010/main">
    <mc:Choice Requires="p14">
      <p:transition spd="slow" p14:dur="2000" advTm="62825"/>
    </mc:Choice>
    <mc:Fallback xmlns="">
      <p:transition spd="slow" advTm="6282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A853E6-31E8-1F80-1E64-16457082068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546525D-0A9D-F1D2-F4BB-638B6ADD2ABB}"/>
              </a:ext>
            </a:extLst>
          </p:cNvPr>
          <p:cNvSpPr>
            <a:spLocks noGrp="1"/>
          </p:cNvSpPr>
          <p:nvPr>
            <p:ph type="title"/>
          </p:nvPr>
        </p:nvSpPr>
        <p:spPr/>
        <p:txBody>
          <a:bodyPr/>
          <a:lstStyle/>
          <a:p>
            <a:r>
              <a:rPr kumimoji="1" lang="ja-JP" altLang="en-US"/>
              <a:t>目次</a:t>
            </a:r>
          </a:p>
        </p:txBody>
      </p:sp>
      <p:sp>
        <p:nvSpPr>
          <p:cNvPr id="4" name="日付プレースホルダー 3">
            <a:extLst>
              <a:ext uri="{FF2B5EF4-FFF2-40B4-BE49-F238E27FC236}">
                <a16:creationId xmlns:a16="http://schemas.microsoft.com/office/drawing/2014/main" id="{BEFAC81B-E5DD-7C54-5E0E-7C88BA6D46A7}"/>
              </a:ext>
            </a:extLst>
          </p:cNvPr>
          <p:cNvSpPr>
            <a:spLocks noGrp="1"/>
          </p:cNvSpPr>
          <p:nvPr>
            <p:ph type="dt" sz="half" idx="10"/>
          </p:nvPr>
        </p:nvSpPr>
        <p:spPr/>
        <p:txBody>
          <a:bodyPr/>
          <a:lstStyle/>
          <a:p>
            <a:fld id="{EC21C8B4-4787-4A56-9BEC-137DCCE37663}" type="datetime1">
              <a:rPr kumimoji="1" lang="ja-JP" altLang="en-US" smtClean="0"/>
              <a:t>2025/6/11</a:t>
            </a:fld>
            <a:endParaRPr kumimoji="1" lang="ja-JP" altLang="en-US"/>
          </a:p>
        </p:txBody>
      </p:sp>
      <p:sp>
        <p:nvSpPr>
          <p:cNvPr id="5" name="スライド番号プレースホルダー 4">
            <a:extLst>
              <a:ext uri="{FF2B5EF4-FFF2-40B4-BE49-F238E27FC236}">
                <a16:creationId xmlns:a16="http://schemas.microsoft.com/office/drawing/2014/main" id="{8FDA746F-41FB-6254-93BF-E8B72290F16D}"/>
              </a:ext>
            </a:extLst>
          </p:cNvPr>
          <p:cNvSpPr>
            <a:spLocks noGrp="1"/>
          </p:cNvSpPr>
          <p:nvPr>
            <p:ph type="sldNum" sz="quarter" idx="12"/>
          </p:nvPr>
        </p:nvSpPr>
        <p:spPr/>
        <p:txBody>
          <a:bodyPr/>
          <a:lstStyle/>
          <a:p>
            <a:fld id="{FEF13177-6D45-4C76-BBB0-890CE83CA06E}" type="slidenum">
              <a:rPr kumimoji="1" lang="ja-JP" altLang="en-US" smtClean="0"/>
              <a:t>7</a:t>
            </a:fld>
            <a:endParaRPr kumimoji="1" lang="ja-JP" altLang="en-US"/>
          </a:p>
        </p:txBody>
      </p:sp>
      <p:sp>
        <p:nvSpPr>
          <p:cNvPr id="8" name="コンテンツ プレースホルダー 2">
            <a:extLst>
              <a:ext uri="{FF2B5EF4-FFF2-40B4-BE49-F238E27FC236}">
                <a16:creationId xmlns:a16="http://schemas.microsoft.com/office/drawing/2014/main" id="{5887A362-2552-5EC6-2279-1F0909DF0229}"/>
              </a:ext>
            </a:extLst>
          </p:cNvPr>
          <p:cNvSpPr txBox="1">
            <a:spLocks/>
          </p:cNvSpPr>
          <p:nvPr/>
        </p:nvSpPr>
        <p:spPr>
          <a:xfrm>
            <a:off x="1097280" y="1932820"/>
            <a:ext cx="10058400" cy="4023360"/>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nSpc>
                <a:spcPct val="150000"/>
              </a:lnSpc>
            </a:pPr>
            <a:r>
              <a:rPr lang="ja-JP" altLang="en-US" sz="3200"/>
              <a:t>・複数顧客接客訓練とは</a:t>
            </a:r>
            <a:endParaRPr lang="en-US" altLang="ja-JP" sz="3200" dirty="0"/>
          </a:p>
          <a:p>
            <a:pPr>
              <a:lnSpc>
                <a:spcPct val="150000"/>
              </a:lnSpc>
            </a:pPr>
            <a:r>
              <a:rPr lang="ja-JP" altLang="en-US" sz="3200" b="1"/>
              <a:t>・</a:t>
            </a:r>
            <a:r>
              <a:rPr lang="ja-JP" altLang="en-US" sz="3200" b="1" u="sng"/>
              <a:t>先行研究における取り組み</a:t>
            </a:r>
            <a:endParaRPr lang="en-US" altLang="ja-JP" sz="3200" b="1" u="sng" dirty="0"/>
          </a:p>
          <a:p>
            <a:pPr>
              <a:lnSpc>
                <a:spcPct val="150000"/>
              </a:lnSpc>
            </a:pPr>
            <a:r>
              <a:rPr lang="ja-JP" altLang="en-US" sz="3200"/>
              <a:t>・先行研究における課題</a:t>
            </a:r>
            <a:endParaRPr lang="en-US" altLang="ja-JP" sz="3200" dirty="0"/>
          </a:p>
          <a:p>
            <a:pPr>
              <a:lnSpc>
                <a:spcPct val="150000"/>
              </a:lnSpc>
            </a:pPr>
            <a:r>
              <a:rPr lang="ja-JP" altLang="en-US" sz="3200"/>
              <a:t>・提案手法</a:t>
            </a:r>
            <a:endParaRPr lang="en-US" altLang="ja-JP" sz="3200" dirty="0"/>
          </a:p>
          <a:p>
            <a:pPr>
              <a:lnSpc>
                <a:spcPct val="150000"/>
              </a:lnSpc>
            </a:pPr>
            <a:r>
              <a:rPr lang="ja-JP" altLang="en-US" sz="3200"/>
              <a:t>・評価実験</a:t>
            </a:r>
            <a:endParaRPr lang="en-US" altLang="ja-JP" sz="3200" dirty="0"/>
          </a:p>
        </p:txBody>
      </p:sp>
    </p:spTree>
    <p:extLst>
      <p:ext uri="{BB962C8B-B14F-4D97-AF65-F5344CB8AC3E}">
        <p14:creationId xmlns:p14="http://schemas.microsoft.com/office/powerpoint/2010/main" val="3597499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0F75D7-1C60-A9AC-C793-0A7154C875CD}"/>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2D958F7B-A42A-0434-463A-507FAA57D26E}"/>
              </a:ext>
            </a:extLst>
          </p:cNvPr>
          <p:cNvSpPr/>
          <p:nvPr/>
        </p:nvSpPr>
        <p:spPr>
          <a:xfrm>
            <a:off x="797630" y="1093161"/>
            <a:ext cx="10405607" cy="7824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5B85BB6E-A94E-9B10-5DCE-DE271A577318}"/>
              </a:ext>
            </a:extLst>
          </p:cNvPr>
          <p:cNvSpPr>
            <a:spLocks noGrp="1"/>
          </p:cNvSpPr>
          <p:nvPr>
            <p:ph type="title"/>
          </p:nvPr>
        </p:nvSpPr>
        <p:spPr>
          <a:xfrm>
            <a:off x="895646" y="97621"/>
            <a:ext cx="10644350" cy="655251"/>
          </a:xfrm>
        </p:spPr>
        <p:txBody>
          <a:bodyPr>
            <a:noAutofit/>
          </a:bodyPr>
          <a:lstStyle/>
          <a:p>
            <a:r>
              <a:rPr kumimoji="1" lang="ja-JP" altLang="en-US" sz="3600" dirty="0"/>
              <a:t>シナリオによる複数顧客接客訓練システム（先行研究</a:t>
            </a:r>
            <a:r>
              <a:rPr kumimoji="1" lang="en-US" altLang="ja-JP" sz="3600" baseline="30000" dirty="0"/>
              <a:t>*</a:t>
            </a:r>
            <a:r>
              <a:rPr kumimoji="1" lang="ja-JP" altLang="en-US" sz="3600" dirty="0"/>
              <a:t>）</a:t>
            </a:r>
          </a:p>
        </p:txBody>
      </p:sp>
      <p:cxnSp>
        <p:nvCxnSpPr>
          <p:cNvPr id="11" name="直線コネクタ 10">
            <a:extLst>
              <a:ext uri="{FF2B5EF4-FFF2-40B4-BE49-F238E27FC236}">
                <a16:creationId xmlns:a16="http://schemas.microsoft.com/office/drawing/2014/main" id="{BAC7F169-68E0-6253-38AA-19758AC4ABA3}"/>
              </a:ext>
            </a:extLst>
          </p:cNvPr>
          <p:cNvCxnSpPr/>
          <p:nvPr/>
        </p:nvCxnSpPr>
        <p:spPr>
          <a:xfrm flipV="1">
            <a:off x="1017474" y="676568"/>
            <a:ext cx="10295612" cy="172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矢印: 下カーブ 19">
            <a:extLst>
              <a:ext uri="{FF2B5EF4-FFF2-40B4-BE49-F238E27FC236}">
                <a16:creationId xmlns:a16="http://schemas.microsoft.com/office/drawing/2014/main" id="{CC3CF049-E7AB-32C8-A220-E3FCAF601109}"/>
              </a:ext>
            </a:extLst>
          </p:cNvPr>
          <p:cNvSpPr/>
          <p:nvPr/>
        </p:nvSpPr>
        <p:spPr>
          <a:xfrm flipH="1">
            <a:off x="8235630" y="2794692"/>
            <a:ext cx="682939" cy="317290"/>
          </a:xfrm>
          <a:prstGeom prst="curvedDown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53" name="図 52" descr="ダイアグラム&#10;&#10;自動的に生成された説明">
            <a:extLst>
              <a:ext uri="{FF2B5EF4-FFF2-40B4-BE49-F238E27FC236}">
                <a16:creationId xmlns:a16="http://schemas.microsoft.com/office/drawing/2014/main" id="{5A3B8503-F8A0-3505-39D9-B25B34DD24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5724" y="1795078"/>
            <a:ext cx="2127513" cy="3283200"/>
          </a:xfrm>
          <a:prstGeom prst="rect">
            <a:avLst/>
          </a:prstGeom>
        </p:spPr>
      </p:pic>
      <p:sp>
        <p:nvSpPr>
          <p:cNvPr id="3" name="テキスト ボックス 2">
            <a:extLst>
              <a:ext uri="{FF2B5EF4-FFF2-40B4-BE49-F238E27FC236}">
                <a16:creationId xmlns:a16="http://schemas.microsoft.com/office/drawing/2014/main" id="{39CE1AE5-FC7F-D5D3-9311-1241D4AD2C23}"/>
              </a:ext>
            </a:extLst>
          </p:cNvPr>
          <p:cNvSpPr txBox="1"/>
          <p:nvPr/>
        </p:nvSpPr>
        <p:spPr>
          <a:xfrm>
            <a:off x="530351" y="6479636"/>
            <a:ext cx="11488943" cy="307777"/>
          </a:xfrm>
          <a:prstGeom prst="rect">
            <a:avLst/>
          </a:prstGeom>
          <a:noFill/>
        </p:spPr>
        <p:txBody>
          <a:bodyPr wrap="square" rtlCol="0">
            <a:spAutoFit/>
          </a:bodyPr>
          <a:lstStyle/>
          <a:p>
            <a:pPr algn="ctr"/>
            <a:r>
              <a:rPr kumimoji="1" lang="en-US" altLang="ja-JP" sz="1400" dirty="0"/>
              <a:t>*『</a:t>
            </a:r>
            <a:r>
              <a:rPr kumimoji="1" lang="ja-JP" altLang="en-US" sz="1400" dirty="0"/>
              <a:t>複数接客タスクの訓練が可能なシナリオベース</a:t>
            </a:r>
            <a:r>
              <a:rPr kumimoji="1" lang="en-US" altLang="ja-JP" sz="1400" dirty="0"/>
              <a:t>VR</a:t>
            </a:r>
            <a:r>
              <a:rPr kumimoji="1" lang="ja-JP" altLang="en-US" sz="1400" dirty="0"/>
              <a:t>システム</a:t>
            </a:r>
            <a:r>
              <a:rPr kumimoji="1" lang="en-US" altLang="ja-JP" sz="1400" dirty="0"/>
              <a:t>』, </a:t>
            </a:r>
            <a:r>
              <a:rPr kumimoji="1" lang="ja-JP" altLang="en-US" sz="1400" dirty="0"/>
              <a:t>鈴木敏樹</a:t>
            </a:r>
            <a:r>
              <a:rPr kumimoji="1" lang="en-US" altLang="ja-JP" sz="1400" dirty="0"/>
              <a:t>, </a:t>
            </a:r>
            <a:r>
              <a:rPr kumimoji="1" lang="ja-JP" altLang="en-US" sz="1400" dirty="0"/>
              <a:t>古野友也</a:t>
            </a:r>
            <a:r>
              <a:rPr kumimoji="1" lang="en-US" altLang="ja-JP" sz="1400" dirty="0"/>
              <a:t>, </a:t>
            </a:r>
            <a:r>
              <a:rPr kumimoji="1" lang="ja-JP" altLang="en-US" sz="1400" dirty="0"/>
              <a:t>星野准一</a:t>
            </a:r>
            <a:r>
              <a:rPr kumimoji="1" lang="en-US" altLang="ja-JP" sz="1400" dirty="0"/>
              <a:t>, </a:t>
            </a:r>
            <a:r>
              <a:rPr kumimoji="1" lang="ja-JP" altLang="en-US" sz="1400" dirty="0"/>
              <a:t>情報処理学会論文誌</a:t>
            </a:r>
            <a:r>
              <a:rPr kumimoji="1" lang="en-US" altLang="ja-JP" sz="1400" dirty="0"/>
              <a:t>vol.65, No.1, 241-254, 2024, Jan</a:t>
            </a:r>
            <a:endParaRPr kumimoji="1" lang="ja-JP" altLang="en-US" sz="1400" dirty="0"/>
          </a:p>
        </p:txBody>
      </p:sp>
      <p:sp>
        <p:nvSpPr>
          <p:cNvPr id="4" name="日付プレースホルダー 3">
            <a:extLst>
              <a:ext uri="{FF2B5EF4-FFF2-40B4-BE49-F238E27FC236}">
                <a16:creationId xmlns:a16="http://schemas.microsoft.com/office/drawing/2014/main" id="{458815C3-8FAD-25BF-4284-9AB08084A2A4}"/>
              </a:ext>
            </a:extLst>
          </p:cNvPr>
          <p:cNvSpPr>
            <a:spLocks noGrp="1"/>
          </p:cNvSpPr>
          <p:nvPr>
            <p:ph type="dt" sz="half" idx="10"/>
          </p:nvPr>
        </p:nvSpPr>
        <p:spPr>
          <a:xfrm>
            <a:off x="44844" y="6519646"/>
            <a:ext cx="2472271" cy="307777"/>
          </a:xfrm>
        </p:spPr>
        <p:txBody>
          <a:bodyPr/>
          <a:lstStyle/>
          <a:p>
            <a:fld id="{B71C10F4-D259-4E7D-9998-808BC7CEDA45}" type="datetime1">
              <a:rPr kumimoji="1" lang="ja-JP" altLang="en-US" smtClean="0"/>
              <a:t>2025/6/11</a:t>
            </a:fld>
            <a:endParaRPr kumimoji="1" lang="ja-JP" altLang="en-US" dirty="0"/>
          </a:p>
        </p:txBody>
      </p:sp>
      <p:sp>
        <p:nvSpPr>
          <p:cNvPr id="6" name="スライド番号プレースホルダー 5">
            <a:extLst>
              <a:ext uri="{FF2B5EF4-FFF2-40B4-BE49-F238E27FC236}">
                <a16:creationId xmlns:a16="http://schemas.microsoft.com/office/drawing/2014/main" id="{2397E81C-D1EC-7573-7DCB-31E90125132E}"/>
              </a:ext>
            </a:extLst>
          </p:cNvPr>
          <p:cNvSpPr>
            <a:spLocks noGrp="1"/>
          </p:cNvSpPr>
          <p:nvPr>
            <p:ph type="sldNum" sz="quarter" idx="12"/>
          </p:nvPr>
        </p:nvSpPr>
        <p:spPr>
          <a:xfrm>
            <a:off x="10784259" y="6486566"/>
            <a:ext cx="1312025" cy="365125"/>
          </a:xfrm>
        </p:spPr>
        <p:txBody>
          <a:bodyPr/>
          <a:lstStyle/>
          <a:p>
            <a:fld id="{FEF13177-6D45-4C76-BBB0-890CE83CA06E}" type="slidenum">
              <a:rPr kumimoji="1" lang="ja-JP" altLang="en-US" smtClean="0"/>
              <a:t>8</a:t>
            </a:fld>
            <a:endParaRPr kumimoji="1" lang="ja-JP" altLang="en-US"/>
          </a:p>
        </p:txBody>
      </p:sp>
      <p:sp>
        <p:nvSpPr>
          <p:cNvPr id="52" name="テキスト ボックス 51">
            <a:extLst>
              <a:ext uri="{FF2B5EF4-FFF2-40B4-BE49-F238E27FC236}">
                <a16:creationId xmlns:a16="http://schemas.microsoft.com/office/drawing/2014/main" id="{A26BB906-5543-2A85-2E7C-EB442423EB8F}"/>
              </a:ext>
            </a:extLst>
          </p:cNvPr>
          <p:cNvSpPr txBox="1"/>
          <p:nvPr/>
        </p:nvSpPr>
        <p:spPr>
          <a:xfrm>
            <a:off x="8991704" y="1423183"/>
            <a:ext cx="2276977" cy="338554"/>
          </a:xfrm>
          <a:prstGeom prst="rect">
            <a:avLst/>
          </a:prstGeom>
          <a:noFill/>
        </p:spPr>
        <p:txBody>
          <a:bodyPr wrap="square" rtlCol="0">
            <a:spAutoFit/>
          </a:bodyPr>
          <a:lstStyle/>
          <a:p>
            <a:pPr algn="ctr"/>
            <a:r>
              <a:rPr kumimoji="1" lang="ja-JP" altLang="en-US" sz="1600" b="1" dirty="0"/>
              <a:t>訓練</a:t>
            </a:r>
            <a:r>
              <a:rPr kumimoji="1" lang="ja-JP" altLang="en-US" sz="1600" b="1"/>
              <a:t>の流れ</a:t>
            </a:r>
            <a:endParaRPr kumimoji="1" lang="ja-JP" altLang="en-US" sz="1600" b="1" dirty="0"/>
          </a:p>
        </p:txBody>
      </p:sp>
      <p:sp>
        <p:nvSpPr>
          <p:cNvPr id="10" name="テキスト ボックス 9">
            <a:extLst>
              <a:ext uri="{FF2B5EF4-FFF2-40B4-BE49-F238E27FC236}">
                <a16:creationId xmlns:a16="http://schemas.microsoft.com/office/drawing/2014/main" id="{00885399-9679-2236-C443-218602C1CB63}"/>
              </a:ext>
            </a:extLst>
          </p:cNvPr>
          <p:cNvSpPr txBox="1"/>
          <p:nvPr/>
        </p:nvSpPr>
        <p:spPr>
          <a:xfrm>
            <a:off x="2284817" y="5685676"/>
            <a:ext cx="7622365" cy="461665"/>
          </a:xfrm>
          <a:prstGeom prst="rect">
            <a:avLst/>
          </a:prstGeom>
          <a:noFill/>
        </p:spPr>
        <p:txBody>
          <a:bodyPr wrap="square" rtlCol="0">
            <a:spAutoFit/>
          </a:bodyPr>
          <a:lstStyle/>
          <a:p>
            <a:pPr algn="ctr">
              <a:buClr>
                <a:schemeClr val="accent1"/>
              </a:buClr>
            </a:pPr>
            <a:r>
              <a:rPr kumimoji="1" lang="en-US" altLang="ja-JP" sz="2400" b="1" dirty="0"/>
              <a:t>VR</a:t>
            </a:r>
            <a:r>
              <a:rPr kumimoji="1" lang="ja-JP" altLang="en-US" sz="2400" b="1"/>
              <a:t>空間における模擬的</a:t>
            </a:r>
            <a:r>
              <a:rPr kumimoji="1" lang="ja-JP" altLang="en-US" sz="2400" b="1" dirty="0"/>
              <a:t>な複数顧客</a:t>
            </a:r>
            <a:r>
              <a:rPr kumimoji="1" lang="ja-JP" altLang="en-US" sz="2400" b="1"/>
              <a:t>接客訓練が</a:t>
            </a:r>
            <a:r>
              <a:rPr kumimoji="1" lang="ja-JP" altLang="en-US" sz="2400" b="1" dirty="0"/>
              <a:t>可能</a:t>
            </a:r>
            <a:endParaRPr kumimoji="1" lang="en-US" altLang="ja-JP" sz="2400" b="1" dirty="0"/>
          </a:p>
        </p:txBody>
      </p:sp>
      <p:sp>
        <p:nvSpPr>
          <p:cNvPr id="12" name="テキスト ボックス 11">
            <a:extLst>
              <a:ext uri="{FF2B5EF4-FFF2-40B4-BE49-F238E27FC236}">
                <a16:creationId xmlns:a16="http://schemas.microsoft.com/office/drawing/2014/main" id="{D6AC1375-F3D7-D1C3-644F-F33FCF5EC60C}"/>
              </a:ext>
            </a:extLst>
          </p:cNvPr>
          <p:cNvSpPr txBox="1"/>
          <p:nvPr/>
        </p:nvSpPr>
        <p:spPr>
          <a:xfrm>
            <a:off x="658045" y="3178611"/>
            <a:ext cx="1581455" cy="584775"/>
          </a:xfrm>
          <a:prstGeom prst="rect">
            <a:avLst/>
          </a:prstGeom>
          <a:noFill/>
        </p:spPr>
        <p:txBody>
          <a:bodyPr wrap="square" rtlCol="0">
            <a:spAutoFit/>
          </a:bodyPr>
          <a:lstStyle/>
          <a:p>
            <a:pPr algn="ctr"/>
            <a:r>
              <a:rPr kumimoji="1" lang="ja-JP" altLang="en-US" sz="1600" b="1"/>
              <a:t>訓練者</a:t>
            </a:r>
            <a:endParaRPr kumimoji="1" lang="en-US" altLang="ja-JP" sz="1600" b="1" dirty="0"/>
          </a:p>
          <a:p>
            <a:pPr algn="ctr"/>
            <a:r>
              <a:rPr kumimoji="1" lang="ja-JP" altLang="en-US" sz="1600" b="1"/>
              <a:t>（ユーザ）</a:t>
            </a:r>
            <a:endParaRPr kumimoji="1" lang="ja-JP" altLang="en-US" sz="1600" b="1" dirty="0"/>
          </a:p>
        </p:txBody>
      </p:sp>
      <p:sp>
        <p:nvSpPr>
          <p:cNvPr id="18" name="直方体 17">
            <a:extLst>
              <a:ext uri="{FF2B5EF4-FFF2-40B4-BE49-F238E27FC236}">
                <a16:creationId xmlns:a16="http://schemas.microsoft.com/office/drawing/2014/main" id="{270F5324-67EB-8754-DAE4-323BFBFF2ED7}"/>
              </a:ext>
            </a:extLst>
          </p:cNvPr>
          <p:cNvSpPr/>
          <p:nvPr/>
        </p:nvSpPr>
        <p:spPr>
          <a:xfrm>
            <a:off x="2670627" y="1706140"/>
            <a:ext cx="5407849" cy="3705545"/>
          </a:xfrm>
          <a:prstGeom prst="cube">
            <a:avLst>
              <a:gd name="adj" fmla="val 22580"/>
            </a:avLst>
          </a:prstGeom>
          <a:noFill/>
          <a:ln>
            <a:solidFill>
              <a:srgbClr val="00B050"/>
            </a:solidFill>
            <a:prstDash val="sysDash"/>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 name="グラフィックス 20" descr="男子生徒 単色塗りつぶし">
            <a:extLst>
              <a:ext uri="{FF2B5EF4-FFF2-40B4-BE49-F238E27FC236}">
                <a16:creationId xmlns:a16="http://schemas.microsoft.com/office/drawing/2014/main" id="{CD886876-1D8E-D645-EE1A-917655BFABD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86901" y="3552338"/>
            <a:ext cx="1032473" cy="1032473"/>
          </a:xfrm>
          <a:prstGeom prst="rect">
            <a:avLst/>
          </a:prstGeom>
        </p:spPr>
      </p:pic>
      <p:sp>
        <p:nvSpPr>
          <p:cNvPr id="23" name="テキスト ボックス 22">
            <a:extLst>
              <a:ext uri="{FF2B5EF4-FFF2-40B4-BE49-F238E27FC236}">
                <a16:creationId xmlns:a16="http://schemas.microsoft.com/office/drawing/2014/main" id="{B9E43C35-3BDC-0BA3-C279-51EC53811C1F}"/>
              </a:ext>
            </a:extLst>
          </p:cNvPr>
          <p:cNvSpPr txBox="1"/>
          <p:nvPr/>
        </p:nvSpPr>
        <p:spPr>
          <a:xfrm>
            <a:off x="4583823" y="1168818"/>
            <a:ext cx="1581455" cy="461665"/>
          </a:xfrm>
          <a:prstGeom prst="rect">
            <a:avLst/>
          </a:prstGeom>
          <a:noFill/>
        </p:spPr>
        <p:txBody>
          <a:bodyPr wrap="square" rtlCol="0">
            <a:spAutoFit/>
          </a:bodyPr>
          <a:lstStyle/>
          <a:p>
            <a:pPr algn="ctr"/>
            <a:r>
              <a:rPr kumimoji="1" lang="en-US" altLang="ja-JP" sz="2400" b="1" dirty="0">
                <a:solidFill>
                  <a:srgbClr val="00B050"/>
                </a:solidFill>
              </a:rPr>
              <a:t>VR</a:t>
            </a:r>
            <a:r>
              <a:rPr kumimoji="1" lang="ja-JP" altLang="en-US" sz="2400" b="1">
                <a:solidFill>
                  <a:srgbClr val="00B050"/>
                </a:solidFill>
              </a:rPr>
              <a:t>空間</a:t>
            </a:r>
            <a:endParaRPr kumimoji="1" lang="ja-JP" altLang="en-US" sz="2400" b="1" dirty="0">
              <a:solidFill>
                <a:srgbClr val="00B050"/>
              </a:solidFill>
            </a:endParaRPr>
          </a:p>
        </p:txBody>
      </p:sp>
      <p:sp>
        <p:nvSpPr>
          <p:cNvPr id="25" name="矢印: 下カーブ 19">
            <a:extLst>
              <a:ext uri="{FF2B5EF4-FFF2-40B4-BE49-F238E27FC236}">
                <a16:creationId xmlns:a16="http://schemas.microsoft.com/office/drawing/2014/main" id="{E927C9D9-CEC2-54A0-FDB1-829D59685DDD}"/>
              </a:ext>
            </a:extLst>
          </p:cNvPr>
          <p:cNvSpPr/>
          <p:nvPr/>
        </p:nvSpPr>
        <p:spPr>
          <a:xfrm>
            <a:off x="1997686" y="3803396"/>
            <a:ext cx="1032472" cy="404485"/>
          </a:xfrm>
          <a:prstGeom prst="curvedDown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2" name="グラフィックス 31" descr="ユーザー 枠線">
            <a:extLst>
              <a:ext uri="{FF2B5EF4-FFF2-40B4-BE49-F238E27FC236}">
                <a16:creationId xmlns:a16="http://schemas.microsoft.com/office/drawing/2014/main" id="{18330E69-B253-B053-8E1A-846496DD301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63074" y="3616424"/>
            <a:ext cx="1149922" cy="1149922"/>
          </a:xfrm>
          <a:prstGeom prst="rect">
            <a:avLst/>
          </a:prstGeom>
        </p:spPr>
      </p:pic>
      <p:pic>
        <p:nvPicPr>
          <p:cNvPr id="34" name="図 33" descr="図形&#10;&#10;AI によって生成されたコンテンツは間違っている可能性があります。">
            <a:extLst>
              <a:ext uri="{FF2B5EF4-FFF2-40B4-BE49-F238E27FC236}">
                <a16:creationId xmlns:a16="http://schemas.microsoft.com/office/drawing/2014/main" id="{BFB97046-E8CF-D0FF-1236-53E3085EA34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63271" y="3866400"/>
            <a:ext cx="554952" cy="188878"/>
          </a:xfrm>
          <a:prstGeom prst="rect">
            <a:avLst/>
          </a:prstGeom>
        </p:spPr>
      </p:pic>
      <p:pic>
        <p:nvPicPr>
          <p:cNvPr id="35" name="グラフィックス 34" descr="男性 単色塗りつぶし">
            <a:extLst>
              <a:ext uri="{FF2B5EF4-FFF2-40B4-BE49-F238E27FC236}">
                <a16:creationId xmlns:a16="http://schemas.microsoft.com/office/drawing/2014/main" id="{8D4DC6A1-AAE8-16E2-9395-C656BB6CA65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26678" y="2953337"/>
            <a:ext cx="599001" cy="599001"/>
          </a:xfrm>
          <a:prstGeom prst="rect">
            <a:avLst/>
          </a:prstGeom>
        </p:spPr>
      </p:pic>
      <p:pic>
        <p:nvPicPr>
          <p:cNvPr id="37" name="グラフィックス 36" descr="食事をしている人 単色塗りつぶし">
            <a:extLst>
              <a:ext uri="{FF2B5EF4-FFF2-40B4-BE49-F238E27FC236}">
                <a16:creationId xmlns:a16="http://schemas.microsoft.com/office/drawing/2014/main" id="{B171F037-DFBE-76C0-6BB7-E71E6FAAF95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5374242" y="3958538"/>
            <a:ext cx="1104872" cy="1104872"/>
          </a:xfrm>
          <a:prstGeom prst="rect">
            <a:avLst/>
          </a:prstGeom>
        </p:spPr>
      </p:pic>
      <p:pic>
        <p:nvPicPr>
          <p:cNvPr id="39" name="グラフィックス 38" descr="食事をしている人 単色塗りつぶし">
            <a:extLst>
              <a:ext uri="{FF2B5EF4-FFF2-40B4-BE49-F238E27FC236}">
                <a16:creationId xmlns:a16="http://schemas.microsoft.com/office/drawing/2014/main" id="{A0205DB4-9A1E-238F-D764-A7C62A30369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014711" y="3958538"/>
            <a:ext cx="1104872" cy="1104872"/>
          </a:xfrm>
          <a:prstGeom prst="rect">
            <a:avLst/>
          </a:prstGeom>
        </p:spPr>
      </p:pic>
      <p:pic>
        <p:nvPicPr>
          <p:cNvPr id="41" name="グラフィックス 40" descr="食事をしている人 単色塗りつぶし">
            <a:extLst>
              <a:ext uri="{FF2B5EF4-FFF2-40B4-BE49-F238E27FC236}">
                <a16:creationId xmlns:a16="http://schemas.microsoft.com/office/drawing/2014/main" id="{ED118C89-3661-B782-2EBE-D05F299CCE0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250501" y="2969164"/>
            <a:ext cx="834232" cy="834232"/>
          </a:xfrm>
          <a:prstGeom prst="rect">
            <a:avLst/>
          </a:prstGeom>
        </p:spPr>
      </p:pic>
      <p:sp>
        <p:nvSpPr>
          <p:cNvPr id="42" name="テキスト ボックス 41">
            <a:extLst>
              <a:ext uri="{FF2B5EF4-FFF2-40B4-BE49-F238E27FC236}">
                <a16:creationId xmlns:a16="http://schemas.microsoft.com/office/drawing/2014/main" id="{BAEB5D0E-5699-5018-2419-9349EB98EDD4}"/>
              </a:ext>
            </a:extLst>
          </p:cNvPr>
          <p:cNvSpPr txBox="1"/>
          <p:nvPr/>
        </p:nvSpPr>
        <p:spPr>
          <a:xfrm>
            <a:off x="2519982" y="3264197"/>
            <a:ext cx="1581455" cy="338554"/>
          </a:xfrm>
          <a:prstGeom prst="rect">
            <a:avLst/>
          </a:prstGeom>
          <a:noFill/>
        </p:spPr>
        <p:txBody>
          <a:bodyPr wrap="square" rtlCol="0">
            <a:spAutoFit/>
          </a:bodyPr>
          <a:lstStyle/>
          <a:p>
            <a:pPr algn="ctr"/>
            <a:r>
              <a:rPr kumimoji="1" lang="ja-JP" altLang="en-US" sz="1600" b="1">
                <a:solidFill>
                  <a:schemeClr val="accent1"/>
                </a:solidFill>
              </a:rPr>
              <a:t>店員</a:t>
            </a:r>
            <a:endParaRPr kumimoji="1" lang="ja-JP" altLang="en-US" sz="1600" b="1" dirty="0">
              <a:solidFill>
                <a:schemeClr val="accent1"/>
              </a:solidFill>
            </a:endParaRPr>
          </a:p>
        </p:txBody>
      </p:sp>
      <p:sp>
        <p:nvSpPr>
          <p:cNvPr id="5" name="テキスト ボックス 4">
            <a:extLst>
              <a:ext uri="{FF2B5EF4-FFF2-40B4-BE49-F238E27FC236}">
                <a16:creationId xmlns:a16="http://schemas.microsoft.com/office/drawing/2014/main" id="{D9C21A5B-49D1-22B6-3F83-21D2B93FA249}"/>
              </a:ext>
            </a:extLst>
          </p:cNvPr>
          <p:cNvSpPr txBox="1"/>
          <p:nvPr/>
        </p:nvSpPr>
        <p:spPr>
          <a:xfrm>
            <a:off x="4759068" y="3437137"/>
            <a:ext cx="1581455" cy="584775"/>
          </a:xfrm>
          <a:prstGeom prst="rect">
            <a:avLst/>
          </a:prstGeom>
          <a:noFill/>
        </p:spPr>
        <p:txBody>
          <a:bodyPr wrap="square" rtlCol="0">
            <a:spAutoFit/>
          </a:bodyPr>
          <a:lstStyle/>
          <a:p>
            <a:pPr algn="ctr"/>
            <a:r>
              <a:rPr kumimoji="1" lang="ja-JP" altLang="en-US" sz="1600" b="1"/>
              <a:t>顧客役</a:t>
            </a:r>
            <a:endParaRPr kumimoji="1" lang="en-US" altLang="ja-JP" sz="1600" b="1" dirty="0"/>
          </a:p>
          <a:p>
            <a:pPr algn="ctr"/>
            <a:r>
              <a:rPr kumimoji="1" lang="ja-JP" altLang="en-US" sz="1600" b="1"/>
              <a:t>エージェント</a:t>
            </a:r>
            <a:endParaRPr kumimoji="1" lang="ja-JP" altLang="en-US" sz="1600" b="1" dirty="0"/>
          </a:p>
        </p:txBody>
      </p:sp>
    </p:spTree>
    <p:extLst>
      <p:ext uri="{BB962C8B-B14F-4D97-AF65-F5344CB8AC3E}">
        <p14:creationId xmlns:p14="http://schemas.microsoft.com/office/powerpoint/2010/main" val="4217842305"/>
      </p:ext>
    </p:extLst>
  </p:cSld>
  <p:clrMapOvr>
    <a:masterClrMapping/>
  </p:clrMapOvr>
  <mc:AlternateContent xmlns:mc="http://schemas.openxmlformats.org/markup-compatibility/2006" xmlns:p14="http://schemas.microsoft.com/office/powerpoint/2010/main">
    <mc:Choice Requires="p14">
      <p:transition spd="slow" p14:dur="2000" advTm="19230"/>
    </mc:Choice>
    <mc:Fallback xmlns="">
      <p:transition spd="slow" advTm="1923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288AD5-7FC6-F258-29FB-F508DF1D7036}"/>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E2627032-4684-6E36-B2AD-39B0178F105F}"/>
              </a:ext>
            </a:extLst>
          </p:cNvPr>
          <p:cNvSpPr/>
          <p:nvPr/>
        </p:nvSpPr>
        <p:spPr>
          <a:xfrm>
            <a:off x="797630" y="1093161"/>
            <a:ext cx="10405607" cy="7824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750EFBE1-3E0D-2460-2C49-534E4418EA84}"/>
              </a:ext>
            </a:extLst>
          </p:cNvPr>
          <p:cNvSpPr>
            <a:spLocks noGrp="1"/>
          </p:cNvSpPr>
          <p:nvPr>
            <p:ph type="title"/>
          </p:nvPr>
        </p:nvSpPr>
        <p:spPr>
          <a:xfrm>
            <a:off x="895646" y="97621"/>
            <a:ext cx="10644350" cy="655251"/>
          </a:xfrm>
        </p:spPr>
        <p:txBody>
          <a:bodyPr>
            <a:noAutofit/>
          </a:bodyPr>
          <a:lstStyle/>
          <a:p>
            <a:r>
              <a:rPr kumimoji="1" lang="ja-JP" altLang="en-US" sz="3600" dirty="0"/>
              <a:t>シナリオによる複数顧客接客訓練システム（先行研究</a:t>
            </a:r>
            <a:r>
              <a:rPr kumimoji="1" lang="en-US" altLang="ja-JP" sz="3600" baseline="30000" dirty="0"/>
              <a:t>*</a:t>
            </a:r>
            <a:r>
              <a:rPr kumimoji="1" lang="ja-JP" altLang="en-US" sz="3600" dirty="0"/>
              <a:t>）</a:t>
            </a:r>
          </a:p>
        </p:txBody>
      </p:sp>
      <p:cxnSp>
        <p:nvCxnSpPr>
          <p:cNvPr id="11" name="直線コネクタ 10">
            <a:extLst>
              <a:ext uri="{FF2B5EF4-FFF2-40B4-BE49-F238E27FC236}">
                <a16:creationId xmlns:a16="http://schemas.microsoft.com/office/drawing/2014/main" id="{204D8691-4A91-E8F6-C441-442AF59BF21B}"/>
              </a:ext>
            </a:extLst>
          </p:cNvPr>
          <p:cNvCxnSpPr/>
          <p:nvPr/>
        </p:nvCxnSpPr>
        <p:spPr>
          <a:xfrm flipV="1">
            <a:off x="1017474" y="676568"/>
            <a:ext cx="10295612" cy="1721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矢印: 下カーブ 19">
            <a:extLst>
              <a:ext uri="{FF2B5EF4-FFF2-40B4-BE49-F238E27FC236}">
                <a16:creationId xmlns:a16="http://schemas.microsoft.com/office/drawing/2014/main" id="{7EA76DE0-B8D7-9D69-1DE2-B3EE61B703CA}"/>
              </a:ext>
            </a:extLst>
          </p:cNvPr>
          <p:cNvSpPr/>
          <p:nvPr/>
        </p:nvSpPr>
        <p:spPr>
          <a:xfrm flipH="1">
            <a:off x="8235630" y="2794692"/>
            <a:ext cx="682939" cy="317290"/>
          </a:xfrm>
          <a:prstGeom prst="curvedDown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53" name="図 52" descr="ダイアグラム&#10;&#10;自動的に生成された説明">
            <a:extLst>
              <a:ext uri="{FF2B5EF4-FFF2-40B4-BE49-F238E27FC236}">
                <a16:creationId xmlns:a16="http://schemas.microsoft.com/office/drawing/2014/main" id="{A15D644C-C063-F847-E674-4D3EF61126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9099" y="1861578"/>
            <a:ext cx="2127513" cy="3283200"/>
          </a:xfrm>
          <a:prstGeom prst="rect">
            <a:avLst/>
          </a:prstGeom>
        </p:spPr>
      </p:pic>
      <p:sp>
        <p:nvSpPr>
          <p:cNvPr id="3" name="テキスト ボックス 2">
            <a:extLst>
              <a:ext uri="{FF2B5EF4-FFF2-40B4-BE49-F238E27FC236}">
                <a16:creationId xmlns:a16="http://schemas.microsoft.com/office/drawing/2014/main" id="{C50ADD9C-3278-9036-C436-7770F556AC7D}"/>
              </a:ext>
            </a:extLst>
          </p:cNvPr>
          <p:cNvSpPr txBox="1"/>
          <p:nvPr/>
        </p:nvSpPr>
        <p:spPr>
          <a:xfrm>
            <a:off x="530351" y="6479636"/>
            <a:ext cx="11488943" cy="307777"/>
          </a:xfrm>
          <a:prstGeom prst="rect">
            <a:avLst/>
          </a:prstGeom>
          <a:noFill/>
        </p:spPr>
        <p:txBody>
          <a:bodyPr wrap="square" rtlCol="0">
            <a:spAutoFit/>
          </a:bodyPr>
          <a:lstStyle/>
          <a:p>
            <a:pPr algn="ctr"/>
            <a:r>
              <a:rPr kumimoji="1" lang="en-US" altLang="ja-JP" sz="1400" dirty="0"/>
              <a:t>*『</a:t>
            </a:r>
            <a:r>
              <a:rPr kumimoji="1" lang="ja-JP" altLang="en-US" sz="1400" dirty="0"/>
              <a:t>複数接客タスクの訓練が可能なシナリオベース</a:t>
            </a:r>
            <a:r>
              <a:rPr kumimoji="1" lang="en-US" altLang="ja-JP" sz="1400" dirty="0"/>
              <a:t>VR</a:t>
            </a:r>
            <a:r>
              <a:rPr kumimoji="1" lang="ja-JP" altLang="en-US" sz="1400" dirty="0"/>
              <a:t>システム</a:t>
            </a:r>
            <a:r>
              <a:rPr kumimoji="1" lang="en-US" altLang="ja-JP" sz="1400" dirty="0"/>
              <a:t>』, </a:t>
            </a:r>
            <a:r>
              <a:rPr kumimoji="1" lang="ja-JP" altLang="en-US" sz="1400" dirty="0"/>
              <a:t>鈴木敏樹</a:t>
            </a:r>
            <a:r>
              <a:rPr kumimoji="1" lang="en-US" altLang="ja-JP" sz="1400" dirty="0"/>
              <a:t>, </a:t>
            </a:r>
            <a:r>
              <a:rPr kumimoji="1" lang="ja-JP" altLang="en-US" sz="1400" dirty="0"/>
              <a:t>古野友也</a:t>
            </a:r>
            <a:r>
              <a:rPr kumimoji="1" lang="en-US" altLang="ja-JP" sz="1400" dirty="0"/>
              <a:t>, </a:t>
            </a:r>
            <a:r>
              <a:rPr kumimoji="1" lang="ja-JP" altLang="en-US" sz="1400" dirty="0"/>
              <a:t>星野准一</a:t>
            </a:r>
            <a:r>
              <a:rPr kumimoji="1" lang="en-US" altLang="ja-JP" sz="1400" dirty="0"/>
              <a:t>, </a:t>
            </a:r>
            <a:r>
              <a:rPr kumimoji="1" lang="ja-JP" altLang="en-US" sz="1400" dirty="0"/>
              <a:t>情報処理学会論文誌</a:t>
            </a:r>
            <a:r>
              <a:rPr kumimoji="1" lang="en-US" altLang="ja-JP" sz="1400" dirty="0"/>
              <a:t>vol.65, No.1, 241-254, 2024, Jan</a:t>
            </a:r>
            <a:endParaRPr kumimoji="1" lang="ja-JP" altLang="en-US" sz="1400" dirty="0"/>
          </a:p>
        </p:txBody>
      </p:sp>
      <p:sp>
        <p:nvSpPr>
          <p:cNvPr id="4" name="日付プレースホルダー 3">
            <a:extLst>
              <a:ext uri="{FF2B5EF4-FFF2-40B4-BE49-F238E27FC236}">
                <a16:creationId xmlns:a16="http://schemas.microsoft.com/office/drawing/2014/main" id="{A93DD34B-ADDB-0A97-687C-1616E439D43D}"/>
              </a:ext>
            </a:extLst>
          </p:cNvPr>
          <p:cNvSpPr>
            <a:spLocks noGrp="1"/>
          </p:cNvSpPr>
          <p:nvPr>
            <p:ph type="dt" sz="half" idx="10"/>
          </p:nvPr>
        </p:nvSpPr>
        <p:spPr>
          <a:xfrm>
            <a:off x="44844" y="6519646"/>
            <a:ext cx="2472271" cy="307777"/>
          </a:xfrm>
        </p:spPr>
        <p:txBody>
          <a:bodyPr/>
          <a:lstStyle/>
          <a:p>
            <a:fld id="{B71C10F4-D259-4E7D-9998-808BC7CEDA45}" type="datetime1">
              <a:rPr kumimoji="1" lang="ja-JP" altLang="en-US" smtClean="0"/>
              <a:t>2025/6/11</a:t>
            </a:fld>
            <a:endParaRPr kumimoji="1" lang="ja-JP" altLang="en-US" dirty="0"/>
          </a:p>
        </p:txBody>
      </p:sp>
      <p:sp>
        <p:nvSpPr>
          <p:cNvPr id="6" name="スライド番号プレースホルダー 5">
            <a:extLst>
              <a:ext uri="{FF2B5EF4-FFF2-40B4-BE49-F238E27FC236}">
                <a16:creationId xmlns:a16="http://schemas.microsoft.com/office/drawing/2014/main" id="{764F7012-4071-F13D-A0AE-62AF987A883B}"/>
              </a:ext>
            </a:extLst>
          </p:cNvPr>
          <p:cNvSpPr>
            <a:spLocks noGrp="1"/>
          </p:cNvSpPr>
          <p:nvPr>
            <p:ph type="sldNum" sz="quarter" idx="12"/>
          </p:nvPr>
        </p:nvSpPr>
        <p:spPr>
          <a:xfrm>
            <a:off x="10784259" y="6486566"/>
            <a:ext cx="1312025" cy="365125"/>
          </a:xfrm>
        </p:spPr>
        <p:txBody>
          <a:bodyPr/>
          <a:lstStyle/>
          <a:p>
            <a:fld id="{FEF13177-6D45-4C76-BBB0-890CE83CA06E}" type="slidenum">
              <a:rPr kumimoji="1" lang="ja-JP" altLang="en-US" smtClean="0"/>
              <a:t>9</a:t>
            </a:fld>
            <a:endParaRPr kumimoji="1" lang="ja-JP" altLang="en-US"/>
          </a:p>
        </p:txBody>
      </p:sp>
      <p:sp>
        <p:nvSpPr>
          <p:cNvPr id="52" name="テキスト ボックス 51">
            <a:extLst>
              <a:ext uri="{FF2B5EF4-FFF2-40B4-BE49-F238E27FC236}">
                <a16:creationId xmlns:a16="http://schemas.microsoft.com/office/drawing/2014/main" id="{B749E5F9-D4C4-492F-9CF4-21BD7AE8F55F}"/>
              </a:ext>
            </a:extLst>
          </p:cNvPr>
          <p:cNvSpPr txBox="1"/>
          <p:nvPr/>
        </p:nvSpPr>
        <p:spPr>
          <a:xfrm>
            <a:off x="8229121" y="1317174"/>
            <a:ext cx="3814398" cy="461665"/>
          </a:xfrm>
          <a:prstGeom prst="rect">
            <a:avLst/>
          </a:prstGeom>
          <a:noFill/>
        </p:spPr>
        <p:txBody>
          <a:bodyPr wrap="square" rtlCol="0">
            <a:spAutoFit/>
          </a:bodyPr>
          <a:lstStyle/>
          <a:p>
            <a:pPr algn="ctr"/>
            <a:r>
              <a:rPr kumimoji="1" lang="ja-JP" altLang="en-US" sz="2400" b="1" dirty="0"/>
              <a:t>訓練</a:t>
            </a:r>
            <a:r>
              <a:rPr kumimoji="1" lang="ja-JP" altLang="en-US" sz="2400" b="1"/>
              <a:t>の流れ（</a:t>
            </a:r>
            <a:r>
              <a:rPr kumimoji="1" lang="ja-JP" altLang="en-US" sz="2400" b="1">
                <a:solidFill>
                  <a:srgbClr val="FF0000"/>
                </a:solidFill>
              </a:rPr>
              <a:t>事前定義</a:t>
            </a:r>
            <a:r>
              <a:rPr kumimoji="1" lang="ja-JP" altLang="en-US" sz="2400" b="1"/>
              <a:t>）</a:t>
            </a:r>
            <a:endParaRPr kumimoji="1" lang="ja-JP" altLang="en-US" sz="2400" b="1" dirty="0"/>
          </a:p>
        </p:txBody>
      </p:sp>
      <p:sp>
        <p:nvSpPr>
          <p:cNvPr id="10" name="テキスト ボックス 9">
            <a:extLst>
              <a:ext uri="{FF2B5EF4-FFF2-40B4-BE49-F238E27FC236}">
                <a16:creationId xmlns:a16="http://schemas.microsoft.com/office/drawing/2014/main" id="{66D4AB80-BAAB-292C-4196-6745DC0E5784}"/>
              </a:ext>
            </a:extLst>
          </p:cNvPr>
          <p:cNvSpPr txBox="1"/>
          <p:nvPr/>
        </p:nvSpPr>
        <p:spPr>
          <a:xfrm>
            <a:off x="2354095" y="5689182"/>
            <a:ext cx="7622365" cy="461665"/>
          </a:xfrm>
          <a:prstGeom prst="rect">
            <a:avLst/>
          </a:prstGeom>
          <a:noFill/>
        </p:spPr>
        <p:txBody>
          <a:bodyPr wrap="square" rtlCol="0">
            <a:spAutoFit/>
          </a:bodyPr>
          <a:lstStyle/>
          <a:p>
            <a:pPr algn="ctr">
              <a:buClr>
                <a:schemeClr val="accent1"/>
              </a:buClr>
            </a:pPr>
            <a:r>
              <a:rPr kumimoji="1" lang="ja-JP" altLang="en-US" sz="2400" b="1"/>
              <a:t>事前定義された訓練の流れに従い、接客タスクが発生</a:t>
            </a:r>
            <a:endParaRPr kumimoji="1" lang="en-US" altLang="ja-JP" sz="2400" b="1" dirty="0"/>
          </a:p>
        </p:txBody>
      </p:sp>
      <p:sp>
        <p:nvSpPr>
          <p:cNvPr id="12" name="テキスト ボックス 11">
            <a:extLst>
              <a:ext uri="{FF2B5EF4-FFF2-40B4-BE49-F238E27FC236}">
                <a16:creationId xmlns:a16="http://schemas.microsoft.com/office/drawing/2014/main" id="{5CB66E36-A31F-7663-E7D8-DDDC0141E341}"/>
              </a:ext>
            </a:extLst>
          </p:cNvPr>
          <p:cNvSpPr txBox="1"/>
          <p:nvPr/>
        </p:nvSpPr>
        <p:spPr>
          <a:xfrm>
            <a:off x="658045" y="3178611"/>
            <a:ext cx="1581455" cy="584775"/>
          </a:xfrm>
          <a:prstGeom prst="rect">
            <a:avLst/>
          </a:prstGeom>
          <a:noFill/>
        </p:spPr>
        <p:txBody>
          <a:bodyPr wrap="square" rtlCol="0">
            <a:spAutoFit/>
          </a:bodyPr>
          <a:lstStyle/>
          <a:p>
            <a:pPr algn="ctr"/>
            <a:r>
              <a:rPr kumimoji="1" lang="ja-JP" altLang="en-US" sz="1600" b="1"/>
              <a:t>訓練者</a:t>
            </a:r>
            <a:endParaRPr kumimoji="1" lang="en-US" altLang="ja-JP" sz="1600" b="1" dirty="0"/>
          </a:p>
          <a:p>
            <a:pPr algn="ctr"/>
            <a:r>
              <a:rPr kumimoji="1" lang="ja-JP" altLang="en-US" sz="1600" b="1"/>
              <a:t>（ユーザ）</a:t>
            </a:r>
            <a:endParaRPr kumimoji="1" lang="ja-JP" altLang="en-US" sz="1600" b="1" dirty="0"/>
          </a:p>
        </p:txBody>
      </p:sp>
      <p:sp>
        <p:nvSpPr>
          <p:cNvPr id="18" name="直方体 17">
            <a:extLst>
              <a:ext uri="{FF2B5EF4-FFF2-40B4-BE49-F238E27FC236}">
                <a16:creationId xmlns:a16="http://schemas.microsoft.com/office/drawing/2014/main" id="{B2010206-38E8-C55A-2AAD-325AF69E9482}"/>
              </a:ext>
            </a:extLst>
          </p:cNvPr>
          <p:cNvSpPr/>
          <p:nvPr/>
        </p:nvSpPr>
        <p:spPr>
          <a:xfrm>
            <a:off x="2670627" y="1706140"/>
            <a:ext cx="5407849" cy="3705545"/>
          </a:xfrm>
          <a:prstGeom prst="cube">
            <a:avLst>
              <a:gd name="adj" fmla="val 22580"/>
            </a:avLst>
          </a:prstGeom>
          <a:noFill/>
          <a:ln>
            <a:solidFill>
              <a:srgbClr val="00B050"/>
            </a:solidFill>
            <a:prstDash val="sysDash"/>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 name="グラフィックス 20" descr="男子生徒 単色塗りつぶし">
            <a:extLst>
              <a:ext uri="{FF2B5EF4-FFF2-40B4-BE49-F238E27FC236}">
                <a16:creationId xmlns:a16="http://schemas.microsoft.com/office/drawing/2014/main" id="{D6A777E9-0A58-562A-3E92-88AA4BEDA9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86901" y="3552338"/>
            <a:ext cx="1032473" cy="1032473"/>
          </a:xfrm>
          <a:prstGeom prst="rect">
            <a:avLst/>
          </a:prstGeom>
        </p:spPr>
      </p:pic>
      <p:sp>
        <p:nvSpPr>
          <p:cNvPr id="23" name="テキスト ボックス 22">
            <a:extLst>
              <a:ext uri="{FF2B5EF4-FFF2-40B4-BE49-F238E27FC236}">
                <a16:creationId xmlns:a16="http://schemas.microsoft.com/office/drawing/2014/main" id="{DDD3AFBB-941C-9FD2-98FD-37E8C47E9667}"/>
              </a:ext>
            </a:extLst>
          </p:cNvPr>
          <p:cNvSpPr txBox="1"/>
          <p:nvPr/>
        </p:nvSpPr>
        <p:spPr>
          <a:xfrm>
            <a:off x="4583823" y="1168818"/>
            <a:ext cx="1581455" cy="461665"/>
          </a:xfrm>
          <a:prstGeom prst="rect">
            <a:avLst/>
          </a:prstGeom>
          <a:noFill/>
        </p:spPr>
        <p:txBody>
          <a:bodyPr wrap="square" rtlCol="0">
            <a:spAutoFit/>
          </a:bodyPr>
          <a:lstStyle/>
          <a:p>
            <a:pPr algn="ctr"/>
            <a:r>
              <a:rPr kumimoji="1" lang="en-US" altLang="ja-JP" sz="2400" b="1" dirty="0">
                <a:solidFill>
                  <a:srgbClr val="00B050"/>
                </a:solidFill>
              </a:rPr>
              <a:t>VR</a:t>
            </a:r>
            <a:r>
              <a:rPr kumimoji="1" lang="ja-JP" altLang="en-US" sz="2400" b="1">
                <a:solidFill>
                  <a:srgbClr val="00B050"/>
                </a:solidFill>
              </a:rPr>
              <a:t>空間</a:t>
            </a:r>
            <a:endParaRPr kumimoji="1" lang="ja-JP" altLang="en-US" sz="2400" b="1" dirty="0">
              <a:solidFill>
                <a:srgbClr val="00B050"/>
              </a:solidFill>
            </a:endParaRPr>
          </a:p>
        </p:txBody>
      </p:sp>
      <p:sp>
        <p:nvSpPr>
          <p:cNvPr id="25" name="矢印: 下カーブ 19">
            <a:extLst>
              <a:ext uri="{FF2B5EF4-FFF2-40B4-BE49-F238E27FC236}">
                <a16:creationId xmlns:a16="http://schemas.microsoft.com/office/drawing/2014/main" id="{C915EFD6-DCB6-E159-169D-504D5FCF93B6}"/>
              </a:ext>
            </a:extLst>
          </p:cNvPr>
          <p:cNvSpPr/>
          <p:nvPr/>
        </p:nvSpPr>
        <p:spPr>
          <a:xfrm>
            <a:off x="1997686" y="3803396"/>
            <a:ext cx="1032472" cy="404485"/>
          </a:xfrm>
          <a:prstGeom prst="curvedDown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2" name="グラフィックス 31" descr="ユーザー 枠線">
            <a:extLst>
              <a:ext uri="{FF2B5EF4-FFF2-40B4-BE49-F238E27FC236}">
                <a16:creationId xmlns:a16="http://schemas.microsoft.com/office/drawing/2014/main" id="{B052B7D7-6D07-A739-102C-C67344399A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63074" y="3616424"/>
            <a:ext cx="1149922" cy="1149922"/>
          </a:xfrm>
          <a:prstGeom prst="rect">
            <a:avLst/>
          </a:prstGeom>
        </p:spPr>
      </p:pic>
      <p:pic>
        <p:nvPicPr>
          <p:cNvPr id="34" name="図 33" descr="図形&#10;&#10;AI によって生成されたコンテンツは間違っている可能性があります。">
            <a:extLst>
              <a:ext uri="{FF2B5EF4-FFF2-40B4-BE49-F238E27FC236}">
                <a16:creationId xmlns:a16="http://schemas.microsoft.com/office/drawing/2014/main" id="{C3B9B38D-CE61-F394-938A-8D5C1F225DD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63271" y="3866400"/>
            <a:ext cx="554952" cy="188878"/>
          </a:xfrm>
          <a:prstGeom prst="rect">
            <a:avLst/>
          </a:prstGeom>
        </p:spPr>
      </p:pic>
      <p:pic>
        <p:nvPicPr>
          <p:cNvPr id="35" name="グラフィックス 34" descr="男性 単色塗りつぶし">
            <a:extLst>
              <a:ext uri="{FF2B5EF4-FFF2-40B4-BE49-F238E27FC236}">
                <a16:creationId xmlns:a16="http://schemas.microsoft.com/office/drawing/2014/main" id="{4ACC63BF-6AA4-A721-D6D4-066C4958325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26678" y="2953337"/>
            <a:ext cx="599001" cy="599001"/>
          </a:xfrm>
          <a:prstGeom prst="rect">
            <a:avLst/>
          </a:prstGeom>
        </p:spPr>
      </p:pic>
      <p:pic>
        <p:nvPicPr>
          <p:cNvPr id="37" name="グラフィックス 36" descr="食事をしている人 単色塗りつぶし">
            <a:extLst>
              <a:ext uri="{FF2B5EF4-FFF2-40B4-BE49-F238E27FC236}">
                <a16:creationId xmlns:a16="http://schemas.microsoft.com/office/drawing/2014/main" id="{4204932B-11D6-B78F-D557-E873F84E21D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5374242" y="3958538"/>
            <a:ext cx="1104872" cy="1104872"/>
          </a:xfrm>
          <a:prstGeom prst="rect">
            <a:avLst/>
          </a:prstGeom>
        </p:spPr>
      </p:pic>
      <p:pic>
        <p:nvPicPr>
          <p:cNvPr id="39" name="グラフィックス 38" descr="食事をしている人 単色塗りつぶし">
            <a:extLst>
              <a:ext uri="{FF2B5EF4-FFF2-40B4-BE49-F238E27FC236}">
                <a16:creationId xmlns:a16="http://schemas.microsoft.com/office/drawing/2014/main" id="{A74E4BA7-582C-0FEC-C6F3-FDBAF928B4E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014711" y="3958538"/>
            <a:ext cx="1104872" cy="1104872"/>
          </a:xfrm>
          <a:prstGeom prst="rect">
            <a:avLst/>
          </a:prstGeom>
        </p:spPr>
      </p:pic>
      <p:pic>
        <p:nvPicPr>
          <p:cNvPr id="41" name="グラフィックス 40" descr="食事をしている人 単色塗りつぶし">
            <a:extLst>
              <a:ext uri="{FF2B5EF4-FFF2-40B4-BE49-F238E27FC236}">
                <a16:creationId xmlns:a16="http://schemas.microsoft.com/office/drawing/2014/main" id="{0E7DA009-6410-1A55-B1AB-697F6890093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250501" y="2969164"/>
            <a:ext cx="834232" cy="834232"/>
          </a:xfrm>
          <a:prstGeom prst="rect">
            <a:avLst/>
          </a:prstGeom>
        </p:spPr>
      </p:pic>
      <p:sp>
        <p:nvSpPr>
          <p:cNvPr id="42" name="テキスト ボックス 41">
            <a:extLst>
              <a:ext uri="{FF2B5EF4-FFF2-40B4-BE49-F238E27FC236}">
                <a16:creationId xmlns:a16="http://schemas.microsoft.com/office/drawing/2014/main" id="{5D69045D-4331-473E-5875-86E1E737F1D1}"/>
              </a:ext>
            </a:extLst>
          </p:cNvPr>
          <p:cNvSpPr txBox="1"/>
          <p:nvPr/>
        </p:nvSpPr>
        <p:spPr>
          <a:xfrm>
            <a:off x="2519982" y="3264197"/>
            <a:ext cx="1581455" cy="338554"/>
          </a:xfrm>
          <a:prstGeom prst="rect">
            <a:avLst/>
          </a:prstGeom>
          <a:noFill/>
        </p:spPr>
        <p:txBody>
          <a:bodyPr wrap="square" rtlCol="0">
            <a:spAutoFit/>
          </a:bodyPr>
          <a:lstStyle/>
          <a:p>
            <a:pPr algn="ctr"/>
            <a:r>
              <a:rPr kumimoji="1" lang="ja-JP" altLang="en-US" sz="1600" b="1">
                <a:solidFill>
                  <a:schemeClr val="accent1"/>
                </a:solidFill>
              </a:rPr>
              <a:t>店員</a:t>
            </a:r>
            <a:endParaRPr kumimoji="1" lang="ja-JP" altLang="en-US" sz="1600" b="1" dirty="0">
              <a:solidFill>
                <a:schemeClr val="accent1"/>
              </a:solidFill>
            </a:endParaRPr>
          </a:p>
        </p:txBody>
      </p:sp>
      <p:sp>
        <p:nvSpPr>
          <p:cNvPr id="5" name="正方形/長方形 4">
            <a:extLst>
              <a:ext uri="{FF2B5EF4-FFF2-40B4-BE49-F238E27FC236}">
                <a16:creationId xmlns:a16="http://schemas.microsoft.com/office/drawing/2014/main" id="{C00A3D30-B06F-E3D2-837F-4EEBD5286FC3}"/>
              </a:ext>
            </a:extLst>
          </p:cNvPr>
          <p:cNvSpPr/>
          <p:nvPr/>
        </p:nvSpPr>
        <p:spPr>
          <a:xfrm>
            <a:off x="9277004" y="1942113"/>
            <a:ext cx="1679171" cy="51845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吹き出し 6">
            <a:extLst>
              <a:ext uri="{FF2B5EF4-FFF2-40B4-BE49-F238E27FC236}">
                <a16:creationId xmlns:a16="http://schemas.microsoft.com/office/drawing/2014/main" id="{F123AF88-5DD6-7290-4E99-9CA137940465}"/>
              </a:ext>
            </a:extLst>
          </p:cNvPr>
          <p:cNvSpPr/>
          <p:nvPr/>
        </p:nvSpPr>
        <p:spPr>
          <a:xfrm>
            <a:off x="5692372" y="3626280"/>
            <a:ext cx="1403922" cy="332257"/>
          </a:xfrm>
          <a:prstGeom prst="wedgeRoundRectCallout">
            <a:avLst>
              <a:gd name="adj1" fmla="val 3309"/>
              <a:gd name="adj2" fmla="val 95051"/>
              <a:gd name="adj3" fmla="val 16667"/>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接客タスク１</a:t>
            </a:r>
          </a:p>
        </p:txBody>
      </p:sp>
    </p:spTree>
    <p:extLst>
      <p:ext uri="{BB962C8B-B14F-4D97-AF65-F5344CB8AC3E}">
        <p14:creationId xmlns:p14="http://schemas.microsoft.com/office/powerpoint/2010/main" val="501492151"/>
      </p:ext>
    </p:extLst>
  </p:cSld>
  <p:clrMapOvr>
    <a:masterClrMapping/>
  </p:clrMapOvr>
  <mc:AlternateContent xmlns:mc="http://schemas.openxmlformats.org/markup-compatibility/2006" xmlns:p14="http://schemas.microsoft.com/office/powerpoint/2010/main">
    <mc:Choice Requires="p14">
      <p:transition spd="slow" p14:dur="2000" advTm="19230"/>
    </mc:Choice>
    <mc:Fallback xmlns="">
      <p:transition spd="slow" advTm="19230"/>
    </mc:Fallback>
  </mc:AlternateContent>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10187</TotalTime>
  <Words>6319</Words>
  <Application>Microsoft Macintosh PowerPoint</Application>
  <PresentationFormat>ワイド画面</PresentationFormat>
  <Paragraphs>1102</Paragraphs>
  <Slides>53</Slides>
  <Notes>50</Notes>
  <HiddenSlides>5</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53</vt:i4>
      </vt:variant>
    </vt:vector>
  </HeadingPairs>
  <TitlesOfParts>
    <vt:vector size="60" baseType="lpstr">
      <vt:lpstr>游ゴシック</vt:lpstr>
      <vt:lpstr>Calibri</vt:lpstr>
      <vt:lpstr>Calibri Light</vt:lpstr>
      <vt:lpstr>Cambria Math</vt:lpstr>
      <vt:lpstr>Menlo</vt:lpstr>
      <vt:lpstr>Wingdings</vt:lpstr>
      <vt:lpstr>レトロスペクト</vt:lpstr>
      <vt:lpstr>状態遷移モデルおよび 大規模言語モデルを用いた 複数顧客接客訓練対話のモデル化</vt:lpstr>
      <vt:lpstr>目次</vt:lpstr>
      <vt:lpstr>目次</vt:lpstr>
      <vt:lpstr>複数顧客接客訓練とは</vt:lpstr>
      <vt:lpstr>複数顧客接客訓練とは</vt:lpstr>
      <vt:lpstr>複数顧客接客訓練とは</vt:lpstr>
      <vt:lpstr>目次</vt:lpstr>
      <vt:lpstr>シナリオによる複数顧客接客訓練システム（先行研究*）</vt:lpstr>
      <vt:lpstr>シナリオによる複数顧客接客訓練システム（先行研究*）</vt:lpstr>
      <vt:lpstr>シナリオによる複数顧客接客訓練システム（先行研究*）</vt:lpstr>
      <vt:lpstr>シナリオによる複数顧客接客訓練システム（先行研究*）</vt:lpstr>
      <vt:lpstr>目次</vt:lpstr>
      <vt:lpstr>先行研究における問題点（１）</vt:lpstr>
      <vt:lpstr>先行研究における問題点（２）</vt:lpstr>
      <vt:lpstr>先行研究における問題点（２）</vt:lpstr>
      <vt:lpstr>訓練状況を固定的にする要因</vt:lpstr>
      <vt:lpstr>訓練状況を固定的にする要因</vt:lpstr>
      <vt:lpstr>本研究で対応を行う問題</vt:lpstr>
      <vt:lpstr>本研究で対応を行う問題</vt:lpstr>
      <vt:lpstr>目次</vt:lpstr>
      <vt:lpstr>提案手法</vt:lpstr>
      <vt:lpstr>提案手法における接客訓練対話の流れ</vt:lpstr>
      <vt:lpstr>提案手法における接客訓練対話の流れ</vt:lpstr>
      <vt:lpstr>指示役LLMによるタスクの割り当て</vt:lpstr>
      <vt:lpstr>提案手法（プロンプト設計）</vt:lpstr>
      <vt:lpstr>提案手法における接客訓練対話の流れ</vt:lpstr>
      <vt:lpstr>顧客LLMに対する接客（発話生成）</vt:lpstr>
      <vt:lpstr>提案手法（プロンプト設計）</vt:lpstr>
      <vt:lpstr>提案手法における接客訓練対話の流れ</vt:lpstr>
      <vt:lpstr>顧客LLMに対する接客（条件判定）</vt:lpstr>
      <vt:lpstr>提案手法（プロンプト設計）</vt:lpstr>
      <vt:lpstr>目次</vt:lpstr>
      <vt:lpstr>「LLMを用いない」従来手法および提案手法の比較</vt:lpstr>
      <vt:lpstr>比較シナリオの例</vt:lpstr>
      <vt:lpstr>フェーズ5における対話例の比較</vt:lpstr>
      <vt:lpstr>フェーズ5における対話例の比較</vt:lpstr>
      <vt:lpstr>フェーズ5における対話例の比較</vt:lpstr>
      <vt:lpstr>フェーズ5における対話例の比較</vt:lpstr>
      <vt:lpstr>フェーズ5における対話例の比較</vt:lpstr>
      <vt:lpstr>フェーズ5における対話例の比較</vt:lpstr>
      <vt:lpstr>フェーズ5における対話例の比較</vt:lpstr>
      <vt:lpstr>フェーズ5における対話例の比較</vt:lpstr>
      <vt:lpstr>フェーズ5における対話例の比較</vt:lpstr>
      <vt:lpstr>フェーズ5における対話例の比較</vt:lpstr>
      <vt:lpstr>フェーズ5における対話例の比較</vt:lpstr>
      <vt:lpstr>フェーズ5における対話例の比較</vt:lpstr>
      <vt:lpstr>フェーズ5における対話例の比較</vt:lpstr>
      <vt:lpstr>本研究の制限</vt:lpstr>
      <vt:lpstr>本研究の制限</vt:lpstr>
      <vt:lpstr>まとめ</vt:lpstr>
      <vt:lpstr>フェーズ4における対話例の比較</vt:lpstr>
      <vt:lpstr>現在の問題点</vt:lpstr>
      <vt:lpstr>今後の予定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空大 高橋</dc:creator>
  <cp:lastModifiedBy>空大 高橋</cp:lastModifiedBy>
  <cp:revision>463</cp:revision>
  <dcterms:created xsi:type="dcterms:W3CDTF">2024-12-03T09:25:48Z</dcterms:created>
  <dcterms:modified xsi:type="dcterms:W3CDTF">2025-06-10T17:42:57Z</dcterms:modified>
</cp:coreProperties>
</file>