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57BB5C7-0C0E-4FFF-9B28-3045F05BF322}">
  <a:tblStyle styleId="{657BB5C7-0C0E-4FFF-9B28-3045F05BF32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ja" sz="1200">
                <a:solidFill>
                  <a:srgbClr val="333333"/>
                </a:solidFill>
                <a:highlight>
                  <a:srgbClr val="FFFFFF"/>
                </a:highlight>
              </a:rPr>
              <a:t>性悪説に立って，何らかの不正が行われる可能性がある場面でその不正を防ぐための手段</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ja" sz="1200">
                <a:solidFill>
                  <a:srgbClr val="333333"/>
                </a:solidFill>
                <a:highlight>
                  <a:srgbClr val="FFFFFF"/>
                </a:highlight>
              </a:rPr>
              <a:t>性悪説に立って，何らかの不正が行われる可能性がある場面でその不正を防ぐための手段</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everledger.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jp.techcrunch.com/2015/03/31/bitcoin-essa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peakerdeck.com/ks91/blockchain-overview" TargetMode="External"/><Relationship Id="rId4" Type="http://schemas.openxmlformats.org/officeDocument/2006/relationships/hyperlink" Target="https://speakerdeck.com/ks91/digital-currencies-now-and-future-impacts-against-financial-economy-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maidsafe.net/" TargetMode="External"/><Relationship Id="rId4" Type="http://schemas.openxmlformats.org/officeDocument/2006/relationships/hyperlink" Target="https://storj.io/" TargetMode="External"/><Relationship Id="rId9" Type="http://schemas.openxmlformats.org/officeDocument/2006/relationships/hyperlink" Target="https://coinmarketcap.com/currencies/kumacoin/" TargetMode="External"/><Relationship Id="rId5" Type="http://schemas.openxmlformats.org/officeDocument/2006/relationships/hyperlink" Target="http://www.siamusic.net/" TargetMode="External"/><Relationship Id="rId6" Type="http://schemas.openxmlformats.org/officeDocument/2006/relationships/hyperlink" Target="https://www.ascribe.io/" TargetMode="External"/><Relationship Id="rId7" Type="http://schemas.openxmlformats.org/officeDocument/2006/relationships/hyperlink" Target="https://bitcoin.org/" TargetMode="External"/><Relationship Id="rId8" Type="http://schemas.openxmlformats.org/officeDocument/2006/relationships/hyperlink" Target="https://litecoin.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ja"/>
              <a:t>Outline</a:t>
            </a:r>
            <a:r>
              <a:rPr lang="ja"/>
              <a:t> of</a:t>
            </a:r>
            <a:r>
              <a:rPr lang="ja"/>
              <a:t> Blockchain</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t/>
            </a:r>
            <a:endParaRP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125" name="Shape 125"/>
          <p:cNvPicPr preferRelativeResize="0"/>
          <p:nvPr/>
        </p:nvPicPr>
        <p:blipFill>
          <a:blip r:embed="rId3">
            <a:alphaModFix/>
          </a:blip>
          <a:stretch>
            <a:fillRect/>
          </a:stretch>
        </p:blipFill>
        <p:spPr>
          <a:xfrm>
            <a:off x="184237" y="-826600"/>
            <a:ext cx="8775521" cy="5970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a:t>Use Case 1. サプライチェーン</a:t>
            </a:r>
          </a:p>
        </p:txBody>
      </p:sp>
      <p:sp>
        <p:nvSpPr>
          <p:cNvPr id="131" name="Shape 13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ja"/>
              <a:t>カスタマーやバイヤーは購入したプロダクトの本当の価値を知り得ない</a:t>
            </a:r>
          </a:p>
          <a:p>
            <a:pPr indent="-228600" lvl="1" marL="914400" rtl="0">
              <a:spcBef>
                <a:spcPts val="0"/>
              </a:spcBef>
            </a:pPr>
            <a:r>
              <a:rPr lang="ja"/>
              <a:t>確認, 立証する確実な手段が無い</a:t>
            </a:r>
          </a:p>
          <a:p>
            <a:pPr indent="-228600" lvl="1" marL="914400" rtl="0">
              <a:spcBef>
                <a:spcPts val="0"/>
              </a:spcBef>
            </a:pPr>
            <a:r>
              <a:rPr lang="ja"/>
              <a:t>サプライチェーン上で行われる違法な行為の調査や責任追求も難しい</a:t>
            </a:r>
          </a:p>
          <a:p>
            <a:pPr indent="-228600" lvl="1" marL="914400" rtl="0">
              <a:spcBef>
                <a:spcPts val="0"/>
              </a:spcBef>
            </a:pPr>
            <a:r>
              <a:rPr lang="ja"/>
              <a:t>⇒公開された、改ざん不可能な分散台帳(ブロック)に記録</a:t>
            </a:r>
          </a:p>
          <a:p>
            <a:pPr indent="-228600" lvl="0" marL="457200">
              <a:spcBef>
                <a:spcPts val="0"/>
              </a:spcBef>
            </a:pPr>
            <a:r>
              <a:rPr lang="ja"/>
              <a:t>最大の課題は「モノとブロック情報の紐付け」</a:t>
            </a:r>
          </a:p>
          <a:p>
            <a:pPr indent="-228600" lvl="1" marL="914400" rtl="0">
              <a:spcBef>
                <a:spcPts val="0"/>
              </a:spcBef>
            </a:pPr>
            <a:r>
              <a:rPr lang="ja"/>
              <a:t>ビットコインのように元々バーチャル</a:t>
            </a:r>
            <a:r>
              <a:rPr lang="ja"/>
              <a:t>でしか</a:t>
            </a:r>
            <a:r>
              <a:rPr lang="ja"/>
              <a:t>存在しないものは「ブロックの書き込み＝存在証明」</a:t>
            </a:r>
          </a:p>
          <a:p>
            <a:pPr indent="-228600" lvl="1" marL="914400" rtl="0">
              <a:spcBef>
                <a:spcPts val="0"/>
              </a:spcBef>
            </a:pPr>
            <a:r>
              <a:rPr lang="ja"/>
              <a:t>例えば素材に鉄を使っているのに「チタン」と記録がされていたら意味は皆無。結局はGPS, センサ, RFIDなどのIoT技術で, モノの情報を自動で吸い上げブロックに記載する仕様が必須</a:t>
            </a:r>
          </a:p>
          <a:p>
            <a:pPr indent="-228600" lvl="0" marL="457200" rtl="0">
              <a:spcBef>
                <a:spcPts val="0"/>
              </a:spcBef>
            </a:pPr>
            <a:r>
              <a:rPr lang="ja"/>
              <a:t>実現例</a:t>
            </a:r>
          </a:p>
          <a:p>
            <a:pPr indent="-228600" lvl="1" marL="914400" rtl="0">
              <a:spcBef>
                <a:spcPts val="0"/>
              </a:spcBef>
            </a:pPr>
            <a:r>
              <a:rPr lang="ja"/>
              <a:t>紛争ダイヤモンド(</a:t>
            </a:r>
            <a:r>
              <a:rPr lang="ja" u="sng">
                <a:solidFill>
                  <a:schemeClr val="hlink"/>
                </a:solidFill>
                <a:hlinkClick r:id="rId3"/>
              </a:rPr>
              <a:t>Everledger</a:t>
            </a:r>
            <a:r>
              <a:rPr lang="ja"/>
              <a:t>)</a:t>
            </a:r>
          </a:p>
          <a:p>
            <a:pPr indent="-228600" lvl="1" marL="914400" rtl="0">
              <a:spcBef>
                <a:spcPts val="0"/>
              </a:spcBef>
            </a:pPr>
            <a:r>
              <a:rPr lang="ja"/>
              <a:t>児童労働・奴隷労働</a:t>
            </a:r>
          </a:p>
          <a:p>
            <a:pPr indent="-228600" lvl="1" marL="914400" rtl="0">
              <a:spcBef>
                <a:spcPts val="0"/>
              </a:spcBef>
            </a:pPr>
            <a:r>
              <a:rPr lang="ja"/>
              <a:t>自動車</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a:t>§9. References</a:t>
            </a:r>
            <a:r>
              <a:rPr lang="ja" sz="2400"/>
              <a:t> ~初学者向け~</a:t>
            </a:r>
          </a:p>
        </p:txBody>
      </p:sp>
      <p:sp>
        <p:nvSpPr>
          <p:cNvPr id="137" name="Shape 13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ja"/>
              <a:t>初学者向け</a:t>
            </a:r>
          </a:p>
          <a:p>
            <a:pPr indent="-228600" lvl="1" marL="914400" rtl="0">
              <a:spcBef>
                <a:spcPts val="0"/>
              </a:spcBef>
            </a:pPr>
            <a:r>
              <a:rPr lang="ja"/>
              <a:t>ビットコイン</a:t>
            </a:r>
          </a:p>
          <a:p>
            <a:pPr indent="-228600" lvl="2" marL="1371600" rtl="0">
              <a:spcBef>
                <a:spcPts val="0"/>
              </a:spcBef>
            </a:pPr>
            <a:r>
              <a:rPr lang="ja"/>
              <a:t>誰も教えてくれないけれど、これを読めば分かるビットコインの仕組みと可能性 | TechCrunch Japan - </a:t>
            </a:r>
            <a:r>
              <a:rPr lang="ja" u="sng">
                <a:solidFill>
                  <a:schemeClr val="hlink"/>
                </a:solidFill>
                <a:hlinkClick r:id="rId3"/>
              </a:rPr>
              <a:t>http://jp.techcrunch.com/2015/03/31/bitcoin-essay/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a:t>§9. References</a:t>
            </a:r>
            <a:r>
              <a:rPr lang="ja" sz="2400"/>
              <a:t>  ~興味のある人向け~</a:t>
            </a:r>
          </a:p>
          <a:p>
            <a:pPr lvl="0" rtl="0">
              <a:spcBef>
                <a:spcPts val="0"/>
              </a:spcBef>
              <a:buNone/>
            </a:pPr>
            <a:r>
              <a:t/>
            </a:r>
            <a:endParaRPr/>
          </a:p>
        </p:txBody>
      </p:sp>
      <p:sp>
        <p:nvSpPr>
          <p:cNvPr id="143" name="Shape 14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ja"/>
              <a:t>エンジニア・学生向け</a:t>
            </a:r>
          </a:p>
          <a:p>
            <a:pPr indent="-317500" lvl="1" marL="914400" marR="0" rtl="0" algn="l">
              <a:lnSpc>
                <a:spcPct val="115000"/>
              </a:lnSpc>
              <a:spcBef>
                <a:spcPts val="0"/>
              </a:spcBef>
              <a:spcAft>
                <a:spcPts val="1600"/>
              </a:spcAft>
              <a:buClr>
                <a:schemeClr val="dk2"/>
              </a:buClr>
              <a:buSzPct val="100000"/>
              <a:buFont typeface="Open Sans"/>
            </a:pPr>
            <a:r>
              <a:rPr lang="ja">
                <a:solidFill>
                  <a:srgbClr val="695D46"/>
                </a:solidFill>
              </a:rPr>
              <a:t>2016.06.03, 斉藤賢爾, “ブロックチェーン連続講義 第2-1回 ブロックチェーン概論” - </a:t>
            </a:r>
            <a:r>
              <a:rPr lang="ja" u="sng">
                <a:solidFill>
                  <a:schemeClr val="hlink"/>
                </a:solidFill>
                <a:hlinkClick r:id="rId3"/>
              </a:rPr>
              <a:t>https://speakerdeck.com/ks91/blockchain-overview</a:t>
            </a:r>
          </a:p>
          <a:p>
            <a:pPr lvl="0" marR="0" rtl="0" algn="l">
              <a:lnSpc>
                <a:spcPct val="115000"/>
              </a:lnSpc>
              <a:spcBef>
                <a:spcPts val="0"/>
              </a:spcBef>
              <a:spcAft>
                <a:spcPts val="1600"/>
              </a:spcAft>
              <a:buNone/>
            </a:pPr>
            <a:r>
              <a:t/>
            </a:r>
            <a:endParaRPr/>
          </a:p>
          <a:p>
            <a:pPr indent="-228600" lvl="0" marL="457200" rtl="0">
              <a:spcBef>
                <a:spcPts val="0"/>
              </a:spcBef>
            </a:pPr>
            <a:r>
              <a:rPr lang="ja"/>
              <a:t>研究界隈で議論される、未来の金融システムの在り方</a:t>
            </a:r>
          </a:p>
          <a:p>
            <a:pPr indent="-228600" lvl="1" marL="914400" rtl="0">
              <a:spcBef>
                <a:spcPts val="0"/>
              </a:spcBef>
            </a:pPr>
            <a:r>
              <a:rPr lang="ja"/>
              <a:t>2016.12.09, 斉藤賢爾, “デジタル通貨の今と未来 〜金融・貨幣経済システムへのインパクト〜 / Digital Currencies Now and Future - Impacts against Financial Economy System” - </a:t>
            </a:r>
            <a:r>
              <a:rPr lang="ja" u="sng">
                <a:solidFill>
                  <a:schemeClr val="hlink"/>
                </a:solidFill>
                <a:hlinkClick r:id="rId4"/>
              </a:rPr>
              <a:t>https://speakerdeck.com/ks91/digital-currencies-now-and-future-impacts-against-financial-economy-system</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a:t>index</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ja"/>
              <a:t>なぜ理解が進まないか</a:t>
            </a:r>
          </a:p>
          <a:p>
            <a:pPr indent="-228600" lvl="0" marL="457200" rtl="0">
              <a:spcBef>
                <a:spcPts val="0"/>
              </a:spcBef>
              <a:buAutoNum type="arabicPeriod"/>
            </a:pPr>
            <a:r>
              <a:rPr lang="ja"/>
              <a:t>社会基盤のOS</a:t>
            </a:r>
          </a:p>
          <a:p>
            <a:pPr indent="-228600" lvl="0" marL="457200" rtl="0">
              <a:spcBef>
                <a:spcPts val="0"/>
              </a:spcBef>
              <a:buAutoNum type="arabicPeriod"/>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sz="2400"/>
              <a:t>ブロックチェーンの位置づけ</a:t>
            </a:r>
            <a:r>
              <a:rPr lang="ja" sz="2400"/>
              <a:t> (1 / 3)</a:t>
            </a:r>
            <a:r>
              <a:rPr lang="ja" sz="800"/>
              <a:t> ※本来のブロックチェーン</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gn="ctr">
              <a:spcBef>
                <a:spcPts val="0"/>
              </a:spcBef>
              <a:buNone/>
            </a:pPr>
            <a:r>
              <a:t/>
            </a:r>
            <a:endParaRPr b="1"/>
          </a:p>
          <a:p>
            <a:pPr lvl="0" rtl="0" algn="ctr">
              <a:spcBef>
                <a:spcPts val="0"/>
              </a:spcBef>
              <a:buNone/>
            </a:pPr>
            <a:r>
              <a:rPr b="1" lang="ja"/>
              <a:t>なぜ多種多様な意見が出るか</a:t>
            </a:r>
          </a:p>
          <a:p>
            <a:pPr lvl="0" rtl="0" algn="ctr">
              <a:spcBef>
                <a:spcPts val="0"/>
              </a:spcBef>
              <a:buNone/>
            </a:pPr>
            <a:r>
              <a:rPr b="1" lang="ja"/>
              <a:t>なぜ理解が進まないか</a:t>
            </a:r>
          </a:p>
          <a:p>
            <a:pPr lvl="0" rtl="0" algn="ctr">
              <a:spcBef>
                <a:spcPts val="0"/>
              </a:spcBef>
              <a:buNone/>
            </a:pPr>
            <a:r>
              <a:rPr b="1" lang="ja"/>
              <a:t>↓</a:t>
            </a:r>
          </a:p>
          <a:p>
            <a:pPr lvl="0" rtl="0" algn="ctr">
              <a:spcBef>
                <a:spcPts val="0"/>
              </a:spcBef>
              <a:buNone/>
            </a:pPr>
            <a:r>
              <a:rPr b="1" lang="ja"/>
              <a:t>成熟も認知も進</a:t>
            </a:r>
            <a:r>
              <a:rPr b="1" lang="ja"/>
              <a:t>んでい</a:t>
            </a:r>
            <a:r>
              <a:rPr b="1" lang="ja"/>
              <a:t>ない中, 産業応用が盛んに議論されているため</a:t>
            </a:r>
          </a:p>
          <a:p>
            <a:pPr lvl="0" rtl="0" algn="ctr">
              <a:spcBef>
                <a:spcPts val="0"/>
              </a:spcBef>
              <a:buNone/>
            </a:pPr>
            <a:r>
              <a:rPr lang="ja" sz="1400"/>
              <a:t>「インターネット」が生まれて間もないのに, Webテクノロジー, eコマース, クラウドコンピューティングを議論しているようなもの</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ja" sz="2400"/>
              <a:t>ブロックチェーンの位置づけ (2 / 3)</a:t>
            </a:r>
            <a:r>
              <a:rPr lang="ja" sz="800"/>
              <a:t> ※本来のブロックチェーン</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gn="ctr">
              <a:spcBef>
                <a:spcPts val="0"/>
              </a:spcBef>
              <a:buNone/>
            </a:pPr>
            <a:r>
              <a:t/>
            </a:r>
            <a:endParaRPr b="1"/>
          </a:p>
          <a:p>
            <a:pPr lvl="0" rtl="0" algn="ctr">
              <a:spcBef>
                <a:spcPts val="0"/>
              </a:spcBef>
              <a:buNone/>
            </a:pPr>
            <a:r>
              <a:t/>
            </a:r>
            <a:endParaRPr sz="1400"/>
          </a:p>
        </p:txBody>
      </p:sp>
      <p:graphicFrame>
        <p:nvGraphicFramePr>
          <p:cNvPr id="86" name="Shape 86"/>
          <p:cNvGraphicFramePr/>
          <p:nvPr/>
        </p:nvGraphicFramePr>
        <p:xfrm>
          <a:off x="952500" y="1809750"/>
          <a:ext cx="3000000" cy="3000000"/>
        </p:xfrm>
        <a:graphic>
          <a:graphicData uri="http://schemas.openxmlformats.org/drawingml/2006/table">
            <a:tbl>
              <a:tblPr>
                <a:noFill/>
                <a:tableStyleId>{657BB5C7-0C0E-4FFF-9B28-3045F05BF322}</a:tableStyleId>
              </a:tblPr>
              <a:tblGrid>
                <a:gridCol w="1809750"/>
                <a:gridCol w="1809750"/>
                <a:gridCol w="1809750"/>
                <a:gridCol w="1809750"/>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graphicFrame>
        <p:nvGraphicFramePr>
          <p:cNvPr id="91" name="Shape 91"/>
          <p:cNvGraphicFramePr/>
          <p:nvPr/>
        </p:nvGraphicFramePr>
        <p:xfrm>
          <a:off x="309487" y="1222187"/>
          <a:ext cx="3000000" cy="3000000"/>
        </p:xfrm>
        <a:graphic>
          <a:graphicData uri="http://schemas.openxmlformats.org/drawingml/2006/table">
            <a:tbl>
              <a:tblPr>
                <a:noFill/>
                <a:tableStyleId>{657BB5C7-0C0E-4FFF-9B28-3045F05BF322}</a:tableStyleId>
              </a:tblPr>
              <a:tblGrid>
                <a:gridCol w="1252075"/>
                <a:gridCol w="2207800"/>
                <a:gridCol w="2636875"/>
                <a:gridCol w="2428275"/>
              </a:tblGrid>
              <a:tr h="587975">
                <a:tc>
                  <a:txBody>
                    <a:bodyPr>
                      <a:noAutofit/>
                    </a:bodyPr>
                    <a:lstStyle/>
                    <a:p>
                      <a:pPr lvl="0" algn="ctr">
                        <a:spcBef>
                          <a:spcPts val="0"/>
                        </a:spcBef>
                        <a:buNone/>
                      </a:pPr>
                      <a:r>
                        <a:t/>
                      </a:r>
                      <a:endParaRPr sz="1100"/>
                    </a:p>
                  </a:txBody>
                  <a:tcPr marT="91425" marB="91425" marR="91425" marL="91425" anchor="ctr"/>
                </a:tc>
                <a:tc>
                  <a:txBody>
                    <a:bodyPr>
                      <a:noAutofit/>
                    </a:bodyPr>
                    <a:lstStyle/>
                    <a:p>
                      <a:pPr lvl="0" rtl="0" algn="ctr">
                        <a:spcBef>
                          <a:spcPts val="0"/>
                        </a:spcBef>
                        <a:buNone/>
                      </a:pPr>
                      <a:r>
                        <a:rPr b="1" lang="ja" sz="1100"/>
                        <a:t>インターネット</a:t>
                      </a:r>
                    </a:p>
                    <a:p>
                      <a:pPr lvl="0" algn="ctr">
                        <a:spcBef>
                          <a:spcPts val="0"/>
                        </a:spcBef>
                        <a:buNone/>
                      </a:pPr>
                      <a:r>
                        <a:rPr lang="ja" sz="800"/>
                        <a:t>(1960-)</a:t>
                      </a:r>
                    </a:p>
                  </a:txBody>
                  <a:tcPr marT="91425" marB="91425" marR="91425" marL="91425" anchor="ctr"/>
                </a:tc>
                <a:tc>
                  <a:txBody>
                    <a:bodyPr>
                      <a:noAutofit/>
                    </a:bodyPr>
                    <a:lstStyle/>
                    <a:p>
                      <a:pPr lvl="0" rtl="0" algn="ctr">
                        <a:spcBef>
                          <a:spcPts val="0"/>
                        </a:spcBef>
                        <a:buNone/>
                      </a:pPr>
                      <a:r>
                        <a:rPr b="1" lang="ja" sz="1100"/>
                        <a:t>センサ・ネットワーク</a:t>
                      </a:r>
                    </a:p>
                    <a:p>
                      <a:pPr lvl="0" rtl="0" algn="ctr">
                        <a:spcBef>
                          <a:spcPts val="0"/>
                        </a:spcBef>
                        <a:buNone/>
                      </a:pPr>
                      <a:r>
                        <a:rPr lang="ja" sz="800"/>
                        <a:t>(2000-)</a:t>
                      </a:r>
                    </a:p>
                  </a:txBody>
                  <a:tcPr marT="91425" marB="91425" marR="91425" marL="91425" anchor="ctr"/>
                </a:tc>
                <a:tc>
                  <a:txBody>
                    <a:bodyPr>
                      <a:noAutofit/>
                    </a:bodyPr>
                    <a:lstStyle/>
                    <a:p>
                      <a:pPr lvl="0" rtl="0" algn="ctr">
                        <a:spcBef>
                          <a:spcPts val="0"/>
                        </a:spcBef>
                        <a:buNone/>
                      </a:pPr>
                      <a:r>
                        <a:rPr b="1" lang="ja" sz="1100"/>
                        <a:t>ブロックチェーン</a:t>
                      </a:r>
                    </a:p>
                    <a:p>
                      <a:pPr lvl="0" algn="ctr">
                        <a:spcBef>
                          <a:spcPts val="0"/>
                        </a:spcBef>
                        <a:buNone/>
                      </a:pPr>
                      <a:r>
                        <a:rPr lang="ja" sz="800"/>
                        <a:t>(2009-)</a:t>
                      </a:r>
                    </a:p>
                  </a:txBody>
                  <a:tcPr marT="91425" marB="91425" marR="91425" marL="91425" anchor="ctr"/>
                </a:tc>
              </a:tr>
              <a:tr h="522875">
                <a:tc>
                  <a:txBody>
                    <a:bodyPr>
                      <a:noAutofit/>
                    </a:bodyPr>
                    <a:lstStyle/>
                    <a:p>
                      <a:pPr lvl="0" algn="ctr">
                        <a:spcBef>
                          <a:spcPts val="0"/>
                        </a:spcBef>
                        <a:buNone/>
                      </a:pPr>
                      <a:r>
                        <a:rPr lang="ja" sz="1100"/>
                        <a:t>概要</a:t>
                      </a:r>
                    </a:p>
                  </a:txBody>
                  <a:tcPr marT="91425" marB="91425" marR="91425" marL="91425" anchor="ctr"/>
                </a:tc>
                <a:tc>
                  <a:txBody>
                    <a:bodyPr>
                      <a:noAutofit/>
                    </a:bodyPr>
                    <a:lstStyle/>
                    <a:p>
                      <a:pPr lvl="0" rtl="0" algn="ctr">
                        <a:spcBef>
                          <a:spcPts val="0"/>
                        </a:spcBef>
                        <a:buNone/>
                      </a:pPr>
                      <a:r>
                        <a:rPr lang="ja" sz="1100"/>
                        <a:t>ネットワーク間ネットワーク</a:t>
                      </a:r>
                    </a:p>
                    <a:p>
                      <a:pPr lvl="0" algn="ctr">
                        <a:spcBef>
                          <a:spcPts val="0"/>
                        </a:spcBef>
                        <a:buNone/>
                      </a:pPr>
                      <a:r>
                        <a:rPr lang="ja" sz="800"/>
                        <a:t>「情報」を繋ぐネットワーク</a:t>
                      </a:r>
                    </a:p>
                  </a:txBody>
                  <a:tcPr marT="91425" marB="91425" marR="91425" marL="91425" anchor="ctr"/>
                </a:tc>
                <a:tc>
                  <a:txBody>
                    <a:bodyPr>
                      <a:noAutofit/>
                    </a:bodyPr>
                    <a:lstStyle/>
                    <a:p>
                      <a:pPr lvl="0" rtl="0" algn="ctr">
                        <a:spcBef>
                          <a:spcPts val="0"/>
                        </a:spcBef>
                        <a:buNone/>
                      </a:pPr>
                      <a:r>
                        <a:rPr lang="ja" sz="1100"/>
                        <a:t>人, 物, 環境の状態把握</a:t>
                      </a:r>
                    </a:p>
                  </a:txBody>
                  <a:tcPr marT="91425" marB="91425" marR="91425" marL="91425" anchor="ctr"/>
                </a:tc>
                <a:tc>
                  <a:txBody>
                    <a:bodyPr>
                      <a:noAutofit/>
                    </a:bodyPr>
                    <a:lstStyle/>
                    <a:p>
                      <a:pPr lvl="0" rtl="0" algn="ctr">
                        <a:spcBef>
                          <a:spcPts val="0"/>
                        </a:spcBef>
                        <a:buNone/>
                      </a:pPr>
                      <a:r>
                        <a:rPr lang="ja" sz="1100"/>
                        <a:t>線形リスト型の分散データベース</a:t>
                      </a:r>
                    </a:p>
                    <a:p>
                      <a:pPr lvl="0" rtl="0" algn="ctr">
                        <a:spcBef>
                          <a:spcPts val="0"/>
                        </a:spcBef>
                        <a:buNone/>
                      </a:pPr>
                      <a:r>
                        <a:rPr lang="ja" sz="800"/>
                        <a:t>「主体や資産」を繋ぐネットワーク</a:t>
                      </a:r>
                    </a:p>
                  </a:txBody>
                  <a:tcPr marT="91425" marB="91425" marR="91425" marL="91425" anchor="ctr"/>
                </a:tc>
              </a:tr>
              <a:tr h="693375">
                <a:tc>
                  <a:txBody>
                    <a:bodyPr>
                      <a:noAutofit/>
                    </a:bodyPr>
                    <a:lstStyle/>
                    <a:p>
                      <a:pPr lvl="0" algn="ctr">
                        <a:spcBef>
                          <a:spcPts val="0"/>
                        </a:spcBef>
                        <a:buNone/>
                      </a:pPr>
                      <a:r>
                        <a:rPr lang="ja" sz="1100"/>
                        <a:t>本質</a:t>
                      </a:r>
                    </a:p>
                  </a:txBody>
                  <a:tcPr marT="91425" marB="91425" marR="91425" marL="91425" anchor="ctr"/>
                </a:tc>
                <a:tc>
                  <a:txBody>
                    <a:bodyPr>
                      <a:noAutofit/>
                    </a:bodyPr>
                    <a:lstStyle/>
                    <a:p>
                      <a:pPr lvl="0" rtl="0" algn="ctr">
                        <a:spcBef>
                          <a:spcPts val="0"/>
                        </a:spcBef>
                        <a:buNone/>
                      </a:pPr>
                      <a:r>
                        <a:rPr b="1" lang="ja" sz="1100">
                          <a:solidFill>
                            <a:schemeClr val="accent1"/>
                          </a:solidFill>
                        </a:rPr>
                        <a:t>ユビキタス</a:t>
                      </a:r>
                    </a:p>
                    <a:p>
                      <a:pPr lvl="0" rtl="0" algn="ctr">
                        <a:spcBef>
                          <a:spcPts val="0"/>
                        </a:spcBef>
                        <a:buNone/>
                      </a:pPr>
                      <a:r>
                        <a:rPr lang="ja" sz="800"/>
                        <a:t>(いつでも、どこでも、誰でも)</a:t>
                      </a:r>
                    </a:p>
                  </a:txBody>
                  <a:tcPr marT="91425" marB="91425" marR="91425" marL="91425" anchor="ctr"/>
                </a:tc>
                <a:tc>
                  <a:txBody>
                    <a:bodyPr>
                      <a:noAutofit/>
                    </a:bodyPr>
                    <a:lstStyle/>
                    <a:p>
                      <a:pPr lvl="0" rtl="0" algn="ctr">
                        <a:spcBef>
                          <a:spcPts val="0"/>
                        </a:spcBef>
                        <a:buNone/>
                      </a:pPr>
                      <a:r>
                        <a:rPr b="1" lang="ja" sz="1100">
                          <a:solidFill>
                            <a:schemeClr val="accent1"/>
                          </a:solidFill>
                        </a:rPr>
                        <a:t>アンビエント</a:t>
                      </a:r>
                    </a:p>
                    <a:p>
                      <a:pPr lvl="0" rtl="0" algn="ctr">
                        <a:spcBef>
                          <a:spcPts val="0"/>
                        </a:spcBef>
                        <a:buNone/>
                      </a:pPr>
                      <a:r>
                        <a:rPr lang="ja" sz="800"/>
                        <a:t>(いまだけ、ここだけ、あなただけ)</a:t>
                      </a:r>
                    </a:p>
                  </a:txBody>
                  <a:tcPr marT="91425" marB="91425" marR="91425" marL="91425" anchor="ctr"/>
                </a:tc>
                <a:tc>
                  <a:txBody>
                    <a:bodyPr>
                      <a:noAutofit/>
                    </a:bodyPr>
                    <a:lstStyle/>
                    <a:p>
                      <a:pPr lvl="0" algn="ctr">
                        <a:spcBef>
                          <a:spcPts val="0"/>
                        </a:spcBef>
                        <a:buNone/>
                      </a:pPr>
                      <a:r>
                        <a:rPr b="1" lang="ja" sz="1100">
                          <a:solidFill>
                            <a:schemeClr val="accent1"/>
                          </a:solidFill>
                        </a:rPr>
                        <a:t>？？？</a:t>
                      </a:r>
                    </a:p>
                  </a:txBody>
                  <a:tcPr marT="91425" marB="91425" marR="91425" marL="91425" anchor="ctr"/>
                </a:tc>
              </a:tr>
              <a:tr h="1489875">
                <a:tc>
                  <a:txBody>
                    <a:bodyPr>
                      <a:noAutofit/>
                    </a:bodyPr>
                    <a:lstStyle/>
                    <a:p>
                      <a:pPr lvl="0" rtl="0" algn="ctr">
                        <a:spcBef>
                          <a:spcPts val="0"/>
                        </a:spcBef>
                        <a:buNone/>
                      </a:pPr>
                      <a:r>
                        <a:rPr lang="ja" sz="1100"/>
                        <a:t>応用技術</a:t>
                      </a:r>
                    </a:p>
                    <a:p>
                      <a:pPr lvl="0" rtl="0" algn="ctr">
                        <a:spcBef>
                          <a:spcPts val="0"/>
                        </a:spcBef>
                        <a:buNone/>
                      </a:pPr>
                      <a:r>
                        <a:rPr lang="ja" sz="1100"/>
                        <a:t>(活用例)</a:t>
                      </a:r>
                    </a:p>
                    <a:p>
                      <a:pPr lvl="0" rtl="0" algn="ctr">
                        <a:spcBef>
                          <a:spcPts val="0"/>
                        </a:spcBef>
                        <a:buNone/>
                      </a:pPr>
                      <a:r>
                        <a:t/>
                      </a:r>
                      <a:endParaRPr sz="1100"/>
                    </a:p>
                    <a:p>
                      <a:pPr lvl="0" algn="ctr">
                        <a:spcBef>
                          <a:spcPts val="0"/>
                        </a:spcBef>
                        <a:buNone/>
                      </a:pPr>
                      <a:r>
                        <a:rPr lang="ja" sz="1100"/>
                        <a:t>=人の生活を変えたもの</a:t>
                      </a:r>
                    </a:p>
                  </a:txBody>
                  <a:tcPr marT="91425" marB="91425" marR="91425" marL="91425" anchor="ctr"/>
                </a:tc>
                <a:tc>
                  <a:txBody>
                    <a:bodyPr>
                      <a:noAutofit/>
                    </a:bodyPr>
                    <a:lstStyle/>
                    <a:p>
                      <a:pPr lvl="0" rtl="0" algn="ctr">
                        <a:spcBef>
                          <a:spcPts val="0"/>
                        </a:spcBef>
                        <a:buNone/>
                      </a:pPr>
                      <a:r>
                        <a:rPr lang="ja" sz="1100"/>
                        <a:t>Webテクノロジー</a:t>
                      </a:r>
                    </a:p>
                    <a:p>
                      <a:pPr lvl="0" rtl="0" algn="ctr">
                        <a:spcBef>
                          <a:spcPts val="0"/>
                        </a:spcBef>
                        <a:buNone/>
                      </a:pPr>
                      <a:r>
                        <a:rPr lang="ja" sz="1100"/>
                        <a:t>eメール</a:t>
                      </a:r>
                    </a:p>
                    <a:p>
                      <a:pPr lvl="0" rtl="0" algn="ctr">
                        <a:spcBef>
                          <a:spcPts val="0"/>
                        </a:spcBef>
                        <a:buNone/>
                      </a:pPr>
                      <a:r>
                        <a:rPr lang="ja" sz="1100"/>
                        <a:t>ネット広告</a:t>
                      </a:r>
                    </a:p>
                    <a:p>
                      <a:pPr lvl="0" rtl="0" algn="ctr">
                        <a:spcBef>
                          <a:spcPts val="0"/>
                        </a:spcBef>
                        <a:buNone/>
                      </a:pPr>
                      <a:r>
                        <a:rPr lang="ja" sz="1100"/>
                        <a:t>eコマース</a:t>
                      </a:r>
                    </a:p>
                    <a:p>
                      <a:pPr lvl="0" rtl="0" algn="ctr">
                        <a:spcBef>
                          <a:spcPts val="0"/>
                        </a:spcBef>
                        <a:buNone/>
                      </a:pPr>
                      <a:r>
                        <a:rPr lang="ja" sz="1100"/>
                        <a:t>ソーシャルネットワーク</a:t>
                      </a:r>
                    </a:p>
                    <a:p>
                      <a:pPr lvl="0" algn="ctr">
                        <a:spcBef>
                          <a:spcPts val="0"/>
                        </a:spcBef>
                        <a:buNone/>
                      </a:pPr>
                      <a:r>
                        <a:rPr lang="ja" sz="1100"/>
                        <a:t>クラウドコンピューティング</a:t>
                      </a:r>
                    </a:p>
                  </a:txBody>
                  <a:tcPr marT="91425" marB="91425" marR="91425" marL="91425" anchor="ctr"/>
                </a:tc>
                <a:tc>
                  <a:txBody>
                    <a:bodyPr>
                      <a:noAutofit/>
                    </a:bodyPr>
                    <a:lstStyle/>
                    <a:p>
                      <a:pPr lvl="0" rtl="0" algn="ctr">
                        <a:spcBef>
                          <a:spcPts val="0"/>
                        </a:spcBef>
                        <a:buNone/>
                      </a:pPr>
                      <a:r>
                        <a:rPr lang="ja" sz="1100"/>
                        <a:t>ビッグデータ(IoT)</a:t>
                      </a:r>
                    </a:p>
                    <a:p>
                      <a:pPr lvl="0" rtl="0" algn="ctr">
                        <a:spcBef>
                          <a:spcPts val="0"/>
                        </a:spcBef>
                        <a:buNone/>
                      </a:pPr>
                      <a:r>
                        <a:rPr lang="ja" sz="1100"/>
                        <a:t>サジェスト機能</a:t>
                      </a:r>
                    </a:p>
                    <a:p>
                      <a:pPr lvl="0" rtl="0" algn="ctr">
                        <a:spcBef>
                          <a:spcPts val="0"/>
                        </a:spcBef>
                        <a:buNone/>
                      </a:pPr>
                      <a:r>
                        <a:rPr lang="ja" sz="1100"/>
                        <a:t>人工知能(AI, コグニティブ)</a:t>
                      </a:r>
                    </a:p>
                    <a:p>
                      <a:pPr lvl="0" rtl="0" algn="ctr">
                        <a:spcBef>
                          <a:spcPts val="0"/>
                        </a:spcBef>
                        <a:buNone/>
                      </a:pPr>
                      <a:r>
                        <a:rPr lang="ja" sz="1100"/>
                        <a:t>オートメーション(スマートグリッド)</a:t>
                      </a:r>
                    </a:p>
                    <a:p>
                      <a:pPr lvl="0" rtl="0" algn="ctr">
                        <a:spcBef>
                          <a:spcPts val="0"/>
                        </a:spcBef>
                        <a:buNone/>
                      </a:pPr>
                      <a:r>
                        <a:rPr lang="ja" sz="1100"/>
                        <a:t>ライフログ(ヘルスケア)</a:t>
                      </a:r>
                    </a:p>
                  </a:txBody>
                  <a:tcPr marT="91425" marB="91425" marR="91425" marL="91425" anchor="ctr"/>
                </a:tc>
                <a:tc>
                  <a:txBody>
                    <a:bodyPr>
                      <a:noAutofit/>
                    </a:bodyPr>
                    <a:lstStyle/>
                    <a:p>
                      <a:pPr lvl="0" rtl="0" algn="ctr">
                        <a:spcBef>
                          <a:spcPts val="0"/>
                        </a:spcBef>
                        <a:buNone/>
                      </a:pPr>
                      <a:r>
                        <a:rPr lang="ja" sz="1100"/>
                        <a:t>仮想通貨(Bitcoin </a:t>
                      </a:r>
                      <a:r>
                        <a:rPr lang="ja" sz="600"/>
                        <a:t>など</a:t>
                      </a:r>
                      <a:r>
                        <a:rPr lang="ja" sz="1100"/>
                        <a:t>)</a:t>
                      </a:r>
                    </a:p>
                    <a:p>
                      <a:pPr lvl="0" rtl="0" algn="ctr">
                        <a:spcBef>
                          <a:spcPts val="0"/>
                        </a:spcBef>
                        <a:buNone/>
                      </a:pPr>
                      <a:r>
                        <a:rPr lang="ja" sz="1100"/>
                        <a:t>DLT(分散型台帳技術)</a:t>
                      </a:r>
                    </a:p>
                    <a:p>
                      <a:pPr lvl="0" rtl="0" algn="ctr">
                        <a:spcBef>
                          <a:spcPts val="0"/>
                        </a:spcBef>
                        <a:buNone/>
                      </a:pPr>
                      <a:r>
                        <a:rPr lang="ja" sz="1100"/>
                        <a:t>?</a:t>
                      </a:r>
                    </a:p>
                  </a:txBody>
                  <a:tcPr marT="91425" marB="91425" marR="91425" marL="91425" anchor="ctr"/>
                </a:tc>
              </a:tr>
            </a:tbl>
          </a:graphicData>
        </a:graphic>
      </p:graphicFrame>
      <p:sp>
        <p:nvSpPr>
          <p:cNvPr id="92" name="Shape 9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sz="2400"/>
              <a:t>ブロックチェーンの位置づけ (3 / 2)</a:t>
            </a:r>
            <a:r>
              <a:rPr lang="ja" sz="800"/>
              <a:t> ※本来のブロックチェーン</a:t>
            </a:r>
          </a:p>
          <a:p>
            <a:pPr lvl="0" rtl="0">
              <a:spcBef>
                <a:spcPts val="0"/>
              </a:spcBef>
              <a:buNone/>
            </a:pPr>
            <a:r>
              <a:t/>
            </a:r>
            <a:endParaRPr/>
          </a:p>
        </p:txBody>
      </p:sp>
      <p:sp>
        <p:nvSpPr>
          <p:cNvPr id="93" name="Shape 93"/>
          <p:cNvSpPr txBox="1"/>
          <p:nvPr>
            <p:ph idx="1" type="body"/>
          </p:nvPr>
        </p:nvSpPr>
        <p:spPr>
          <a:xfrm>
            <a:off x="311687" y="4534525"/>
            <a:ext cx="8520600" cy="395700"/>
          </a:xfrm>
          <a:prstGeom prst="rect">
            <a:avLst/>
          </a:prstGeom>
        </p:spPr>
        <p:txBody>
          <a:bodyPr anchorCtr="0" anchor="t" bIns="91425" lIns="91425" rIns="91425" tIns="91425">
            <a:noAutofit/>
          </a:bodyPr>
          <a:lstStyle/>
          <a:p>
            <a:pPr lvl="0" rtl="0" algn="ctr">
              <a:spcBef>
                <a:spcPts val="0"/>
              </a:spcBef>
              <a:buNone/>
            </a:pPr>
            <a:r>
              <a:rPr b="1" lang="ja" sz="1400"/>
              <a:t>⇒ブロックチェーンは『OS』 = 次世代の社会インフラの実現に必要な”基礎技術”（になるかも）</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sz="2400"/>
              <a:t>ブロックチェーンの特徴</a:t>
            </a:r>
            <a:r>
              <a:rPr lang="ja" sz="800"/>
              <a:t> ※本来のブロックチェーン</a:t>
            </a:r>
          </a:p>
        </p:txBody>
      </p:sp>
      <p:sp>
        <p:nvSpPr>
          <p:cNvPr id="99" name="Shape 9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ja"/>
              <a:t>台帳が公開されており、全員で合意することで取引が記録されていく</a:t>
            </a:r>
          </a:p>
          <a:p>
            <a:pPr indent="-292100" lvl="1" marL="914400" rtl="0">
              <a:spcBef>
                <a:spcPts val="0"/>
              </a:spcBef>
              <a:buSzPct val="100000"/>
            </a:pPr>
            <a:r>
              <a:rPr lang="ja" sz="1000"/>
              <a:t>第三者機関を通さずにして、トランザクションのコンセンサス(合意)を得る</a:t>
            </a:r>
          </a:p>
          <a:p>
            <a:pPr indent="-292100" lvl="1" marL="914400" rtl="0">
              <a:spcBef>
                <a:spcPts val="0"/>
              </a:spcBef>
              <a:buSzPct val="100000"/>
            </a:pPr>
            <a:r>
              <a:rPr lang="ja" sz="1000"/>
              <a:t>いくつかの分散合意形成(コンセンサス)アルゴリズムで実現 ex) Proof of Work, Proof of Stake </a:t>
            </a:r>
            <a:r>
              <a:rPr lang="ja" sz="1000">
                <a:solidFill>
                  <a:srgbClr val="4A4A4A"/>
                </a:solidFill>
                <a:highlight>
                  <a:srgbClr val="FFFFFF"/>
                </a:highlight>
                <a:latin typeface="Meiryo"/>
                <a:ea typeface="Meiryo"/>
                <a:cs typeface="Meiryo"/>
                <a:sym typeface="Meiryo"/>
              </a:rPr>
              <a:t>Velocity</a:t>
            </a:r>
            <a:r>
              <a:rPr lang="ja" sz="1000"/>
              <a:t> etc...</a:t>
            </a:r>
          </a:p>
          <a:p>
            <a:pPr indent="-292100" lvl="1" marL="914400" rtl="0">
              <a:spcBef>
                <a:spcPts val="0"/>
              </a:spcBef>
              <a:buSzPct val="100000"/>
            </a:pPr>
            <a:r>
              <a:rPr lang="ja" sz="1000"/>
              <a:t>※パブリック型ではファイナライズ(トランザクションの確定)に数分間程度、数ブロック要する</a:t>
            </a:r>
          </a:p>
          <a:p>
            <a:pPr indent="-292100" lvl="1" marL="914400" rtl="0">
              <a:spcBef>
                <a:spcPts val="0"/>
              </a:spcBef>
              <a:buSzPct val="100000"/>
            </a:pPr>
            <a:r>
              <a:rPr lang="ja" sz="1000"/>
              <a:t>※プライベート型／コンソーシアム型ではファイナライズが高速だが、その分、合意の効果は薄い</a:t>
            </a:r>
          </a:p>
          <a:p>
            <a:pPr indent="-228600" lvl="0" marL="457200" rtl="0">
              <a:spcBef>
                <a:spcPts val="0"/>
              </a:spcBef>
              <a:buAutoNum type="arabicPeriod"/>
            </a:pPr>
            <a:r>
              <a:rPr lang="ja"/>
              <a:t>イミュータブル (作成後変更不可能、改ざん防止）</a:t>
            </a:r>
          </a:p>
          <a:p>
            <a:pPr indent="-292100" lvl="1" marL="914400" rtl="0">
              <a:spcBef>
                <a:spcPts val="0"/>
              </a:spcBef>
              <a:buSzPct val="100000"/>
            </a:pPr>
            <a:r>
              <a:rPr lang="ja" sz="1000"/>
              <a:t>データが一度ブロックに書き込まれたら、そのデータは変更不可能</a:t>
            </a:r>
          </a:p>
          <a:p>
            <a:pPr indent="-292100" lvl="1" marL="914400" rtl="0">
              <a:spcBef>
                <a:spcPts val="0"/>
              </a:spcBef>
              <a:buSzPct val="100000"/>
            </a:pPr>
            <a:r>
              <a:rPr lang="ja" sz="1000"/>
              <a:t>※51%攻撃など、完全に不可能な訳ではない</a:t>
            </a:r>
          </a:p>
          <a:p>
            <a:pPr indent="-292100" lvl="1" marL="914400" rtl="0">
              <a:spcBef>
                <a:spcPts val="0"/>
              </a:spcBef>
              <a:buSzPct val="100000"/>
            </a:pPr>
            <a:r>
              <a:rPr lang="ja" sz="1000"/>
              <a:t>※プライベート型／コンソーシアム型では管理者が比較的容易にハードフォークを起こせる</a:t>
            </a:r>
          </a:p>
          <a:p>
            <a:pPr indent="-228600" lvl="0" marL="457200" rtl="0">
              <a:spcBef>
                <a:spcPts val="0"/>
              </a:spcBef>
              <a:buAutoNum type="arabicPeriod"/>
            </a:pPr>
            <a:r>
              <a:rPr lang="ja">
                <a:solidFill>
                  <a:srgbClr val="695D46"/>
                </a:solidFill>
              </a:rPr>
              <a:t>スマートコントラクト</a:t>
            </a:r>
          </a:p>
          <a:p>
            <a:pPr indent="-292100" lvl="1" marL="914400" marR="0" rtl="0" algn="l">
              <a:lnSpc>
                <a:spcPct val="115000"/>
              </a:lnSpc>
              <a:spcBef>
                <a:spcPts val="0"/>
              </a:spcBef>
              <a:spcAft>
                <a:spcPts val="1600"/>
              </a:spcAft>
              <a:buClr>
                <a:srgbClr val="695D46"/>
              </a:buClr>
              <a:buSzPct val="100000"/>
            </a:pPr>
            <a:r>
              <a:rPr lang="ja" sz="1000">
                <a:solidFill>
                  <a:srgbClr val="695D46"/>
                </a:solidFill>
              </a:rPr>
              <a:t>トランザクション確定時にプログラムを実行できる</a:t>
            </a:r>
          </a:p>
          <a:p>
            <a:pPr indent="-292100" lvl="1" marL="914400" marR="0" rtl="0" algn="l">
              <a:lnSpc>
                <a:spcPct val="115000"/>
              </a:lnSpc>
              <a:spcBef>
                <a:spcPts val="0"/>
              </a:spcBef>
              <a:spcAft>
                <a:spcPts val="1600"/>
              </a:spcAft>
              <a:buClr>
                <a:srgbClr val="695D46"/>
              </a:buClr>
              <a:buSzPct val="100000"/>
            </a:pPr>
            <a:r>
              <a:rPr lang="ja" sz="1000">
                <a:solidFill>
                  <a:srgbClr val="695D46"/>
                </a:solidFill>
              </a:rPr>
              <a:t>※ブ</a:t>
            </a:r>
            <a:r>
              <a:rPr lang="ja" sz="1000"/>
              <a:t>ロックチェーンに限らず他の</a:t>
            </a:r>
            <a:r>
              <a:rPr lang="ja" sz="1000">
                <a:solidFill>
                  <a:srgbClr val="695D46"/>
                </a:solidFill>
              </a:rPr>
              <a:t>オブジェクトDBでも可能</a:t>
            </a:r>
          </a:p>
          <a:p>
            <a:pPr indent="-228600" lvl="0" marL="457200" marR="0" rtl="0" algn="l">
              <a:lnSpc>
                <a:spcPct val="115000"/>
              </a:lnSpc>
              <a:spcBef>
                <a:spcPts val="0"/>
              </a:spcBef>
              <a:spcAft>
                <a:spcPts val="1600"/>
              </a:spcAft>
              <a:buClr>
                <a:srgbClr val="695D46"/>
              </a:buClr>
              <a:buAutoNum type="arabicPeriod"/>
            </a:pPr>
            <a:r>
              <a:rPr lang="ja">
                <a:solidFill>
                  <a:srgbClr val="695D46"/>
                </a:solidFill>
              </a:rPr>
              <a:t>高スケーラビリティ</a:t>
            </a:r>
          </a:p>
          <a:p>
            <a:pPr indent="-292100" lvl="1" marL="914400" marR="0" rtl="0" algn="l">
              <a:lnSpc>
                <a:spcPct val="115000"/>
              </a:lnSpc>
              <a:spcBef>
                <a:spcPts val="0"/>
              </a:spcBef>
              <a:spcAft>
                <a:spcPts val="1600"/>
              </a:spcAft>
              <a:buClr>
                <a:srgbClr val="695D46"/>
              </a:buClr>
              <a:buSzPct val="100000"/>
            </a:pPr>
            <a:r>
              <a:rPr lang="ja" sz="1000">
                <a:solidFill>
                  <a:srgbClr val="695D46"/>
                </a:solidFill>
              </a:rPr>
              <a:t>P2Pで実現する分散型ネットワーク</a:t>
            </a:r>
          </a:p>
          <a:p>
            <a:pPr indent="-228600" lvl="0" marL="457200" marR="0" rtl="0" algn="l">
              <a:lnSpc>
                <a:spcPct val="115000"/>
              </a:lnSpc>
              <a:spcBef>
                <a:spcPts val="0"/>
              </a:spcBef>
              <a:spcAft>
                <a:spcPts val="1600"/>
              </a:spcAft>
              <a:buClr>
                <a:srgbClr val="695D46"/>
              </a:buClr>
              <a:buAutoNum type="arabicPeriod"/>
            </a:pPr>
            <a:r>
              <a:rPr lang="ja">
                <a:solidFill>
                  <a:srgbClr val="695D46"/>
                </a:solidFill>
              </a:rPr>
              <a:t>低コスト</a:t>
            </a:r>
          </a:p>
          <a:p>
            <a:pPr indent="-292100" lvl="1" marL="914400" marR="0" rtl="0" algn="l">
              <a:lnSpc>
                <a:spcPct val="115000"/>
              </a:lnSpc>
              <a:spcBef>
                <a:spcPts val="0"/>
              </a:spcBef>
              <a:spcAft>
                <a:spcPts val="1600"/>
              </a:spcAft>
              <a:buClr>
                <a:srgbClr val="695D46"/>
              </a:buClr>
              <a:buSzPct val="100000"/>
            </a:pPr>
            <a:r>
              <a:rPr lang="ja" sz="1000">
                <a:solidFill>
                  <a:srgbClr val="695D46"/>
                </a:solidFill>
              </a:rPr>
              <a:t>パブリック型に限って言えば、中央管理組織が不要のため低コストになる傾向</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ja" sz="2400"/>
              <a:t>ブロックチェーンとは</a:t>
            </a:r>
            <a:r>
              <a:rPr lang="ja" sz="800"/>
              <a:t> ※本来のブロックチェーン</a:t>
            </a:r>
          </a:p>
        </p:txBody>
      </p:sp>
      <p:sp>
        <p:nvSpPr>
          <p:cNvPr id="105" name="Shape 10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ja">
                <a:solidFill>
                  <a:srgbClr val="695D46"/>
                </a:solidFill>
              </a:rPr>
              <a:t>中央集権を置かずにして信憑性のある合意に到達する方法を可能とする技術</a:t>
            </a:r>
          </a:p>
          <a:p>
            <a:pPr indent="-228600" lvl="1" marL="914400" rtl="0">
              <a:spcBef>
                <a:spcPts val="0"/>
              </a:spcBef>
              <a:buClr>
                <a:srgbClr val="695D46"/>
              </a:buClr>
            </a:pPr>
            <a:r>
              <a:rPr lang="ja">
                <a:solidFill>
                  <a:srgbClr val="695D46"/>
                </a:solidFill>
              </a:rPr>
              <a:t>ビザンチン将軍問題の解決</a:t>
            </a:r>
          </a:p>
          <a:p>
            <a:pPr lvl="0" rtl="0" algn="ctr">
              <a:spcBef>
                <a:spcPts val="0"/>
              </a:spcBef>
              <a:buNone/>
            </a:pPr>
            <a:r>
              <a:rPr lang="ja">
                <a:solidFill>
                  <a:srgbClr val="695D46"/>
                </a:solidFill>
              </a:rPr>
              <a:t>↓つまりは</a:t>
            </a:r>
          </a:p>
          <a:p>
            <a:pPr indent="-228600" lvl="0" marL="457200" rtl="0">
              <a:spcBef>
                <a:spcPts val="0"/>
              </a:spcBef>
            </a:pPr>
            <a:r>
              <a:rPr b="1" lang="ja"/>
              <a:t>性悪説に立ち, 何らかの不正が行われる可能性がある場面で不正を防ぐための手段</a:t>
            </a:r>
          </a:p>
          <a:p>
            <a:pPr indent="-228600" lvl="1" marL="914400" rtl="0">
              <a:spcBef>
                <a:spcPts val="0"/>
              </a:spcBef>
            </a:pPr>
            <a:r>
              <a:rPr lang="ja"/>
              <a:t>インターネットをはじめ、多くのIT技術は</a:t>
            </a:r>
            <a:r>
              <a:rPr b="1" lang="ja"/>
              <a:t>性善説</a:t>
            </a:r>
            <a:r>
              <a:rPr lang="ja"/>
              <a:t>をベースとした技術</a:t>
            </a:r>
          </a:p>
          <a:p>
            <a:pPr indent="-228600" lvl="1" marL="914400" rtl="0">
              <a:spcBef>
                <a:spcPts val="0"/>
              </a:spcBef>
            </a:pPr>
            <a:r>
              <a:rPr lang="ja"/>
              <a:t>『リアルへの揺り戻し現象』=匿名性から実名性へ、外界との連携(IoT)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ja" sz="2400"/>
              <a:t>§5. UseCase - コンセンサスから見た分類</a:t>
            </a:r>
          </a:p>
        </p:txBody>
      </p:sp>
      <p:sp>
        <p:nvSpPr>
          <p:cNvPr id="111" name="Shape 111"/>
          <p:cNvSpPr txBox="1"/>
          <p:nvPr>
            <p:ph idx="1" type="body"/>
          </p:nvPr>
        </p:nvSpPr>
        <p:spPr>
          <a:xfrm>
            <a:off x="311700" y="1266175"/>
            <a:ext cx="8359800" cy="33027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dk2"/>
              </a:buClr>
              <a:buSzPct val="100000"/>
              <a:buFont typeface="Open Sans"/>
              <a:buAutoNum type="arabicPeriod"/>
            </a:pPr>
            <a:r>
              <a:rPr b="1" lang="ja" sz="1800"/>
              <a:t>Proof of Work</a:t>
            </a:r>
          </a:p>
          <a:p>
            <a:pPr indent="-342900" lvl="1" marL="914400" marR="0" rtl="0" algn="l">
              <a:lnSpc>
                <a:spcPct val="115000"/>
              </a:lnSpc>
              <a:spcBef>
                <a:spcPts val="0"/>
              </a:spcBef>
              <a:spcAft>
                <a:spcPts val="1600"/>
              </a:spcAft>
              <a:buSzPct val="100000"/>
            </a:pPr>
            <a:r>
              <a:rPr lang="ja" sz="1800"/>
              <a:t>高負荷演算により最初に解を見つけた人が更新権限を得る仕組み</a:t>
            </a:r>
          </a:p>
          <a:p>
            <a:pPr indent="-342900" lvl="0" marL="457200" marR="0" rtl="0" algn="l">
              <a:lnSpc>
                <a:spcPct val="115000"/>
              </a:lnSpc>
              <a:spcBef>
                <a:spcPts val="0"/>
              </a:spcBef>
              <a:spcAft>
                <a:spcPts val="1600"/>
              </a:spcAft>
              <a:buSzPct val="100000"/>
              <a:buAutoNum type="arabicPeriod"/>
            </a:pPr>
            <a:r>
              <a:rPr b="1" lang="ja" sz="1800"/>
              <a:t>Proof of Stake (+α)</a:t>
            </a:r>
          </a:p>
          <a:p>
            <a:pPr indent="-342900" lvl="1" marL="914400" marR="0" rtl="0" algn="l">
              <a:lnSpc>
                <a:spcPct val="115000"/>
              </a:lnSpc>
              <a:spcBef>
                <a:spcPts val="0"/>
              </a:spcBef>
              <a:spcAft>
                <a:spcPts val="1600"/>
              </a:spcAft>
              <a:buSzPct val="100000"/>
            </a:pPr>
            <a:r>
              <a:rPr lang="ja" sz="1800"/>
              <a:t>より多くのコインを持っている人が更新権限を得る仕組み</a:t>
            </a:r>
          </a:p>
          <a:p>
            <a:pPr indent="-342900" lvl="0" marL="457200" marR="0" rtl="0" algn="l">
              <a:lnSpc>
                <a:spcPct val="115000"/>
              </a:lnSpc>
              <a:spcBef>
                <a:spcPts val="0"/>
              </a:spcBef>
              <a:spcAft>
                <a:spcPts val="1600"/>
              </a:spcAft>
              <a:buSzPct val="100000"/>
              <a:buAutoNum type="arabicPeriod"/>
            </a:pPr>
            <a:r>
              <a:rPr b="1" lang="ja" sz="1800"/>
              <a:t>Proof of Importance</a:t>
            </a:r>
          </a:p>
          <a:p>
            <a:pPr indent="-342900" lvl="1" marL="914400" marR="0" rtl="0" algn="l">
              <a:lnSpc>
                <a:spcPct val="115000"/>
              </a:lnSpc>
              <a:spcBef>
                <a:spcPts val="0"/>
              </a:spcBef>
              <a:spcAft>
                <a:spcPts val="1600"/>
              </a:spcAft>
              <a:buSzPct val="100000"/>
            </a:pPr>
            <a:r>
              <a:rPr lang="ja" sz="1800"/>
              <a:t>過去の取引情報から, データ授受のハブとしての重要性がより高い人（より多くの取引を行っている人など）が更新権限を得る仕組み</a:t>
            </a:r>
          </a:p>
          <a:p>
            <a:pPr indent="-342900" lvl="0" marL="457200" marR="0" rtl="0" algn="l">
              <a:lnSpc>
                <a:spcPct val="115000"/>
              </a:lnSpc>
              <a:spcBef>
                <a:spcPts val="0"/>
              </a:spcBef>
              <a:spcAft>
                <a:spcPts val="1600"/>
              </a:spcAft>
              <a:buSzPct val="100000"/>
              <a:buAutoNum type="arabicPeriod"/>
            </a:pPr>
            <a:r>
              <a:rPr b="1" lang="ja" sz="1800"/>
              <a:t>Proof of Resource</a:t>
            </a:r>
          </a:p>
          <a:p>
            <a:pPr indent="-342900" lvl="1" marL="914400" marR="0" rtl="0" algn="l">
              <a:lnSpc>
                <a:spcPct val="115000"/>
              </a:lnSpc>
              <a:spcBef>
                <a:spcPts val="0"/>
              </a:spcBef>
              <a:spcAft>
                <a:spcPts val="1600"/>
              </a:spcAft>
              <a:buSzPct val="100000"/>
            </a:pPr>
            <a:r>
              <a:rPr lang="ja" sz="1800"/>
              <a:t>情報のシャード(断片)を保存するためのCPU負荷やディスク容量などの提供者, あるいはアプリケーション開発などの貢献者が更新権限を得る仕組み</a:t>
            </a:r>
            <a:br>
              <a:rPr lang="ja" sz="1800"/>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ja" sz="2400"/>
              <a:t>§5. UseCase - 適用対象から見た分類</a:t>
            </a:r>
          </a:p>
        </p:txBody>
      </p:sp>
      <p:sp>
        <p:nvSpPr>
          <p:cNvPr id="117" name="Shape 117"/>
          <p:cNvSpPr txBox="1"/>
          <p:nvPr>
            <p:ph idx="1" type="body"/>
          </p:nvPr>
        </p:nvSpPr>
        <p:spPr>
          <a:xfrm>
            <a:off x="311700" y="1266175"/>
            <a:ext cx="3999900" cy="3302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b="1" lang="ja" sz="1800"/>
              <a:t>政府・公共</a:t>
            </a:r>
            <a:r>
              <a:rPr lang="ja" sz="900"/>
              <a:t> (オープンガバナンス)</a:t>
            </a:r>
          </a:p>
          <a:p>
            <a:pPr indent="-285750" lvl="1" marL="914400" rtl="0">
              <a:spcBef>
                <a:spcPts val="0"/>
              </a:spcBef>
              <a:buSzPct val="100000"/>
            </a:pPr>
            <a:r>
              <a:rPr lang="ja" sz="900"/>
              <a:t>投票の透明化</a:t>
            </a:r>
          </a:p>
          <a:p>
            <a:pPr indent="-285750" lvl="1" marL="914400" rtl="0">
              <a:spcBef>
                <a:spcPts val="0"/>
              </a:spcBef>
              <a:buSzPct val="100000"/>
            </a:pPr>
            <a:r>
              <a:rPr lang="ja" sz="900"/>
              <a:t>本人確認の承認フロー</a:t>
            </a:r>
          </a:p>
          <a:p>
            <a:pPr indent="-285750" lvl="2" marL="1371600" rtl="0">
              <a:spcBef>
                <a:spcPts val="0"/>
              </a:spcBef>
              <a:buSzPct val="100000"/>
            </a:pPr>
            <a:r>
              <a:rPr lang="ja" sz="900"/>
              <a:t>ex) 履歴書(リクルートLab)</a:t>
            </a:r>
          </a:p>
          <a:p>
            <a:pPr indent="-285750" lvl="1" marL="914400" rtl="0">
              <a:spcBef>
                <a:spcPts val="0"/>
              </a:spcBef>
              <a:buSzPct val="100000"/>
            </a:pPr>
            <a:r>
              <a:rPr lang="ja" sz="900"/>
              <a:t>契約管理, 文書の認証基盤(Blockchainが真正性を公証)</a:t>
            </a:r>
          </a:p>
          <a:p>
            <a:pPr indent="-342900" lvl="0" marL="457200" rtl="0">
              <a:spcBef>
                <a:spcPts val="0"/>
              </a:spcBef>
              <a:buSzPct val="100000"/>
              <a:buAutoNum type="arabicPeriod"/>
            </a:pPr>
            <a:r>
              <a:rPr b="1" lang="ja" sz="1800"/>
              <a:t>共有・貸与</a:t>
            </a:r>
            <a:r>
              <a:rPr lang="ja" sz="900"/>
              <a:t> (シェアリング・エコノミー)</a:t>
            </a:r>
          </a:p>
          <a:p>
            <a:pPr indent="-285750" lvl="1" marL="914400" rtl="0">
              <a:spcBef>
                <a:spcPts val="0"/>
              </a:spcBef>
              <a:buSzPct val="100000"/>
            </a:pPr>
            <a:r>
              <a:rPr lang="ja" sz="900"/>
              <a:t>分散型クラウドストレージ(2014- , Proof of Resource)</a:t>
            </a:r>
          </a:p>
          <a:p>
            <a:pPr indent="-285750" lvl="2" marL="1371600" rtl="0">
              <a:spcBef>
                <a:spcPts val="0"/>
              </a:spcBef>
              <a:buSzPct val="100000"/>
            </a:pPr>
            <a:r>
              <a:rPr lang="ja" sz="900"/>
              <a:t>ex) </a:t>
            </a:r>
            <a:r>
              <a:rPr lang="ja" sz="900" u="sng">
                <a:solidFill>
                  <a:schemeClr val="hlink"/>
                </a:solidFill>
                <a:hlinkClick r:id="rId3"/>
              </a:rPr>
              <a:t>MaidSafe</a:t>
            </a:r>
            <a:r>
              <a:rPr lang="ja" sz="900"/>
              <a:t>, </a:t>
            </a:r>
            <a:r>
              <a:rPr lang="ja" sz="900" u="sng">
                <a:solidFill>
                  <a:schemeClr val="hlink"/>
                </a:solidFill>
                <a:hlinkClick r:id="rId4"/>
              </a:rPr>
              <a:t>storj</a:t>
            </a:r>
            <a:r>
              <a:rPr lang="ja" sz="900"/>
              <a:t>, </a:t>
            </a:r>
            <a:r>
              <a:rPr lang="ja" sz="900" u="sng">
                <a:solidFill>
                  <a:schemeClr val="hlink"/>
                </a:solidFill>
                <a:hlinkClick r:id="rId5"/>
              </a:rPr>
              <a:t>sia</a:t>
            </a:r>
            <a:r>
              <a:rPr lang="ja" sz="900"/>
              <a:t> etc.</a:t>
            </a:r>
          </a:p>
          <a:p>
            <a:pPr indent="-285750" lvl="1" marL="914400" rtl="0">
              <a:spcBef>
                <a:spcPts val="0"/>
              </a:spcBef>
              <a:buSzPct val="100000"/>
            </a:pPr>
            <a:r>
              <a:rPr lang="ja" sz="900"/>
              <a:t>音楽ストリーミング権, 電力使用権(スマートメーター等)</a:t>
            </a:r>
          </a:p>
          <a:p>
            <a:pPr indent="-342900" lvl="0" marL="457200" rtl="0">
              <a:spcBef>
                <a:spcPts val="0"/>
              </a:spcBef>
              <a:buSzPct val="100000"/>
              <a:buAutoNum type="arabicPeriod"/>
            </a:pPr>
            <a:r>
              <a:rPr b="1" lang="ja" sz="1800"/>
              <a:t>財産・所有</a:t>
            </a:r>
            <a:r>
              <a:rPr lang="ja" sz="900"/>
              <a:t> (スマートプロパティ)</a:t>
            </a:r>
          </a:p>
          <a:p>
            <a:pPr indent="-285750" lvl="1" marL="914400" rtl="0">
              <a:spcBef>
                <a:spcPts val="0"/>
              </a:spcBef>
              <a:buSzPct val="100000"/>
            </a:pPr>
            <a:r>
              <a:rPr lang="ja" sz="900"/>
              <a:t>アセット管理</a:t>
            </a:r>
          </a:p>
          <a:p>
            <a:pPr indent="-285750" lvl="2" marL="1371600" rtl="0">
              <a:spcBef>
                <a:spcPts val="0"/>
              </a:spcBef>
              <a:buSzPct val="100000"/>
            </a:pPr>
            <a:r>
              <a:rPr lang="ja" sz="900"/>
              <a:t>宝石, 自動車など高価な物の所有権</a:t>
            </a:r>
          </a:p>
          <a:p>
            <a:pPr indent="-285750" lvl="2" marL="1371600" rtl="0">
              <a:spcBef>
                <a:spcPts val="0"/>
              </a:spcBef>
              <a:buSzPct val="100000"/>
            </a:pPr>
            <a:r>
              <a:rPr lang="ja" sz="900"/>
              <a:t>音楽ストリーミング権, 電力の使用権 etc</a:t>
            </a:r>
          </a:p>
          <a:p>
            <a:pPr indent="-285750" lvl="1" marL="914400" rtl="0">
              <a:spcBef>
                <a:spcPts val="0"/>
              </a:spcBef>
              <a:buSzPct val="100000"/>
            </a:pPr>
            <a:r>
              <a:rPr lang="ja" sz="900"/>
              <a:t>著作権</a:t>
            </a:r>
          </a:p>
          <a:p>
            <a:pPr indent="-285750" lvl="2" marL="1371600" rtl="0">
              <a:spcBef>
                <a:spcPts val="0"/>
              </a:spcBef>
              <a:buSzPct val="100000"/>
            </a:pPr>
            <a:r>
              <a:rPr lang="ja" sz="900"/>
              <a:t>ex) ベルリンの著作権保護サービス: </a:t>
            </a:r>
            <a:r>
              <a:rPr lang="ja" sz="900" u="sng">
                <a:solidFill>
                  <a:schemeClr val="hlink"/>
                </a:solidFill>
                <a:hlinkClick r:id="rId6"/>
              </a:rPr>
              <a:t>ascribe</a:t>
            </a:r>
          </a:p>
          <a:p>
            <a:pPr indent="-342900" lvl="0" marL="457200" rtl="0">
              <a:spcBef>
                <a:spcPts val="0"/>
              </a:spcBef>
              <a:buSzPct val="100000"/>
              <a:buAutoNum type="arabicPeriod"/>
            </a:pPr>
            <a:r>
              <a:rPr b="1" lang="ja" sz="1800"/>
              <a:t>医療・健康</a:t>
            </a:r>
            <a:r>
              <a:rPr lang="ja" sz="900"/>
              <a:t> (デジタルヘルスケア)</a:t>
            </a:r>
          </a:p>
          <a:p>
            <a:pPr indent="-285750" lvl="1" marL="914400" rtl="0">
              <a:spcBef>
                <a:spcPts val="0"/>
              </a:spcBef>
              <a:buSzPct val="100000"/>
            </a:pPr>
            <a:r>
              <a:rPr lang="ja" sz="900"/>
              <a:t>電子カルテ</a:t>
            </a:r>
          </a:p>
          <a:p>
            <a:pPr indent="-285750" lvl="1" marL="914400" rtl="0">
              <a:spcBef>
                <a:spcPts val="0"/>
              </a:spcBef>
              <a:buSzPct val="100000"/>
            </a:pPr>
            <a:r>
              <a:rPr lang="ja" sz="900"/>
              <a:t>ゲノムデータ</a:t>
            </a:r>
          </a:p>
        </p:txBody>
      </p:sp>
      <p:sp>
        <p:nvSpPr>
          <p:cNvPr id="118" name="Shape 118"/>
          <p:cNvSpPr txBox="1"/>
          <p:nvPr>
            <p:ph idx="2" type="body"/>
          </p:nvPr>
        </p:nvSpPr>
        <p:spPr>
          <a:xfrm>
            <a:off x="4832400" y="1266175"/>
            <a:ext cx="3999900" cy="3302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b="1" lang="ja" sz="1800"/>
              <a:t>決済・送金</a:t>
            </a:r>
            <a:r>
              <a:rPr lang="ja" sz="900"/>
              <a:t> (デジタル・カレンシー)</a:t>
            </a:r>
          </a:p>
          <a:p>
            <a:pPr indent="-285750" lvl="1" marL="914400" rtl="0">
              <a:spcBef>
                <a:spcPts val="0"/>
              </a:spcBef>
              <a:buSzPct val="100000"/>
            </a:pPr>
            <a:r>
              <a:rPr lang="ja" sz="900"/>
              <a:t>仮想通貨(2009- , Proof of Work), 地域通貨</a:t>
            </a:r>
          </a:p>
          <a:p>
            <a:pPr indent="-285750" lvl="2" marL="1371600" rtl="0">
              <a:spcBef>
                <a:spcPts val="0"/>
              </a:spcBef>
              <a:buSzPct val="100000"/>
            </a:pPr>
            <a:r>
              <a:rPr lang="ja" sz="900"/>
              <a:t>ex) </a:t>
            </a:r>
            <a:r>
              <a:rPr lang="ja" sz="900" u="sng">
                <a:solidFill>
                  <a:schemeClr val="hlink"/>
                </a:solidFill>
                <a:hlinkClick r:id="rId7"/>
              </a:rPr>
              <a:t>Bitcoin</a:t>
            </a:r>
            <a:r>
              <a:rPr lang="ja" sz="900"/>
              <a:t>, </a:t>
            </a:r>
            <a:r>
              <a:rPr lang="ja" sz="900" u="sng">
                <a:solidFill>
                  <a:schemeClr val="hlink"/>
                </a:solidFill>
                <a:hlinkClick r:id="rId8"/>
              </a:rPr>
              <a:t>litecoin</a:t>
            </a:r>
            <a:r>
              <a:rPr lang="ja" sz="900"/>
              <a:t>, </a:t>
            </a:r>
            <a:r>
              <a:rPr lang="ja" sz="900" u="sng">
                <a:solidFill>
                  <a:schemeClr val="hlink"/>
                </a:solidFill>
                <a:hlinkClick r:id="rId9"/>
              </a:rPr>
              <a:t>kumacoin</a:t>
            </a:r>
            <a:r>
              <a:rPr lang="ja" sz="900"/>
              <a:t> etc.</a:t>
            </a:r>
          </a:p>
          <a:p>
            <a:pPr indent="-342900" lvl="0" marL="457200" rtl="0">
              <a:spcBef>
                <a:spcPts val="0"/>
              </a:spcBef>
              <a:buSzPct val="100000"/>
              <a:buAutoNum type="arabicPeriod"/>
            </a:pPr>
            <a:r>
              <a:rPr b="1" lang="ja" sz="1800"/>
              <a:t>通信・社交</a:t>
            </a:r>
            <a:r>
              <a:rPr lang="ja" sz="900"/>
              <a:t> (コミュニケーション・メディア)</a:t>
            </a:r>
          </a:p>
          <a:p>
            <a:pPr indent="-285750" lvl="1" marL="914400">
              <a:spcBef>
                <a:spcPts val="0"/>
              </a:spcBef>
              <a:buSzPct val="100000"/>
            </a:pPr>
            <a:r>
              <a:t/>
            </a:r>
            <a:endParaRPr sz="900"/>
          </a:p>
          <a:p>
            <a:pPr indent="-342900" lvl="0" marL="457200" rtl="0">
              <a:spcBef>
                <a:spcPts val="0"/>
              </a:spcBef>
              <a:buSzPct val="100000"/>
              <a:buAutoNum type="arabicPeriod"/>
            </a:pPr>
            <a:r>
              <a:rPr b="1" lang="ja" sz="1800"/>
              <a:t>物流・追跡</a:t>
            </a:r>
            <a:r>
              <a:rPr lang="ja" sz="900"/>
              <a:t> (トレーサビリティ)</a:t>
            </a:r>
          </a:p>
          <a:p>
            <a:pPr indent="-285750" lvl="1" marL="914400" rtl="0">
              <a:spcBef>
                <a:spcPts val="0"/>
              </a:spcBef>
              <a:buSzPct val="100000"/>
            </a:pPr>
            <a:r>
              <a:rPr lang="ja" sz="900"/>
              <a:t>サプライチェーンの透明化（A地点からB地点までの商品やプロダクトの移動や真の価値を可視化）</a:t>
            </a:r>
          </a:p>
          <a:p>
            <a:pPr indent="-285750" lvl="2" marL="1371600" marR="0" rtl="0" algn="l">
              <a:lnSpc>
                <a:spcPct val="115000"/>
              </a:lnSpc>
              <a:spcBef>
                <a:spcPts val="0"/>
              </a:spcBef>
              <a:spcAft>
                <a:spcPts val="1600"/>
              </a:spcAft>
              <a:buClr>
                <a:schemeClr val="dk2"/>
              </a:buClr>
              <a:buSzPct val="100000"/>
              <a:buFont typeface="Open Sans"/>
            </a:pPr>
            <a:r>
              <a:rPr lang="ja" sz="900"/>
              <a:t>ex) 紛争ダイヤモンド市場、中古車市場、奴隷労働抑止etc.</a:t>
            </a:r>
          </a:p>
          <a:p>
            <a:pPr indent="-285750" lvl="1" marL="914400" marR="0" rtl="0" algn="l">
              <a:lnSpc>
                <a:spcPct val="115000"/>
              </a:lnSpc>
              <a:spcBef>
                <a:spcPts val="0"/>
              </a:spcBef>
              <a:spcAft>
                <a:spcPts val="1600"/>
              </a:spcAft>
              <a:buSzPct val="100000"/>
            </a:pPr>
            <a:r>
              <a:rPr lang="ja" sz="900"/>
              <a:t>貿易金融の効率化</a:t>
            </a:r>
          </a:p>
          <a:p>
            <a:pPr indent="-342900" lvl="0" marL="457200" rtl="0">
              <a:spcBef>
                <a:spcPts val="0"/>
              </a:spcBef>
              <a:buSzPct val="100000"/>
              <a:buAutoNum type="arabicPeriod"/>
            </a:pPr>
            <a:r>
              <a:rPr b="1" lang="ja" sz="1800"/>
              <a:t>環境・制御</a:t>
            </a:r>
            <a:r>
              <a:rPr lang="ja" sz="900"/>
              <a:t> (サイバーフィジカル)</a:t>
            </a:r>
          </a:p>
          <a:p>
            <a:pPr indent="-285750" lvl="1" marL="914400">
              <a:spcBef>
                <a:spcPts val="0"/>
              </a:spcBef>
              <a:buSzPct val="100000"/>
            </a:pPr>
            <a:r>
              <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