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3" r:id="rId17"/>
    <p:sldId id="271" r:id="rId18"/>
    <p:sldId id="27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74F6504-0560-4D13-8FF0-B89B07F5BB23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  <p14:sldId id="273"/>
            <p14:sldId id="271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2185C5"/>
    <a:srgbClr val="DEE9F7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941" autoAdjust="0"/>
  </p:normalViewPr>
  <p:slideViewPr>
    <p:cSldViewPr snapToGrid="0">
      <p:cViewPr varScale="1">
        <p:scale>
          <a:sx n="64" d="100"/>
          <a:sy n="64" d="100"/>
        </p:scale>
        <p:origin x="5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9CE64F-F634-4E54-BCB4-D43101A7493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5317B47-157B-4CED-BAA8-6859BB38C575}">
      <dgm:prSet phldrT="[テキスト]"/>
      <dgm:spPr>
        <a:solidFill>
          <a:srgbClr val="2185C5">
            <a:alpha val="50000"/>
          </a:srgbClr>
        </a:solidFill>
      </dgm:spPr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ユーザ調査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D2D0E60-88A6-4646-B17F-D302BE909A98}" type="parTrans" cxnId="{3AB78824-8918-4D13-B751-1BCE0179D52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99CE88E-3377-415F-9BD9-6DEF24CFACD1}" type="sibTrans" cxnId="{3AB78824-8918-4D13-B751-1BCE0179D52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532DDBA-5FF5-49FE-81B1-0D75BDAC67C0}">
      <dgm:prSet phldrT="[テキスト]"/>
      <dgm:spPr>
        <a:solidFill>
          <a:srgbClr val="2185C5"/>
        </a:solidFill>
      </dgm:spPr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コンセプト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092E44C-8B86-4D63-A7CE-685B13C4EE0B}" type="parTrans" cxnId="{908DA09F-9F39-4B57-940C-8A0FAF3C39E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EB5A0C2-74BB-4DF7-A30C-0CC24CF1DC03}" type="sibTrans" cxnId="{908DA09F-9F39-4B57-940C-8A0FAF3C39E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19B7A49-287F-4CBF-8F52-2288F1850610}">
      <dgm:prSet phldrT="[テキスト]"/>
      <dgm:spPr>
        <a:solidFill>
          <a:srgbClr val="2185C5">
            <a:alpha val="50000"/>
          </a:srgbClr>
        </a:solidFill>
      </dgm:spPr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アイディア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B5EAD3-15A2-4DDF-A690-A939477C7059}" type="parTrans" cxnId="{0A1C3534-592C-4916-B365-2BC0F46A201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0055882-7552-4780-96B6-811F60720D32}" type="sibTrans" cxnId="{0A1C3534-592C-4916-B365-2BC0F46A201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8D17291-8949-415B-96A7-3DD9B4BCAE48}">
      <dgm:prSet phldrT="[テキスト]"/>
      <dgm:spPr>
        <a:solidFill>
          <a:srgbClr val="2185C5"/>
        </a:solidFill>
      </dgm:spPr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評価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65979AB-79C2-4D60-835B-B8405B1FC54E}" type="parTrans" cxnId="{AC48D6E7-7200-44A1-AC6C-C5E9BC94D0C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99E0C3F-FB71-4BAC-84BF-04BC3A3E763A}" type="sibTrans" cxnId="{AC48D6E7-7200-44A1-AC6C-C5E9BC94D0C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5CB6332-8F5A-4D40-80D0-5F2BF795C93D}">
      <dgm:prSet phldrT="[テキスト]"/>
      <dgm:spPr>
        <a:solidFill>
          <a:srgbClr val="2185C5">
            <a:alpha val="50000"/>
          </a:srgbClr>
        </a:solidFill>
      </dgm:spPr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プロトタイプ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120FDE3-68BC-498A-8080-07D7F05FE1CA}" type="parTrans" cxnId="{95C4DF80-915C-44C9-9958-13B77354F01A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3A2335C-5062-44D9-A310-2752C80996F3}" type="sibTrans" cxnId="{95C4DF80-915C-44C9-9958-13B77354F01A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F5F0D13-04B9-453C-B14D-D2E04E6E46ED}" type="pres">
      <dgm:prSet presAssocID="{9F9CE64F-F634-4E54-BCB4-D43101A74939}" presName="Name0" presStyleCnt="0">
        <dgm:presLayoutVars>
          <dgm:dir/>
          <dgm:resizeHandles val="exact"/>
        </dgm:presLayoutVars>
      </dgm:prSet>
      <dgm:spPr/>
    </dgm:pt>
    <dgm:pt modelId="{BA4E749E-09AF-4CDF-9EBC-1774F72F43EE}" type="pres">
      <dgm:prSet presAssocID="{95317B47-157B-4CED-BAA8-6859BB38C57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4CE1892-5CCB-43F1-B4E7-2FAAD17C426F}" type="pres">
      <dgm:prSet presAssocID="{499CE88E-3377-415F-9BD9-6DEF24CFACD1}" presName="parSpace" presStyleCnt="0"/>
      <dgm:spPr/>
    </dgm:pt>
    <dgm:pt modelId="{B26A1729-0495-41C0-8D03-6EBAA776C703}" type="pres">
      <dgm:prSet presAssocID="{2532DDBA-5FF5-49FE-81B1-0D75BDAC67C0}" presName="parTxOnly" presStyleLbl="node1" presStyleIdx="1" presStyleCnt="5" custLinFactNeighborX="0" custLinFactNeighborY="0">
        <dgm:presLayoutVars>
          <dgm:bulletEnabled val="1"/>
        </dgm:presLayoutVars>
      </dgm:prSet>
      <dgm:spPr/>
    </dgm:pt>
    <dgm:pt modelId="{688CB7B5-C943-4DF5-BB7F-7E6C68118130}" type="pres">
      <dgm:prSet presAssocID="{7EB5A0C2-74BB-4DF7-A30C-0CC24CF1DC03}" presName="parSpace" presStyleCnt="0"/>
      <dgm:spPr/>
    </dgm:pt>
    <dgm:pt modelId="{A1CB2776-30C1-4E05-A4C7-6FF90D219D2B}" type="pres">
      <dgm:prSet presAssocID="{119B7A49-287F-4CBF-8F52-2288F185061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BF14397-BCCD-41C8-9210-9A7F248A70E6}" type="pres">
      <dgm:prSet presAssocID="{A0055882-7552-4780-96B6-811F60720D32}" presName="parSpace" presStyleCnt="0"/>
      <dgm:spPr/>
    </dgm:pt>
    <dgm:pt modelId="{EFAFCF41-4F7C-4710-B0C0-DC04022C8669}" type="pres">
      <dgm:prSet presAssocID="{85CB6332-8F5A-4D40-80D0-5F2BF795C93D}" presName="parTxOnly" presStyleLbl="node1" presStyleIdx="3" presStyleCnt="5">
        <dgm:presLayoutVars>
          <dgm:bulletEnabled val="1"/>
        </dgm:presLayoutVars>
      </dgm:prSet>
      <dgm:spPr/>
    </dgm:pt>
    <dgm:pt modelId="{18F5AE74-2EFE-4055-9A30-56D7A692E90E}" type="pres">
      <dgm:prSet presAssocID="{03A2335C-5062-44D9-A310-2752C80996F3}" presName="parSpace" presStyleCnt="0"/>
      <dgm:spPr/>
    </dgm:pt>
    <dgm:pt modelId="{BDE09267-674D-45E3-B030-9F01281698A2}" type="pres">
      <dgm:prSet presAssocID="{A8D17291-8949-415B-96A7-3DD9B4BCAE48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463F94F-3E29-44F8-A6FF-DEF0E8CB7DF3}" type="presOf" srcId="{A8D17291-8949-415B-96A7-3DD9B4BCAE48}" destId="{BDE09267-674D-45E3-B030-9F01281698A2}" srcOrd="0" destOrd="0" presId="urn:microsoft.com/office/officeart/2005/8/layout/hChevron3"/>
    <dgm:cxn modelId="{AC48D6E7-7200-44A1-AC6C-C5E9BC94D0CD}" srcId="{9F9CE64F-F634-4E54-BCB4-D43101A74939}" destId="{A8D17291-8949-415B-96A7-3DD9B4BCAE48}" srcOrd="4" destOrd="0" parTransId="{E65979AB-79C2-4D60-835B-B8405B1FC54E}" sibTransId="{299E0C3F-FB71-4BAC-84BF-04BC3A3E763A}"/>
    <dgm:cxn modelId="{95C4DF80-915C-44C9-9958-13B77354F01A}" srcId="{9F9CE64F-F634-4E54-BCB4-D43101A74939}" destId="{85CB6332-8F5A-4D40-80D0-5F2BF795C93D}" srcOrd="3" destOrd="0" parTransId="{D120FDE3-68BC-498A-8080-07D7F05FE1CA}" sibTransId="{03A2335C-5062-44D9-A310-2752C80996F3}"/>
    <dgm:cxn modelId="{6B4AC48D-93BF-4504-9939-E34DE74312CE}" type="presOf" srcId="{85CB6332-8F5A-4D40-80D0-5F2BF795C93D}" destId="{EFAFCF41-4F7C-4710-B0C0-DC04022C8669}" srcOrd="0" destOrd="0" presId="urn:microsoft.com/office/officeart/2005/8/layout/hChevron3"/>
    <dgm:cxn modelId="{0A1C3534-592C-4916-B365-2BC0F46A2013}" srcId="{9F9CE64F-F634-4E54-BCB4-D43101A74939}" destId="{119B7A49-287F-4CBF-8F52-2288F1850610}" srcOrd="2" destOrd="0" parTransId="{F3B5EAD3-15A2-4DDF-A690-A939477C7059}" sibTransId="{A0055882-7552-4780-96B6-811F60720D32}"/>
    <dgm:cxn modelId="{9C0D6D68-3F58-454A-B399-4F3E6158BC58}" type="presOf" srcId="{2532DDBA-5FF5-49FE-81B1-0D75BDAC67C0}" destId="{B26A1729-0495-41C0-8D03-6EBAA776C703}" srcOrd="0" destOrd="0" presId="urn:microsoft.com/office/officeart/2005/8/layout/hChevron3"/>
    <dgm:cxn modelId="{908DA09F-9F39-4B57-940C-8A0FAF3C39ED}" srcId="{9F9CE64F-F634-4E54-BCB4-D43101A74939}" destId="{2532DDBA-5FF5-49FE-81B1-0D75BDAC67C0}" srcOrd="1" destOrd="0" parTransId="{A092E44C-8B86-4D63-A7CE-685B13C4EE0B}" sibTransId="{7EB5A0C2-74BB-4DF7-A30C-0CC24CF1DC03}"/>
    <dgm:cxn modelId="{59413B7B-E49A-4039-A4A1-E9C37F2E78B2}" type="presOf" srcId="{95317B47-157B-4CED-BAA8-6859BB38C575}" destId="{BA4E749E-09AF-4CDF-9EBC-1774F72F43EE}" srcOrd="0" destOrd="0" presId="urn:microsoft.com/office/officeart/2005/8/layout/hChevron3"/>
    <dgm:cxn modelId="{3AB78824-8918-4D13-B751-1BCE0179D523}" srcId="{9F9CE64F-F634-4E54-BCB4-D43101A74939}" destId="{95317B47-157B-4CED-BAA8-6859BB38C575}" srcOrd="0" destOrd="0" parTransId="{ED2D0E60-88A6-4646-B17F-D302BE909A98}" sibTransId="{499CE88E-3377-415F-9BD9-6DEF24CFACD1}"/>
    <dgm:cxn modelId="{D62A07B0-687C-4850-B480-F9D6FA50C94E}" type="presOf" srcId="{119B7A49-287F-4CBF-8F52-2288F1850610}" destId="{A1CB2776-30C1-4E05-A4C7-6FF90D219D2B}" srcOrd="0" destOrd="0" presId="urn:microsoft.com/office/officeart/2005/8/layout/hChevron3"/>
    <dgm:cxn modelId="{FCE0BF7B-3F9C-4E17-BC87-E979BD8C371D}" type="presOf" srcId="{9F9CE64F-F634-4E54-BCB4-D43101A74939}" destId="{DF5F0D13-04B9-453C-B14D-D2E04E6E46ED}" srcOrd="0" destOrd="0" presId="urn:microsoft.com/office/officeart/2005/8/layout/hChevron3"/>
    <dgm:cxn modelId="{64E65E8F-A5B8-4579-91FE-4DACC57E6B86}" type="presParOf" srcId="{DF5F0D13-04B9-453C-B14D-D2E04E6E46ED}" destId="{BA4E749E-09AF-4CDF-9EBC-1774F72F43EE}" srcOrd="0" destOrd="0" presId="urn:microsoft.com/office/officeart/2005/8/layout/hChevron3"/>
    <dgm:cxn modelId="{B5CF7623-FEBC-44D3-91B4-00D55B158AF2}" type="presParOf" srcId="{DF5F0D13-04B9-453C-B14D-D2E04E6E46ED}" destId="{94CE1892-5CCB-43F1-B4E7-2FAAD17C426F}" srcOrd="1" destOrd="0" presId="urn:microsoft.com/office/officeart/2005/8/layout/hChevron3"/>
    <dgm:cxn modelId="{0C86CCAA-3D8D-4096-86F3-390357437F03}" type="presParOf" srcId="{DF5F0D13-04B9-453C-B14D-D2E04E6E46ED}" destId="{B26A1729-0495-41C0-8D03-6EBAA776C703}" srcOrd="2" destOrd="0" presId="urn:microsoft.com/office/officeart/2005/8/layout/hChevron3"/>
    <dgm:cxn modelId="{4193D59D-65B2-4D0A-81F1-F7B68F361426}" type="presParOf" srcId="{DF5F0D13-04B9-453C-B14D-D2E04E6E46ED}" destId="{688CB7B5-C943-4DF5-BB7F-7E6C68118130}" srcOrd="3" destOrd="0" presId="urn:microsoft.com/office/officeart/2005/8/layout/hChevron3"/>
    <dgm:cxn modelId="{76E00F44-E4C9-4F0E-A149-123130937876}" type="presParOf" srcId="{DF5F0D13-04B9-453C-B14D-D2E04E6E46ED}" destId="{A1CB2776-30C1-4E05-A4C7-6FF90D219D2B}" srcOrd="4" destOrd="0" presId="urn:microsoft.com/office/officeart/2005/8/layout/hChevron3"/>
    <dgm:cxn modelId="{01468876-EEC6-4BED-8293-C23E21BACDFE}" type="presParOf" srcId="{DF5F0D13-04B9-453C-B14D-D2E04E6E46ED}" destId="{BBF14397-BCCD-41C8-9210-9A7F248A70E6}" srcOrd="5" destOrd="0" presId="urn:microsoft.com/office/officeart/2005/8/layout/hChevron3"/>
    <dgm:cxn modelId="{5088BA0A-597B-400C-9EE8-BE9157510FB4}" type="presParOf" srcId="{DF5F0D13-04B9-453C-B14D-D2E04E6E46ED}" destId="{EFAFCF41-4F7C-4710-B0C0-DC04022C8669}" srcOrd="6" destOrd="0" presId="urn:microsoft.com/office/officeart/2005/8/layout/hChevron3"/>
    <dgm:cxn modelId="{86ACAFFB-951B-4489-9F07-FD059530BECC}" type="presParOf" srcId="{DF5F0D13-04B9-453C-B14D-D2E04E6E46ED}" destId="{18F5AE74-2EFE-4055-9A30-56D7A692E90E}" srcOrd="7" destOrd="0" presId="urn:microsoft.com/office/officeart/2005/8/layout/hChevron3"/>
    <dgm:cxn modelId="{C48EDFBE-5B54-4767-946A-8FAA75DDF5C5}" type="presParOf" srcId="{DF5F0D13-04B9-453C-B14D-D2E04E6E46ED}" destId="{BDE09267-674D-45E3-B030-9F01281698A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7CF2E-1EBD-4149-9255-6AD9307143B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E549EF9-6705-4DD8-90FE-165401830024}">
      <dgm:prSet phldrT="[テキスト]" custT="1"/>
      <dgm:spPr>
        <a:solidFill>
          <a:srgbClr val="2185C5"/>
        </a:solidFill>
      </dgm:spPr>
      <dgm:t>
        <a:bodyPr/>
        <a:lstStyle/>
        <a:p>
          <a:r>
            <a:rPr kumimoji="1"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</a:rPr>
            <a:t>ECG</a:t>
          </a:r>
          <a:endParaRPr kumimoji="1" lang="ja-JP" altLang="en-US" sz="1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1E626FF-1A50-48AD-9D96-1F8D66649205}" type="parTrans" cxnId="{1CE7E636-4226-47A8-8F9B-90622C2515F3}">
      <dgm:prSet/>
      <dgm:spPr>
        <a:solidFill>
          <a:srgbClr val="2185C5">
            <a:alpha val="50000"/>
          </a:srgbClr>
        </a:solidFill>
      </dgm:spPr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5AA585E-9FD4-4106-9015-B1560D5A7F42}" type="sibTrans" cxnId="{1CE7E636-4226-47A8-8F9B-90622C2515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9ABBF90-F308-48F0-A894-5313EFF19152}">
      <dgm:prSet phldrT="[テキスト]" custT="1"/>
      <dgm:spPr>
        <a:solidFill>
          <a:srgbClr val="2185C5"/>
        </a:solidFill>
      </dgm:spPr>
      <dgm:t>
        <a:bodyPr/>
        <a:lstStyle/>
        <a:p>
          <a:r>
            <a:rPr kumimoji="1"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</a:rPr>
            <a:t>EDA</a:t>
          </a:r>
          <a:endParaRPr kumimoji="1" lang="ja-JP" altLang="en-US" sz="1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99C24EE-8B12-4171-899C-7738E344C540}" type="parTrans" cxnId="{21AA626B-A460-45E9-85FF-714713DCBF90}">
      <dgm:prSet/>
      <dgm:spPr>
        <a:solidFill>
          <a:srgbClr val="2185C5">
            <a:alpha val="50000"/>
          </a:srgbClr>
        </a:solidFill>
      </dgm:spPr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0D4A44F-E457-4635-AB7A-8A91071920F1}" type="sibTrans" cxnId="{21AA626B-A460-45E9-85FF-714713DCBF90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D1F6DBF-2A58-458A-A79F-FAE70397C620}">
      <dgm:prSet phldrT="[テキスト]" custT="1"/>
      <dgm:spPr>
        <a:solidFill>
          <a:srgbClr val="2185C5"/>
        </a:solidFill>
      </dgm:spPr>
      <dgm:t>
        <a:bodyPr/>
        <a:lstStyle/>
        <a:p>
          <a:r>
            <a:rPr kumimoji="1"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</a:rPr>
            <a:t>PPG</a:t>
          </a:r>
          <a:endParaRPr kumimoji="1" lang="ja-JP" altLang="en-US" sz="1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CF6AA08-5663-4CF9-9C02-58FF929B823C}" type="parTrans" cxnId="{0A14BB78-F20D-4D2C-BACC-00690D131E33}">
      <dgm:prSet/>
      <dgm:spPr>
        <a:solidFill>
          <a:srgbClr val="2185C5">
            <a:alpha val="50000"/>
          </a:srgbClr>
        </a:solidFill>
      </dgm:spPr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053892E-1D47-4FF7-A471-E88D09939326}" type="sibTrans" cxnId="{0A14BB78-F20D-4D2C-BACC-00690D131E3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C6B6148-2972-4ECA-8668-CE44AD6740AF}">
      <dgm:prSet phldrT="[テキスト]" custT="1"/>
      <dgm:spPr>
        <a:solidFill>
          <a:srgbClr val="2185C5"/>
        </a:solidFill>
      </dgm:spPr>
      <dgm:t>
        <a:bodyPr/>
        <a:lstStyle/>
        <a:p>
          <a:pPr>
            <a:lnSpc>
              <a:spcPts val="2300"/>
            </a:lnSpc>
          </a:pPr>
          <a:r>
            <a:rPr kumimoji="1"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</a:rPr>
            <a:t>UX</a:t>
          </a:r>
          <a:r>
            <a:rPr kumimoji="1" lang="ja-JP" altLang="en-US" sz="18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　感情</a:t>
          </a:r>
          <a:endParaRPr kumimoji="1" lang="ja-JP" altLang="en-US" sz="1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A9CB926-A1A6-4A4A-B79A-EABBCA50F322}" type="sibTrans" cxnId="{ECB936C7-F113-41CE-86B9-3A20A82F9B3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FC8E115-9D1C-4C53-B78C-85E071C5574C}" type="parTrans" cxnId="{ECB936C7-F113-41CE-86B9-3A20A82F9B3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AF11797-9428-4E44-8FEA-4781C345E1F3}" type="pres">
      <dgm:prSet presAssocID="{3D57CF2E-1EBD-4149-9255-6AD9307143B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20DFD4B-5637-4796-89F2-4B4C21364870}" type="pres">
      <dgm:prSet presAssocID="{8C6B6148-2972-4ECA-8668-CE44AD6740AF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7A506AF7-6A38-4727-A192-6DAAD88622EE}" type="pres">
      <dgm:prSet presAssocID="{41E626FF-1A50-48AD-9D96-1F8D66649205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30CC03F2-627F-4ECD-89FE-C57741B5C699}" type="pres">
      <dgm:prSet presAssocID="{7E549EF9-6705-4DD8-90FE-165401830024}" presName="node" presStyleLbl="node1" presStyleIdx="0" presStyleCnt="3" custRadScaleRad="100986" custRadScaleInc="2227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11CAA40-1516-4164-AEB0-0BF0F7CC2267}" type="pres">
      <dgm:prSet presAssocID="{C99C24EE-8B12-4171-899C-7738E344C540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3A5D8684-1199-4F44-86DD-F82AFC6B8A79}" type="pres">
      <dgm:prSet presAssocID="{D9ABBF90-F308-48F0-A894-5313EFF19152}" presName="node" presStyleLbl="node1" presStyleIdx="1" presStyleCnt="3" custScaleX="8442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6E7983-6709-4379-9C07-81A5210ACB76}" type="pres">
      <dgm:prSet presAssocID="{3CF6AA08-5663-4CF9-9C02-58FF929B823C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CAA370C1-32D4-4F51-8A5B-9BAE5AB27CEF}" type="pres">
      <dgm:prSet presAssocID="{8D1F6DBF-2A58-458A-A79F-FAE70397C620}" presName="node" presStyleLbl="node1" presStyleIdx="2" presStyleCnt="3" custScaleX="79954" custRadScaleRad="96891" custRadScaleInc="-2694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6BE0DE5-22A7-4F19-984C-5FCB6566E889}" type="presOf" srcId="{C99C24EE-8B12-4171-899C-7738E344C540}" destId="{F11CAA40-1516-4164-AEB0-0BF0F7CC2267}" srcOrd="0" destOrd="0" presId="urn:microsoft.com/office/officeart/2005/8/layout/radial4"/>
    <dgm:cxn modelId="{0A14BB78-F20D-4D2C-BACC-00690D131E33}" srcId="{8C6B6148-2972-4ECA-8668-CE44AD6740AF}" destId="{8D1F6DBF-2A58-458A-A79F-FAE70397C620}" srcOrd="2" destOrd="0" parTransId="{3CF6AA08-5663-4CF9-9C02-58FF929B823C}" sibTransId="{4053892E-1D47-4FF7-A471-E88D09939326}"/>
    <dgm:cxn modelId="{21AA626B-A460-45E9-85FF-714713DCBF90}" srcId="{8C6B6148-2972-4ECA-8668-CE44AD6740AF}" destId="{D9ABBF90-F308-48F0-A894-5313EFF19152}" srcOrd="1" destOrd="0" parTransId="{C99C24EE-8B12-4171-899C-7738E344C540}" sibTransId="{B0D4A44F-E457-4635-AB7A-8A91071920F1}"/>
    <dgm:cxn modelId="{01C0600F-9954-4138-B816-7B12D6BF80C0}" type="presOf" srcId="{3D57CF2E-1EBD-4149-9255-6AD9307143BD}" destId="{5AF11797-9428-4E44-8FEA-4781C345E1F3}" srcOrd="0" destOrd="0" presId="urn:microsoft.com/office/officeart/2005/8/layout/radial4"/>
    <dgm:cxn modelId="{D7D55B75-AFF9-4A79-902D-84791F73CFAA}" type="presOf" srcId="{8D1F6DBF-2A58-458A-A79F-FAE70397C620}" destId="{CAA370C1-32D4-4F51-8A5B-9BAE5AB27CEF}" srcOrd="0" destOrd="0" presId="urn:microsoft.com/office/officeart/2005/8/layout/radial4"/>
    <dgm:cxn modelId="{612A8D6B-6540-42E2-9EB6-6AA42C4E06A4}" type="presOf" srcId="{41E626FF-1A50-48AD-9D96-1F8D66649205}" destId="{7A506AF7-6A38-4727-A192-6DAAD88622EE}" srcOrd="0" destOrd="0" presId="urn:microsoft.com/office/officeart/2005/8/layout/radial4"/>
    <dgm:cxn modelId="{1CE7E636-4226-47A8-8F9B-90622C2515F3}" srcId="{8C6B6148-2972-4ECA-8668-CE44AD6740AF}" destId="{7E549EF9-6705-4DD8-90FE-165401830024}" srcOrd="0" destOrd="0" parTransId="{41E626FF-1A50-48AD-9D96-1F8D66649205}" sibTransId="{B5AA585E-9FD4-4106-9015-B1560D5A7F42}"/>
    <dgm:cxn modelId="{468DB040-FFD8-4A11-BB1F-D913C7F85686}" type="presOf" srcId="{3CF6AA08-5663-4CF9-9C02-58FF929B823C}" destId="{646E7983-6709-4379-9C07-81A5210ACB76}" srcOrd="0" destOrd="0" presId="urn:microsoft.com/office/officeart/2005/8/layout/radial4"/>
    <dgm:cxn modelId="{A4D3A4CD-2D31-47E1-89F4-7FD1917EAA29}" type="presOf" srcId="{D9ABBF90-F308-48F0-A894-5313EFF19152}" destId="{3A5D8684-1199-4F44-86DD-F82AFC6B8A79}" srcOrd="0" destOrd="0" presId="urn:microsoft.com/office/officeart/2005/8/layout/radial4"/>
    <dgm:cxn modelId="{ECB936C7-F113-41CE-86B9-3A20A82F9B33}" srcId="{3D57CF2E-1EBD-4149-9255-6AD9307143BD}" destId="{8C6B6148-2972-4ECA-8668-CE44AD6740AF}" srcOrd="0" destOrd="0" parTransId="{CFC8E115-9D1C-4C53-B78C-85E071C5574C}" sibTransId="{EA9CB926-A1A6-4A4A-B79A-EABBCA50F322}"/>
    <dgm:cxn modelId="{AE6EB5D3-8EB8-495F-8DC4-76B477B44A07}" type="presOf" srcId="{7E549EF9-6705-4DD8-90FE-165401830024}" destId="{30CC03F2-627F-4ECD-89FE-C57741B5C699}" srcOrd="0" destOrd="0" presId="urn:microsoft.com/office/officeart/2005/8/layout/radial4"/>
    <dgm:cxn modelId="{B65CCDD7-011D-49C8-915E-209DC96FAFFD}" type="presOf" srcId="{8C6B6148-2972-4ECA-8668-CE44AD6740AF}" destId="{320DFD4B-5637-4796-89F2-4B4C21364870}" srcOrd="0" destOrd="0" presId="urn:microsoft.com/office/officeart/2005/8/layout/radial4"/>
    <dgm:cxn modelId="{184FFDB1-F3F6-4E6B-BB2F-65A42C7393D7}" type="presParOf" srcId="{5AF11797-9428-4E44-8FEA-4781C345E1F3}" destId="{320DFD4B-5637-4796-89F2-4B4C21364870}" srcOrd="0" destOrd="0" presId="urn:microsoft.com/office/officeart/2005/8/layout/radial4"/>
    <dgm:cxn modelId="{1C1F9D0E-617E-40E3-86C0-4791D83C8538}" type="presParOf" srcId="{5AF11797-9428-4E44-8FEA-4781C345E1F3}" destId="{7A506AF7-6A38-4727-A192-6DAAD88622EE}" srcOrd="1" destOrd="0" presId="urn:microsoft.com/office/officeart/2005/8/layout/radial4"/>
    <dgm:cxn modelId="{87474957-2929-4CD0-8D92-B0F397382FEA}" type="presParOf" srcId="{5AF11797-9428-4E44-8FEA-4781C345E1F3}" destId="{30CC03F2-627F-4ECD-89FE-C57741B5C699}" srcOrd="2" destOrd="0" presId="urn:microsoft.com/office/officeart/2005/8/layout/radial4"/>
    <dgm:cxn modelId="{A26EA695-5E48-4314-95B0-4923F0A1B727}" type="presParOf" srcId="{5AF11797-9428-4E44-8FEA-4781C345E1F3}" destId="{F11CAA40-1516-4164-AEB0-0BF0F7CC2267}" srcOrd="3" destOrd="0" presId="urn:microsoft.com/office/officeart/2005/8/layout/radial4"/>
    <dgm:cxn modelId="{2F0B158D-B067-4EF5-A01D-6808B3790DC3}" type="presParOf" srcId="{5AF11797-9428-4E44-8FEA-4781C345E1F3}" destId="{3A5D8684-1199-4F44-86DD-F82AFC6B8A79}" srcOrd="4" destOrd="0" presId="urn:microsoft.com/office/officeart/2005/8/layout/radial4"/>
    <dgm:cxn modelId="{42B111DE-F0E0-4EC5-AA14-C988C8761AF9}" type="presParOf" srcId="{5AF11797-9428-4E44-8FEA-4781C345E1F3}" destId="{646E7983-6709-4379-9C07-81A5210ACB76}" srcOrd="5" destOrd="0" presId="urn:microsoft.com/office/officeart/2005/8/layout/radial4"/>
    <dgm:cxn modelId="{B8BDFCE9-0E14-4B79-98B1-DFC4BF410278}" type="presParOf" srcId="{5AF11797-9428-4E44-8FEA-4781C345E1F3}" destId="{CAA370C1-32D4-4F51-8A5B-9BAE5AB27CE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A13041-9EDF-40F9-A9F9-B37FF603AA9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3DF523-CD2D-4C60-9376-18A55F8AD728}">
      <dgm:prSet phldrT="[テキスト]" custT="1"/>
      <dgm:spPr>
        <a:solidFill>
          <a:srgbClr val="2185C5"/>
        </a:solidFill>
        <a:ln>
          <a:noFill/>
        </a:ln>
      </dgm:spPr>
      <dgm:t>
        <a:bodyPr/>
        <a:lstStyle/>
        <a:p>
          <a:r>
            <a:rPr kumimoji="1" lang="ja-JP" altLang="en-US" sz="1800" b="1" dirty="0" smtClean="0">
              <a:latin typeface="Meiryo UI" panose="020B0604030504040204" pitchFamily="50" charset="-128"/>
              <a:ea typeface="Meiryo UI" panose="020B0604030504040204" pitchFamily="50" charset="-128"/>
            </a:rPr>
            <a:t>原因</a:t>
          </a:r>
          <a:endParaRPr kumimoji="1" lang="ja-JP" altLang="en-US" sz="1800" b="1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911EC4E-4911-4049-AFC3-3C9776A5799F}" type="parTrans" cxnId="{08FF0962-459E-4FB1-B13A-315B5408218E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26389BD-6189-4456-928F-72A62F8944B5}" type="sibTrans" cxnId="{08FF0962-459E-4FB1-B13A-315B5408218E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B883C24-CD1F-41C7-992D-DB41B02F77D9}">
      <dgm:prSet phldrT="[テキスト]" custT="1"/>
      <dgm:spPr>
        <a:solidFill>
          <a:srgbClr val="2185C5"/>
        </a:solidFill>
        <a:ln>
          <a:noFill/>
        </a:ln>
      </dgm:spPr>
      <dgm:t>
        <a:bodyPr/>
        <a:lstStyle/>
        <a:p>
          <a:r>
            <a:rPr kumimoji="1" lang="ja-JP" altLang="en-US" sz="1800" b="1" dirty="0" smtClean="0">
              <a:latin typeface="Meiryo UI" panose="020B0604030504040204" pitchFamily="50" charset="-128"/>
              <a:ea typeface="Meiryo UI" panose="020B0604030504040204" pitchFamily="50" charset="-128"/>
            </a:rPr>
            <a:t>受信方法</a:t>
          </a:r>
          <a:endParaRPr kumimoji="1" lang="ja-JP" altLang="en-US" sz="1800" b="1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ABBB626-840C-4D36-AA3B-3382A07899DC}" type="parTrans" cxnId="{F899354E-290B-43E3-B3E3-683125D255E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578732C-4D34-4920-940C-01DB2CD7443B}" type="sibTrans" cxnId="{F899354E-290B-43E3-B3E3-683125D255E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62552FB-EF5E-465E-BF06-3C11584B0EAD}">
      <dgm:prSet phldrT="[テキスト]" custT="1"/>
      <dgm:spPr>
        <a:solidFill>
          <a:srgbClr val="2185C5"/>
        </a:solidFill>
        <a:ln>
          <a:noFill/>
        </a:ln>
      </dgm:spPr>
      <dgm:t>
        <a:bodyPr/>
        <a:lstStyle/>
        <a:p>
          <a:r>
            <a:rPr kumimoji="1" lang="ja-JP" altLang="en-US" sz="1800" b="1" dirty="0" smtClean="0">
              <a:latin typeface="Meiryo UI" panose="020B0604030504040204" pitchFamily="50" charset="-128"/>
              <a:ea typeface="Meiryo UI" panose="020B0604030504040204" pitchFamily="50" charset="-128"/>
            </a:rPr>
            <a:t>感情</a:t>
          </a:r>
          <a:endParaRPr kumimoji="1" lang="ja-JP" altLang="en-US" sz="1800" b="1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EB57C4F-A3D9-44A7-B8AE-4F20528ED052}" type="parTrans" cxnId="{8B55BEA4-F34D-4081-AC6E-EC40551C1B4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5BC975C-78D9-45EC-952F-3437BB1A6E83}" type="sibTrans" cxnId="{8B55BEA4-F34D-4081-AC6E-EC40551C1B49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2965756-2AFF-4BAB-A12D-BD2F1DDFE48A}" type="pres">
      <dgm:prSet presAssocID="{4CA13041-9EDF-40F9-A9F9-B37FF603AA94}" presName="Name0" presStyleCnt="0">
        <dgm:presLayoutVars>
          <dgm:dir/>
          <dgm:animLvl val="lvl"/>
          <dgm:resizeHandles val="exact"/>
        </dgm:presLayoutVars>
      </dgm:prSet>
      <dgm:spPr/>
    </dgm:pt>
    <dgm:pt modelId="{D37F2A22-5860-4EE9-A3F5-323DC806267F}" type="pres">
      <dgm:prSet presAssocID="{923DF523-CD2D-4C60-9376-18A55F8AD72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14A718F-C2D7-4666-BB94-256C96915F10}" type="pres">
      <dgm:prSet presAssocID="{926389BD-6189-4456-928F-72A62F8944B5}" presName="parTxOnlySpace" presStyleCnt="0"/>
      <dgm:spPr/>
    </dgm:pt>
    <dgm:pt modelId="{26F79E94-1EEC-4ABE-A5B4-7AC91F46B0C1}" type="pres">
      <dgm:prSet presAssocID="{1B883C24-CD1F-41C7-992D-DB41B02F77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769866B-D175-40C6-8DAB-8C705337DFB8}" type="pres">
      <dgm:prSet presAssocID="{7578732C-4D34-4920-940C-01DB2CD7443B}" presName="parTxOnlySpace" presStyleCnt="0"/>
      <dgm:spPr/>
    </dgm:pt>
    <dgm:pt modelId="{11CA49C1-64D4-47D2-A29A-6B1222AA7DE3}" type="pres">
      <dgm:prSet presAssocID="{962552FB-EF5E-465E-BF06-3C11584B0EA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B55BEA4-F34D-4081-AC6E-EC40551C1B49}" srcId="{4CA13041-9EDF-40F9-A9F9-B37FF603AA94}" destId="{962552FB-EF5E-465E-BF06-3C11584B0EAD}" srcOrd="2" destOrd="0" parTransId="{BEB57C4F-A3D9-44A7-B8AE-4F20528ED052}" sibTransId="{A5BC975C-78D9-45EC-952F-3437BB1A6E83}"/>
    <dgm:cxn modelId="{08FF0962-459E-4FB1-B13A-315B5408218E}" srcId="{4CA13041-9EDF-40F9-A9F9-B37FF603AA94}" destId="{923DF523-CD2D-4C60-9376-18A55F8AD728}" srcOrd="0" destOrd="0" parTransId="{0911EC4E-4911-4049-AFC3-3C9776A5799F}" sibTransId="{926389BD-6189-4456-928F-72A62F8944B5}"/>
    <dgm:cxn modelId="{F899354E-290B-43E3-B3E3-683125D255E3}" srcId="{4CA13041-9EDF-40F9-A9F9-B37FF603AA94}" destId="{1B883C24-CD1F-41C7-992D-DB41B02F77D9}" srcOrd="1" destOrd="0" parTransId="{2ABBB626-840C-4D36-AA3B-3382A07899DC}" sibTransId="{7578732C-4D34-4920-940C-01DB2CD7443B}"/>
    <dgm:cxn modelId="{DD38A2C6-805F-4B71-85D0-EEDFAC97058D}" type="presOf" srcId="{923DF523-CD2D-4C60-9376-18A55F8AD728}" destId="{D37F2A22-5860-4EE9-A3F5-323DC806267F}" srcOrd="0" destOrd="0" presId="urn:microsoft.com/office/officeart/2005/8/layout/chevron1"/>
    <dgm:cxn modelId="{FDCAB492-5289-4E2F-A5BB-C5711FC072F9}" type="presOf" srcId="{4CA13041-9EDF-40F9-A9F9-B37FF603AA94}" destId="{C2965756-2AFF-4BAB-A12D-BD2F1DDFE48A}" srcOrd="0" destOrd="0" presId="urn:microsoft.com/office/officeart/2005/8/layout/chevron1"/>
    <dgm:cxn modelId="{04FF4EA2-6E8E-446C-B942-C3A2B3F8F10B}" type="presOf" srcId="{1B883C24-CD1F-41C7-992D-DB41B02F77D9}" destId="{26F79E94-1EEC-4ABE-A5B4-7AC91F46B0C1}" srcOrd="0" destOrd="0" presId="urn:microsoft.com/office/officeart/2005/8/layout/chevron1"/>
    <dgm:cxn modelId="{16C45680-749B-4DAE-B94E-2963A55EE223}" type="presOf" srcId="{962552FB-EF5E-465E-BF06-3C11584B0EAD}" destId="{11CA49C1-64D4-47D2-A29A-6B1222AA7DE3}" srcOrd="0" destOrd="0" presId="urn:microsoft.com/office/officeart/2005/8/layout/chevron1"/>
    <dgm:cxn modelId="{E2E3B1C8-B6C0-46CE-90B6-E9719431D4F2}" type="presParOf" srcId="{C2965756-2AFF-4BAB-A12D-BD2F1DDFE48A}" destId="{D37F2A22-5860-4EE9-A3F5-323DC806267F}" srcOrd="0" destOrd="0" presId="urn:microsoft.com/office/officeart/2005/8/layout/chevron1"/>
    <dgm:cxn modelId="{528CD759-DD34-4A4A-8617-F657BB515B63}" type="presParOf" srcId="{C2965756-2AFF-4BAB-A12D-BD2F1DDFE48A}" destId="{014A718F-C2D7-4666-BB94-256C96915F10}" srcOrd="1" destOrd="0" presId="urn:microsoft.com/office/officeart/2005/8/layout/chevron1"/>
    <dgm:cxn modelId="{DDA84A02-2E62-46F8-A0C5-011D5C06157D}" type="presParOf" srcId="{C2965756-2AFF-4BAB-A12D-BD2F1DDFE48A}" destId="{26F79E94-1EEC-4ABE-A5B4-7AC91F46B0C1}" srcOrd="2" destOrd="0" presId="urn:microsoft.com/office/officeart/2005/8/layout/chevron1"/>
    <dgm:cxn modelId="{252C3FC8-4420-4F95-A715-D67A741B2EB4}" type="presParOf" srcId="{C2965756-2AFF-4BAB-A12D-BD2F1DDFE48A}" destId="{1769866B-D175-40C6-8DAB-8C705337DFB8}" srcOrd="3" destOrd="0" presId="urn:microsoft.com/office/officeart/2005/8/layout/chevron1"/>
    <dgm:cxn modelId="{861110C6-966A-49AC-AFC8-52DADE05784F}" type="presParOf" srcId="{C2965756-2AFF-4BAB-A12D-BD2F1DDFE48A}" destId="{11CA49C1-64D4-47D2-A29A-6B1222AA7DE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A13041-9EDF-40F9-A9F9-B37FF603AA9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3DF523-CD2D-4C60-9376-18A55F8AD728}">
      <dgm:prSet phldrT="[テキスト]" custT="1"/>
      <dgm:spPr>
        <a:solidFill>
          <a:srgbClr val="2185C5"/>
        </a:solidFill>
        <a:ln>
          <a:noFill/>
        </a:ln>
      </dgm:spPr>
      <dgm:t>
        <a:bodyPr/>
        <a:lstStyle/>
        <a:p>
          <a:r>
            <a:rPr kumimoji="1" lang="ja-JP" altLang="en-US" sz="1600" b="1" dirty="0" smtClean="0">
              <a:latin typeface="Meiryo UI" panose="020B0604030504040204" pitchFamily="50" charset="-128"/>
              <a:ea typeface="Meiryo UI" panose="020B0604030504040204" pitchFamily="50" charset="-128"/>
            </a:rPr>
            <a:t>自然環境</a:t>
          </a:r>
          <a:endParaRPr kumimoji="1" lang="ja-JP" altLang="en-US" sz="1600" b="1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911EC4E-4911-4049-AFC3-3C9776A5799F}" type="parTrans" cxnId="{08FF0962-459E-4FB1-B13A-315B5408218E}">
      <dgm:prSet/>
      <dgm:spPr/>
      <dgm:t>
        <a:bodyPr/>
        <a:lstStyle/>
        <a:p>
          <a:endParaRPr kumimoji="1" lang="ja-JP" altLang="en-US"/>
        </a:p>
      </dgm:t>
    </dgm:pt>
    <dgm:pt modelId="{926389BD-6189-4456-928F-72A62F8944B5}" type="sibTrans" cxnId="{08FF0962-459E-4FB1-B13A-315B5408218E}">
      <dgm:prSet/>
      <dgm:spPr/>
      <dgm:t>
        <a:bodyPr/>
        <a:lstStyle/>
        <a:p>
          <a:endParaRPr kumimoji="1" lang="ja-JP" altLang="en-US"/>
        </a:p>
      </dgm:t>
    </dgm:pt>
    <dgm:pt modelId="{1B883C24-CD1F-41C7-992D-DB41B02F77D9}">
      <dgm:prSet phldrT="[テキスト]" custT="1"/>
      <dgm:spPr>
        <a:solidFill>
          <a:srgbClr val="2185C5"/>
        </a:solidFill>
        <a:ln>
          <a:noFill/>
        </a:ln>
      </dgm:spPr>
      <dgm:t>
        <a:bodyPr/>
        <a:lstStyle/>
        <a:p>
          <a:r>
            <a:rPr kumimoji="1" lang="ja-JP" altLang="en-US" sz="1600" b="1" dirty="0" smtClean="0">
              <a:latin typeface="Meiryo UI" panose="020B0604030504040204" pitchFamily="50" charset="-128"/>
              <a:ea typeface="Meiryo UI" panose="020B0604030504040204" pitchFamily="50" charset="-128"/>
            </a:rPr>
            <a:t>視覚</a:t>
          </a:r>
          <a:endParaRPr kumimoji="1" lang="ja-JP" altLang="en-US" sz="1800" b="1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ABBB626-840C-4D36-AA3B-3382A07899DC}" type="parTrans" cxnId="{F899354E-290B-43E3-B3E3-683125D255E3}">
      <dgm:prSet/>
      <dgm:spPr/>
      <dgm:t>
        <a:bodyPr/>
        <a:lstStyle/>
        <a:p>
          <a:endParaRPr kumimoji="1" lang="ja-JP" altLang="en-US"/>
        </a:p>
      </dgm:t>
    </dgm:pt>
    <dgm:pt modelId="{7578732C-4D34-4920-940C-01DB2CD7443B}" type="sibTrans" cxnId="{F899354E-290B-43E3-B3E3-683125D255E3}">
      <dgm:prSet/>
      <dgm:spPr/>
      <dgm:t>
        <a:bodyPr/>
        <a:lstStyle/>
        <a:p>
          <a:endParaRPr kumimoji="1" lang="ja-JP" altLang="en-US"/>
        </a:p>
      </dgm:t>
    </dgm:pt>
    <dgm:pt modelId="{962552FB-EF5E-465E-BF06-3C11584B0EAD}">
      <dgm:prSet phldrT="[テキスト]" custT="1"/>
      <dgm:spPr>
        <a:solidFill>
          <a:srgbClr val="2185C5"/>
        </a:solidFill>
        <a:ln>
          <a:noFill/>
        </a:ln>
      </dgm:spPr>
      <dgm:t>
        <a:bodyPr/>
        <a:lstStyle/>
        <a:p>
          <a:r>
            <a:rPr kumimoji="1" lang="ja-JP" altLang="en-US" sz="1600" b="1" dirty="0" smtClean="0">
              <a:latin typeface="Meiryo UI" panose="020B0604030504040204" pitchFamily="50" charset="-128"/>
              <a:ea typeface="Meiryo UI" panose="020B0604030504040204" pitchFamily="50" charset="-128"/>
            </a:rPr>
            <a:t>美しさ</a:t>
          </a:r>
          <a:r>
            <a:rPr kumimoji="1" lang="ja-JP" altLang="en-US" sz="1600" b="1" dirty="0" smtClean="0">
              <a:latin typeface="Meiryo UI" panose="020B0604030504040204" pitchFamily="50" charset="-128"/>
              <a:ea typeface="Meiryo UI" panose="020B0604030504040204" pitchFamily="50" charset="-128"/>
            </a:rPr>
            <a:t>を　感じる</a:t>
          </a:r>
          <a:endParaRPr kumimoji="1" lang="ja-JP" altLang="en-US" sz="1600" b="1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EB57C4F-A3D9-44A7-B8AE-4F20528ED052}" type="parTrans" cxnId="{8B55BEA4-F34D-4081-AC6E-EC40551C1B49}">
      <dgm:prSet/>
      <dgm:spPr/>
      <dgm:t>
        <a:bodyPr/>
        <a:lstStyle/>
        <a:p>
          <a:endParaRPr kumimoji="1" lang="ja-JP" altLang="en-US"/>
        </a:p>
      </dgm:t>
    </dgm:pt>
    <dgm:pt modelId="{A5BC975C-78D9-45EC-952F-3437BB1A6E83}" type="sibTrans" cxnId="{8B55BEA4-F34D-4081-AC6E-EC40551C1B49}">
      <dgm:prSet/>
      <dgm:spPr/>
      <dgm:t>
        <a:bodyPr/>
        <a:lstStyle/>
        <a:p>
          <a:endParaRPr kumimoji="1" lang="ja-JP" altLang="en-US"/>
        </a:p>
      </dgm:t>
    </dgm:pt>
    <dgm:pt modelId="{C2965756-2AFF-4BAB-A12D-BD2F1DDFE48A}" type="pres">
      <dgm:prSet presAssocID="{4CA13041-9EDF-40F9-A9F9-B37FF603AA94}" presName="Name0" presStyleCnt="0">
        <dgm:presLayoutVars>
          <dgm:dir/>
          <dgm:animLvl val="lvl"/>
          <dgm:resizeHandles val="exact"/>
        </dgm:presLayoutVars>
      </dgm:prSet>
      <dgm:spPr/>
    </dgm:pt>
    <dgm:pt modelId="{D37F2A22-5860-4EE9-A3F5-323DC806267F}" type="pres">
      <dgm:prSet presAssocID="{923DF523-CD2D-4C60-9376-18A55F8AD72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14A718F-C2D7-4666-BB94-256C96915F10}" type="pres">
      <dgm:prSet presAssocID="{926389BD-6189-4456-928F-72A62F8944B5}" presName="parTxOnlySpace" presStyleCnt="0"/>
      <dgm:spPr/>
    </dgm:pt>
    <dgm:pt modelId="{26F79E94-1EEC-4ABE-A5B4-7AC91F46B0C1}" type="pres">
      <dgm:prSet presAssocID="{1B883C24-CD1F-41C7-992D-DB41B02F77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769866B-D175-40C6-8DAB-8C705337DFB8}" type="pres">
      <dgm:prSet presAssocID="{7578732C-4D34-4920-940C-01DB2CD7443B}" presName="parTxOnlySpace" presStyleCnt="0"/>
      <dgm:spPr/>
    </dgm:pt>
    <dgm:pt modelId="{11CA49C1-64D4-47D2-A29A-6B1222AA7DE3}" type="pres">
      <dgm:prSet presAssocID="{962552FB-EF5E-465E-BF06-3C11584B0EAD}" presName="parTxOnly" presStyleLbl="node1" presStyleIdx="2" presStyleCnt="3" custLinFactNeighborX="820" custLinFactNeighborY="1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B55BEA4-F34D-4081-AC6E-EC40551C1B49}" srcId="{4CA13041-9EDF-40F9-A9F9-B37FF603AA94}" destId="{962552FB-EF5E-465E-BF06-3C11584B0EAD}" srcOrd="2" destOrd="0" parTransId="{BEB57C4F-A3D9-44A7-B8AE-4F20528ED052}" sibTransId="{A5BC975C-78D9-45EC-952F-3437BB1A6E83}"/>
    <dgm:cxn modelId="{08FF0962-459E-4FB1-B13A-315B5408218E}" srcId="{4CA13041-9EDF-40F9-A9F9-B37FF603AA94}" destId="{923DF523-CD2D-4C60-9376-18A55F8AD728}" srcOrd="0" destOrd="0" parTransId="{0911EC4E-4911-4049-AFC3-3C9776A5799F}" sibTransId="{926389BD-6189-4456-928F-72A62F8944B5}"/>
    <dgm:cxn modelId="{F899354E-290B-43E3-B3E3-683125D255E3}" srcId="{4CA13041-9EDF-40F9-A9F9-B37FF603AA94}" destId="{1B883C24-CD1F-41C7-992D-DB41B02F77D9}" srcOrd="1" destOrd="0" parTransId="{2ABBB626-840C-4D36-AA3B-3382A07899DC}" sibTransId="{7578732C-4D34-4920-940C-01DB2CD7443B}"/>
    <dgm:cxn modelId="{DD38A2C6-805F-4B71-85D0-EEDFAC97058D}" type="presOf" srcId="{923DF523-CD2D-4C60-9376-18A55F8AD728}" destId="{D37F2A22-5860-4EE9-A3F5-323DC806267F}" srcOrd="0" destOrd="0" presId="urn:microsoft.com/office/officeart/2005/8/layout/chevron1"/>
    <dgm:cxn modelId="{FDCAB492-5289-4E2F-A5BB-C5711FC072F9}" type="presOf" srcId="{4CA13041-9EDF-40F9-A9F9-B37FF603AA94}" destId="{C2965756-2AFF-4BAB-A12D-BD2F1DDFE48A}" srcOrd="0" destOrd="0" presId="urn:microsoft.com/office/officeart/2005/8/layout/chevron1"/>
    <dgm:cxn modelId="{04FF4EA2-6E8E-446C-B942-C3A2B3F8F10B}" type="presOf" srcId="{1B883C24-CD1F-41C7-992D-DB41B02F77D9}" destId="{26F79E94-1EEC-4ABE-A5B4-7AC91F46B0C1}" srcOrd="0" destOrd="0" presId="urn:microsoft.com/office/officeart/2005/8/layout/chevron1"/>
    <dgm:cxn modelId="{16C45680-749B-4DAE-B94E-2963A55EE223}" type="presOf" srcId="{962552FB-EF5E-465E-BF06-3C11584B0EAD}" destId="{11CA49C1-64D4-47D2-A29A-6B1222AA7DE3}" srcOrd="0" destOrd="0" presId="urn:microsoft.com/office/officeart/2005/8/layout/chevron1"/>
    <dgm:cxn modelId="{E2E3B1C8-B6C0-46CE-90B6-E9719431D4F2}" type="presParOf" srcId="{C2965756-2AFF-4BAB-A12D-BD2F1DDFE48A}" destId="{D37F2A22-5860-4EE9-A3F5-323DC806267F}" srcOrd="0" destOrd="0" presId="urn:microsoft.com/office/officeart/2005/8/layout/chevron1"/>
    <dgm:cxn modelId="{528CD759-DD34-4A4A-8617-F657BB515B63}" type="presParOf" srcId="{C2965756-2AFF-4BAB-A12D-BD2F1DDFE48A}" destId="{014A718F-C2D7-4666-BB94-256C96915F10}" srcOrd="1" destOrd="0" presId="urn:microsoft.com/office/officeart/2005/8/layout/chevron1"/>
    <dgm:cxn modelId="{DDA84A02-2E62-46F8-A0C5-011D5C06157D}" type="presParOf" srcId="{C2965756-2AFF-4BAB-A12D-BD2F1DDFE48A}" destId="{26F79E94-1EEC-4ABE-A5B4-7AC91F46B0C1}" srcOrd="2" destOrd="0" presId="urn:microsoft.com/office/officeart/2005/8/layout/chevron1"/>
    <dgm:cxn modelId="{252C3FC8-4420-4F95-A715-D67A741B2EB4}" type="presParOf" srcId="{C2965756-2AFF-4BAB-A12D-BD2F1DDFE48A}" destId="{1769866B-D175-40C6-8DAB-8C705337DFB8}" srcOrd="3" destOrd="0" presId="urn:microsoft.com/office/officeart/2005/8/layout/chevron1"/>
    <dgm:cxn modelId="{861110C6-966A-49AC-AFC8-52DADE05784F}" type="presParOf" srcId="{C2965756-2AFF-4BAB-A12D-BD2F1DDFE48A}" destId="{11CA49C1-64D4-47D2-A29A-6B1222AA7DE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A13041-9EDF-40F9-A9F9-B37FF603AA9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3DF523-CD2D-4C60-9376-18A55F8AD728}">
      <dgm:prSet phldrT="[テキスト]" custT="1"/>
      <dgm:spPr>
        <a:solidFill>
          <a:srgbClr val="2185C5"/>
        </a:solidFill>
        <a:ln>
          <a:noFill/>
        </a:ln>
      </dgm:spPr>
      <dgm:t>
        <a:bodyPr/>
        <a:lstStyle/>
        <a:p>
          <a:r>
            <a:rPr kumimoji="1" lang="ja-JP" altLang="en-US" sz="1600" b="1" dirty="0" smtClean="0">
              <a:latin typeface="Meiryo UI" panose="020B0604030504040204" pitchFamily="50" charset="-128"/>
              <a:ea typeface="Meiryo UI" panose="020B0604030504040204" pitchFamily="50" charset="-128"/>
            </a:rPr>
            <a:t>非日常的な行動</a:t>
          </a:r>
          <a:endParaRPr kumimoji="1" lang="ja-JP" altLang="en-US" sz="1600" b="1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911EC4E-4911-4049-AFC3-3C9776A5799F}" type="parTrans" cxnId="{08FF0962-459E-4FB1-B13A-315B5408218E}">
      <dgm:prSet/>
      <dgm:spPr/>
      <dgm:t>
        <a:bodyPr/>
        <a:lstStyle/>
        <a:p>
          <a:endParaRPr kumimoji="1" lang="ja-JP" altLang="en-US"/>
        </a:p>
      </dgm:t>
    </dgm:pt>
    <dgm:pt modelId="{926389BD-6189-4456-928F-72A62F8944B5}" type="sibTrans" cxnId="{08FF0962-459E-4FB1-B13A-315B5408218E}">
      <dgm:prSet/>
      <dgm:spPr/>
      <dgm:t>
        <a:bodyPr/>
        <a:lstStyle/>
        <a:p>
          <a:endParaRPr kumimoji="1" lang="ja-JP" altLang="en-US"/>
        </a:p>
      </dgm:t>
    </dgm:pt>
    <dgm:pt modelId="{1B883C24-CD1F-41C7-992D-DB41B02F77D9}">
      <dgm:prSet phldrT="[テキスト]" custT="1"/>
      <dgm:spPr>
        <a:solidFill>
          <a:srgbClr val="2185C5"/>
        </a:solidFill>
        <a:ln>
          <a:noFill/>
        </a:ln>
      </dgm:spPr>
      <dgm:t>
        <a:bodyPr/>
        <a:lstStyle/>
        <a:p>
          <a:r>
            <a:rPr kumimoji="1" lang="ja-JP" altLang="en-US" sz="1600" b="1" dirty="0" smtClean="0">
              <a:latin typeface="Meiryo UI" panose="020B0604030504040204" pitchFamily="50" charset="-128"/>
              <a:ea typeface="Meiryo UI" panose="020B0604030504040204" pitchFamily="50" charset="-128"/>
            </a:rPr>
            <a:t>心</a:t>
          </a:r>
          <a:endParaRPr kumimoji="1" lang="en-US" altLang="ja-JP" sz="1600" b="1" dirty="0" smtClean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ABBB626-840C-4D36-AA3B-3382A07899DC}" type="parTrans" cxnId="{F899354E-290B-43E3-B3E3-683125D255E3}">
      <dgm:prSet/>
      <dgm:spPr/>
      <dgm:t>
        <a:bodyPr/>
        <a:lstStyle/>
        <a:p>
          <a:endParaRPr kumimoji="1" lang="ja-JP" altLang="en-US"/>
        </a:p>
      </dgm:t>
    </dgm:pt>
    <dgm:pt modelId="{7578732C-4D34-4920-940C-01DB2CD7443B}" type="sibTrans" cxnId="{F899354E-290B-43E3-B3E3-683125D255E3}">
      <dgm:prSet/>
      <dgm:spPr/>
      <dgm:t>
        <a:bodyPr/>
        <a:lstStyle/>
        <a:p>
          <a:endParaRPr kumimoji="1" lang="ja-JP" altLang="en-US"/>
        </a:p>
      </dgm:t>
    </dgm:pt>
    <dgm:pt modelId="{962552FB-EF5E-465E-BF06-3C11584B0EAD}">
      <dgm:prSet phldrT="[テキスト]" custT="1"/>
      <dgm:spPr>
        <a:solidFill>
          <a:srgbClr val="2185C5"/>
        </a:solidFill>
        <a:ln>
          <a:noFill/>
        </a:ln>
      </dgm:spPr>
      <dgm:t>
        <a:bodyPr/>
        <a:lstStyle/>
        <a:p>
          <a:r>
            <a:rPr kumimoji="1" lang="ja-JP" altLang="en-US" sz="1600" b="1" dirty="0" smtClean="0">
              <a:latin typeface="Meiryo UI" panose="020B0604030504040204" pitchFamily="50" charset="-128"/>
              <a:ea typeface="Meiryo UI" panose="020B0604030504040204" pitchFamily="50" charset="-128"/>
            </a:rPr>
            <a:t>心地良いと感じる</a:t>
          </a:r>
          <a:endParaRPr kumimoji="1" lang="ja-JP" altLang="en-US" sz="1600" b="1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EB57C4F-A3D9-44A7-B8AE-4F20528ED052}" type="parTrans" cxnId="{8B55BEA4-F34D-4081-AC6E-EC40551C1B49}">
      <dgm:prSet/>
      <dgm:spPr/>
      <dgm:t>
        <a:bodyPr/>
        <a:lstStyle/>
        <a:p>
          <a:endParaRPr kumimoji="1" lang="ja-JP" altLang="en-US"/>
        </a:p>
      </dgm:t>
    </dgm:pt>
    <dgm:pt modelId="{A5BC975C-78D9-45EC-952F-3437BB1A6E83}" type="sibTrans" cxnId="{8B55BEA4-F34D-4081-AC6E-EC40551C1B49}">
      <dgm:prSet/>
      <dgm:spPr/>
      <dgm:t>
        <a:bodyPr/>
        <a:lstStyle/>
        <a:p>
          <a:endParaRPr kumimoji="1" lang="ja-JP" altLang="en-US"/>
        </a:p>
      </dgm:t>
    </dgm:pt>
    <dgm:pt modelId="{C2965756-2AFF-4BAB-A12D-BD2F1DDFE48A}" type="pres">
      <dgm:prSet presAssocID="{4CA13041-9EDF-40F9-A9F9-B37FF603AA94}" presName="Name0" presStyleCnt="0">
        <dgm:presLayoutVars>
          <dgm:dir/>
          <dgm:animLvl val="lvl"/>
          <dgm:resizeHandles val="exact"/>
        </dgm:presLayoutVars>
      </dgm:prSet>
      <dgm:spPr/>
    </dgm:pt>
    <dgm:pt modelId="{D37F2A22-5860-4EE9-A3F5-323DC806267F}" type="pres">
      <dgm:prSet presAssocID="{923DF523-CD2D-4C60-9376-18A55F8AD728}" presName="parTxOnly" presStyleLbl="node1" presStyleIdx="0" presStyleCnt="3" custLinFactNeighborX="-8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14A718F-C2D7-4666-BB94-256C96915F10}" type="pres">
      <dgm:prSet presAssocID="{926389BD-6189-4456-928F-72A62F8944B5}" presName="parTxOnlySpace" presStyleCnt="0"/>
      <dgm:spPr/>
    </dgm:pt>
    <dgm:pt modelId="{26F79E94-1EEC-4ABE-A5B4-7AC91F46B0C1}" type="pres">
      <dgm:prSet presAssocID="{1B883C24-CD1F-41C7-992D-DB41B02F77D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769866B-D175-40C6-8DAB-8C705337DFB8}" type="pres">
      <dgm:prSet presAssocID="{7578732C-4D34-4920-940C-01DB2CD7443B}" presName="parTxOnlySpace" presStyleCnt="0"/>
      <dgm:spPr/>
    </dgm:pt>
    <dgm:pt modelId="{11CA49C1-64D4-47D2-A29A-6B1222AA7DE3}" type="pres">
      <dgm:prSet presAssocID="{962552FB-EF5E-465E-BF06-3C11584B0EAD}" presName="parTxOnly" presStyleLbl="node1" presStyleIdx="2" presStyleCnt="3" custLinFactNeighborX="820" custLinFactNeighborY="1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B55BEA4-F34D-4081-AC6E-EC40551C1B49}" srcId="{4CA13041-9EDF-40F9-A9F9-B37FF603AA94}" destId="{962552FB-EF5E-465E-BF06-3C11584B0EAD}" srcOrd="2" destOrd="0" parTransId="{BEB57C4F-A3D9-44A7-B8AE-4F20528ED052}" sibTransId="{A5BC975C-78D9-45EC-952F-3437BB1A6E83}"/>
    <dgm:cxn modelId="{08FF0962-459E-4FB1-B13A-315B5408218E}" srcId="{4CA13041-9EDF-40F9-A9F9-B37FF603AA94}" destId="{923DF523-CD2D-4C60-9376-18A55F8AD728}" srcOrd="0" destOrd="0" parTransId="{0911EC4E-4911-4049-AFC3-3C9776A5799F}" sibTransId="{926389BD-6189-4456-928F-72A62F8944B5}"/>
    <dgm:cxn modelId="{F899354E-290B-43E3-B3E3-683125D255E3}" srcId="{4CA13041-9EDF-40F9-A9F9-B37FF603AA94}" destId="{1B883C24-CD1F-41C7-992D-DB41B02F77D9}" srcOrd="1" destOrd="0" parTransId="{2ABBB626-840C-4D36-AA3B-3382A07899DC}" sibTransId="{7578732C-4D34-4920-940C-01DB2CD7443B}"/>
    <dgm:cxn modelId="{DD38A2C6-805F-4B71-85D0-EEDFAC97058D}" type="presOf" srcId="{923DF523-CD2D-4C60-9376-18A55F8AD728}" destId="{D37F2A22-5860-4EE9-A3F5-323DC806267F}" srcOrd="0" destOrd="0" presId="urn:microsoft.com/office/officeart/2005/8/layout/chevron1"/>
    <dgm:cxn modelId="{FDCAB492-5289-4E2F-A5BB-C5711FC072F9}" type="presOf" srcId="{4CA13041-9EDF-40F9-A9F9-B37FF603AA94}" destId="{C2965756-2AFF-4BAB-A12D-BD2F1DDFE48A}" srcOrd="0" destOrd="0" presId="urn:microsoft.com/office/officeart/2005/8/layout/chevron1"/>
    <dgm:cxn modelId="{04FF4EA2-6E8E-446C-B942-C3A2B3F8F10B}" type="presOf" srcId="{1B883C24-CD1F-41C7-992D-DB41B02F77D9}" destId="{26F79E94-1EEC-4ABE-A5B4-7AC91F46B0C1}" srcOrd="0" destOrd="0" presId="urn:microsoft.com/office/officeart/2005/8/layout/chevron1"/>
    <dgm:cxn modelId="{16C45680-749B-4DAE-B94E-2963A55EE223}" type="presOf" srcId="{962552FB-EF5E-465E-BF06-3C11584B0EAD}" destId="{11CA49C1-64D4-47D2-A29A-6B1222AA7DE3}" srcOrd="0" destOrd="0" presId="urn:microsoft.com/office/officeart/2005/8/layout/chevron1"/>
    <dgm:cxn modelId="{E2E3B1C8-B6C0-46CE-90B6-E9719431D4F2}" type="presParOf" srcId="{C2965756-2AFF-4BAB-A12D-BD2F1DDFE48A}" destId="{D37F2A22-5860-4EE9-A3F5-323DC806267F}" srcOrd="0" destOrd="0" presId="urn:microsoft.com/office/officeart/2005/8/layout/chevron1"/>
    <dgm:cxn modelId="{528CD759-DD34-4A4A-8617-F657BB515B63}" type="presParOf" srcId="{C2965756-2AFF-4BAB-A12D-BD2F1DDFE48A}" destId="{014A718F-C2D7-4666-BB94-256C96915F10}" srcOrd="1" destOrd="0" presId="urn:microsoft.com/office/officeart/2005/8/layout/chevron1"/>
    <dgm:cxn modelId="{DDA84A02-2E62-46F8-A0C5-011D5C06157D}" type="presParOf" srcId="{C2965756-2AFF-4BAB-A12D-BD2F1DDFE48A}" destId="{26F79E94-1EEC-4ABE-A5B4-7AC91F46B0C1}" srcOrd="2" destOrd="0" presId="urn:microsoft.com/office/officeart/2005/8/layout/chevron1"/>
    <dgm:cxn modelId="{252C3FC8-4420-4F95-A715-D67A741B2EB4}" type="presParOf" srcId="{C2965756-2AFF-4BAB-A12D-BD2F1DDFE48A}" destId="{1769866B-D175-40C6-8DAB-8C705337DFB8}" srcOrd="3" destOrd="0" presId="urn:microsoft.com/office/officeart/2005/8/layout/chevron1"/>
    <dgm:cxn modelId="{861110C6-966A-49AC-AFC8-52DADE05784F}" type="presParOf" srcId="{C2965756-2AFF-4BAB-A12D-BD2F1DDFE48A}" destId="{11CA49C1-64D4-47D2-A29A-6B1222AA7DE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2EC2E6-90F8-460E-8FFA-C60644ABB399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6B4A0D1-700F-4BBD-9D0B-0CF1A0B55096}">
      <dgm:prSet phldrT="[テキスト]" custT="1"/>
      <dgm:spPr>
        <a:solidFill>
          <a:srgbClr val="CCD1D6"/>
        </a:solidFill>
      </dgm:spPr>
      <dgm:t>
        <a:bodyPr/>
        <a:lstStyle/>
        <a:p>
          <a:pPr algn="ctr">
            <a:lnSpc>
              <a:spcPct val="90000"/>
            </a:lnSpc>
          </a:pPr>
          <a:r>
            <a: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[</a:t>
          </a:r>
          <a:r>
            <a: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主観評価</a:t>
          </a:r>
          <a:r>
            <a: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]</a:t>
          </a:r>
        </a:p>
        <a:p>
          <a:pPr algn="l">
            <a:lnSpc>
              <a:spcPct val="70000"/>
            </a:lnSpc>
          </a:pPr>
          <a:r>
            <a: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WOW UX</a:t>
          </a:r>
          <a:r>
            <a: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に関するアンケート調査</a:t>
          </a:r>
          <a:endParaRPr kumimoji="1" lang="en-US" altLang="ja-JP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algn="l">
            <a:lnSpc>
              <a:spcPct val="70000"/>
            </a:lnSpc>
          </a:pPr>
          <a:r>
            <a: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- WOW score</a:t>
          </a:r>
        </a:p>
        <a:p>
          <a:pPr algn="l">
            <a:lnSpc>
              <a:spcPct val="70000"/>
            </a:lnSpc>
          </a:pPr>
          <a:r>
            <a: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- </a:t>
          </a:r>
          <a:r>
            <a: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感情の種類</a:t>
          </a:r>
          <a:endParaRPr kumimoji="1" lang="en-US" altLang="ja-JP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480F629-579A-4037-8566-E3130261D59C}" type="parTrans" cxnId="{997936B9-A8D6-4436-A609-398DA09F2A4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87A8F43-7820-453B-ADF6-F5AA02C0DDAE}" type="sibTrans" cxnId="{997936B9-A8D6-4436-A609-398DA09F2A4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9E76C3A-5359-4EDF-9609-9AC971C867D3}">
      <dgm:prSet phldrT="[テキスト]" custT="1"/>
      <dgm:spPr>
        <a:solidFill>
          <a:srgbClr val="CCD1D6"/>
        </a:solidFill>
      </dgm:spPr>
      <dgm:t>
        <a:bodyPr/>
        <a:lstStyle/>
        <a:p>
          <a:pPr algn="ctr">
            <a:lnSpc>
              <a:spcPct val="90000"/>
            </a:lnSpc>
          </a:pPr>
          <a:r>
            <a: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[</a:t>
          </a:r>
          <a:r>
            <a: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客観指標</a:t>
          </a:r>
          <a:r>
            <a: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]</a:t>
          </a:r>
        </a:p>
        <a:p>
          <a:pPr algn="l">
            <a:lnSpc>
              <a:spcPct val="70000"/>
            </a:lnSpc>
          </a:pPr>
          <a:r>
            <a: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WOW UX</a:t>
          </a:r>
          <a:r>
            <a: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における生理心理反応</a:t>
          </a:r>
          <a:endParaRPr kumimoji="1" lang="en-US" altLang="ja-JP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algn="l">
            <a:lnSpc>
              <a:spcPct val="70000"/>
            </a:lnSpc>
          </a:pPr>
          <a:r>
            <a: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- SCL</a:t>
          </a:r>
        </a:p>
        <a:p>
          <a:pPr algn="l">
            <a:lnSpc>
              <a:spcPct val="70000"/>
            </a:lnSpc>
          </a:pPr>
          <a:r>
            <a: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- HR (PPG, ECG)</a:t>
          </a:r>
        </a:p>
        <a:p>
          <a:pPr algn="l">
            <a:lnSpc>
              <a:spcPct val="70000"/>
            </a:lnSpc>
          </a:pPr>
          <a:r>
            <a: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- </a:t>
          </a:r>
          <a:r>
            <a: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脳血液量変化</a:t>
          </a:r>
          <a:endParaRPr kumimoji="1" lang="ja-JP" altLang="en-US" sz="1600" dirty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3812C3B-A86C-4D16-BE7D-B2F556BA6EB1}" type="parTrans" cxnId="{2F6C391E-C189-4A8D-9027-30F8733EF98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926BC57-A206-475E-A6E9-FB57C63B2BF0}" type="sibTrans" cxnId="{2F6C391E-C189-4A8D-9027-30F8733EF98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E16C241-5E95-4305-A63A-715A906AD991}" type="pres">
      <dgm:prSet presAssocID="{E92EC2E6-90F8-460E-8FFA-C60644ABB399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kumimoji="1" lang="ja-JP" altLang="en-US"/>
        </a:p>
      </dgm:t>
    </dgm:pt>
    <dgm:pt modelId="{44CF8455-3E34-4AAF-A8D1-1C483BA3EAD2}" type="pres">
      <dgm:prSet presAssocID="{E92EC2E6-90F8-460E-8FFA-C60644ABB399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98B7B99-15E1-429B-8BD3-3786865D4C25}" type="pres">
      <dgm:prSet presAssocID="{E92EC2E6-90F8-460E-8FFA-C60644ABB399}" presName="LeftNode" presStyleLbl="bgImgPlace1" presStyleIdx="0" presStyleCnt="2" custScaleX="133946" custLinFactNeighborX="-16331">
        <dgm:presLayoutVars>
          <dgm:chMax val="2"/>
          <dgm:chPref val="2"/>
        </dgm:presLayoutVars>
      </dgm:prSet>
      <dgm:spPr/>
      <dgm:t>
        <a:bodyPr/>
        <a:lstStyle/>
        <a:p>
          <a:endParaRPr kumimoji="1" lang="ja-JP" altLang="en-US"/>
        </a:p>
      </dgm:t>
    </dgm:pt>
    <dgm:pt modelId="{F01F27BD-78B7-407F-8E03-DC51DD1B3071}" type="pres">
      <dgm:prSet presAssocID="{E92EC2E6-90F8-460E-8FFA-C60644ABB399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83F260-B8BA-4672-93C3-A97085958613}" type="pres">
      <dgm:prSet presAssocID="{E92EC2E6-90F8-460E-8FFA-C60644ABB399}" presName="RightNode" presStyleLbl="bgImgPlace1" presStyleIdx="1" presStyleCnt="2" custScaleX="140334" custLinFactNeighborX="18936">
        <dgm:presLayoutVars>
          <dgm:chMax val="0"/>
          <dgm:chPref val="0"/>
        </dgm:presLayoutVars>
      </dgm:prSet>
      <dgm:spPr/>
      <dgm:t>
        <a:bodyPr/>
        <a:lstStyle/>
        <a:p>
          <a:endParaRPr kumimoji="1" lang="ja-JP" altLang="en-US"/>
        </a:p>
      </dgm:t>
    </dgm:pt>
    <dgm:pt modelId="{6C4D5E62-2FFE-448C-B884-ADA0AF34C15E}" type="pres">
      <dgm:prSet presAssocID="{E92EC2E6-90F8-460E-8FFA-C60644ABB399}" presName="TopArrow" presStyleLbl="node1" presStyleIdx="0" presStyleCnt="2" custScaleY="73356"/>
      <dgm:spPr>
        <a:solidFill>
          <a:srgbClr val="2185C5"/>
        </a:solidFill>
      </dgm:spPr>
    </dgm:pt>
    <dgm:pt modelId="{F310F311-A02A-4310-BB64-1BCBAB39B319}" type="pres">
      <dgm:prSet presAssocID="{E92EC2E6-90F8-460E-8FFA-C60644ABB399}" presName="BottomArrow" presStyleLbl="node1" presStyleIdx="1" presStyleCnt="2" custScaleY="77624"/>
      <dgm:spPr>
        <a:solidFill>
          <a:srgbClr val="2185C5"/>
        </a:solidFill>
      </dgm:spPr>
    </dgm:pt>
  </dgm:ptLst>
  <dgm:cxnLst>
    <dgm:cxn modelId="{73F2101A-BB9F-44C3-ACEA-B1B4FE38D61C}" type="presOf" srcId="{B9E76C3A-5359-4EDF-9609-9AC971C867D3}" destId="{4783F260-B8BA-4672-93C3-A97085958613}" srcOrd="1" destOrd="0" presId="urn:microsoft.com/office/officeart/2009/layout/ReverseList"/>
    <dgm:cxn modelId="{6699CB91-ED67-41DD-92CC-517945DDE0EB}" type="presOf" srcId="{36B4A0D1-700F-4BBD-9D0B-0CF1A0B55096}" destId="{44CF8455-3E34-4AAF-A8D1-1C483BA3EAD2}" srcOrd="0" destOrd="0" presId="urn:microsoft.com/office/officeart/2009/layout/ReverseList"/>
    <dgm:cxn modelId="{33D662A3-124D-4A59-B03F-B7C9285EBC41}" type="presOf" srcId="{36B4A0D1-700F-4BBD-9D0B-0CF1A0B55096}" destId="{A98B7B99-15E1-429B-8BD3-3786865D4C25}" srcOrd="1" destOrd="0" presId="urn:microsoft.com/office/officeart/2009/layout/ReverseList"/>
    <dgm:cxn modelId="{25D40185-4E70-4E97-9F5F-E0072213E540}" type="presOf" srcId="{E92EC2E6-90F8-460E-8FFA-C60644ABB399}" destId="{DE16C241-5E95-4305-A63A-715A906AD991}" srcOrd="0" destOrd="0" presId="urn:microsoft.com/office/officeart/2009/layout/ReverseList"/>
    <dgm:cxn modelId="{2F6C391E-C189-4A8D-9027-30F8733EF986}" srcId="{E92EC2E6-90F8-460E-8FFA-C60644ABB399}" destId="{B9E76C3A-5359-4EDF-9609-9AC971C867D3}" srcOrd="1" destOrd="0" parTransId="{D3812C3B-A86C-4D16-BE7D-B2F556BA6EB1}" sibTransId="{C926BC57-A206-475E-A6E9-FB57C63B2BF0}"/>
    <dgm:cxn modelId="{C9186535-700C-45E8-A909-C5B1ECD6A650}" type="presOf" srcId="{B9E76C3A-5359-4EDF-9609-9AC971C867D3}" destId="{F01F27BD-78B7-407F-8E03-DC51DD1B3071}" srcOrd="0" destOrd="0" presId="urn:microsoft.com/office/officeart/2009/layout/ReverseList"/>
    <dgm:cxn modelId="{997936B9-A8D6-4436-A609-398DA09F2A46}" srcId="{E92EC2E6-90F8-460E-8FFA-C60644ABB399}" destId="{36B4A0D1-700F-4BBD-9D0B-0CF1A0B55096}" srcOrd="0" destOrd="0" parTransId="{7480F629-579A-4037-8566-E3130261D59C}" sibTransId="{D87A8F43-7820-453B-ADF6-F5AA02C0DDAE}"/>
    <dgm:cxn modelId="{C1A6926F-3282-4B4E-99BB-0D0D128FACC1}" type="presParOf" srcId="{DE16C241-5E95-4305-A63A-715A906AD991}" destId="{44CF8455-3E34-4AAF-A8D1-1C483BA3EAD2}" srcOrd="0" destOrd="0" presId="urn:microsoft.com/office/officeart/2009/layout/ReverseList"/>
    <dgm:cxn modelId="{43A0DB0A-8CFF-47FD-BB8E-6CEE8A055924}" type="presParOf" srcId="{DE16C241-5E95-4305-A63A-715A906AD991}" destId="{A98B7B99-15E1-429B-8BD3-3786865D4C25}" srcOrd="1" destOrd="0" presId="urn:microsoft.com/office/officeart/2009/layout/ReverseList"/>
    <dgm:cxn modelId="{84BEDAB0-4FA3-478F-B82D-2B63417E1ADD}" type="presParOf" srcId="{DE16C241-5E95-4305-A63A-715A906AD991}" destId="{F01F27BD-78B7-407F-8E03-DC51DD1B3071}" srcOrd="2" destOrd="0" presId="urn:microsoft.com/office/officeart/2009/layout/ReverseList"/>
    <dgm:cxn modelId="{6A85BB68-E1DA-450D-A5F4-3775691A8349}" type="presParOf" srcId="{DE16C241-5E95-4305-A63A-715A906AD991}" destId="{4783F260-B8BA-4672-93C3-A97085958613}" srcOrd="3" destOrd="0" presId="urn:microsoft.com/office/officeart/2009/layout/ReverseList"/>
    <dgm:cxn modelId="{FF5B812F-54D0-4A07-9CD4-C3BBCE0F25FE}" type="presParOf" srcId="{DE16C241-5E95-4305-A63A-715A906AD991}" destId="{6C4D5E62-2FFE-448C-B884-ADA0AF34C15E}" srcOrd="4" destOrd="0" presId="urn:microsoft.com/office/officeart/2009/layout/ReverseList"/>
    <dgm:cxn modelId="{EBB9CA43-CE8F-4644-AFBC-A4ACB7998D27}" type="presParOf" srcId="{DE16C241-5E95-4305-A63A-715A906AD991}" destId="{F310F311-A02A-4310-BB64-1BCBAB39B319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A13041-9EDF-40F9-A9F9-B37FF603AA9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3DF523-CD2D-4C60-9376-18A55F8AD728}">
      <dgm:prSet phldrT="[テキスト]" custT="1"/>
      <dgm:spPr>
        <a:solidFill>
          <a:srgbClr val="2185C5"/>
        </a:solidFill>
      </dgm:spPr>
      <dgm:t>
        <a:bodyPr/>
        <a:lstStyle/>
        <a:p>
          <a:pPr>
            <a:lnSpc>
              <a:spcPct val="80000"/>
            </a:lnSpc>
          </a:pPr>
          <a:r>
            <a:rPr kumimoji="1" lang="ja-JP" altLang="en-US" sz="1600" dirty="0" smtClean="0">
              <a:latin typeface="Meiryo UI" panose="020B0604030504040204" pitchFamily="50" charset="-128"/>
              <a:ea typeface="Meiryo UI" panose="020B0604030504040204" pitchFamily="50" charset="-128"/>
            </a:rPr>
            <a:t>閉眼安静</a:t>
          </a:r>
          <a:r>
            <a: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rPr>
            <a:t>     </a:t>
          </a:r>
          <a:r>
            <a:rPr kumimoji="1" lang="ja-JP" altLang="en-US" sz="16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rPr>
            <a:t> 1</a:t>
          </a:r>
          <a:r>
            <a:rPr kumimoji="1" lang="ja-JP" altLang="en-US" sz="1600" dirty="0" smtClean="0"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911EC4E-4911-4049-AFC3-3C9776A5799F}" type="parTrans" cxnId="{08FF0962-459E-4FB1-B13A-315B5408218E}">
      <dgm:prSet/>
      <dgm:spPr/>
      <dgm:t>
        <a:bodyPr/>
        <a:lstStyle/>
        <a:p>
          <a:endParaRPr kumimoji="1" lang="ja-JP" altLang="en-US" sz="12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26389BD-6189-4456-928F-72A62F8944B5}" type="sibTrans" cxnId="{08FF0962-459E-4FB1-B13A-315B5408218E}">
      <dgm:prSet/>
      <dgm:spPr/>
      <dgm:t>
        <a:bodyPr/>
        <a:lstStyle/>
        <a:p>
          <a:endParaRPr kumimoji="1" lang="ja-JP" altLang="en-US" sz="12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B883C24-CD1F-41C7-992D-DB41B02F77D9}">
      <dgm:prSet phldrT="[テキスト]" custT="1"/>
      <dgm:spPr>
        <a:solidFill>
          <a:srgbClr val="2185C5"/>
        </a:solidFill>
      </dgm:spPr>
      <dgm:t>
        <a:bodyPr/>
        <a:lstStyle/>
        <a:p>
          <a:pPr>
            <a:lnSpc>
              <a:spcPct val="80000"/>
            </a:lnSpc>
          </a:pPr>
          <a:r>
            <a:rPr kumimoji="1" lang="ja-JP" altLang="en-US" sz="1600" dirty="0" smtClean="0">
              <a:latin typeface="Meiryo UI" panose="020B0604030504040204" pitchFamily="50" charset="-128"/>
              <a:ea typeface="Meiryo UI" panose="020B0604030504040204" pitchFamily="50" charset="-128"/>
            </a:rPr>
            <a:t>動画視聴　　　　　</a:t>
          </a:r>
          <a:r>
            <a: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rPr>
            <a:t>20</a:t>
          </a:r>
          <a:r>
            <a:rPr kumimoji="1" lang="ja-JP" altLang="en-US" sz="1600" dirty="0" smtClean="0">
              <a:latin typeface="Meiryo UI" panose="020B0604030504040204" pitchFamily="50" charset="-128"/>
              <a:ea typeface="Meiryo UI" panose="020B0604030504040204" pitchFamily="50" charset="-128"/>
            </a:rPr>
            <a:t>秒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ABBB626-840C-4D36-AA3B-3382A07899DC}" type="parTrans" cxnId="{F899354E-290B-43E3-B3E3-683125D255E3}">
      <dgm:prSet/>
      <dgm:spPr/>
      <dgm:t>
        <a:bodyPr/>
        <a:lstStyle/>
        <a:p>
          <a:endParaRPr kumimoji="1" lang="ja-JP" altLang="en-US" sz="12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578732C-4D34-4920-940C-01DB2CD7443B}" type="sibTrans" cxnId="{F899354E-290B-43E3-B3E3-683125D255E3}">
      <dgm:prSet/>
      <dgm:spPr/>
      <dgm:t>
        <a:bodyPr/>
        <a:lstStyle/>
        <a:p>
          <a:endParaRPr kumimoji="1" lang="ja-JP" altLang="en-US" sz="12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62552FB-EF5E-465E-BF06-3C11584B0EAD}">
      <dgm:prSet phldrT="[テキスト]" custT="1"/>
      <dgm:spPr>
        <a:solidFill>
          <a:srgbClr val="2185C5"/>
        </a:solidFill>
      </dgm:spPr>
      <dgm:t>
        <a:bodyPr/>
        <a:lstStyle/>
        <a:p>
          <a:pPr>
            <a:lnSpc>
              <a:spcPct val="80000"/>
            </a:lnSpc>
          </a:pPr>
          <a:r>
            <a:rPr kumimoji="1" lang="ja-JP" altLang="en-US" sz="16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アンケート回答　</a:t>
          </a:r>
          <a:r>
            <a: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rPr>
            <a:t>2</a:t>
          </a:r>
          <a:r>
            <a:rPr kumimoji="1" lang="ja-JP" altLang="en-US" sz="1600" dirty="0" smtClean="0"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EB57C4F-A3D9-44A7-B8AE-4F20528ED052}" type="parTrans" cxnId="{8B55BEA4-F34D-4081-AC6E-EC40551C1B49}">
      <dgm:prSet/>
      <dgm:spPr/>
      <dgm:t>
        <a:bodyPr/>
        <a:lstStyle/>
        <a:p>
          <a:endParaRPr kumimoji="1" lang="ja-JP" altLang="en-US" sz="12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5BC975C-78D9-45EC-952F-3437BB1A6E83}" type="sibTrans" cxnId="{8B55BEA4-F34D-4081-AC6E-EC40551C1B49}">
      <dgm:prSet/>
      <dgm:spPr/>
      <dgm:t>
        <a:bodyPr/>
        <a:lstStyle/>
        <a:p>
          <a:endParaRPr kumimoji="1" lang="ja-JP" altLang="en-US" sz="12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F1CEF37-14B6-4A48-A82D-88674E0DE65B}">
      <dgm:prSet phldrT="[テキスト]" custT="1"/>
      <dgm:spPr>
        <a:solidFill>
          <a:srgbClr val="2185C5">
            <a:alpha val="30000"/>
          </a:srgbClr>
        </a:solidFill>
        <a:ln w="0">
          <a:noFill/>
        </a:ln>
      </dgm:spPr>
      <dgm:t>
        <a:bodyPr/>
        <a:lstStyle/>
        <a:p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F951D43-4A85-4B8F-94E6-814BF3EBD1A3}" type="parTrans" cxnId="{A12E015C-8AA1-4464-9ECE-36C3EB6F1A16}">
      <dgm:prSet/>
      <dgm:spPr/>
      <dgm:t>
        <a:bodyPr/>
        <a:lstStyle/>
        <a:p>
          <a:endParaRPr kumimoji="1" lang="ja-JP" altLang="en-US" sz="1400"/>
        </a:p>
      </dgm:t>
    </dgm:pt>
    <dgm:pt modelId="{A031E467-EAD5-4A85-B3F7-55B408A8242B}" type="sibTrans" cxnId="{A12E015C-8AA1-4464-9ECE-36C3EB6F1A16}">
      <dgm:prSet/>
      <dgm:spPr/>
      <dgm:t>
        <a:bodyPr/>
        <a:lstStyle/>
        <a:p>
          <a:endParaRPr kumimoji="1" lang="ja-JP" altLang="en-US" sz="1400"/>
        </a:p>
      </dgm:t>
    </dgm:pt>
    <dgm:pt modelId="{8D0C2BF0-8B65-4897-B7B0-5CC4A1B1E5BB}">
      <dgm:prSet phldrT="[テキスト]"/>
      <dgm:spPr>
        <a:solidFill>
          <a:srgbClr val="2185C5">
            <a:alpha val="30000"/>
          </a:srgbClr>
        </a:solidFill>
        <a:ln w="0">
          <a:noFill/>
        </a:ln>
      </dgm:spPr>
      <dgm:t>
        <a:bodyPr/>
        <a:lstStyle/>
        <a:p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6E6AECD-F517-409D-B404-AC83BE57F8B8}" type="parTrans" cxnId="{996BC876-357D-45A3-9746-3264B4D95B10}">
      <dgm:prSet/>
      <dgm:spPr/>
      <dgm:t>
        <a:bodyPr/>
        <a:lstStyle/>
        <a:p>
          <a:endParaRPr kumimoji="1" lang="ja-JP" altLang="en-US"/>
        </a:p>
      </dgm:t>
    </dgm:pt>
    <dgm:pt modelId="{C4D3C5B1-1C01-481C-BFCA-A93B44A06FA0}" type="sibTrans" cxnId="{996BC876-357D-45A3-9746-3264B4D95B10}">
      <dgm:prSet/>
      <dgm:spPr/>
      <dgm:t>
        <a:bodyPr/>
        <a:lstStyle/>
        <a:p>
          <a:endParaRPr kumimoji="1" lang="ja-JP" altLang="en-US"/>
        </a:p>
      </dgm:t>
    </dgm:pt>
    <dgm:pt modelId="{C2965756-2AFF-4BAB-A12D-BD2F1DDFE48A}" type="pres">
      <dgm:prSet presAssocID="{4CA13041-9EDF-40F9-A9F9-B37FF603AA94}" presName="Name0" presStyleCnt="0">
        <dgm:presLayoutVars>
          <dgm:dir/>
          <dgm:animLvl val="lvl"/>
          <dgm:resizeHandles val="exact"/>
        </dgm:presLayoutVars>
      </dgm:prSet>
      <dgm:spPr/>
    </dgm:pt>
    <dgm:pt modelId="{1E8BA418-D08A-49D9-A499-B5326E68701C}" type="pres">
      <dgm:prSet presAssocID="{8D0C2BF0-8B65-4897-B7B0-5CC4A1B1E5BB}" presName="parTxOnly" presStyleLbl="node1" presStyleIdx="0" presStyleCnt="5" custScaleX="82099" custScaleY="134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96B62DE-A47A-4346-8B3D-BC83D4644C36}" type="pres">
      <dgm:prSet presAssocID="{C4D3C5B1-1C01-481C-BFCA-A93B44A06FA0}" presName="parTxOnlySpace" presStyleCnt="0"/>
      <dgm:spPr/>
    </dgm:pt>
    <dgm:pt modelId="{D37F2A22-5860-4EE9-A3F5-323DC806267F}" type="pres">
      <dgm:prSet presAssocID="{923DF523-CD2D-4C60-9376-18A55F8AD728}" presName="parTxOnly" presStyleLbl="node1" presStyleIdx="1" presStyleCnt="5" custScaleX="116089" custScaleY="134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14A718F-C2D7-4666-BB94-256C96915F10}" type="pres">
      <dgm:prSet presAssocID="{926389BD-6189-4456-928F-72A62F8944B5}" presName="parTxOnlySpace" presStyleCnt="0"/>
      <dgm:spPr/>
    </dgm:pt>
    <dgm:pt modelId="{26F79E94-1EEC-4ABE-A5B4-7AC91F46B0C1}" type="pres">
      <dgm:prSet presAssocID="{1B883C24-CD1F-41C7-992D-DB41B02F77D9}" presName="parTxOnly" presStyleLbl="node1" presStyleIdx="2" presStyleCnt="5" custScaleX="121164" custScaleY="134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769866B-D175-40C6-8DAB-8C705337DFB8}" type="pres">
      <dgm:prSet presAssocID="{7578732C-4D34-4920-940C-01DB2CD7443B}" presName="parTxOnlySpace" presStyleCnt="0"/>
      <dgm:spPr/>
    </dgm:pt>
    <dgm:pt modelId="{11CA49C1-64D4-47D2-A29A-6B1222AA7DE3}" type="pres">
      <dgm:prSet presAssocID="{962552FB-EF5E-465E-BF06-3C11584B0EAD}" presName="parTxOnly" presStyleLbl="node1" presStyleIdx="3" presStyleCnt="5" custScaleX="129011" custScaleY="134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9C553AC-68AC-4557-899E-B59E25E67ACB}" type="pres">
      <dgm:prSet presAssocID="{A5BC975C-78D9-45EC-952F-3437BB1A6E83}" presName="parTxOnlySpace" presStyleCnt="0"/>
      <dgm:spPr/>
    </dgm:pt>
    <dgm:pt modelId="{64732C9A-27BF-4EE2-ABB1-5A23B62C19F0}" type="pres">
      <dgm:prSet presAssocID="{1F1CEF37-14B6-4A48-A82D-88674E0DE65B}" presName="parTxOnly" presStyleLbl="node1" presStyleIdx="4" presStyleCnt="5" custScaleX="82099" custScaleY="134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B55BEA4-F34D-4081-AC6E-EC40551C1B49}" srcId="{4CA13041-9EDF-40F9-A9F9-B37FF603AA94}" destId="{962552FB-EF5E-465E-BF06-3C11584B0EAD}" srcOrd="3" destOrd="0" parTransId="{BEB57C4F-A3D9-44A7-B8AE-4F20528ED052}" sibTransId="{A5BC975C-78D9-45EC-952F-3437BB1A6E83}"/>
    <dgm:cxn modelId="{11913589-8128-4BF5-99CA-455BF15B089B}" type="presOf" srcId="{8D0C2BF0-8B65-4897-B7B0-5CC4A1B1E5BB}" destId="{1E8BA418-D08A-49D9-A499-B5326E68701C}" srcOrd="0" destOrd="0" presId="urn:microsoft.com/office/officeart/2005/8/layout/chevron1"/>
    <dgm:cxn modelId="{08FF0962-459E-4FB1-B13A-315B5408218E}" srcId="{4CA13041-9EDF-40F9-A9F9-B37FF603AA94}" destId="{923DF523-CD2D-4C60-9376-18A55F8AD728}" srcOrd="1" destOrd="0" parTransId="{0911EC4E-4911-4049-AFC3-3C9776A5799F}" sibTransId="{926389BD-6189-4456-928F-72A62F8944B5}"/>
    <dgm:cxn modelId="{16C45680-749B-4DAE-B94E-2963A55EE223}" type="presOf" srcId="{962552FB-EF5E-465E-BF06-3C11584B0EAD}" destId="{11CA49C1-64D4-47D2-A29A-6B1222AA7DE3}" srcOrd="0" destOrd="0" presId="urn:microsoft.com/office/officeart/2005/8/layout/chevron1"/>
    <dgm:cxn modelId="{04FF4EA2-6E8E-446C-B942-C3A2B3F8F10B}" type="presOf" srcId="{1B883C24-CD1F-41C7-992D-DB41B02F77D9}" destId="{26F79E94-1EEC-4ABE-A5B4-7AC91F46B0C1}" srcOrd="0" destOrd="0" presId="urn:microsoft.com/office/officeart/2005/8/layout/chevron1"/>
    <dgm:cxn modelId="{DD38A2C6-805F-4B71-85D0-EEDFAC97058D}" type="presOf" srcId="{923DF523-CD2D-4C60-9376-18A55F8AD728}" destId="{D37F2A22-5860-4EE9-A3F5-323DC806267F}" srcOrd="0" destOrd="0" presId="urn:microsoft.com/office/officeart/2005/8/layout/chevron1"/>
    <dgm:cxn modelId="{A12E015C-8AA1-4464-9ECE-36C3EB6F1A16}" srcId="{4CA13041-9EDF-40F9-A9F9-B37FF603AA94}" destId="{1F1CEF37-14B6-4A48-A82D-88674E0DE65B}" srcOrd="4" destOrd="0" parTransId="{DF951D43-4A85-4B8F-94E6-814BF3EBD1A3}" sibTransId="{A031E467-EAD5-4A85-B3F7-55B408A8242B}"/>
    <dgm:cxn modelId="{F899354E-290B-43E3-B3E3-683125D255E3}" srcId="{4CA13041-9EDF-40F9-A9F9-B37FF603AA94}" destId="{1B883C24-CD1F-41C7-992D-DB41B02F77D9}" srcOrd="2" destOrd="0" parTransId="{2ABBB626-840C-4D36-AA3B-3382A07899DC}" sibTransId="{7578732C-4D34-4920-940C-01DB2CD7443B}"/>
    <dgm:cxn modelId="{8D394219-1277-4AB4-B0C2-5F2D42592E46}" type="presOf" srcId="{1F1CEF37-14B6-4A48-A82D-88674E0DE65B}" destId="{64732C9A-27BF-4EE2-ABB1-5A23B62C19F0}" srcOrd="0" destOrd="0" presId="urn:microsoft.com/office/officeart/2005/8/layout/chevron1"/>
    <dgm:cxn modelId="{FDCAB492-5289-4E2F-A5BB-C5711FC072F9}" type="presOf" srcId="{4CA13041-9EDF-40F9-A9F9-B37FF603AA94}" destId="{C2965756-2AFF-4BAB-A12D-BD2F1DDFE48A}" srcOrd="0" destOrd="0" presId="urn:microsoft.com/office/officeart/2005/8/layout/chevron1"/>
    <dgm:cxn modelId="{996BC876-357D-45A3-9746-3264B4D95B10}" srcId="{4CA13041-9EDF-40F9-A9F9-B37FF603AA94}" destId="{8D0C2BF0-8B65-4897-B7B0-5CC4A1B1E5BB}" srcOrd="0" destOrd="0" parTransId="{E6E6AECD-F517-409D-B404-AC83BE57F8B8}" sibTransId="{C4D3C5B1-1C01-481C-BFCA-A93B44A06FA0}"/>
    <dgm:cxn modelId="{01A1878F-4E70-45A4-91A5-40B30C9BCFC7}" type="presParOf" srcId="{C2965756-2AFF-4BAB-A12D-BD2F1DDFE48A}" destId="{1E8BA418-D08A-49D9-A499-B5326E68701C}" srcOrd="0" destOrd="0" presId="urn:microsoft.com/office/officeart/2005/8/layout/chevron1"/>
    <dgm:cxn modelId="{08E38FBA-11B5-4E05-BDDB-0F069637EC6B}" type="presParOf" srcId="{C2965756-2AFF-4BAB-A12D-BD2F1DDFE48A}" destId="{F96B62DE-A47A-4346-8B3D-BC83D4644C36}" srcOrd="1" destOrd="0" presId="urn:microsoft.com/office/officeart/2005/8/layout/chevron1"/>
    <dgm:cxn modelId="{E2E3B1C8-B6C0-46CE-90B6-E9719431D4F2}" type="presParOf" srcId="{C2965756-2AFF-4BAB-A12D-BD2F1DDFE48A}" destId="{D37F2A22-5860-4EE9-A3F5-323DC806267F}" srcOrd="2" destOrd="0" presId="urn:microsoft.com/office/officeart/2005/8/layout/chevron1"/>
    <dgm:cxn modelId="{528CD759-DD34-4A4A-8617-F657BB515B63}" type="presParOf" srcId="{C2965756-2AFF-4BAB-A12D-BD2F1DDFE48A}" destId="{014A718F-C2D7-4666-BB94-256C96915F10}" srcOrd="3" destOrd="0" presId="urn:microsoft.com/office/officeart/2005/8/layout/chevron1"/>
    <dgm:cxn modelId="{DDA84A02-2E62-46F8-A0C5-011D5C06157D}" type="presParOf" srcId="{C2965756-2AFF-4BAB-A12D-BD2F1DDFE48A}" destId="{26F79E94-1EEC-4ABE-A5B4-7AC91F46B0C1}" srcOrd="4" destOrd="0" presId="urn:microsoft.com/office/officeart/2005/8/layout/chevron1"/>
    <dgm:cxn modelId="{252C3FC8-4420-4F95-A715-D67A741B2EB4}" type="presParOf" srcId="{C2965756-2AFF-4BAB-A12D-BD2F1DDFE48A}" destId="{1769866B-D175-40C6-8DAB-8C705337DFB8}" srcOrd="5" destOrd="0" presId="urn:microsoft.com/office/officeart/2005/8/layout/chevron1"/>
    <dgm:cxn modelId="{861110C6-966A-49AC-AFC8-52DADE05784F}" type="presParOf" srcId="{C2965756-2AFF-4BAB-A12D-BD2F1DDFE48A}" destId="{11CA49C1-64D4-47D2-A29A-6B1222AA7DE3}" srcOrd="6" destOrd="0" presId="urn:microsoft.com/office/officeart/2005/8/layout/chevron1"/>
    <dgm:cxn modelId="{FACFF9A1-E030-451D-AC59-2E458084F1C5}" type="presParOf" srcId="{C2965756-2AFF-4BAB-A12D-BD2F1DDFE48A}" destId="{59C553AC-68AC-4557-899E-B59E25E67ACB}" srcOrd="7" destOrd="0" presId="urn:microsoft.com/office/officeart/2005/8/layout/chevron1"/>
    <dgm:cxn modelId="{1F021387-03EC-410D-A3BB-A42C441A61DC}" type="presParOf" srcId="{C2965756-2AFF-4BAB-A12D-BD2F1DDFE48A}" destId="{64732C9A-27BF-4EE2-ABB1-5A23B62C19F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9CE64F-F634-4E54-BCB4-D43101A7493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5317B47-157B-4CED-BAA8-6859BB38C575}">
      <dgm:prSet phldrT="[テキスト]"/>
      <dgm:spPr>
        <a:solidFill>
          <a:srgbClr val="2185C5">
            <a:alpha val="50000"/>
          </a:srgbClr>
        </a:solidFill>
      </dgm:spPr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ユーザ調査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D2D0E60-88A6-4646-B17F-D302BE909A98}" type="parTrans" cxnId="{3AB78824-8918-4D13-B751-1BCE0179D52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99CE88E-3377-415F-9BD9-6DEF24CFACD1}" type="sibTrans" cxnId="{3AB78824-8918-4D13-B751-1BCE0179D52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532DDBA-5FF5-49FE-81B1-0D75BDAC67C0}">
      <dgm:prSet phldrT="[テキスト]"/>
      <dgm:spPr>
        <a:solidFill>
          <a:srgbClr val="2185C5"/>
        </a:solidFill>
      </dgm:spPr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コンセプト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092E44C-8B86-4D63-A7CE-685B13C4EE0B}" type="parTrans" cxnId="{908DA09F-9F39-4B57-940C-8A0FAF3C39E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EB5A0C2-74BB-4DF7-A30C-0CC24CF1DC03}" type="sibTrans" cxnId="{908DA09F-9F39-4B57-940C-8A0FAF3C39E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19B7A49-287F-4CBF-8F52-2288F1850610}">
      <dgm:prSet phldrT="[テキスト]"/>
      <dgm:spPr>
        <a:solidFill>
          <a:srgbClr val="2185C5">
            <a:alpha val="50000"/>
          </a:srgbClr>
        </a:solidFill>
      </dgm:spPr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アイディア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B5EAD3-15A2-4DDF-A690-A939477C7059}" type="parTrans" cxnId="{0A1C3534-592C-4916-B365-2BC0F46A201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0055882-7552-4780-96B6-811F60720D32}" type="sibTrans" cxnId="{0A1C3534-592C-4916-B365-2BC0F46A201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8D17291-8949-415B-96A7-3DD9B4BCAE48}">
      <dgm:prSet phldrT="[テキスト]"/>
      <dgm:spPr>
        <a:solidFill>
          <a:srgbClr val="2185C5"/>
        </a:solidFill>
      </dgm:spPr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評価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65979AB-79C2-4D60-835B-B8405B1FC54E}" type="parTrans" cxnId="{AC48D6E7-7200-44A1-AC6C-C5E9BC94D0C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99E0C3F-FB71-4BAC-84BF-04BC3A3E763A}" type="sibTrans" cxnId="{AC48D6E7-7200-44A1-AC6C-C5E9BC94D0C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5CB6332-8F5A-4D40-80D0-5F2BF795C93D}">
      <dgm:prSet phldrT="[テキスト]"/>
      <dgm:spPr>
        <a:solidFill>
          <a:srgbClr val="2185C5">
            <a:alpha val="50000"/>
          </a:srgbClr>
        </a:solidFill>
      </dgm:spPr>
      <dgm:t>
        <a:bodyPr/>
        <a:lstStyle/>
        <a:p>
          <a:r>
            <a: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rPr>
            <a:t>プロトタイプ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120FDE3-68BC-498A-8080-07D7F05FE1CA}" type="parTrans" cxnId="{95C4DF80-915C-44C9-9958-13B77354F01A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3A2335C-5062-44D9-A310-2752C80996F3}" type="sibTrans" cxnId="{95C4DF80-915C-44C9-9958-13B77354F01A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F5F0D13-04B9-453C-B14D-D2E04E6E46ED}" type="pres">
      <dgm:prSet presAssocID="{9F9CE64F-F634-4E54-BCB4-D43101A74939}" presName="Name0" presStyleCnt="0">
        <dgm:presLayoutVars>
          <dgm:dir/>
          <dgm:resizeHandles val="exact"/>
        </dgm:presLayoutVars>
      </dgm:prSet>
      <dgm:spPr/>
    </dgm:pt>
    <dgm:pt modelId="{BA4E749E-09AF-4CDF-9EBC-1774F72F43EE}" type="pres">
      <dgm:prSet presAssocID="{95317B47-157B-4CED-BAA8-6859BB38C57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4CE1892-5CCB-43F1-B4E7-2FAAD17C426F}" type="pres">
      <dgm:prSet presAssocID="{499CE88E-3377-415F-9BD9-6DEF24CFACD1}" presName="parSpace" presStyleCnt="0"/>
      <dgm:spPr/>
    </dgm:pt>
    <dgm:pt modelId="{B26A1729-0495-41C0-8D03-6EBAA776C703}" type="pres">
      <dgm:prSet presAssocID="{2532DDBA-5FF5-49FE-81B1-0D75BDAC67C0}" presName="parTxOnly" presStyleLbl="node1" presStyleIdx="1" presStyleCnt="5" custLinFactNeighborX="0" custLinFactNeighborY="0">
        <dgm:presLayoutVars>
          <dgm:bulletEnabled val="1"/>
        </dgm:presLayoutVars>
      </dgm:prSet>
      <dgm:spPr/>
    </dgm:pt>
    <dgm:pt modelId="{688CB7B5-C943-4DF5-BB7F-7E6C68118130}" type="pres">
      <dgm:prSet presAssocID="{7EB5A0C2-74BB-4DF7-A30C-0CC24CF1DC03}" presName="parSpace" presStyleCnt="0"/>
      <dgm:spPr/>
    </dgm:pt>
    <dgm:pt modelId="{A1CB2776-30C1-4E05-A4C7-6FF90D219D2B}" type="pres">
      <dgm:prSet presAssocID="{119B7A49-287F-4CBF-8F52-2288F185061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BF14397-BCCD-41C8-9210-9A7F248A70E6}" type="pres">
      <dgm:prSet presAssocID="{A0055882-7552-4780-96B6-811F60720D32}" presName="parSpace" presStyleCnt="0"/>
      <dgm:spPr/>
    </dgm:pt>
    <dgm:pt modelId="{EFAFCF41-4F7C-4710-B0C0-DC04022C8669}" type="pres">
      <dgm:prSet presAssocID="{85CB6332-8F5A-4D40-80D0-5F2BF795C93D}" presName="parTxOnly" presStyleLbl="node1" presStyleIdx="3" presStyleCnt="5">
        <dgm:presLayoutVars>
          <dgm:bulletEnabled val="1"/>
        </dgm:presLayoutVars>
      </dgm:prSet>
      <dgm:spPr/>
    </dgm:pt>
    <dgm:pt modelId="{18F5AE74-2EFE-4055-9A30-56D7A692E90E}" type="pres">
      <dgm:prSet presAssocID="{03A2335C-5062-44D9-A310-2752C80996F3}" presName="parSpace" presStyleCnt="0"/>
      <dgm:spPr/>
    </dgm:pt>
    <dgm:pt modelId="{BDE09267-674D-45E3-B030-9F01281698A2}" type="pres">
      <dgm:prSet presAssocID="{A8D17291-8949-415B-96A7-3DD9B4BCAE48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FCE0BF7B-3F9C-4E17-BC87-E979BD8C371D}" type="presOf" srcId="{9F9CE64F-F634-4E54-BCB4-D43101A74939}" destId="{DF5F0D13-04B9-453C-B14D-D2E04E6E46ED}" srcOrd="0" destOrd="0" presId="urn:microsoft.com/office/officeart/2005/8/layout/hChevron3"/>
    <dgm:cxn modelId="{0A1C3534-592C-4916-B365-2BC0F46A2013}" srcId="{9F9CE64F-F634-4E54-BCB4-D43101A74939}" destId="{119B7A49-287F-4CBF-8F52-2288F1850610}" srcOrd="2" destOrd="0" parTransId="{F3B5EAD3-15A2-4DDF-A690-A939477C7059}" sibTransId="{A0055882-7552-4780-96B6-811F60720D32}"/>
    <dgm:cxn modelId="{AC48D6E7-7200-44A1-AC6C-C5E9BC94D0CD}" srcId="{9F9CE64F-F634-4E54-BCB4-D43101A74939}" destId="{A8D17291-8949-415B-96A7-3DD9B4BCAE48}" srcOrd="4" destOrd="0" parTransId="{E65979AB-79C2-4D60-835B-B8405B1FC54E}" sibTransId="{299E0C3F-FB71-4BAC-84BF-04BC3A3E763A}"/>
    <dgm:cxn modelId="{59413B7B-E49A-4039-A4A1-E9C37F2E78B2}" type="presOf" srcId="{95317B47-157B-4CED-BAA8-6859BB38C575}" destId="{BA4E749E-09AF-4CDF-9EBC-1774F72F43EE}" srcOrd="0" destOrd="0" presId="urn:microsoft.com/office/officeart/2005/8/layout/hChevron3"/>
    <dgm:cxn modelId="{3AB78824-8918-4D13-B751-1BCE0179D523}" srcId="{9F9CE64F-F634-4E54-BCB4-D43101A74939}" destId="{95317B47-157B-4CED-BAA8-6859BB38C575}" srcOrd="0" destOrd="0" parTransId="{ED2D0E60-88A6-4646-B17F-D302BE909A98}" sibTransId="{499CE88E-3377-415F-9BD9-6DEF24CFACD1}"/>
    <dgm:cxn modelId="{D463F94F-3E29-44F8-A6FF-DEF0E8CB7DF3}" type="presOf" srcId="{A8D17291-8949-415B-96A7-3DD9B4BCAE48}" destId="{BDE09267-674D-45E3-B030-9F01281698A2}" srcOrd="0" destOrd="0" presId="urn:microsoft.com/office/officeart/2005/8/layout/hChevron3"/>
    <dgm:cxn modelId="{9C0D6D68-3F58-454A-B399-4F3E6158BC58}" type="presOf" srcId="{2532DDBA-5FF5-49FE-81B1-0D75BDAC67C0}" destId="{B26A1729-0495-41C0-8D03-6EBAA776C703}" srcOrd="0" destOrd="0" presId="urn:microsoft.com/office/officeart/2005/8/layout/hChevron3"/>
    <dgm:cxn modelId="{95C4DF80-915C-44C9-9958-13B77354F01A}" srcId="{9F9CE64F-F634-4E54-BCB4-D43101A74939}" destId="{85CB6332-8F5A-4D40-80D0-5F2BF795C93D}" srcOrd="3" destOrd="0" parTransId="{D120FDE3-68BC-498A-8080-07D7F05FE1CA}" sibTransId="{03A2335C-5062-44D9-A310-2752C80996F3}"/>
    <dgm:cxn modelId="{908DA09F-9F39-4B57-940C-8A0FAF3C39ED}" srcId="{9F9CE64F-F634-4E54-BCB4-D43101A74939}" destId="{2532DDBA-5FF5-49FE-81B1-0D75BDAC67C0}" srcOrd="1" destOrd="0" parTransId="{A092E44C-8B86-4D63-A7CE-685B13C4EE0B}" sibTransId="{7EB5A0C2-74BB-4DF7-A30C-0CC24CF1DC03}"/>
    <dgm:cxn modelId="{6B4AC48D-93BF-4504-9939-E34DE74312CE}" type="presOf" srcId="{85CB6332-8F5A-4D40-80D0-5F2BF795C93D}" destId="{EFAFCF41-4F7C-4710-B0C0-DC04022C8669}" srcOrd="0" destOrd="0" presId="urn:microsoft.com/office/officeart/2005/8/layout/hChevron3"/>
    <dgm:cxn modelId="{D62A07B0-687C-4850-B480-F9D6FA50C94E}" type="presOf" srcId="{119B7A49-287F-4CBF-8F52-2288F1850610}" destId="{A1CB2776-30C1-4E05-A4C7-6FF90D219D2B}" srcOrd="0" destOrd="0" presId="urn:microsoft.com/office/officeart/2005/8/layout/hChevron3"/>
    <dgm:cxn modelId="{64E65E8F-A5B8-4579-91FE-4DACC57E6B86}" type="presParOf" srcId="{DF5F0D13-04B9-453C-B14D-D2E04E6E46ED}" destId="{BA4E749E-09AF-4CDF-9EBC-1774F72F43EE}" srcOrd="0" destOrd="0" presId="urn:microsoft.com/office/officeart/2005/8/layout/hChevron3"/>
    <dgm:cxn modelId="{B5CF7623-FEBC-44D3-91B4-00D55B158AF2}" type="presParOf" srcId="{DF5F0D13-04B9-453C-B14D-D2E04E6E46ED}" destId="{94CE1892-5CCB-43F1-B4E7-2FAAD17C426F}" srcOrd="1" destOrd="0" presId="urn:microsoft.com/office/officeart/2005/8/layout/hChevron3"/>
    <dgm:cxn modelId="{0C86CCAA-3D8D-4096-86F3-390357437F03}" type="presParOf" srcId="{DF5F0D13-04B9-453C-B14D-D2E04E6E46ED}" destId="{B26A1729-0495-41C0-8D03-6EBAA776C703}" srcOrd="2" destOrd="0" presId="urn:microsoft.com/office/officeart/2005/8/layout/hChevron3"/>
    <dgm:cxn modelId="{4193D59D-65B2-4D0A-81F1-F7B68F361426}" type="presParOf" srcId="{DF5F0D13-04B9-453C-B14D-D2E04E6E46ED}" destId="{688CB7B5-C943-4DF5-BB7F-7E6C68118130}" srcOrd="3" destOrd="0" presId="urn:microsoft.com/office/officeart/2005/8/layout/hChevron3"/>
    <dgm:cxn modelId="{76E00F44-E4C9-4F0E-A149-123130937876}" type="presParOf" srcId="{DF5F0D13-04B9-453C-B14D-D2E04E6E46ED}" destId="{A1CB2776-30C1-4E05-A4C7-6FF90D219D2B}" srcOrd="4" destOrd="0" presId="urn:microsoft.com/office/officeart/2005/8/layout/hChevron3"/>
    <dgm:cxn modelId="{01468876-EEC6-4BED-8293-C23E21BACDFE}" type="presParOf" srcId="{DF5F0D13-04B9-453C-B14D-D2E04E6E46ED}" destId="{BBF14397-BCCD-41C8-9210-9A7F248A70E6}" srcOrd="5" destOrd="0" presId="urn:microsoft.com/office/officeart/2005/8/layout/hChevron3"/>
    <dgm:cxn modelId="{5088BA0A-597B-400C-9EE8-BE9157510FB4}" type="presParOf" srcId="{DF5F0D13-04B9-453C-B14D-D2E04E6E46ED}" destId="{EFAFCF41-4F7C-4710-B0C0-DC04022C8669}" srcOrd="6" destOrd="0" presId="urn:microsoft.com/office/officeart/2005/8/layout/hChevron3"/>
    <dgm:cxn modelId="{86ACAFFB-951B-4489-9F07-FD059530BECC}" type="presParOf" srcId="{DF5F0D13-04B9-453C-B14D-D2E04E6E46ED}" destId="{18F5AE74-2EFE-4055-9A30-56D7A692E90E}" srcOrd="7" destOrd="0" presId="urn:microsoft.com/office/officeart/2005/8/layout/hChevron3"/>
    <dgm:cxn modelId="{C48EDFBE-5B54-4767-946A-8FAA75DDF5C5}" type="presParOf" srcId="{DF5F0D13-04B9-453C-B14D-D2E04E6E46ED}" destId="{BDE09267-674D-45E3-B030-9F01281698A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E749E-09AF-4CDF-9EBC-1774F72F43EE}">
      <dsp:nvSpPr>
        <dsp:cNvPr id="0" name=""/>
        <dsp:cNvSpPr/>
      </dsp:nvSpPr>
      <dsp:spPr>
        <a:xfrm>
          <a:off x="1051" y="468759"/>
          <a:ext cx="2050400" cy="820160"/>
        </a:xfrm>
        <a:prstGeom prst="homePlate">
          <a:avLst/>
        </a:prstGeom>
        <a:solidFill>
          <a:srgbClr val="2185C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ユーザ調査</a:t>
          </a:r>
          <a:endParaRPr kumimoji="1" lang="ja-JP" altLang="en-US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51" y="468759"/>
        <a:ext cx="1845360" cy="820160"/>
      </dsp:txXfrm>
    </dsp:sp>
    <dsp:sp modelId="{B26A1729-0495-41C0-8D03-6EBAA776C703}">
      <dsp:nvSpPr>
        <dsp:cNvPr id="0" name=""/>
        <dsp:cNvSpPr/>
      </dsp:nvSpPr>
      <dsp:spPr>
        <a:xfrm>
          <a:off x="1641371" y="468759"/>
          <a:ext cx="2050400" cy="820160"/>
        </a:xfrm>
        <a:prstGeom prst="chevron">
          <a:avLst/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コンセプト</a:t>
          </a:r>
          <a:endParaRPr kumimoji="1" lang="ja-JP" altLang="en-US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051451" y="468759"/>
        <a:ext cx="1230240" cy="820160"/>
      </dsp:txXfrm>
    </dsp:sp>
    <dsp:sp modelId="{A1CB2776-30C1-4E05-A4C7-6FF90D219D2B}">
      <dsp:nvSpPr>
        <dsp:cNvPr id="0" name=""/>
        <dsp:cNvSpPr/>
      </dsp:nvSpPr>
      <dsp:spPr>
        <a:xfrm>
          <a:off x="3281691" y="468759"/>
          <a:ext cx="2050400" cy="820160"/>
        </a:xfrm>
        <a:prstGeom prst="chevron">
          <a:avLst/>
        </a:prstGeom>
        <a:solidFill>
          <a:srgbClr val="2185C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アイディア</a:t>
          </a:r>
          <a:endParaRPr kumimoji="1" lang="ja-JP" altLang="en-US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691771" y="468759"/>
        <a:ext cx="1230240" cy="820160"/>
      </dsp:txXfrm>
    </dsp:sp>
    <dsp:sp modelId="{EFAFCF41-4F7C-4710-B0C0-DC04022C8669}">
      <dsp:nvSpPr>
        <dsp:cNvPr id="0" name=""/>
        <dsp:cNvSpPr/>
      </dsp:nvSpPr>
      <dsp:spPr>
        <a:xfrm>
          <a:off x="4922012" y="468759"/>
          <a:ext cx="2050400" cy="820160"/>
        </a:xfrm>
        <a:prstGeom prst="chevron">
          <a:avLst/>
        </a:prstGeom>
        <a:solidFill>
          <a:srgbClr val="2185C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プロトタイプ</a:t>
          </a:r>
          <a:endParaRPr kumimoji="1" lang="ja-JP" altLang="en-US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332092" y="468759"/>
        <a:ext cx="1230240" cy="820160"/>
      </dsp:txXfrm>
    </dsp:sp>
    <dsp:sp modelId="{BDE09267-674D-45E3-B030-9F01281698A2}">
      <dsp:nvSpPr>
        <dsp:cNvPr id="0" name=""/>
        <dsp:cNvSpPr/>
      </dsp:nvSpPr>
      <dsp:spPr>
        <a:xfrm>
          <a:off x="6562332" y="468759"/>
          <a:ext cx="2050400" cy="820160"/>
        </a:xfrm>
        <a:prstGeom prst="chevron">
          <a:avLst/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評価</a:t>
          </a:r>
          <a:endParaRPr kumimoji="1" lang="ja-JP" altLang="en-US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6972412" y="468759"/>
        <a:ext cx="1230240" cy="82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DFD4B-5637-4796-89F2-4B4C21364870}">
      <dsp:nvSpPr>
        <dsp:cNvPr id="0" name=""/>
        <dsp:cNvSpPr/>
      </dsp:nvSpPr>
      <dsp:spPr>
        <a:xfrm>
          <a:off x="1164653" y="1241528"/>
          <a:ext cx="927872" cy="927872"/>
        </a:xfrm>
        <a:prstGeom prst="ellipse">
          <a:avLst/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ts val="23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UX</a:t>
          </a:r>
          <a:r>
            <a:rPr kumimoji="1" lang="ja-JP" altLang="en-US" sz="18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　感情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300537" y="1377412"/>
        <a:ext cx="656104" cy="656104"/>
      </dsp:txXfrm>
    </dsp:sp>
    <dsp:sp modelId="{7A506AF7-6A38-4727-A192-6DAAD88622EE}">
      <dsp:nvSpPr>
        <dsp:cNvPr id="0" name=""/>
        <dsp:cNvSpPr/>
      </dsp:nvSpPr>
      <dsp:spPr>
        <a:xfrm rot="13701936">
          <a:off x="577873" y="870794"/>
          <a:ext cx="852597" cy="264443"/>
        </a:xfrm>
        <a:prstGeom prst="leftArrow">
          <a:avLst>
            <a:gd name="adj1" fmla="val 60000"/>
            <a:gd name="adj2" fmla="val 50000"/>
          </a:avLst>
        </a:prstGeom>
        <a:solidFill>
          <a:srgbClr val="2185C5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C03F2-627F-4ECD-89FE-C57741B5C699}">
      <dsp:nvSpPr>
        <dsp:cNvPr id="0" name=""/>
        <dsp:cNvSpPr/>
      </dsp:nvSpPr>
      <dsp:spPr>
        <a:xfrm>
          <a:off x="280210" y="331808"/>
          <a:ext cx="881479" cy="705183"/>
        </a:xfrm>
        <a:prstGeom prst="roundRect">
          <a:avLst>
            <a:gd name="adj" fmla="val 10000"/>
          </a:avLst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ECG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00864" y="352462"/>
        <a:ext cx="840171" cy="663875"/>
      </dsp:txXfrm>
    </dsp:sp>
    <dsp:sp modelId="{F11CAA40-1516-4164-AEB0-0BF0F7CC2267}">
      <dsp:nvSpPr>
        <dsp:cNvPr id="0" name=""/>
        <dsp:cNvSpPr/>
      </dsp:nvSpPr>
      <dsp:spPr>
        <a:xfrm rot="16200000">
          <a:off x="1208593" y="640421"/>
          <a:ext cx="839992" cy="264443"/>
        </a:xfrm>
        <a:prstGeom prst="leftArrow">
          <a:avLst>
            <a:gd name="adj1" fmla="val 60000"/>
            <a:gd name="adj2" fmla="val 50000"/>
          </a:avLst>
        </a:prstGeom>
        <a:solidFill>
          <a:srgbClr val="2185C5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D8684-1199-4F44-86DD-F82AFC6B8A79}">
      <dsp:nvSpPr>
        <dsp:cNvPr id="0" name=""/>
        <dsp:cNvSpPr/>
      </dsp:nvSpPr>
      <dsp:spPr>
        <a:xfrm>
          <a:off x="1256499" y="55"/>
          <a:ext cx="744179" cy="705183"/>
        </a:xfrm>
        <a:prstGeom prst="roundRect">
          <a:avLst>
            <a:gd name="adj" fmla="val 10000"/>
          </a:avLst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EDA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277153" y="20709"/>
        <a:ext cx="702871" cy="663875"/>
      </dsp:txXfrm>
    </dsp:sp>
    <dsp:sp modelId="{646E7983-6709-4379-9C07-81A5210ACB76}">
      <dsp:nvSpPr>
        <dsp:cNvPr id="0" name=""/>
        <dsp:cNvSpPr/>
      </dsp:nvSpPr>
      <dsp:spPr>
        <a:xfrm rot="18529944">
          <a:off x="1799474" y="863873"/>
          <a:ext cx="800246" cy="264443"/>
        </a:xfrm>
        <a:prstGeom prst="leftArrow">
          <a:avLst>
            <a:gd name="adj1" fmla="val 60000"/>
            <a:gd name="adj2" fmla="val 50000"/>
          </a:avLst>
        </a:prstGeom>
        <a:solidFill>
          <a:srgbClr val="2185C5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370C1-32D4-4F51-8A5B-9BAE5AB27CEF}">
      <dsp:nvSpPr>
        <dsp:cNvPr id="0" name=""/>
        <dsp:cNvSpPr/>
      </dsp:nvSpPr>
      <dsp:spPr>
        <a:xfrm>
          <a:off x="2098104" y="331814"/>
          <a:ext cx="704777" cy="705183"/>
        </a:xfrm>
        <a:prstGeom prst="roundRect">
          <a:avLst>
            <a:gd name="adj" fmla="val 10000"/>
          </a:avLst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PPG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118746" y="352456"/>
        <a:ext cx="663493" cy="663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2A22-5860-4EE9-A3F5-323DC806267F}">
      <dsp:nvSpPr>
        <dsp:cNvPr id="0" name=""/>
        <dsp:cNvSpPr/>
      </dsp:nvSpPr>
      <dsp:spPr>
        <a:xfrm>
          <a:off x="1630" y="123375"/>
          <a:ext cx="1986617" cy="794647"/>
        </a:xfrm>
        <a:prstGeom prst="chevron">
          <a:avLst/>
        </a:prstGeom>
        <a:solidFill>
          <a:srgbClr val="2185C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原因</a:t>
          </a:r>
          <a:endParaRPr kumimoji="1" lang="ja-JP" altLang="en-US" sz="1800" b="1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98954" y="123375"/>
        <a:ext cx="1191970" cy="794647"/>
      </dsp:txXfrm>
    </dsp:sp>
    <dsp:sp modelId="{26F79E94-1EEC-4ABE-A5B4-7AC91F46B0C1}">
      <dsp:nvSpPr>
        <dsp:cNvPr id="0" name=""/>
        <dsp:cNvSpPr/>
      </dsp:nvSpPr>
      <dsp:spPr>
        <a:xfrm>
          <a:off x="1789586" y="123375"/>
          <a:ext cx="1986617" cy="794647"/>
        </a:xfrm>
        <a:prstGeom prst="chevron">
          <a:avLst/>
        </a:prstGeom>
        <a:solidFill>
          <a:srgbClr val="2185C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受信方法</a:t>
          </a:r>
          <a:endParaRPr kumimoji="1" lang="ja-JP" altLang="en-US" sz="1800" b="1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186910" y="123375"/>
        <a:ext cx="1191970" cy="794647"/>
      </dsp:txXfrm>
    </dsp:sp>
    <dsp:sp modelId="{11CA49C1-64D4-47D2-A29A-6B1222AA7DE3}">
      <dsp:nvSpPr>
        <dsp:cNvPr id="0" name=""/>
        <dsp:cNvSpPr/>
      </dsp:nvSpPr>
      <dsp:spPr>
        <a:xfrm>
          <a:off x="3577542" y="123375"/>
          <a:ext cx="1986617" cy="794647"/>
        </a:xfrm>
        <a:prstGeom prst="chevron">
          <a:avLst/>
        </a:prstGeom>
        <a:solidFill>
          <a:srgbClr val="2185C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感情</a:t>
          </a:r>
          <a:endParaRPr kumimoji="1" lang="ja-JP" altLang="en-US" sz="1800" b="1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974866" y="123375"/>
        <a:ext cx="1191970" cy="7946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2A22-5860-4EE9-A3F5-323DC806267F}">
      <dsp:nvSpPr>
        <dsp:cNvPr id="0" name=""/>
        <dsp:cNvSpPr/>
      </dsp:nvSpPr>
      <dsp:spPr>
        <a:xfrm>
          <a:off x="1434" y="0"/>
          <a:ext cx="1748287" cy="693357"/>
        </a:xfrm>
        <a:prstGeom prst="chevron">
          <a:avLst/>
        </a:prstGeom>
        <a:solidFill>
          <a:srgbClr val="2185C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b="1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自然環境</a:t>
          </a:r>
          <a:endParaRPr kumimoji="1" lang="ja-JP" altLang="en-US" sz="1600" b="1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48113" y="0"/>
        <a:ext cx="1054930" cy="693357"/>
      </dsp:txXfrm>
    </dsp:sp>
    <dsp:sp modelId="{26F79E94-1EEC-4ABE-A5B4-7AC91F46B0C1}">
      <dsp:nvSpPr>
        <dsp:cNvPr id="0" name=""/>
        <dsp:cNvSpPr/>
      </dsp:nvSpPr>
      <dsp:spPr>
        <a:xfrm>
          <a:off x="1574893" y="0"/>
          <a:ext cx="1748287" cy="693357"/>
        </a:xfrm>
        <a:prstGeom prst="chevron">
          <a:avLst/>
        </a:prstGeom>
        <a:solidFill>
          <a:srgbClr val="2185C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b="1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視覚</a:t>
          </a:r>
          <a:endParaRPr kumimoji="1" lang="ja-JP" altLang="en-US" sz="1800" b="1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921572" y="0"/>
        <a:ext cx="1054930" cy="693357"/>
      </dsp:txXfrm>
    </dsp:sp>
    <dsp:sp modelId="{11CA49C1-64D4-47D2-A29A-6B1222AA7DE3}">
      <dsp:nvSpPr>
        <dsp:cNvPr id="0" name=""/>
        <dsp:cNvSpPr/>
      </dsp:nvSpPr>
      <dsp:spPr>
        <a:xfrm>
          <a:off x="3149786" y="0"/>
          <a:ext cx="1748287" cy="693357"/>
        </a:xfrm>
        <a:prstGeom prst="chevron">
          <a:avLst/>
        </a:prstGeom>
        <a:solidFill>
          <a:srgbClr val="2185C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b="1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美しさ</a:t>
          </a:r>
          <a:r>
            <a:rPr kumimoji="1" lang="ja-JP" altLang="en-US" sz="1600" b="1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を　感じる</a:t>
          </a:r>
          <a:endParaRPr kumimoji="1" lang="ja-JP" altLang="en-US" sz="1600" b="1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496465" y="0"/>
        <a:ext cx="1054930" cy="6933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2A22-5860-4EE9-A3F5-323DC806267F}">
      <dsp:nvSpPr>
        <dsp:cNvPr id="0" name=""/>
        <dsp:cNvSpPr/>
      </dsp:nvSpPr>
      <dsp:spPr>
        <a:xfrm>
          <a:off x="1" y="132594"/>
          <a:ext cx="1748287" cy="699315"/>
        </a:xfrm>
        <a:prstGeom prst="chevron">
          <a:avLst/>
        </a:prstGeom>
        <a:solidFill>
          <a:srgbClr val="2185C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b="1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非日常的な行動</a:t>
          </a:r>
          <a:endParaRPr kumimoji="1" lang="ja-JP" altLang="en-US" sz="1600" b="1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49659" y="132594"/>
        <a:ext cx="1048972" cy="699315"/>
      </dsp:txXfrm>
    </dsp:sp>
    <dsp:sp modelId="{26F79E94-1EEC-4ABE-A5B4-7AC91F46B0C1}">
      <dsp:nvSpPr>
        <dsp:cNvPr id="0" name=""/>
        <dsp:cNvSpPr/>
      </dsp:nvSpPr>
      <dsp:spPr>
        <a:xfrm>
          <a:off x="1574893" y="132594"/>
          <a:ext cx="1748287" cy="699315"/>
        </a:xfrm>
        <a:prstGeom prst="chevron">
          <a:avLst/>
        </a:prstGeom>
        <a:solidFill>
          <a:srgbClr val="2185C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b="1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心</a:t>
          </a:r>
          <a:endParaRPr kumimoji="1" lang="en-US" altLang="ja-JP" sz="1600" b="1" kern="1200" dirty="0" smtClean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924551" y="132594"/>
        <a:ext cx="1048972" cy="699315"/>
      </dsp:txXfrm>
    </dsp:sp>
    <dsp:sp modelId="{11CA49C1-64D4-47D2-A29A-6B1222AA7DE3}">
      <dsp:nvSpPr>
        <dsp:cNvPr id="0" name=""/>
        <dsp:cNvSpPr/>
      </dsp:nvSpPr>
      <dsp:spPr>
        <a:xfrm>
          <a:off x="3149786" y="133888"/>
          <a:ext cx="1748287" cy="699315"/>
        </a:xfrm>
        <a:prstGeom prst="chevron">
          <a:avLst/>
        </a:prstGeom>
        <a:solidFill>
          <a:srgbClr val="2185C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b="1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心地良いと感じる</a:t>
          </a:r>
          <a:endParaRPr kumimoji="1" lang="ja-JP" altLang="en-US" sz="1600" b="1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499444" y="133888"/>
        <a:ext cx="1048972" cy="6993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B7B99-15E1-429B-8BD3-3786865D4C25}">
      <dsp:nvSpPr>
        <dsp:cNvPr id="0" name=""/>
        <dsp:cNvSpPr/>
      </dsp:nvSpPr>
      <dsp:spPr>
        <a:xfrm rot="16200000">
          <a:off x="-136835" y="820660"/>
          <a:ext cx="2268826" cy="1857152"/>
        </a:xfrm>
        <a:prstGeom prst="round2SameRect">
          <a:avLst>
            <a:gd name="adj1" fmla="val 16670"/>
            <a:gd name="adj2" fmla="val 0"/>
          </a:avLst>
        </a:prstGeom>
        <a:solidFill>
          <a:srgbClr val="CCD1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01600" rIns="91440" bIns="10160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[</a:t>
          </a:r>
          <a:r>
            <a:rPr kumimoji="1" lang="ja-JP" altLang="en-US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主観評価</a:t>
          </a:r>
          <a:r>
            <a:rPr kumimoji="1" lang="en-US" altLang="ja-JP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]</a:t>
          </a:r>
        </a:p>
        <a:p>
          <a:pPr lvl="0" algn="l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WOW UX</a:t>
          </a:r>
          <a:r>
            <a:rPr kumimoji="1" lang="ja-JP" altLang="en-US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に関するアンケート調査</a:t>
          </a:r>
          <a:endParaRPr kumimoji="1" lang="en-US" altLang="ja-JP" sz="1600" kern="12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lvl="0" algn="l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- WOW score</a:t>
          </a:r>
        </a:p>
        <a:p>
          <a:pPr lvl="0" algn="l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- </a:t>
          </a:r>
          <a:r>
            <a:rPr kumimoji="1" lang="ja-JP" altLang="en-US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感情の種類</a:t>
          </a:r>
          <a:endParaRPr kumimoji="1" lang="en-US" altLang="ja-JP" sz="1600" kern="12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5400000">
        <a:off x="159676" y="705499"/>
        <a:ext cx="1766477" cy="2087476"/>
      </dsp:txXfrm>
    </dsp:sp>
    <dsp:sp modelId="{4783F260-B8BA-4672-93C3-A97085958613}">
      <dsp:nvSpPr>
        <dsp:cNvPr id="0" name=""/>
        <dsp:cNvSpPr/>
      </dsp:nvSpPr>
      <dsp:spPr>
        <a:xfrm rot="5400000">
          <a:off x="1801590" y="776376"/>
          <a:ext cx="2268826" cy="1945722"/>
        </a:xfrm>
        <a:prstGeom prst="round2SameRect">
          <a:avLst>
            <a:gd name="adj1" fmla="val 16670"/>
            <a:gd name="adj2" fmla="val 0"/>
          </a:avLst>
        </a:prstGeom>
        <a:solidFill>
          <a:srgbClr val="CCD1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01600" rIns="60960" bIns="10160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[</a:t>
          </a:r>
          <a:r>
            <a:rPr kumimoji="1" lang="ja-JP" altLang="en-US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客観指標</a:t>
          </a:r>
          <a:r>
            <a:rPr kumimoji="1" lang="en-US" altLang="ja-JP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]</a:t>
          </a:r>
        </a:p>
        <a:p>
          <a:pPr lvl="0" algn="l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WOW UX</a:t>
          </a:r>
          <a:r>
            <a:rPr kumimoji="1" lang="ja-JP" altLang="en-US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における生理心理反応</a:t>
          </a:r>
          <a:endParaRPr kumimoji="1" lang="en-US" altLang="ja-JP" sz="1600" kern="12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lvl="0" algn="l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- SCL</a:t>
          </a:r>
        </a:p>
        <a:p>
          <a:pPr lvl="0" algn="l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- HR (PPG, ECG)</a:t>
          </a:r>
        </a:p>
        <a:p>
          <a:pPr lvl="0" algn="l" defTabSz="7112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- </a:t>
          </a:r>
          <a:r>
            <a:rPr kumimoji="1" lang="ja-JP" altLang="en-US" sz="1600" kern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脳血液量変化</a:t>
          </a:r>
          <a:endParaRPr kumimoji="1" lang="ja-JP" altLang="en-US" sz="1600" kern="1200" dirty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963142" y="709824"/>
        <a:ext cx="1850723" cy="2078828"/>
      </dsp:txXfrm>
    </dsp:sp>
    <dsp:sp modelId="{6C4D5E62-2FFE-448C-B884-ADA0AF34C15E}">
      <dsp:nvSpPr>
        <dsp:cNvPr id="0" name=""/>
        <dsp:cNvSpPr/>
      </dsp:nvSpPr>
      <dsp:spPr>
        <a:xfrm>
          <a:off x="1223864" y="177621"/>
          <a:ext cx="1449451" cy="106320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0F311-A02A-4310-BB64-1BCBAB39B319}">
      <dsp:nvSpPr>
        <dsp:cNvPr id="0" name=""/>
        <dsp:cNvSpPr/>
      </dsp:nvSpPr>
      <dsp:spPr>
        <a:xfrm rot="10800000">
          <a:off x="1223864" y="2226361"/>
          <a:ext cx="1449451" cy="1125067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BA418-D08A-49D9-A499-B5326E68701C}">
      <dsp:nvSpPr>
        <dsp:cNvPr id="0" name=""/>
        <dsp:cNvSpPr/>
      </dsp:nvSpPr>
      <dsp:spPr>
        <a:xfrm>
          <a:off x="700" y="207641"/>
          <a:ext cx="1494675" cy="975829"/>
        </a:xfrm>
        <a:prstGeom prst="chevron">
          <a:avLst/>
        </a:prstGeom>
        <a:solidFill>
          <a:srgbClr val="2185C5">
            <a:alpha val="30000"/>
          </a:srgbClr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4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88615" y="207641"/>
        <a:ext cx="518846" cy="975829"/>
      </dsp:txXfrm>
    </dsp:sp>
    <dsp:sp modelId="{D37F2A22-5860-4EE9-A3F5-323DC806267F}">
      <dsp:nvSpPr>
        <dsp:cNvPr id="0" name=""/>
        <dsp:cNvSpPr/>
      </dsp:nvSpPr>
      <dsp:spPr>
        <a:xfrm>
          <a:off x="1313318" y="207641"/>
          <a:ext cx="2113489" cy="975829"/>
        </a:xfrm>
        <a:prstGeom prst="chevron">
          <a:avLst/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閉眼安静</a:t>
          </a:r>
          <a:r>
            <a:rPr kumimoji="1" lang="en-US" altLang="ja-JP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     </a:t>
          </a: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 1</a:t>
          </a: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801233" y="207641"/>
        <a:ext cx="1137660" cy="975829"/>
      </dsp:txXfrm>
    </dsp:sp>
    <dsp:sp modelId="{26F79E94-1EEC-4ABE-A5B4-7AC91F46B0C1}">
      <dsp:nvSpPr>
        <dsp:cNvPr id="0" name=""/>
        <dsp:cNvSpPr/>
      </dsp:nvSpPr>
      <dsp:spPr>
        <a:xfrm>
          <a:off x="3244750" y="207641"/>
          <a:ext cx="2205884" cy="975829"/>
        </a:xfrm>
        <a:prstGeom prst="chevron">
          <a:avLst/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動画視聴　　　　　</a:t>
          </a:r>
          <a:r>
            <a:rPr kumimoji="1" lang="en-US" altLang="ja-JP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20</a:t>
          </a: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秒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732665" y="207641"/>
        <a:ext cx="1230055" cy="975829"/>
      </dsp:txXfrm>
    </dsp:sp>
    <dsp:sp modelId="{11CA49C1-64D4-47D2-A29A-6B1222AA7DE3}">
      <dsp:nvSpPr>
        <dsp:cNvPr id="0" name=""/>
        <dsp:cNvSpPr/>
      </dsp:nvSpPr>
      <dsp:spPr>
        <a:xfrm>
          <a:off x="5268576" y="207641"/>
          <a:ext cx="2348744" cy="975829"/>
        </a:xfrm>
        <a:prstGeom prst="chevron">
          <a:avLst/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アンケート回答　</a:t>
          </a:r>
          <a:r>
            <a:rPr kumimoji="1" lang="en-US" altLang="ja-JP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2</a:t>
          </a:r>
          <a:r>
            <a:rPr kumimoji="1" lang="ja-JP" altLang="en-US" sz="16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分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756491" y="207641"/>
        <a:ext cx="1372915" cy="975829"/>
      </dsp:txXfrm>
    </dsp:sp>
    <dsp:sp modelId="{64732C9A-27BF-4EE2-ABB1-5A23B62C19F0}">
      <dsp:nvSpPr>
        <dsp:cNvPr id="0" name=""/>
        <dsp:cNvSpPr/>
      </dsp:nvSpPr>
      <dsp:spPr>
        <a:xfrm>
          <a:off x="7435264" y="207641"/>
          <a:ext cx="1494675" cy="975829"/>
        </a:xfrm>
        <a:prstGeom prst="chevron">
          <a:avLst/>
        </a:prstGeom>
        <a:solidFill>
          <a:srgbClr val="2185C5">
            <a:alpha val="30000"/>
          </a:srgbClr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923179" y="207641"/>
        <a:ext cx="518846" cy="9758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E749E-09AF-4CDF-9EBC-1774F72F43EE}">
      <dsp:nvSpPr>
        <dsp:cNvPr id="0" name=""/>
        <dsp:cNvSpPr/>
      </dsp:nvSpPr>
      <dsp:spPr>
        <a:xfrm>
          <a:off x="1078" y="458302"/>
          <a:ext cx="2102685" cy="841074"/>
        </a:xfrm>
        <a:prstGeom prst="homePlate">
          <a:avLst/>
        </a:prstGeom>
        <a:solidFill>
          <a:srgbClr val="2185C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ユーザ調査</a:t>
          </a:r>
          <a:endParaRPr kumimoji="1" lang="ja-JP" altLang="en-US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78" y="458302"/>
        <a:ext cx="1892417" cy="841074"/>
      </dsp:txXfrm>
    </dsp:sp>
    <dsp:sp modelId="{B26A1729-0495-41C0-8D03-6EBAA776C703}">
      <dsp:nvSpPr>
        <dsp:cNvPr id="0" name=""/>
        <dsp:cNvSpPr/>
      </dsp:nvSpPr>
      <dsp:spPr>
        <a:xfrm>
          <a:off x="1683226" y="458302"/>
          <a:ext cx="2102685" cy="841074"/>
        </a:xfrm>
        <a:prstGeom prst="chevron">
          <a:avLst/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コンセプト</a:t>
          </a:r>
          <a:endParaRPr kumimoji="1" lang="ja-JP" altLang="en-US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103763" y="458302"/>
        <a:ext cx="1261611" cy="841074"/>
      </dsp:txXfrm>
    </dsp:sp>
    <dsp:sp modelId="{A1CB2776-30C1-4E05-A4C7-6FF90D219D2B}">
      <dsp:nvSpPr>
        <dsp:cNvPr id="0" name=""/>
        <dsp:cNvSpPr/>
      </dsp:nvSpPr>
      <dsp:spPr>
        <a:xfrm>
          <a:off x="3365374" y="458302"/>
          <a:ext cx="2102685" cy="841074"/>
        </a:xfrm>
        <a:prstGeom prst="chevron">
          <a:avLst/>
        </a:prstGeom>
        <a:solidFill>
          <a:srgbClr val="2185C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アイディア</a:t>
          </a:r>
          <a:endParaRPr kumimoji="1" lang="ja-JP" altLang="en-US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785911" y="458302"/>
        <a:ext cx="1261611" cy="841074"/>
      </dsp:txXfrm>
    </dsp:sp>
    <dsp:sp modelId="{EFAFCF41-4F7C-4710-B0C0-DC04022C8669}">
      <dsp:nvSpPr>
        <dsp:cNvPr id="0" name=""/>
        <dsp:cNvSpPr/>
      </dsp:nvSpPr>
      <dsp:spPr>
        <a:xfrm>
          <a:off x="5047523" y="458302"/>
          <a:ext cx="2102685" cy="841074"/>
        </a:xfrm>
        <a:prstGeom prst="chevron">
          <a:avLst/>
        </a:prstGeom>
        <a:solidFill>
          <a:srgbClr val="2185C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プロトタイプ</a:t>
          </a:r>
          <a:endParaRPr kumimoji="1" lang="ja-JP" altLang="en-US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468060" y="458302"/>
        <a:ext cx="1261611" cy="841074"/>
      </dsp:txXfrm>
    </dsp:sp>
    <dsp:sp modelId="{BDE09267-674D-45E3-B030-9F01281698A2}">
      <dsp:nvSpPr>
        <dsp:cNvPr id="0" name=""/>
        <dsp:cNvSpPr/>
      </dsp:nvSpPr>
      <dsp:spPr>
        <a:xfrm>
          <a:off x="6729671" y="458302"/>
          <a:ext cx="2102685" cy="841074"/>
        </a:xfrm>
        <a:prstGeom prst="chevron">
          <a:avLst/>
        </a:prstGeom>
        <a:solidFill>
          <a:srgbClr val="2185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評価</a:t>
          </a:r>
          <a:endParaRPr kumimoji="1" lang="ja-JP" altLang="en-US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150208" y="458302"/>
        <a:ext cx="1261611" cy="841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842DB-BD07-4979-9AC9-D2A05F13400B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D14F-B318-484F-B073-B0377986C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34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D14F-B318-484F-B073-B0377986CF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35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Toyoya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sony</a:t>
            </a:r>
            <a:r>
              <a:rPr kumimoji="1" lang="ja-JP" altLang="en-US" dirty="0" smtClean="0"/>
              <a:t>など、技術系大企業　キャンペーン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D14F-B318-484F-B073-B0377986CF7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2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WOW</a:t>
            </a:r>
            <a:r>
              <a:rPr kumimoji="1" lang="ja-JP" altLang="en-US" dirty="0" smtClean="0"/>
              <a:t>の要因分析に対しては、</a:t>
            </a:r>
            <a:r>
              <a:rPr kumimoji="1" lang="en-US" altLang="ja-JP" dirty="0" err="1" smtClean="0"/>
              <a:t>Desmet</a:t>
            </a:r>
            <a:r>
              <a:rPr kumimoji="1" lang="ja-JP" altLang="en-US" dirty="0" smtClean="0"/>
              <a:t>によって関わっている感情が紹介されていたが、感情の分け方が大きかったため、より細かい分類をできる必要があります。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また</a:t>
            </a:r>
            <a:r>
              <a:rPr kumimoji="1" lang="en-US" altLang="ja-JP" dirty="0" smtClean="0"/>
              <a:t>UX</a:t>
            </a:r>
            <a:r>
              <a:rPr kumimoji="1" lang="ja-JP" altLang="en-US" dirty="0" smtClean="0"/>
              <a:t>の生理心理指標評価は多く行われているが、</a:t>
            </a:r>
            <a:r>
              <a:rPr kumimoji="1" lang="en-US" altLang="ja-JP" dirty="0" smtClean="0"/>
              <a:t>WOW</a:t>
            </a:r>
            <a:r>
              <a:rPr kumimoji="1" lang="ja-JP" altLang="en-US" dirty="0" smtClean="0"/>
              <a:t>感情の</a:t>
            </a:r>
            <a:r>
              <a:rPr kumimoji="1" lang="en-US" altLang="ja-JP" dirty="0" smtClean="0"/>
              <a:t>UX</a:t>
            </a:r>
            <a:r>
              <a:rPr kumimoji="1" lang="ja-JP" altLang="en-US" dirty="0" smtClean="0"/>
              <a:t>に注目した評価指標は確立されていません。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D14F-B318-484F-B073-B0377986CF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61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73438" cy="253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87585" y="3202505"/>
            <a:ext cx="7900670" cy="3033950"/>
          </a:xfrm>
          <a:prstGeom prst="rect">
            <a:avLst/>
          </a:prstGeom>
        </p:spPr>
        <p:txBody>
          <a:bodyPr spcFirstLastPara="1" wrap="square" lIns="91507" tIns="91507" rIns="91507" bIns="91507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57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無相関検定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相関係数の有意性検定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帰無仮説「母相関係数が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である」</a:t>
            </a:r>
            <a:r>
              <a:rPr kumimoji="1" lang="en-US" altLang="ja-JP" baseline="0" dirty="0" smtClean="0"/>
              <a:t> </a:t>
            </a:r>
            <a:r>
              <a:rPr kumimoji="1" lang="ja-JP" altLang="en-US" baseline="0" dirty="0" smtClean="0"/>
              <a:t>（帰無仮説の元での標本相関係数は、</a:t>
            </a:r>
            <a:r>
              <a:rPr kumimoji="1" lang="en-US" altLang="ja-JP" baseline="0" dirty="0" smtClean="0"/>
              <a:t>t</a:t>
            </a:r>
            <a:r>
              <a:rPr kumimoji="1" lang="ja-JP" altLang="en-US" baseline="0" dirty="0" smtClean="0"/>
              <a:t>分布に従う。）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-&gt; p</a:t>
            </a:r>
            <a:r>
              <a:rPr kumimoji="1" lang="ja-JP" altLang="en-US" baseline="0" dirty="0" smtClean="0"/>
              <a:t>値が有意水準を下回れば帰無仮説が棄却され、無相関ではないことが言えます。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D14F-B318-484F-B073-B0377986CF7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000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交感神経との相関関係</a:t>
            </a:r>
            <a:endParaRPr kumimoji="1" lang="en-US" altLang="ja-JP" dirty="0" smtClean="0"/>
          </a:p>
          <a:p>
            <a:r>
              <a:rPr kumimoji="1" lang="en-US" altLang="ja-JP" dirty="0" smtClean="0"/>
              <a:t>SCL</a:t>
            </a:r>
            <a:r>
              <a:rPr kumimoji="1" lang="ja-JP" altLang="en-US" dirty="0" smtClean="0"/>
              <a:t>　</a:t>
            </a:r>
            <a:r>
              <a:rPr kumimoji="1" lang="en-US" altLang="ja-JP" baseline="0" dirty="0" smtClean="0"/>
              <a:t>Positive</a:t>
            </a:r>
          </a:p>
          <a:p>
            <a:r>
              <a:rPr kumimoji="1" lang="ja-JP" altLang="en-US" dirty="0" smtClean="0"/>
              <a:t>脈拍、心拍 </a:t>
            </a:r>
            <a:r>
              <a:rPr kumimoji="1" lang="en-US" altLang="ja-JP" dirty="0" smtClean="0"/>
              <a:t>Positive</a:t>
            </a:r>
          </a:p>
          <a:p>
            <a:r>
              <a:rPr kumimoji="1" lang="ja-JP" altLang="en-US" dirty="0" smtClean="0"/>
              <a:t>心拍変動</a:t>
            </a:r>
            <a:r>
              <a:rPr kumimoji="1" lang="en-US" altLang="ja-JP" dirty="0" smtClean="0"/>
              <a:t>(RRI STD) Negative (</a:t>
            </a:r>
            <a:r>
              <a:rPr lang="ja-JP" altLang="en-US" dirty="0" smtClean="0"/>
              <a:t>心拍変動を用いた認知能力変化の予測 角田 啓介</a:t>
            </a:r>
            <a:r>
              <a:rPr lang="en-US" altLang="ja-JP" dirty="0" smtClean="0"/>
              <a:t> </a:t>
            </a:r>
            <a:r>
              <a:rPr lang="ja-JP" altLang="en-US" dirty="0" smtClean="0"/>
              <a:t>千葉 昭宏</a:t>
            </a:r>
            <a:r>
              <a:rPr lang="en-US" altLang="ja-JP" dirty="0" smtClean="0"/>
              <a:t> </a:t>
            </a:r>
            <a:r>
              <a:rPr lang="ja-JP" altLang="en-US" dirty="0" smtClean="0"/>
              <a:t>吉田 和広</a:t>
            </a:r>
            <a:r>
              <a:rPr lang="en-US" altLang="ja-JP" dirty="0" smtClean="0"/>
              <a:t> </a:t>
            </a:r>
            <a:r>
              <a:rPr lang="ja-JP" altLang="en-US" dirty="0" smtClean="0"/>
              <a:t>渡部 智樹</a:t>
            </a:r>
            <a:r>
              <a:rPr lang="en-US" altLang="ja-JP" dirty="0" smtClean="0"/>
              <a:t> </a:t>
            </a:r>
            <a:r>
              <a:rPr lang="ja-JP" altLang="en-US" dirty="0" smtClean="0"/>
              <a:t>水野 理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pPr marL="38100" indent="0">
              <a:buFont typeface="Lato"/>
              <a:buNone/>
            </a:pP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生理指標と感情の関係</a:t>
            </a:r>
            <a:endParaRPr kumimoji="1"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Font typeface="Lato"/>
              <a:buNone/>
            </a:pPr>
            <a:endParaRPr kumimoji="1" lang="en-US" altLang="ja-JP" sz="12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Font typeface="Lato"/>
              <a:buNone/>
            </a:pP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皮膚コンダクタンス反応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amusement, affection, arousal (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上昇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), contentment, relaxation (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下降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38100" indent="0">
              <a:buFont typeface="Lato"/>
              <a:buNone/>
            </a:pPr>
            <a:r>
              <a:rPr kumimoji="1"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脈拍</a:t>
            </a: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contentment, affection (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下降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), joy, surprise(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上昇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38100" indent="0">
              <a:buFont typeface="Lato"/>
              <a:buNone/>
            </a:pPr>
            <a:r>
              <a:rPr kumimoji="1" lang="en-US" altLang="ja-JP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RRI STD: 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joy, amusement (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上昇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), contentment(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下降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D14F-B318-484F-B073-B0377986CF78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00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40F0-83C5-460C-954C-B0FAA9A114C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E2A3-9EBA-48D4-BF57-291D85A857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58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40F0-83C5-460C-954C-B0FAA9A114C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E2A3-9EBA-48D4-BF57-291D85A857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27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40F0-83C5-460C-954C-B0FAA9A114C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E2A3-9EBA-48D4-BF57-291D85A857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923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4" y="5323800"/>
            <a:ext cx="3047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1" y="5323800"/>
            <a:ext cx="3047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6591421" y="596310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6F93F9A-8A6C-4D32-A5DD-BA7CAF0F1CEE}" type="slidenum">
              <a:rPr kumimoji="1" lang="ja-JP" altLang="en-US" smtClean="0"/>
              <a:pPr/>
              <a:t>‹#›</a:t>
            </a:fld>
            <a:r>
              <a:rPr kumimoji="1" lang="en-US" altLang="ja-JP" dirty="0" smtClean="0"/>
              <a:t>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213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6712593" y="2764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3F9A-8A6C-4D32-A5DD-BA7CAF0F1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23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5CA-3968-430A-B6AD-794533B1EF3F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DA5E-6106-4F6A-9513-738E8E0B0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485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5CA-3968-430A-B6AD-794533B1EF3F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DA5E-6106-4F6A-9513-738E8E0B0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9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5CA-3968-430A-B6AD-794533B1EF3F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DA5E-6106-4F6A-9513-738E8E0B0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055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5CA-3968-430A-B6AD-794533B1EF3F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DA5E-6106-4F6A-9513-738E8E0B0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511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5CA-3968-430A-B6AD-794533B1EF3F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DA5E-6106-4F6A-9513-738E8E0B0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013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5CA-3968-430A-B6AD-794533B1EF3F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DA5E-6106-4F6A-9513-738E8E0B0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13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40F0-83C5-460C-954C-B0FAA9A114C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-29209"/>
            <a:ext cx="2057400" cy="365125"/>
          </a:xfrm>
        </p:spPr>
        <p:txBody>
          <a:bodyPr/>
          <a:lstStyle/>
          <a:p>
            <a:fld id="{D07BE2A3-9EBA-48D4-BF57-291D85A8578A}" type="slidenum">
              <a:rPr lang="ja-JP" altLang="en-US" smtClean="0"/>
              <a:pPr/>
              <a:t>‹#›</a:t>
            </a:fld>
            <a:r>
              <a:rPr lang="en-US" altLang="ja-JP" dirty="0" smtClean="0"/>
              <a:t>/?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82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5CA-3968-430A-B6AD-794533B1EF3F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DA5E-6106-4F6A-9513-738E8E0B0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088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5CA-3968-430A-B6AD-794533B1EF3F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DA5E-6106-4F6A-9513-738E8E0B0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363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5CA-3968-430A-B6AD-794533B1EF3F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DA5E-6106-4F6A-9513-738E8E0B0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109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5CA-3968-430A-B6AD-794533B1EF3F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DA5E-6106-4F6A-9513-738E8E0B0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089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5CA-3968-430A-B6AD-794533B1EF3F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DA5E-6106-4F6A-9513-738E8E0B0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22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40F0-83C5-460C-954C-B0FAA9A114C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E2A3-9EBA-48D4-BF57-291D85A857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95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40F0-83C5-460C-954C-B0FAA9A114C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E2A3-9EBA-48D4-BF57-291D85A857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8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40F0-83C5-460C-954C-B0FAA9A114C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E2A3-9EBA-48D4-BF57-291D85A857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311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40F0-83C5-460C-954C-B0FAA9A114C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E2A3-9EBA-48D4-BF57-291D85A857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1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40F0-83C5-460C-954C-B0FAA9A114C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E2A3-9EBA-48D4-BF57-291D85A857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71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40F0-83C5-460C-954C-B0FAA9A114C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E2A3-9EBA-48D4-BF57-291D85A857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17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40F0-83C5-460C-954C-B0FAA9A114C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E2A3-9EBA-48D4-BF57-291D85A857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7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40F0-83C5-460C-954C-B0FAA9A114C2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07BE2A3-9EBA-48D4-BF57-291D85A8578A}" type="slidenum">
              <a:rPr lang="ja-JP" altLang="en-US" smtClean="0"/>
              <a:pPr/>
              <a:t>‹#›</a:t>
            </a:fld>
            <a:r>
              <a:rPr lang="en-US" altLang="ja-JP" dirty="0" smtClean="0"/>
              <a:t>/??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16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25CA-3968-430A-B6AD-794533B1EF3F}" type="datetimeFigureOut">
              <a:rPr kumimoji="1" lang="ja-JP" altLang="en-US" smtClean="0"/>
              <a:t>2018/5/31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7DA5E-6106-4F6A-9513-738E8E0B0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6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3"/>
          <p:cNvSpPr txBox="1">
            <a:spLocks/>
          </p:cNvSpPr>
          <p:nvPr/>
        </p:nvSpPr>
        <p:spPr>
          <a:xfrm>
            <a:off x="883590" y="4331970"/>
            <a:ext cx="660306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ja-JP" altLang="en-US" sz="240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lang="ja-JP" altLang="en-US" sz="24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石井貴大</a:t>
            </a:r>
            <a:r>
              <a:rPr lang="ja-JP" altLang="en-US" sz="2400" smtClean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en-US" altLang="ja-JP" sz="2400" smtClean="0">
                <a:latin typeface="Meiryo UI" panose="020B0604030504040204" pitchFamily="50" charset="-128"/>
                <a:ea typeface="Meiryo UI" panose="020B0604030504040204" pitchFamily="50" charset="-128"/>
              </a:rPr>
              <a:t>, Julian Thomssen**, </a:t>
            </a:r>
            <a:r>
              <a:rPr lang="ja-JP" altLang="en-US" sz="2400" smtClean="0">
                <a:latin typeface="Meiryo UI" panose="020B0604030504040204" pitchFamily="50" charset="-128"/>
                <a:ea typeface="Meiryo UI" panose="020B0604030504040204" pitchFamily="50" charset="-128"/>
              </a:rPr>
              <a:t>中西美和*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ja-JP" altLang="en-US" sz="2400" smtClean="0">
                <a:latin typeface="Meiryo UI" panose="020B0604030504040204" pitchFamily="50" charset="-128"/>
                <a:ea typeface="Meiryo UI" panose="020B0604030504040204" pitchFamily="50" charset="-128"/>
              </a:rPr>
              <a:t>*慶應義塾大学</a:t>
            </a:r>
            <a:r>
              <a:rPr lang="en-US" altLang="ja-JP" sz="2400" smtClean="0">
                <a:latin typeface="Meiryo UI" panose="020B0604030504040204" pitchFamily="50" charset="-128"/>
                <a:ea typeface="Meiryo UI" panose="020B0604030504040204" pitchFamily="50" charset="-128"/>
              </a:rPr>
              <a:t>, **</a:t>
            </a:r>
            <a:r>
              <a:rPr lang="ja-JP" altLang="en-US" sz="2400" smtClean="0">
                <a:latin typeface="Meiryo UI" panose="020B0604030504040204" pitchFamily="50" charset="-128"/>
                <a:ea typeface="Meiryo UI" panose="020B0604030504040204" pitchFamily="50" charset="-128"/>
              </a:rPr>
              <a:t>ミュンヘン工科大学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Shape 78"/>
          <p:cNvSpPr txBox="1">
            <a:spLocks/>
          </p:cNvSpPr>
          <p:nvPr/>
        </p:nvSpPr>
        <p:spPr>
          <a:xfrm>
            <a:off x="906450" y="1873347"/>
            <a:ext cx="6454470" cy="1304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lang="ja-JP" altLang="en-US" sz="3200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ユーザ体験</a:t>
            </a:r>
            <a:r>
              <a:rPr lang="en-US" altLang="ja-JP" sz="3200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(WOW UX)</a:t>
            </a:r>
            <a:r>
              <a:rPr lang="ja-JP" altLang="en-US" sz="3200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に伴う</a:t>
            </a:r>
            <a:endParaRPr lang="en-US" altLang="ja-JP" sz="3200" dirty="0" smtClean="0">
              <a:solidFill>
                <a:srgbClr val="2185C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200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感情の分類と測定</a:t>
            </a:r>
            <a:endParaRPr lang="en-US" altLang="ja-JP" sz="3200" dirty="0" smtClean="0">
              <a:solidFill>
                <a:srgbClr val="2185C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1232" y="205946"/>
            <a:ext cx="8806249" cy="6343135"/>
          </a:xfrm>
          <a:prstGeom prst="rect">
            <a:avLst/>
          </a:prstGeom>
          <a:noFill/>
          <a:ln w="57150">
            <a:solidFill>
              <a:srgbClr val="677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4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1"/>
            <a:ext cx="8244840" cy="65975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UX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要因分析のまと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め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096000" y="1066382"/>
            <a:ext cx="2910840" cy="5745480"/>
          </a:xfrm>
          <a:prstGeom prst="rect">
            <a:avLst/>
          </a:prstGeom>
          <a:noFill/>
          <a:ln w="38100"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Surprised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Feel good/comfortable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 Enjoyed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 Feel beauty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Feel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handsomeness /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cuteness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Feel funny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7. Feel uniqueness of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8. Feel lucky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9. Grateful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10. Missing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someone / something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11. Proud of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someone/something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12. Like / Love it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13. Excited about future events</a:t>
            </a:r>
          </a:p>
          <a:p>
            <a:pPr>
              <a:lnSpc>
                <a:spcPct val="120000"/>
              </a:lnSpc>
            </a:pP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6680" y="1066382"/>
            <a:ext cx="3337560" cy="5745480"/>
          </a:xfrm>
          <a:prstGeom prst="rect">
            <a:avLst/>
          </a:prstGeom>
          <a:noFill/>
          <a:ln w="38100"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Unusual tangible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things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New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facts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 Your own irregular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actions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 Artiﬁcial surrounding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environment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 Natural surrounding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environment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6. Beauty of something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7. Appearance of someone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8. Funny things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9. Length of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 / accumulation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10. Coincidence / Something lucky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11. Inside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emotions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12. Interaction / Communication / Relationship 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with others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13. Future event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44240" y="1066382"/>
            <a:ext cx="2651760" cy="5745480"/>
          </a:xfrm>
          <a:prstGeom prst="rect">
            <a:avLst/>
          </a:prstGeom>
          <a:noFill/>
          <a:ln w="38100">
            <a:solidFill>
              <a:srgbClr val="218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Sight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Taste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 Smell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 Touch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 Sound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6. Receiving information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7. Emotion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8. Recalling / remembering 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information</a:t>
            </a:r>
          </a:p>
          <a:p>
            <a:pPr>
              <a:lnSpc>
                <a:spcPct val="120000"/>
              </a:lnSpc>
            </a:pP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9. Feeling of body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996863" y="826718"/>
            <a:ext cx="1307926" cy="239664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原因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66053" y="826718"/>
            <a:ext cx="1307926" cy="239664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受信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方法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936914" y="826718"/>
            <a:ext cx="1307926" cy="239664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感情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133348" y="126169"/>
            <a:ext cx="873250" cy="406407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10</a:t>
            </a:r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022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926652" y="3550"/>
            <a:ext cx="3232500" cy="296905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ctrTitle" idx="4294967295"/>
          </p:nvPr>
        </p:nvSpPr>
        <p:spPr>
          <a:xfrm>
            <a:off x="794700" y="3416827"/>
            <a:ext cx="7261905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ja-JP" altLang="en-US" sz="400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400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 UX</a:t>
            </a:r>
            <a:r>
              <a:rPr lang="ja-JP" altLang="en-US" sz="400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</a:t>
            </a:r>
            <a:r>
              <a:rPr lang="en-US" altLang="ja-JP" sz="400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00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00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実験的検討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4294967295"/>
          </p:nvPr>
        </p:nvSpPr>
        <p:spPr>
          <a:xfrm>
            <a:off x="811177" y="5086272"/>
            <a:ext cx="662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  <a:buSzPts val="2400"/>
              <a:buNone/>
            </a:pPr>
            <a:r>
              <a:rPr lang="ja-JP" altLang="en-US" sz="240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製品に関するビデオ</a:t>
            </a:r>
            <a:r>
              <a:rPr lang="ja-JP" altLang="en-US" sz="240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提示による生理心理反応</a:t>
            </a:r>
            <a:r>
              <a:rPr lang="ja-JP" altLang="en-US" sz="240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</a:t>
            </a:r>
            <a:endParaRPr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3" name="Shape 326"/>
          <p:cNvGrpSpPr/>
          <p:nvPr/>
        </p:nvGrpSpPr>
        <p:grpSpPr>
          <a:xfrm>
            <a:off x="1717425" y="356162"/>
            <a:ext cx="1651008" cy="2198806"/>
            <a:chOff x="584925" y="238125"/>
            <a:chExt cx="415200" cy="525100"/>
          </a:xfrm>
        </p:grpSpPr>
        <p:sp>
          <p:nvSpPr>
            <p:cNvPr id="14" name="Shape 32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32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32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33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33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33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25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8244840" cy="65975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実験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目的・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方法 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658249"/>
            <a:ext cx="8244840" cy="606804"/>
          </a:xfrm>
          <a:prstGeom prst="rect">
            <a:avLst/>
          </a:prstGeom>
          <a:solidFill>
            <a:srgbClr val="67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UX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に伴う感情の生理心理反応を明らかにする。</a:t>
            </a:r>
            <a:endParaRPr kumimoji="1"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" name="Shape 462"/>
          <p:cNvGrpSpPr/>
          <p:nvPr/>
        </p:nvGrpSpPr>
        <p:grpSpPr>
          <a:xfrm>
            <a:off x="307340" y="821400"/>
            <a:ext cx="191367" cy="267592"/>
            <a:chOff x="6730350" y="2315900"/>
            <a:chExt cx="257700" cy="420100"/>
          </a:xfrm>
        </p:grpSpPr>
        <p:sp>
          <p:nvSpPr>
            <p:cNvPr id="8" name="Shape 46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46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46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466"/>
            <p:cNvSpPr/>
            <p:nvPr/>
          </p:nvSpPr>
          <p:spPr>
            <a:xfrm>
              <a:off x="6811575" y="2463676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6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29296" y="1458352"/>
            <a:ext cx="4037904" cy="4136333"/>
          </a:xfrm>
          <a:prstGeom prst="rect">
            <a:avLst/>
          </a:prstGeom>
          <a:noFill/>
          <a:ln w="38100">
            <a:solidFill>
              <a:srgbClr val="677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Shape 105"/>
          <p:cNvSpPr txBox="1">
            <a:spLocks/>
          </p:cNvSpPr>
          <p:nvPr/>
        </p:nvSpPr>
        <p:spPr>
          <a:xfrm>
            <a:off x="309193" y="1407031"/>
            <a:ext cx="3958007" cy="550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参加者は製品に関するビデオを視聴した。</a:t>
            </a:r>
            <a:endParaRPr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sym typeface="Lato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280096" y="1981080"/>
            <a:ext cx="3786687" cy="3449865"/>
            <a:chOff x="5226964" y="1481469"/>
            <a:chExt cx="5789781" cy="5116331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8884684" y="3146101"/>
              <a:ext cx="2132061" cy="3251366"/>
              <a:chOff x="8809216" y="1957381"/>
              <a:chExt cx="2132061" cy="3251366"/>
            </a:xfrm>
          </p:grpSpPr>
          <p:sp>
            <p:nvSpPr>
              <p:cNvPr id="30" name="円/楕円 44"/>
              <p:cNvSpPr/>
              <p:nvPr/>
            </p:nvSpPr>
            <p:spPr>
              <a:xfrm>
                <a:off x="10211698" y="2688022"/>
                <a:ext cx="712751" cy="1696415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14537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円/楕円 45"/>
              <p:cNvSpPr/>
              <p:nvPr/>
            </p:nvSpPr>
            <p:spPr>
              <a:xfrm>
                <a:off x="10194867" y="1957381"/>
                <a:ext cx="746407" cy="779961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14537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9922631" y="4384437"/>
                <a:ext cx="1018646" cy="2003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6774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円/楕円 52"/>
              <p:cNvSpPr/>
              <p:nvPr/>
            </p:nvSpPr>
            <p:spPr>
              <a:xfrm rot="17430890" flipV="1">
                <a:off x="9826992" y="3063710"/>
                <a:ext cx="1142228" cy="394364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14537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4" name="円/楕円 53"/>
              <p:cNvSpPr/>
              <p:nvPr/>
            </p:nvSpPr>
            <p:spPr>
              <a:xfrm rot="21211285" flipV="1">
                <a:off x="9691155" y="4025517"/>
                <a:ext cx="1007421" cy="406103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14537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5" name="円/楕円 54"/>
              <p:cNvSpPr/>
              <p:nvPr/>
            </p:nvSpPr>
            <p:spPr>
              <a:xfrm flipV="1">
                <a:off x="9530357" y="3460335"/>
                <a:ext cx="825184" cy="406103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14537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6" name="円/楕円 55"/>
              <p:cNvSpPr/>
              <p:nvPr/>
            </p:nvSpPr>
            <p:spPr>
              <a:xfrm rot="17752295" flipV="1">
                <a:off x="9165311" y="4386177"/>
                <a:ext cx="1030001" cy="397201"/>
              </a:xfrm>
              <a:prstGeom prst="ellipse">
                <a:avLst/>
              </a:prstGeom>
              <a:solidFill>
                <a:srgbClr val="2185C5"/>
              </a:solidFill>
              <a:ln>
                <a:solidFill>
                  <a:srgbClr val="14537A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10330991" y="4584776"/>
                <a:ext cx="127143" cy="623971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67748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10232194" y="2019046"/>
                <a:ext cx="698682" cy="127055"/>
              </a:xfrm>
              <a:prstGeom prst="roundRect">
                <a:avLst/>
              </a:prstGeom>
              <a:solidFill>
                <a:srgbClr val="A6A6A6"/>
              </a:solidFill>
              <a:ln>
                <a:solidFill>
                  <a:srgbClr val="67748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円/楕円 60"/>
              <p:cNvSpPr/>
              <p:nvPr/>
            </p:nvSpPr>
            <p:spPr>
              <a:xfrm>
                <a:off x="10376631" y="2069381"/>
                <a:ext cx="33920" cy="3468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角丸四角形 39"/>
              <p:cNvSpPr/>
              <p:nvPr/>
            </p:nvSpPr>
            <p:spPr>
              <a:xfrm>
                <a:off x="8862376" y="3180413"/>
                <a:ext cx="396354" cy="61436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67748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円弧 40"/>
              <p:cNvSpPr/>
              <p:nvPr/>
            </p:nvSpPr>
            <p:spPr>
              <a:xfrm>
                <a:off x="9042869" y="3305532"/>
                <a:ext cx="734577" cy="563607"/>
              </a:xfrm>
              <a:prstGeom prst="arc">
                <a:avLst>
                  <a:gd name="adj1" fmla="val 15823806"/>
                  <a:gd name="adj2" fmla="val 0"/>
                </a:avLst>
              </a:prstGeom>
              <a:ln>
                <a:solidFill>
                  <a:srgbClr val="67748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2" name="円弧 41"/>
              <p:cNvSpPr/>
              <p:nvPr/>
            </p:nvSpPr>
            <p:spPr>
              <a:xfrm>
                <a:off x="8809216" y="3284207"/>
                <a:ext cx="853662" cy="705186"/>
              </a:xfrm>
              <a:prstGeom prst="arc">
                <a:avLst>
                  <a:gd name="adj1" fmla="val 15823806"/>
                  <a:gd name="adj2" fmla="val 0"/>
                </a:avLst>
              </a:prstGeom>
              <a:ln>
                <a:solidFill>
                  <a:srgbClr val="67748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3" name="円弧 42"/>
              <p:cNvSpPr/>
              <p:nvPr/>
            </p:nvSpPr>
            <p:spPr>
              <a:xfrm rot="19497227">
                <a:off x="8934770" y="2946473"/>
                <a:ext cx="1602344" cy="1069484"/>
              </a:xfrm>
              <a:prstGeom prst="arc">
                <a:avLst>
                  <a:gd name="adj1" fmla="val 14123605"/>
                  <a:gd name="adj2" fmla="val 0"/>
                </a:avLst>
              </a:prstGeom>
              <a:ln>
                <a:solidFill>
                  <a:srgbClr val="67748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rgbClr val="67748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7" name="片側の 2 つの角を切り取った四角形 16"/>
            <p:cNvSpPr/>
            <p:nvPr/>
          </p:nvSpPr>
          <p:spPr>
            <a:xfrm rot="16535921">
              <a:off x="6081595" y="2598539"/>
              <a:ext cx="2497403" cy="26326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677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200" dirty="0">
                <a:solidFill>
                  <a:srgbClr val="67748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 rot="16200000">
              <a:off x="5045794" y="4404721"/>
              <a:ext cx="3483156" cy="235657"/>
            </a:xfrm>
            <a:prstGeom prst="rect">
              <a:avLst/>
            </a:prstGeom>
            <a:solidFill>
              <a:srgbClr val="677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200" dirty="0">
                <a:solidFill>
                  <a:srgbClr val="67748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 rot="16200000">
              <a:off x="6718552" y="6065947"/>
              <a:ext cx="137640" cy="534004"/>
            </a:xfrm>
            <a:prstGeom prst="rect">
              <a:avLst/>
            </a:prstGeom>
            <a:solidFill>
              <a:srgbClr val="677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200" dirty="0">
                <a:solidFill>
                  <a:srgbClr val="67748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 rot="16200000">
              <a:off x="6867725" y="2445149"/>
              <a:ext cx="137640" cy="534004"/>
            </a:xfrm>
            <a:prstGeom prst="rect">
              <a:avLst/>
            </a:prstGeom>
            <a:solidFill>
              <a:srgbClr val="677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200" dirty="0">
                <a:solidFill>
                  <a:srgbClr val="67748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>
            <a:xfrm flipH="1" flipV="1">
              <a:off x="5260601" y="2078833"/>
              <a:ext cx="1934354" cy="1"/>
            </a:xfrm>
            <a:prstGeom prst="line">
              <a:avLst/>
            </a:prstGeom>
            <a:ln w="50800">
              <a:solidFill>
                <a:srgbClr val="2185C5"/>
              </a:solidFill>
              <a:headEnd type="triangle" w="med" len="med"/>
              <a:tail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8136974" y="2159724"/>
              <a:ext cx="1795019" cy="0"/>
            </a:xfrm>
            <a:prstGeom prst="line">
              <a:avLst/>
            </a:prstGeom>
            <a:ln w="50800">
              <a:solidFill>
                <a:srgbClr val="2185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5226964" y="1662680"/>
              <a:ext cx="2131608" cy="410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50</a:t>
              </a:r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インチのスクリーン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6096000" y="2673623"/>
              <a:ext cx="0" cy="3723844"/>
            </a:xfrm>
            <a:prstGeom prst="line">
              <a:avLst/>
            </a:prstGeom>
            <a:ln w="50800">
              <a:solidFill>
                <a:srgbClr val="2185C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5464660" y="4295724"/>
              <a:ext cx="770630" cy="68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155 cm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 flipH="1">
              <a:off x="7358571" y="6544524"/>
              <a:ext cx="3135632" cy="0"/>
            </a:xfrm>
            <a:prstGeom prst="line">
              <a:avLst/>
            </a:prstGeom>
            <a:ln w="50800">
              <a:solidFill>
                <a:srgbClr val="2185C5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8519139" y="6186996"/>
              <a:ext cx="1171875" cy="410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210 cm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>
            <a:xfrm flipH="1" flipV="1">
              <a:off x="9921834" y="2146161"/>
              <a:ext cx="373205" cy="899201"/>
            </a:xfrm>
            <a:prstGeom prst="line">
              <a:avLst/>
            </a:prstGeom>
            <a:ln w="50800">
              <a:solidFill>
                <a:srgbClr val="2185C5"/>
              </a:solidFill>
              <a:headEnd type="triangle" w="med" len="med"/>
              <a:tailEnd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8092317" y="1780013"/>
              <a:ext cx="1905781" cy="387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生理指標の測定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aphicFrame>
        <p:nvGraphicFramePr>
          <p:cNvPr id="44" name="図表 43"/>
          <p:cNvGraphicFramePr/>
          <p:nvPr>
            <p:extLst>
              <p:ext uri="{D42A27DB-BD31-4B8C-83A1-F6EECF244321}">
                <p14:modId xmlns:p14="http://schemas.microsoft.com/office/powerpoint/2010/main" val="4139097727"/>
              </p:ext>
            </p:extLst>
          </p:nvPr>
        </p:nvGraphicFramePr>
        <p:xfrm>
          <a:off x="4713750" y="2163837"/>
          <a:ext cx="3941748" cy="352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正方形/長方形 44"/>
          <p:cNvSpPr/>
          <p:nvPr/>
        </p:nvSpPr>
        <p:spPr>
          <a:xfrm>
            <a:off x="4677825" y="1455904"/>
            <a:ext cx="4037904" cy="4136333"/>
          </a:xfrm>
          <a:prstGeom prst="rect">
            <a:avLst/>
          </a:prstGeom>
          <a:noFill/>
          <a:ln w="38100">
            <a:solidFill>
              <a:srgbClr val="677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Shape 105"/>
          <p:cNvSpPr txBox="1">
            <a:spLocks/>
          </p:cNvSpPr>
          <p:nvPr/>
        </p:nvSpPr>
        <p:spPr>
          <a:xfrm>
            <a:off x="4776145" y="1382171"/>
            <a:ext cx="3958007" cy="781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主観評価と客観指標を</a:t>
            </a:r>
            <a:r>
              <a:rPr lang="ja-JP" altLang="en-US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比較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し、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WOW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 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UX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に対する生理心理反応を探索する。</a:t>
            </a:r>
            <a:endParaRPr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sym typeface="Lato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29295" y="5801879"/>
            <a:ext cx="8486433" cy="751539"/>
          </a:xfrm>
          <a:prstGeom prst="rect">
            <a:avLst/>
          </a:prstGeom>
          <a:noFill/>
          <a:ln w="38100">
            <a:solidFill>
              <a:srgbClr val="677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参加者</a:t>
            </a:r>
            <a:r>
              <a:rPr kumimoji="1" lang="en-US" altLang="ja-JP" sz="1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kumimoji="1"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男性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 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女性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 22.8±1.4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歳 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 7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国籍 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ネイティブで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と使う。</a:t>
            </a:r>
            <a:endParaRPr kumimoji="1"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慶應義塾大学理工学部・理工学研究 科倫理審査委員会の了承を得て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実施した。</a:t>
            </a:r>
            <a:endParaRPr kumimoji="1" lang="ja-JP" altLang="en-US" sz="1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061158" y="126169"/>
            <a:ext cx="945440" cy="406407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12</a:t>
            </a:r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7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 descr="cajioji&#10;" title="a"/>
          <p:cNvSpPr/>
          <p:nvPr/>
        </p:nvSpPr>
        <p:spPr>
          <a:xfrm>
            <a:off x="4447578" y="2921323"/>
            <a:ext cx="1859280" cy="452677"/>
          </a:xfrm>
          <a:prstGeom prst="rect">
            <a:avLst/>
          </a:prstGeom>
          <a:solidFill>
            <a:srgbClr val="67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-1"/>
            <a:ext cx="8244840" cy="65975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実験方法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3737257128"/>
              </p:ext>
            </p:extLst>
          </p:nvPr>
        </p:nvGraphicFramePr>
        <p:xfrm>
          <a:off x="121920" y="1404515"/>
          <a:ext cx="8930640" cy="139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正方形/長方形 7" descr="cajioji&#10;" title="a"/>
          <p:cNvSpPr/>
          <p:nvPr/>
        </p:nvSpPr>
        <p:spPr>
          <a:xfrm>
            <a:off x="262745" y="1001138"/>
            <a:ext cx="5844540" cy="470964"/>
          </a:xfrm>
          <a:prstGeom prst="rect">
            <a:avLst/>
          </a:prstGeom>
          <a:solidFill>
            <a:srgbClr val="67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実験の流れ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下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図を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回繰り返す　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– 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合計約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35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プレースホルダー 2"/>
          <p:cNvSpPr txBox="1">
            <a:spLocks/>
          </p:cNvSpPr>
          <p:nvPr/>
        </p:nvSpPr>
        <p:spPr>
          <a:xfrm>
            <a:off x="4412852" y="2982365"/>
            <a:ext cx="4456827" cy="2082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>
              <a:buFont typeface="Arial" panose="020B0604020202020204" pitchFamily="34" charset="0"/>
              <a:buNone/>
            </a:pPr>
            <a:r>
              <a:rPr lang="ja-JP" altLang="en-US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ビデオのサンプル</a:t>
            </a:r>
            <a:endParaRPr lang="en-US" altLang="ja-JP" sz="1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Font typeface="Arial" panose="020B0604020202020204" pitchFamily="34" charset="0"/>
              <a:buNone/>
            </a:pP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本の製品に関する動画を用意。</a:t>
            </a:r>
            <a:endParaRPr lang="en-US" altLang="ja-JP" sz="1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Font typeface="Arial" panose="020B0604020202020204" pitchFamily="34" charset="0"/>
              <a:buNone/>
            </a:pP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本は要因分析で得られた感情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引き起こす</a:t>
            </a:r>
            <a:r>
              <a:rPr lang="ja-JP" altLang="en-US" sz="1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あろう動画 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(WOW UX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を伴う予想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38100" indent="0">
              <a:buFont typeface="Arial" panose="020B0604020202020204" pitchFamily="34" charset="0"/>
              <a:buNone/>
            </a:pP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本は引き起こさないであろう動画 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(WOW UX</a:t>
            </a:r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を伴わない予想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 descr="cajioji&#10;" title="a"/>
          <p:cNvSpPr/>
          <p:nvPr/>
        </p:nvSpPr>
        <p:spPr>
          <a:xfrm>
            <a:off x="262744" y="2927407"/>
            <a:ext cx="1830751" cy="470964"/>
          </a:xfrm>
          <a:prstGeom prst="rect">
            <a:avLst/>
          </a:prstGeom>
          <a:solidFill>
            <a:srgbClr val="67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アンケート項目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プレースホルダー 2"/>
          <p:cNvSpPr txBox="1">
            <a:spLocks/>
          </p:cNvSpPr>
          <p:nvPr/>
        </p:nvSpPr>
        <p:spPr>
          <a:xfrm>
            <a:off x="262743" y="3306102"/>
            <a:ext cx="3985165" cy="1407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Font typeface="Lato"/>
              <a:buNone/>
            </a:pPr>
            <a:r>
              <a:rPr kumimoji="1" lang="en-US" altLang="ja-JP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 score:</a:t>
            </a:r>
            <a:r>
              <a:rPr kumimoji="1"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感じた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の程度を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0-100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のスケールで評価する</a:t>
            </a:r>
            <a:endParaRPr kumimoji="1"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Font typeface="Lato"/>
              <a:buNone/>
            </a:pPr>
            <a:r>
              <a:rPr kumimoji="1"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感情</a:t>
            </a:r>
            <a:r>
              <a:rPr kumimoji="1" lang="en-US" altLang="ja-JP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要因分析から求められた感情から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1-3</a:t>
            </a:r>
            <a:r>
              <a:rPr kumimoji="1" lang="ja-JP" altLang="en-US" sz="18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つを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選ぶ。</a:t>
            </a:r>
            <a:endParaRPr kumimoji="1" lang="en-US" altLang="ja-JP" sz="18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 descr="cajioji&#10;" title="a"/>
          <p:cNvSpPr/>
          <p:nvPr/>
        </p:nvSpPr>
        <p:spPr>
          <a:xfrm>
            <a:off x="271492" y="4867138"/>
            <a:ext cx="1418763" cy="470964"/>
          </a:xfrm>
          <a:prstGeom prst="rect">
            <a:avLst/>
          </a:prstGeom>
          <a:solidFill>
            <a:srgbClr val="67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計測項目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プレースホルダー 2"/>
          <p:cNvSpPr txBox="1">
            <a:spLocks/>
          </p:cNvSpPr>
          <p:nvPr/>
        </p:nvSpPr>
        <p:spPr>
          <a:xfrm>
            <a:off x="262744" y="5241123"/>
            <a:ext cx="3836816" cy="98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None/>
            </a:pP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脳血液量変化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OEG-16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8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Spectratech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</a:t>
            </a:r>
            <a:endParaRPr kumimoji="1"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None/>
            </a:pP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心電図、容積脈波、皮膚コンダクタンス反応、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BIOPAC 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</a:t>
            </a:r>
            <a:endParaRPr kumimoji="1"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5287" y="5338102"/>
            <a:ext cx="1903311" cy="1077430"/>
          </a:xfrm>
          <a:prstGeom prst="rect">
            <a:avLst/>
          </a:prstGeom>
        </p:spPr>
      </p:pic>
      <p:sp>
        <p:nvSpPr>
          <p:cNvPr id="16" name="テキスト プレースホルダー 2"/>
          <p:cNvSpPr txBox="1">
            <a:spLocks/>
          </p:cNvSpPr>
          <p:nvPr/>
        </p:nvSpPr>
        <p:spPr>
          <a:xfrm>
            <a:off x="4412852" y="6258202"/>
            <a:ext cx="4456827" cy="53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Font typeface="Lato"/>
              <a:buNone/>
            </a:pP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 UX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を伴わない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　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 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UX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を伴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う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3759" y="5340101"/>
            <a:ext cx="1929227" cy="1073974"/>
          </a:xfrm>
          <a:prstGeom prst="rect">
            <a:avLst/>
          </a:prstGeom>
        </p:spPr>
      </p:pic>
      <p:sp>
        <p:nvSpPr>
          <p:cNvPr id="18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025064" y="126169"/>
            <a:ext cx="981534" cy="40640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1</a:t>
            </a:r>
            <a:r>
              <a:rPr lang="en-US" altLang="ja-JP" dirty="0" smtClean="0"/>
              <a:t>3</a:t>
            </a:r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36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1"/>
            <a:ext cx="8244840" cy="65975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特定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の生理心理反応と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score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の相関</a:t>
            </a:r>
            <a:endParaRPr kumimoji="1" lang="ja-JP" altLang="en-US"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8851" y="713281"/>
            <a:ext cx="4037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indent="0">
              <a:buNone/>
            </a:pPr>
            <a:r>
              <a:rPr kumimoji="1"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 score (WOW UX</a:t>
            </a:r>
            <a:r>
              <a:rPr kumimoji="1" lang="ja-JP" altLang="en-US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の度合い</a:t>
            </a:r>
            <a:r>
              <a:rPr kumimoji="1"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と生理指標を比較すること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 </a:t>
            </a:r>
            <a:r>
              <a:rPr kumimoji="1"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UX</a:t>
            </a:r>
            <a:r>
              <a:rPr kumimoji="1" lang="ja-JP" altLang="en-US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の客観指標となる生理反応を探索する。</a:t>
            </a:r>
            <a:endParaRPr kumimoji="1" lang="en-US" altLang="ja-JP" sz="1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344081" y="735351"/>
            <a:ext cx="1606045" cy="86862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各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ビデオ視聴中の生理指標</a:t>
            </a:r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標準化後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638795" y="735351"/>
            <a:ext cx="1606045" cy="86862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各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ビデオ視聴に対しての</a:t>
            </a:r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score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左右矢印 17"/>
          <p:cNvSpPr/>
          <p:nvPr/>
        </p:nvSpPr>
        <p:spPr>
          <a:xfrm>
            <a:off x="6000099" y="979280"/>
            <a:ext cx="588723" cy="334669"/>
          </a:xfrm>
          <a:prstGeom prst="leftRightArrow">
            <a:avLst>
              <a:gd name="adj1" fmla="val 53036"/>
              <a:gd name="adj2" fmla="val 46964"/>
            </a:avLst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3" y="1655692"/>
            <a:ext cx="2838950" cy="206238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764" y="1679572"/>
            <a:ext cx="2777277" cy="201758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97" y="3825180"/>
            <a:ext cx="2838950" cy="193195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1770" y="3830482"/>
            <a:ext cx="2843263" cy="193195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072" y="3830482"/>
            <a:ext cx="2833141" cy="192665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9263" y="1690198"/>
            <a:ext cx="2838950" cy="2006955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299029" y="1617784"/>
            <a:ext cx="2920545" cy="2131391"/>
          </a:xfrm>
          <a:prstGeom prst="rect">
            <a:avLst/>
          </a:prstGeom>
          <a:solidFill>
            <a:srgbClr val="2185C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6997" y="6114744"/>
            <a:ext cx="871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皮膚コンダクタンス反応と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score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の間には緩い正の相関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(r=0.21, p=0.016)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が見られたが、他では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無相関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(r&lt;0.2)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であった。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855343" y="5705954"/>
            <a:ext cx="388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score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と各生理指標の相関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097254" y="126169"/>
            <a:ext cx="909344" cy="40640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1</a:t>
            </a:r>
            <a:fld id="{E6F93F9A-8A6C-4D32-A5DD-BA7CAF0F1CEE}" type="slidenum">
              <a:rPr kumimoji="1" lang="ja-JP" altLang="en-US" smtClean="0"/>
              <a:pPr/>
              <a:t>4</a:t>
            </a:fld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013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0854"/>
            <a:ext cx="3949699" cy="2787132"/>
          </a:xfrm>
          <a:prstGeom prst="rect">
            <a:avLst/>
          </a:prstGeom>
        </p:spPr>
      </p:pic>
      <p:sp>
        <p:nvSpPr>
          <p:cNvPr id="7" name="テキスト プレースホルダー 2"/>
          <p:cNvSpPr txBox="1">
            <a:spLocks/>
          </p:cNvSpPr>
          <p:nvPr/>
        </p:nvSpPr>
        <p:spPr>
          <a:xfrm>
            <a:off x="4276314" y="4706254"/>
            <a:ext cx="3582350" cy="116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Font typeface="Lato"/>
              <a:buNone/>
            </a:pP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Feel beauty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に伴う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lang="ja-JP" altLang="en-US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score</a:t>
            </a:r>
            <a:endParaRPr kumimoji="1"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Font typeface="Lato"/>
              <a:buNone/>
            </a:pP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心拍の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RRI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標準偏差</a:t>
            </a:r>
            <a:endParaRPr kumimoji="1"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Font typeface="Lato"/>
              <a:buNone/>
            </a:pPr>
            <a:r>
              <a:rPr kumimoji="1"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=0.32, p=0.032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0" y="-1"/>
            <a:ext cx="8244840" cy="65975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生理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心理反応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特定感情の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score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の相関</a:t>
            </a:r>
            <a:endParaRPr kumimoji="1" lang="ja-JP" altLang="en-US"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87040"/>
            <a:ext cx="3949699" cy="2675602"/>
          </a:xfrm>
          <a:prstGeom prst="rect">
            <a:avLst/>
          </a:prstGeom>
        </p:spPr>
      </p:pic>
      <p:sp>
        <p:nvSpPr>
          <p:cNvPr id="14" name="テキスト プレースホルダー 2"/>
          <p:cNvSpPr txBox="1">
            <a:spLocks/>
          </p:cNvSpPr>
          <p:nvPr/>
        </p:nvSpPr>
        <p:spPr>
          <a:xfrm>
            <a:off x="4276314" y="2040832"/>
            <a:ext cx="3582350" cy="116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Font typeface="Lato"/>
              <a:buNone/>
            </a:pP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Like/Love it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伴う</a:t>
            </a: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 score</a:t>
            </a:r>
            <a:endParaRPr kumimoji="1"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Font typeface="Lato"/>
              <a:buNone/>
            </a:pPr>
            <a:r>
              <a:rPr lang="ja-JP" altLang="en-US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皮膚コンダクタンス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反応の平均</a:t>
            </a:r>
            <a:endParaRPr kumimoji="1"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Font typeface="Lato"/>
              <a:buNone/>
            </a:pPr>
            <a:r>
              <a:rPr kumimoji="1"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r=0.33, p=0.066</a:t>
            </a:r>
            <a:endParaRPr kumimoji="1"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1540" y="656520"/>
            <a:ext cx="799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は複数感情が関わり合うため、一概的な指標で測ることは難しい。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特定感情の伴う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score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と生理指標に注目する。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7858664" y="126169"/>
            <a:ext cx="1147933" cy="406407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15</a:t>
            </a:r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59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5400" y="-18854"/>
            <a:ext cx="8244840" cy="65975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各生理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指標と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score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の相関まとめ</a:t>
            </a:r>
            <a:endParaRPr kumimoji="1" lang="ja-JP" altLang="en-US"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プレースホルダー 2"/>
          <p:cNvSpPr txBox="1">
            <a:spLocks/>
          </p:cNvSpPr>
          <p:nvPr/>
        </p:nvSpPr>
        <p:spPr>
          <a:xfrm>
            <a:off x="106012" y="3875149"/>
            <a:ext cx="8144052" cy="2380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>
              <a:buFont typeface="Arial" panose="020B0604020202020204" pitchFamily="34" charset="0"/>
              <a:buNone/>
            </a:pP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UX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の評価指標となりうる生理指標</a:t>
            </a: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Font typeface="Arial" panose="020B0604020202020204" pitchFamily="34" charset="0"/>
              <a:buNone/>
            </a:pP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Font typeface="Arial" panose="020B0604020202020204" pitchFamily="34" charset="0"/>
              <a:buNone/>
            </a:pP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全体的な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WOW: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	        </a:t>
            </a:r>
            <a:r>
              <a:rPr lang="ja-JP" altLang="en-US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皮膚コンダクタンス反応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38100" indent="0">
              <a:buFont typeface="Arial" panose="020B0604020202020204" pitchFamily="34" charset="0"/>
              <a:buNone/>
            </a:pP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Surprised: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	        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RRI</a:t>
            </a:r>
            <a:r>
              <a:rPr lang="ja-JP" altLang="en-US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の標準偏差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38100" indent="0">
              <a:buFont typeface="Arial" panose="020B0604020202020204" pitchFamily="34" charset="0"/>
              <a:buNone/>
            </a:pP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Feel beauty: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ja-JP" altLang="en-US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皮膚コンダクタンス反応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脈拍数平均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RRI</a:t>
            </a:r>
            <a:r>
              <a:rPr lang="ja-JP" altLang="en-US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の標準偏差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38100" indent="0">
              <a:buFont typeface="Arial" panose="020B0604020202020204" pitchFamily="34" charset="0"/>
              <a:buNone/>
            </a:pP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Uniqueness of time:     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PPI</a:t>
            </a:r>
            <a:r>
              <a:rPr lang="ja-JP" altLang="en-US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の標準偏差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38100" indent="0">
              <a:buFont typeface="Arial" panose="020B0604020202020204" pitchFamily="34" charset="0"/>
              <a:buNone/>
            </a:pP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Like/Love it: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	        </a:t>
            </a:r>
            <a:r>
              <a:rPr lang="ja-JP" altLang="en-US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皮膚コンダクタンス反応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600" dirty="0" smtClean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RRI</a:t>
            </a:r>
            <a:r>
              <a:rPr lang="ja-JP" altLang="en-US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の標準偏差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38100" indent="0">
              <a:buFont typeface="Arial" panose="020B0604020202020204" pitchFamily="34" charset="0"/>
              <a:buNone/>
            </a:pP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Excited for the future: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脈拍数平均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 err="1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心拍数平均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</a:t>
            </a:r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16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プレースホルダー 2"/>
          <p:cNvSpPr txBox="1">
            <a:spLocks/>
          </p:cNvSpPr>
          <p:nvPr/>
        </p:nvSpPr>
        <p:spPr>
          <a:xfrm>
            <a:off x="9408695" y="3839379"/>
            <a:ext cx="6466045" cy="238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Font typeface="Lato"/>
              <a:buNone/>
            </a:pP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2" y="1106905"/>
            <a:ext cx="8970254" cy="2332489"/>
          </a:xfrm>
          <a:prstGeom prst="rect">
            <a:avLst/>
          </a:prstGeom>
        </p:spPr>
      </p:pic>
      <p:sp>
        <p:nvSpPr>
          <p:cNvPr id="11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061158" y="126169"/>
            <a:ext cx="945439" cy="406407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16</a:t>
            </a:r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3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8244840" cy="65975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結論</a:t>
            </a:r>
            <a:endParaRPr kumimoji="1" lang="ja-JP" altLang="en-US" sz="2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Shape 84"/>
          <p:cNvSpPr txBox="1"/>
          <p:nvPr/>
        </p:nvSpPr>
        <p:spPr>
          <a:xfrm>
            <a:off x="166186" y="1201239"/>
            <a:ext cx="8078654" cy="2215740"/>
          </a:xfrm>
          <a:prstGeom prst="rect">
            <a:avLst/>
          </a:prstGeom>
          <a:noFill/>
          <a:ln w="38100">
            <a:solidFill>
              <a:srgbClr val="97ABBC"/>
            </a:solidFill>
            <a:prstDash val="sysDash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① </a:t>
            </a:r>
            <a:r>
              <a:rPr lang="en-US" altLang="ja-JP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WOW UX</a:t>
            </a:r>
            <a:r>
              <a:rPr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の要因分析</a:t>
            </a:r>
            <a:endParaRPr lang="en-US" altLang="ja-JP" sz="18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lvl="0">
              <a:spcBef>
                <a:spcPts val="6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WOW UX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に伴う要因を文脈的要素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(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原因、受信方法、感情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に分類し、特性要因図にて整理した。</a:t>
            </a:r>
            <a:endParaRPr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lvl="0">
              <a:spcBef>
                <a:spcPts val="600"/>
              </a:spcBef>
            </a:pPr>
            <a:r>
              <a:rPr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② </a:t>
            </a:r>
            <a:r>
              <a:rPr lang="en-US" altLang="ja-JP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WOW UX</a:t>
            </a:r>
            <a:r>
              <a:rPr lang="ja-JP" altLang="en-US" sz="1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評価の実験的検討</a:t>
            </a:r>
            <a:endParaRPr lang="en-US" altLang="ja-JP" sz="18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(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一般的な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/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特定感情を伴う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)WOW UX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の客観的評価を生理心理反応実験を通じて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、探索した。</a:t>
            </a:r>
            <a:endParaRPr lang="en-US" altLang="ja-JP" sz="1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lvl="0">
              <a:spcBef>
                <a:spcPts val="600"/>
              </a:spcBef>
            </a:pPr>
            <a:endParaRPr lang="en-US" sz="1800" b="1" dirty="0" smtClean="0">
              <a:solidFill>
                <a:srgbClr val="677480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</p:txBody>
      </p:sp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4166254623"/>
              </p:ext>
            </p:extLst>
          </p:nvPr>
        </p:nvGraphicFramePr>
        <p:xfrm>
          <a:off x="166185" y="4211112"/>
          <a:ext cx="8833435" cy="175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949116" y="5585848"/>
            <a:ext cx="1576138" cy="381447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 要因分析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122695" y="5585846"/>
            <a:ext cx="1648326" cy="38144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②実験的検討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6185" y="3940875"/>
            <a:ext cx="1782931" cy="540474"/>
          </a:xfrm>
          <a:prstGeom prst="rect">
            <a:avLst/>
          </a:prstGeom>
          <a:solidFill>
            <a:srgbClr val="67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デザインプロセス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109284" y="126169"/>
            <a:ext cx="897313" cy="406407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17</a:t>
            </a:r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5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3"/>
          <p:cNvSpPr txBox="1">
            <a:spLocks/>
          </p:cNvSpPr>
          <p:nvPr/>
        </p:nvSpPr>
        <p:spPr>
          <a:xfrm>
            <a:off x="275573" y="139207"/>
            <a:ext cx="7202550" cy="615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3200" dirty="0" smtClean="0">
                <a:solidFill>
                  <a:schemeClr val="tx1"/>
                </a:solidFill>
              </a:rPr>
              <a:t>研究背景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Shape 84"/>
          <p:cNvSpPr txBox="1"/>
          <p:nvPr/>
        </p:nvSpPr>
        <p:spPr>
          <a:xfrm>
            <a:off x="275573" y="836762"/>
            <a:ext cx="3771651" cy="3825914"/>
          </a:xfrm>
          <a:prstGeom prst="rect">
            <a:avLst/>
          </a:prstGeom>
          <a:noFill/>
          <a:ln w="38100">
            <a:solidFill>
              <a:srgbClr val="2185C5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600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企業が推進する</a:t>
            </a:r>
            <a:r>
              <a:rPr lang="en-US" altLang="ja-JP" sz="1600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WOW</a:t>
            </a:r>
            <a:r>
              <a:rPr lang="ja-JP" altLang="en-US" sz="1600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体験</a:t>
            </a:r>
            <a:endParaRPr sz="200" dirty="0">
              <a:solidFill>
                <a:srgbClr val="2185C5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" dirty="0" smtClean="0">
              <a:solidFill>
                <a:srgbClr val="677480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Toyota</a:t>
            </a:r>
            <a:r>
              <a:rPr 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:</a:t>
            </a:r>
            <a:r>
              <a:rPr 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 “WHAT WOWS YOU”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自動車だけでなく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あらゆる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プロジェクト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を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通じて、人々の心に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WOW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を作る。</a:t>
            </a:r>
            <a:endParaRPr 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SONY</a:t>
            </a:r>
            <a:r>
              <a:rPr 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:</a:t>
            </a:r>
            <a:r>
              <a:rPr 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 “The WOW Factory”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WOW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の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感動を最新技術を通じて提供する。</a:t>
            </a:r>
            <a:endParaRPr lang="en-US" altLang="ja-JP" sz="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ja-JP" sz="1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ユーザ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に</a:t>
            </a:r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”</a:t>
            </a:r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WOW”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と感動させる体験を提供しようとする試みがよく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見られる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。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ま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た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企業はネガティブではなく、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ポジティブ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な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”WOW”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に注目している。</a:t>
            </a:r>
            <a:endParaRPr lang="en-US" sz="1600" dirty="0">
              <a:solidFill>
                <a:srgbClr val="677480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 smtClean="0">
              <a:solidFill>
                <a:srgbClr val="677480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</p:txBody>
      </p:sp>
      <p:sp>
        <p:nvSpPr>
          <p:cNvPr id="7" name="Shape 84"/>
          <p:cNvSpPr txBox="1"/>
          <p:nvPr/>
        </p:nvSpPr>
        <p:spPr>
          <a:xfrm>
            <a:off x="275573" y="4840765"/>
            <a:ext cx="3771651" cy="1352045"/>
          </a:xfrm>
          <a:prstGeom prst="rect">
            <a:avLst/>
          </a:prstGeom>
          <a:noFill/>
          <a:ln w="38100">
            <a:solidFill>
              <a:srgbClr val="2185C5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ja-JP" sz="1600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WOW</a:t>
            </a:r>
            <a:r>
              <a:rPr lang="ja-JP" altLang="en-US" sz="1600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の辞書的定義</a:t>
            </a:r>
            <a:endParaRPr sz="200" dirty="0" smtClean="0">
              <a:solidFill>
                <a:srgbClr val="2185C5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" dirty="0" smtClean="0">
              <a:solidFill>
                <a:srgbClr val="677480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感嘆</a:t>
            </a:r>
            <a:r>
              <a:rPr lang="ja-JP" alt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や</a:t>
            </a:r>
            <a:r>
              <a:rPr lang="ja-JP" alt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驚きなどを表す感情表現</a:t>
            </a:r>
            <a:endParaRPr lang="en-US" altLang="ja-JP" sz="16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(Oxford Dictionary)</a:t>
            </a:r>
          </a:p>
        </p:txBody>
      </p:sp>
      <p:sp>
        <p:nvSpPr>
          <p:cNvPr id="8" name="右中かっこ 7"/>
          <p:cNvSpPr/>
          <p:nvPr/>
        </p:nvSpPr>
        <p:spPr>
          <a:xfrm>
            <a:off x="4164191" y="836761"/>
            <a:ext cx="532435" cy="5356049"/>
          </a:xfrm>
          <a:prstGeom prst="rightBrace">
            <a:avLst>
              <a:gd name="adj1" fmla="val 75476"/>
              <a:gd name="adj2" fmla="val 49776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4945046" y="1439523"/>
            <a:ext cx="3823196" cy="1469136"/>
            <a:chOff x="697315" y="2917417"/>
            <a:chExt cx="2906895" cy="1469136"/>
          </a:xfrm>
        </p:grpSpPr>
        <p:grpSp>
          <p:nvGrpSpPr>
            <p:cNvPr id="10" name="Shape 544"/>
            <p:cNvGrpSpPr/>
            <p:nvPr/>
          </p:nvGrpSpPr>
          <p:grpSpPr>
            <a:xfrm>
              <a:off x="3114618" y="3368528"/>
              <a:ext cx="489592" cy="558716"/>
              <a:chOff x="5775232" y="4238937"/>
              <a:chExt cx="502941" cy="522992"/>
            </a:xfrm>
            <a:solidFill>
              <a:srgbClr val="2185C5"/>
            </a:solidFill>
          </p:grpSpPr>
          <p:sp>
            <p:nvSpPr>
              <p:cNvPr id="15" name="Shape 545"/>
              <p:cNvSpPr/>
              <p:nvPr/>
            </p:nvSpPr>
            <p:spPr>
              <a:xfrm>
                <a:off x="6163310" y="4692639"/>
                <a:ext cx="86861" cy="69180"/>
              </a:xfrm>
              <a:custGeom>
                <a:avLst/>
                <a:gdLst/>
                <a:ahLst/>
                <a:cxnLst/>
                <a:rect l="0" t="0" r="0" b="0"/>
                <a:pathLst>
                  <a:path w="2638" h="2101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25" y="1050"/>
                    </a:lnTo>
                    <a:lnTo>
                      <a:pt x="122" y="1295"/>
                    </a:lnTo>
                    <a:lnTo>
                      <a:pt x="244" y="1514"/>
                    </a:lnTo>
                    <a:lnTo>
                      <a:pt x="391" y="1710"/>
                    </a:lnTo>
                    <a:lnTo>
                      <a:pt x="586" y="1856"/>
                    </a:lnTo>
                    <a:lnTo>
                      <a:pt x="806" y="1978"/>
                    </a:lnTo>
                    <a:lnTo>
                      <a:pt x="1050" y="2076"/>
                    </a:lnTo>
                    <a:lnTo>
                      <a:pt x="1319" y="2100"/>
                    </a:lnTo>
                    <a:lnTo>
                      <a:pt x="1588" y="2076"/>
                    </a:lnTo>
                    <a:lnTo>
                      <a:pt x="1832" y="1978"/>
                    </a:lnTo>
                    <a:lnTo>
                      <a:pt x="2052" y="1856"/>
                    </a:lnTo>
                    <a:lnTo>
                      <a:pt x="2247" y="1710"/>
                    </a:lnTo>
                    <a:lnTo>
                      <a:pt x="2418" y="1514"/>
                    </a:lnTo>
                    <a:lnTo>
                      <a:pt x="2540" y="1295"/>
                    </a:lnTo>
                    <a:lnTo>
                      <a:pt x="2613" y="1050"/>
                    </a:lnTo>
                    <a:lnTo>
                      <a:pt x="2638" y="782"/>
                    </a:lnTo>
                    <a:lnTo>
                      <a:pt x="26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546"/>
              <p:cNvSpPr/>
              <p:nvPr/>
            </p:nvSpPr>
            <p:spPr>
              <a:xfrm>
                <a:off x="5802910" y="4692749"/>
                <a:ext cx="86861" cy="69180"/>
              </a:xfrm>
              <a:custGeom>
                <a:avLst/>
                <a:gdLst/>
                <a:ahLst/>
                <a:cxnLst/>
                <a:rect l="0" t="0" r="0" b="0"/>
                <a:pathLst>
                  <a:path w="2638" h="2101" extrusionOk="0">
                    <a:moveTo>
                      <a:pt x="0" y="0"/>
                    </a:moveTo>
                    <a:lnTo>
                      <a:pt x="0" y="782"/>
                    </a:lnTo>
                    <a:lnTo>
                      <a:pt x="25" y="1050"/>
                    </a:lnTo>
                    <a:lnTo>
                      <a:pt x="98" y="1295"/>
                    </a:lnTo>
                    <a:lnTo>
                      <a:pt x="220" y="1514"/>
                    </a:lnTo>
                    <a:lnTo>
                      <a:pt x="391" y="1710"/>
                    </a:lnTo>
                    <a:lnTo>
                      <a:pt x="586" y="1856"/>
                    </a:lnTo>
                    <a:lnTo>
                      <a:pt x="806" y="1978"/>
                    </a:lnTo>
                    <a:lnTo>
                      <a:pt x="1050" y="2076"/>
                    </a:lnTo>
                    <a:lnTo>
                      <a:pt x="1319" y="2100"/>
                    </a:lnTo>
                    <a:lnTo>
                      <a:pt x="1588" y="2076"/>
                    </a:lnTo>
                    <a:lnTo>
                      <a:pt x="1832" y="1978"/>
                    </a:lnTo>
                    <a:lnTo>
                      <a:pt x="2052" y="1856"/>
                    </a:lnTo>
                    <a:lnTo>
                      <a:pt x="2247" y="1710"/>
                    </a:lnTo>
                    <a:lnTo>
                      <a:pt x="2394" y="1514"/>
                    </a:lnTo>
                    <a:lnTo>
                      <a:pt x="2516" y="1295"/>
                    </a:lnTo>
                    <a:lnTo>
                      <a:pt x="2614" y="1050"/>
                    </a:lnTo>
                    <a:lnTo>
                      <a:pt x="2638" y="782"/>
                    </a:lnTo>
                    <a:lnTo>
                      <a:pt x="26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547"/>
              <p:cNvSpPr/>
              <p:nvPr/>
            </p:nvSpPr>
            <p:spPr>
              <a:xfrm>
                <a:off x="5775232" y="4238937"/>
                <a:ext cx="502941" cy="439939"/>
              </a:xfrm>
              <a:custGeom>
                <a:avLst/>
                <a:gdLst/>
                <a:ahLst/>
                <a:cxnLst/>
                <a:rect l="0" t="0" r="0" b="0"/>
                <a:pathLst>
                  <a:path w="18806" h="13361" extrusionOk="0">
                    <a:moveTo>
                      <a:pt x="10062" y="1344"/>
                    </a:moveTo>
                    <a:lnTo>
                      <a:pt x="10673" y="1368"/>
                    </a:lnTo>
                    <a:lnTo>
                      <a:pt x="11699" y="1442"/>
                    </a:lnTo>
                    <a:lnTo>
                      <a:pt x="12529" y="1564"/>
                    </a:lnTo>
                    <a:lnTo>
                      <a:pt x="13164" y="1686"/>
                    </a:lnTo>
                    <a:lnTo>
                      <a:pt x="13628" y="1808"/>
                    </a:lnTo>
                    <a:lnTo>
                      <a:pt x="13946" y="1906"/>
                    </a:lnTo>
                    <a:lnTo>
                      <a:pt x="14166" y="2003"/>
                    </a:lnTo>
                    <a:lnTo>
                      <a:pt x="14214" y="2052"/>
                    </a:lnTo>
                    <a:lnTo>
                      <a:pt x="14288" y="2174"/>
                    </a:lnTo>
                    <a:lnTo>
                      <a:pt x="14459" y="2638"/>
                    </a:lnTo>
                    <a:lnTo>
                      <a:pt x="14678" y="3273"/>
                    </a:lnTo>
                    <a:lnTo>
                      <a:pt x="14898" y="4006"/>
                    </a:lnTo>
                    <a:lnTo>
                      <a:pt x="15313" y="5374"/>
                    </a:lnTo>
                    <a:lnTo>
                      <a:pt x="15484" y="5984"/>
                    </a:lnTo>
                    <a:lnTo>
                      <a:pt x="15460" y="6033"/>
                    </a:lnTo>
                    <a:lnTo>
                      <a:pt x="15411" y="6106"/>
                    </a:lnTo>
                    <a:lnTo>
                      <a:pt x="15313" y="6180"/>
                    </a:lnTo>
                    <a:lnTo>
                      <a:pt x="15167" y="6277"/>
                    </a:lnTo>
                    <a:lnTo>
                      <a:pt x="14972" y="6399"/>
                    </a:lnTo>
                    <a:lnTo>
                      <a:pt x="14727" y="6522"/>
                    </a:lnTo>
                    <a:lnTo>
                      <a:pt x="14410" y="6619"/>
                    </a:lnTo>
                    <a:lnTo>
                      <a:pt x="14068" y="6741"/>
                    </a:lnTo>
                    <a:lnTo>
                      <a:pt x="13677" y="6864"/>
                    </a:lnTo>
                    <a:lnTo>
                      <a:pt x="13213" y="6986"/>
                    </a:lnTo>
                    <a:lnTo>
                      <a:pt x="12725" y="7083"/>
                    </a:lnTo>
                    <a:lnTo>
                      <a:pt x="12163" y="7181"/>
                    </a:lnTo>
                    <a:lnTo>
                      <a:pt x="11552" y="7254"/>
                    </a:lnTo>
                    <a:lnTo>
                      <a:pt x="10893" y="7303"/>
                    </a:lnTo>
                    <a:lnTo>
                      <a:pt x="10185" y="7352"/>
                    </a:lnTo>
                    <a:lnTo>
                      <a:pt x="8622" y="7352"/>
                    </a:lnTo>
                    <a:lnTo>
                      <a:pt x="7913" y="7303"/>
                    </a:lnTo>
                    <a:lnTo>
                      <a:pt x="7254" y="7254"/>
                    </a:lnTo>
                    <a:lnTo>
                      <a:pt x="6643" y="7181"/>
                    </a:lnTo>
                    <a:lnTo>
                      <a:pt x="6082" y="7083"/>
                    </a:lnTo>
                    <a:lnTo>
                      <a:pt x="5593" y="6986"/>
                    </a:lnTo>
                    <a:lnTo>
                      <a:pt x="5129" y="6864"/>
                    </a:lnTo>
                    <a:lnTo>
                      <a:pt x="4738" y="6741"/>
                    </a:lnTo>
                    <a:lnTo>
                      <a:pt x="4396" y="6619"/>
                    </a:lnTo>
                    <a:lnTo>
                      <a:pt x="4079" y="6522"/>
                    </a:lnTo>
                    <a:lnTo>
                      <a:pt x="3835" y="6399"/>
                    </a:lnTo>
                    <a:lnTo>
                      <a:pt x="3639" y="6277"/>
                    </a:lnTo>
                    <a:lnTo>
                      <a:pt x="3493" y="6180"/>
                    </a:lnTo>
                    <a:lnTo>
                      <a:pt x="3395" y="6106"/>
                    </a:lnTo>
                    <a:lnTo>
                      <a:pt x="3346" y="6033"/>
                    </a:lnTo>
                    <a:lnTo>
                      <a:pt x="3322" y="5984"/>
                    </a:lnTo>
                    <a:lnTo>
                      <a:pt x="3493" y="5374"/>
                    </a:lnTo>
                    <a:lnTo>
                      <a:pt x="3908" y="4006"/>
                    </a:lnTo>
                    <a:lnTo>
                      <a:pt x="4128" y="3273"/>
                    </a:lnTo>
                    <a:lnTo>
                      <a:pt x="4347" y="2638"/>
                    </a:lnTo>
                    <a:lnTo>
                      <a:pt x="4518" y="2174"/>
                    </a:lnTo>
                    <a:lnTo>
                      <a:pt x="4592" y="2052"/>
                    </a:lnTo>
                    <a:lnTo>
                      <a:pt x="4641" y="2003"/>
                    </a:lnTo>
                    <a:lnTo>
                      <a:pt x="4860" y="1906"/>
                    </a:lnTo>
                    <a:lnTo>
                      <a:pt x="5178" y="1808"/>
                    </a:lnTo>
                    <a:lnTo>
                      <a:pt x="5642" y="1686"/>
                    </a:lnTo>
                    <a:lnTo>
                      <a:pt x="6277" y="1564"/>
                    </a:lnTo>
                    <a:lnTo>
                      <a:pt x="7107" y="1442"/>
                    </a:lnTo>
                    <a:lnTo>
                      <a:pt x="8133" y="1368"/>
                    </a:lnTo>
                    <a:lnTo>
                      <a:pt x="8744" y="1344"/>
                    </a:lnTo>
                    <a:close/>
                    <a:moveTo>
                      <a:pt x="11919" y="9916"/>
                    </a:moveTo>
                    <a:lnTo>
                      <a:pt x="12016" y="9941"/>
                    </a:lnTo>
                    <a:lnTo>
                      <a:pt x="12090" y="9990"/>
                    </a:lnTo>
                    <a:lnTo>
                      <a:pt x="12138" y="10063"/>
                    </a:lnTo>
                    <a:lnTo>
                      <a:pt x="12163" y="10161"/>
                    </a:lnTo>
                    <a:lnTo>
                      <a:pt x="12138" y="10258"/>
                    </a:lnTo>
                    <a:lnTo>
                      <a:pt x="12090" y="10332"/>
                    </a:lnTo>
                    <a:lnTo>
                      <a:pt x="12016" y="10380"/>
                    </a:lnTo>
                    <a:lnTo>
                      <a:pt x="11919" y="10405"/>
                    </a:lnTo>
                    <a:lnTo>
                      <a:pt x="6887" y="10405"/>
                    </a:lnTo>
                    <a:lnTo>
                      <a:pt x="6790" y="10380"/>
                    </a:lnTo>
                    <a:lnTo>
                      <a:pt x="6717" y="10332"/>
                    </a:lnTo>
                    <a:lnTo>
                      <a:pt x="6668" y="10258"/>
                    </a:lnTo>
                    <a:lnTo>
                      <a:pt x="6643" y="10161"/>
                    </a:lnTo>
                    <a:lnTo>
                      <a:pt x="6668" y="10063"/>
                    </a:lnTo>
                    <a:lnTo>
                      <a:pt x="6717" y="9990"/>
                    </a:lnTo>
                    <a:lnTo>
                      <a:pt x="6790" y="9941"/>
                    </a:lnTo>
                    <a:lnTo>
                      <a:pt x="6887" y="9916"/>
                    </a:lnTo>
                    <a:close/>
                    <a:moveTo>
                      <a:pt x="11626" y="10991"/>
                    </a:moveTo>
                    <a:lnTo>
                      <a:pt x="11723" y="11015"/>
                    </a:lnTo>
                    <a:lnTo>
                      <a:pt x="11797" y="11064"/>
                    </a:lnTo>
                    <a:lnTo>
                      <a:pt x="11845" y="11138"/>
                    </a:lnTo>
                    <a:lnTo>
                      <a:pt x="11870" y="11235"/>
                    </a:lnTo>
                    <a:lnTo>
                      <a:pt x="11845" y="11333"/>
                    </a:lnTo>
                    <a:lnTo>
                      <a:pt x="11797" y="11406"/>
                    </a:lnTo>
                    <a:lnTo>
                      <a:pt x="11723" y="11455"/>
                    </a:lnTo>
                    <a:lnTo>
                      <a:pt x="11626" y="11479"/>
                    </a:lnTo>
                    <a:lnTo>
                      <a:pt x="7181" y="11479"/>
                    </a:lnTo>
                    <a:lnTo>
                      <a:pt x="7083" y="11455"/>
                    </a:lnTo>
                    <a:lnTo>
                      <a:pt x="7010" y="11406"/>
                    </a:lnTo>
                    <a:lnTo>
                      <a:pt x="6961" y="11333"/>
                    </a:lnTo>
                    <a:lnTo>
                      <a:pt x="6936" y="11235"/>
                    </a:lnTo>
                    <a:lnTo>
                      <a:pt x="6961" y="11138"/>
                    </a:lnTo>
                    <a:lnTo>
                      <a:pt x="7010" y="11064"/>
                    </a:lnTo>
                    <a:lnTo>
                      <a:pt x="7083" y="11015"/>
                    </a:lnTo>
                    <a:lnTo>
                      <a:pt x="7181" y="10991"/>
                    </a:lnTo>
                    <a:close/>
                    <a:moveTo>
                      <a:pt x="4152" y="9110"/>
                    </a:moveTo>
                    <a:lnTo>
                      <a:pt x="4299" y="9159"/>
                    </a:lnTo>
                    <a:lnTo>
                      <a:pt x="4470" y="9208"/>
                    </a:lnTo>
                    <a:lnTo>
                      <a:pt x="4616" y="9281"/>
                    </a:lnTo>
                    <a:lnTo>
                      <a:pt x="4763" y="9379"/>
                    </a:lnTo>
                    <a:lnTo>
                      <a:pt x="4885" y="9501"/>
                    </a:lnTo>
                    <a:lnTo>
                      <a:pt x="5129" y="9745"/>
                    </a:lnTo>
                    <a:lnTo>
                      <a:pt x="5324" y="10039"/>
                    </a:lnTo>
                    <a:lnTo>
                      <a:pt x="5471" y="10332"/>
                    </a:lnTo>
                    <a:lnTo>
                      <a:pt x="5569" y="10649"/>
                    </a:lnTo>
                    <a:lnTo>
                      <a:pt x="5593" y="10796"/>
                    </a:lnTo>
                    <a:lnTo>
                      <a:pt x="5593" y="10918"/>
                    </a:lnTo>
                    <a:lnTo>
                      <a:pt x="5593" y="11064"/>
                    </a:lnTo>
                    <a:lnTo>
                      <a:pt x="5569" y="11162"/>
                    </a:lnTo>
                    <a:lnTo>
                      <a:pt x="5520" y="11260"/>
                    </a:lnTo>
                    <a:lnTo>
                      <a:pt x="5471" y="11357"/>
                    </a:lnTo>
                    <a:lnTo>
                      <a:pt x="5398" y="11431"/>
                    </a:lnTo>
                    <a:lnTo>
                      <a:pt x="5324" y="11504"/>
                    </a:lnTo>
                    <a:lnTo>
                      <a:pt x="5129" y="11602"/>
                    </a:lnTo>
                    <a:lnTo>
                      <a:pt x="4885" y="11675"/>
                    </a:lnTo>
                    <a:lnTo>
                      <a:pt x="4616" y="11699"/>
                    </a:lnTo>
                    <a:lnTo>
                      <a:pt x="4299" y="11724"/>
                    </a:lnTo>
                    <a:lnTo>
                      <a:pt x="3981" y="11724"/>
                    </a:lnTo>
                    <a:lnTo>
                      <a:pt x="3639" y="11699"/>
                    </a:lnTo>
                    <a:lnTo>
                      <a:pt x="3346" y="11626"/>
                    </a:lnTo>
                    <a:lnTo>
                      <a:pt x="3077" y="11504"/>
                    </a:lnTo>
                    <a:lnTo>
                      <a:pt x="2833" y="11333"/>
                    </a:lnTo>
                    <a:lnTo>
                      <a:pt x="2638" y="11162"/>
                    </a:lnTo>
                    <a:lnTo>
                      <a:pt x="2467" y="10918"/>
                    </a:lnTo>
                    <a:lnTo>
                      <a:pt x="2418" y="10820"/>
                    </a:lnTo>
                    <a:lnTo>
                      <a:pt x="2394" y="10674"/>
                    </a:lnTo>
                    <a:lnTo>
                      <a:pt x="2369" y="10551"/>
                    </a:lnTo>
                    <a:lnTo>
                      <a:pt x="2345" y="10429"/>
                    </a:lnTo>
                    <a:lnTo>
                      <a:pt x="2369" y="10283"/>
                    </a:lnTo>
                    <a:lnTo>
                      <a:pt x="2394" y="10161"/>
                    </a:lnTo>
                    <a:lnTo>
                      <a:pt x="2418" y="10039"/>
                    </a:lnTo>
                    <a:lnTo>
                      <a:pt x="2467" y="9916"/>
                    </a:lnTo>
                    <a:lnTo>
                      <a:pt x="2638" y="9697"/>
                    </a:lnTo>
                    <a:lnTo>
                      <a:pt x="2833" y="9501"/>
                    </a:lnTo>
                    <a:lnTo>
                      <a:pt x="3077" y="9330"/>
                    </a:lnTo>
                    <a:lnTo>
                      <a:pt x="3346" y="9208"/>
                    </a:lnTo>
                    <a:lnTo>
                      <a:pt x="3639" y="9135"/>
                    </a:lnTo>
                    <a:lnTo>
                      <a:pt x="3981" y="9110"/>
                    </a:lnTo>
                    <a:close/>
                    <a:moveTo>
                      <a:pt x="14825" y="9110"/>
                    </a:moveTo>
                    <a:lnTo>
                      <a:pt x="15167" y="9135"/>
                    </a:lnTo>
                    <a:lnTo>
                      <a:pt x="15460" y="9208"/>
                    </a:lnTo>
                    <a:lnTo>
                      <a:pt x="15729" y="9330"/>
                    </a:lnTo>
                    <a:lnTo>
                      <a:pt x="15973" y="9501"/>
                    </a:lnTo>
                    <a:lnTo>
                      <a:pt x="16168" y="9697"/>
                    </a:lnTo>
                    <a:lnTo>
                      <a:pt x="16339" y="9916"/>
                    </a:lnTo>
                    <a:lnTo>
                      <a:pt x="16388" y="10039"/>
                    </a:lnTo>
                    <a:lnTo>
                      <a:pt x="16412" y="10161"/>
                    </a:lnTo>
                    <a:lnTo>
                      <a:pt x="16437" y="10283"/>
                    </a:lnTo>
                    <a:lnTo>
                      <a:pt x="16461" y="10429"/>
                    </a:lnTo>
                    <a:lnTo>
                      <a:pt x="16437" y="10551"/>
                    </a:lnTo>
                    <a:lnTo>
                      <a:pt x="16412" y="10674"/>
                    </a:lnTo>
                    <a:lnTo>
                      <a:pt x="16388" y="10820"/>
                    </a:lnTo>
                    <a:lnTo>
                      <a:pt x="16339" y="10918"/>
                    </a:lnTo>
                    <a:lnTo>
                      <a:pt x="16168" y="11162"/>
                    </a:lnTo>
                    <a:lnTo>
                      <a:pt x="15973" y="11333"/>
                    </a:lnTo>
                    <a:lnTo>
                      <a:pt x="15729" y="11504"/>
                    </a:lnTo>
                    <a:lnTo>
                      <a:pt x="15460" y="11626"/>
                    </a:lnTo>
                    <a:lnTo>
                      <a:pt x="15167" y="11699"/>
                    </a:lnTo>
                    <a:lnTo>
                      <a:pt x="14825" y="11724"/>
                    </a:lnTo>
                    <a:lnTo>
                      <a:pt x="14507" y="11724"/>
                    </a:lnTo>
                    <a:lnTo>
                      <a:pt x="14190" y="11699"/>
                    </a:lnTo>
                    <a:lnTo>
                      <a:pt x="13921" y="11675"/>
                    </a:lnTo>
                    <a:lnTo>
                      <a:pt x="13677" y="11602"/>
                    </a:lnTo>
                    <a:lnTo>
                      <a:pt x="13482" y="11504"/>
                    </a:lnTo>
                    <a:lnTo>
                      <a:pt x="13408" y="11431"/>
                    </a:lnTo>
                    <a:lnTo>
                      <a:pt x="13335" y="11357"/>
                    </a:lnTo>
                    <a:lnTo>
                      <a:pt x="13286" y="11260"/>
                    </a:lnTo>
                    <a:lnTo>
                      <a:pt x="13237" y="11162"/>
                    </a:lnTo>
                    <a:lnTo>
                      <a:pt x="13213" y="11064"/>
                    </a:lnTo>
                    <a:lnTo>
                      <a:pt x="13213" y="10918"/>
                    </a:lnTo>
                    <a:lnTo>
                      <a:pt x="13213" y="10796"/>
                    </a:lnTo>
                    <a:lnTo>
                      <a:pt x="13237" y="10649"/>
                    </a:lnTo>
                    <a:lnTo>
                      <a:pt x="13335" y="10332"/>
                    </a:lnTo>
                    <a:lnTo>
                      <a:pt x="13482" y="10039"/>
                    </a:lnTo>
                    <a:lnTo>
                      <a:pt x="13677" y="9745"/>
                    </a:lnTo>
                    <a:lnTo>
                      <a:pt x="13921" y="9501"/>
                    </a:lnTo>
                    <a:lnTo>
                      <a:pt x="14043" y="9379"/>
                    </a:lnTo>
                    <a:lnTo>
                      <a:pt x="14190" y="9281"/>
                    </a:lnTo>
                    <a:lnTo>
                      <a:pt x="14337" y="9208"/>
                    </a:lnTo>
                    <a:lnTo>
                      <a:pt x="14507" y="9159"/>
                    </a:lnTo>
                    <a:lnTo>
                      <a:pt x="14654" y="9110"/>
                    </a:lnTo>
                    <a:close/>
                    <a:moveTo>
                      <a:pt x="9403" y="1"/>
                    </a:moveTo>
                    <a:lnTo>
                      <a:pt x="8280" y="25"/>
                    </a:lnTo>
                    <a:lnTo>
                      <a:pt x="7303" y="74"/>
                    </a:lnTo>
                    <a:lnTo>
                      <a:pt x="6497" y="147"/>
                    </a:lnTo>
                    <a:lnTo>
                      <a:pt x="5837" y="220"/>
                    </a:lnTo>
                    <a:lnTo>
                      <a:pt x="5324" y="318"/>
                    </a:lnTo>
                    <a:lnTo>
                      <a:pt x="4958" y="391"/>
                    </a:lnTo>
                    <a:lnTo>
                      <a:pt x="4665" y="440"/>
                    </a:lnTo>
                    <a:lnTo>
                      <a:pt x="4421" y="538"/>
                    </a:lnTo>
                    <a:lnTo>
                      <a:pt x="4201" y="660"/>
                    </a:lnTo>
                    <a:lnTo>
                      <a:pt x="3981" y="807"/>
                    </a:lnTo>
                    <a:lnTo>
                      <a:pt x="3761" y="978"/>
                    </a:lnTo>
                    <a:lnTo>
                      <a:pt x="3590" y="1173"/>
                    </a:lnTo>
                    <a:lnTo>
                      <a:pt x="3419" y="1368"/>
                    </a:lnTo>
                    <a:lnTo>
                      <a:pt x="3273" y="1588"/>
                    </a:lnTo>
                    <a:lnTo>
                      <a:pt x="3175" y="1808"/>
                    </a:lnTo>
                    <a:lnTo>
                      <a:pt x="2272" y="4153"/>
                    </a:lnTo>
                    <a:lnTo>
                      <a:pt x="928" y="4153"/>
                    </a:lnTo>
                    <a:lnTo>
                      <a:pt x="831" y="4177"/>
                    </a:lnTo>
                    <a:lnTo>
                      <a:pt x="733" y="4226"/>
                    </a:lnTo>
                    <a:lnTo>
                      <a:pt x="635" y="4299"/>
                    </a:lnTo>
                    <a:lnTo>
                      <a:pt x="464" y="4446"/>
                    </a:lnTo>
                    <a:lnTo>
                      <a:pt x="293" y="4641"/>
                    </a:lnTo>
                    <a:lnTo>
                      <a:pt x="171" y="4861"/>
                    </a:lnTo>
                    <a:lnTo>
                      <a:pt x="73" y="5105"/>
                    </a:lnTo>
                    <a:lnTo>
                      <a:pt x="25" y="5349"/>
                    </a:lnTo>
                    <a:lnTo>
                      <a:pt x="0" y="5569"/>
                    </a:lnTo>
                    <a:lnTo>
                      <a:pt x="25" y="5764"/>
                    </a:lnTo>
                    <a:lnTo>
                      <a:pt x="73" y="5911"/>
                    </a:lnTo>
                    <a:lnTo>
                      <a:pt x="171" y="6033"/>
                    </a:lnTo>
                    <a:lnTo>
                      <a:pt x="293" y="6106"/>
                    </a:lnTo>
                    <a:lnTo>
                      <a:pt x="464" y="6155"/>
                    </a:lnTo>
                    <a:lnTo>
                      <a:pt x="635" y="6204"/>
                    </a:lnTo>
                    <a:lnTo>
                      <a:pt x="1466" y="6204"/>
                    </a:lnTo>
                    <a:lnTo>
                      <a:pt x="1148" y="7034"/>
                    </a:lnTo>
                    <a:lnTo>
                      <a:pt x="1002" y="7547"/>
                    </a:lnTo>
                    <a:lnTo>
                      <a:pt x="879" y="8109"/>
                    </a:lnTo>
                    <a:lnTo>
                      <a:pt x="782" y="8695"/>
                    </a:lnTo>
                    <a:lnTo>
                      <a:pt x="757" y="9233"/>
                    </a:lnTo>
                    <a:lnTo>
                      <a:pt x="757" y="13360"/>
                    </a:lnTo>
                    <a:lnTo>
                      <a:pt x="18049" y="13360"/>
                    </a:lnTo>
                    <a:lnTo>
                      <a:pt x="18049" y="9233"/>
                    </a:lnTo>
                    <a:lnTo>
                      <a:pt x="18024" y="8695"/>
                    </a:lnTo>
                    <a:lnTo>
                      <a:pt x="17927" y="8109"/>
                    </a:lnTo>
                    <a:lnTo>
                      <a:pt x="17805" y="7547"/>
                    </a:lnTo>
                    <a:lnTo>
                      <a:pt x="17658" y="7034"/>
                    </a:lnTo>
                    <a:lnTo>
                      <a:pt x="17341" y="6204"/>
                    </a:lnTo>
                    <a:lnTo>
                      <a:pt x="18171" y="6204"/>
                    </a:lnTo>
                    <a:lnTo>
                      <a:pt x="18342" y="6155"/>
                    </a:lnTo>
                    <a:lnTo>
                      <a:pt x="18513" y="6106"/>
                    </a:lnTo>
                    <a:lnTo>
                      <a:pt x="18635" y="6033"/>
                    </a:lnTo>
                    <a:lnTo>
                      <a:pt x="18733" y="5911"/>
                    </a:lnTo>
                    <a:lnTo>
                      <a:pt x="18782" y="5764"/>
                    </a:lnTo>
                    <a:lnTo>
                      <a:pt x="18806" y="5569"/>
                    </a:lnTo>
                    <a:lnTo>
                      <a:pt x="18782" y="5349"/>
                    </a:lnTo>
                    <a:lnTo>
                      <a:pt x="18733" y="5105"/>
                    </a:lnTo>
                    <a:lnTo>
                      <a:pt x="18635" y="4861"/>
                    </a:lnTo>
                    <a:lnTo>
                      <a:pt x="18513" y="4641"/>
                    </a:lnTo>
                    <a:lnTo>
                      <a:pt x="18342" y="4446"/>
                    </a:lnTo>
                    <a:lnTo>
                      <a:pt x="18171" y="4299"/>
                    </a:lnTo>
                    <a:lnTo>
                      <a:pt x="18073" y="4226"/>
                    </a:lnTo>
                    <a:lnTo>
                      <a:pt x="17976" y="4177"/>
                    </a:lnTo>
                    <a:lnTo>
                      <a:pt x="17878" y="4153"/>
                    </a:lnTo>
                    <a:lnTo>
                      <a:pt x="16535" y="4153"/>
                    </a:lnTo>
                    <a:lnTo>
                      <a:pt x="15631" y="1808"/>
                    </a:lnTo>
                    <a:lnTo>
                      <a:pt x="15533" y="1588"/>
                    </a:lnTo>
                    <a:lnTo>
                      <a:pt x="15387" y="1368"/>
                    </a:lnTo>
                    <a:lnTo>
                      <a:pt x="15216" y="1173"/>
                    </a:lnTo>
                    <a:lnTo>
                      <a:pt x="15045" y="978"/>
                    </a:lnTo>
                    <a:lnTo>
                      <a:pt x="14825" y="807"/>
                    </a:lnTo>
                    <a:lnTo>
                      <a:pt x="14605" y="660"/>
                    </a:lnTo>
                    <a:lnTo>
                      <a:pt x="14385" y="538"/>
                    </a:lnTo>
                    <a:lnTo>
                      <a:pt x="14141" y="440"/>
                    </a:lnTo>
                    <a:lnTo>
                      <a:pt x="13848" y="391"/>
                    </a:lnTo>
                    <a:lnTo>
                      <a:pt x="13482" y="318"/>
                    </a:lnTo>
                    <a:lnTo>
                      <a:pt x="12969" y="220"/>
                    </a:lnTo>
                    <a:lnTo>
                      <a:pt x="12309" y="147"/>
                    </a:lnTo>
                    <a:lnTo>
                      <a:pt x="11503" y="74"/>
                    </a:lnTo>
                    <a:lnTo>
                      <a:pt x="10527" y="25"/>
                    </a:lnTo>
                    <a:lnTo>
                      <a:pt x="940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Shape 446"/>
            <p:cNvSpPr/>
            <p:nvPr/>
          </p:nvSpPr>
          <p:spPr>
            <a:xfrm>
              <a:off x="697315" y="3376938"/>
              <a:ext cx="416854" cy="530049"/>
            </a:xfrm>
            <a:custGeom>
              <a:avLst/>
              <a:gdLst/>
              <a:ahLst/>
              <a:cxnLst/>
              <a:rect l="0" t="0" r="0" b="0"/>
              <a:pathLst>
                <a:path w="15290" h="15290" extrusionOk="0">
                  <a:moveTo>
                    <a:pt x="4519" y="6815"/>
                  </a:moveTo>
                  <a:lnTo>
                    <a:pt x="4690" y="6839"/>
                  </a:lnTo>
                  <a:lnTo>
                    <a:pt x="4861" y="6888"/>
                  </a:lnTo>
                  <a:lnTo>
                    <a:pt x="5007" y="6986"/>
                  </a:lnTo>
                  <a:lnTo>
                    <a:pt x="5154" y="7084"/>
                  </a:lnTo>
                  <a:lnTo>
                    <a:pt x="5251" y="7230"/>
                  </a:lnTo>
                  <a:lnTo>
                    <a:pt x="5325" y="7401"/>
                  </a:lnTo>
                  <a:lnTo>
                    <a:pt x="5374" y="7572"/>
                  </a:lnTo>
                  <a:lnTo>
                    <a:pt x="5398" y="7767"/>
                  </a:lnTo>
                  <a:lnTo>
                    <a:pt x="5374" y="7963"/>
                  </a:lnTo>
                  <a:lnTo>
                    <a:pt x="5325" y="8134"/>
                  </a:lnTo>
                  <a:lnTo>
                    <a:pt x="5251" y="8305"/>
                  </a:lnTo>
                  <a:lnTo>
                    <a:pt x="5154" y="8451"/>
                  </a:lnTo>
                  <a:lnTo>
                    <a:pt x="5007" y="8549"/>
                  </a:lnTo>
                  <a:lnTo>
                    <a:pt x="4861" y="8647"/>
                  </a:lnTo>
                  <a:lnTo>
                    <a:pt x="4690" y="8696"/>
                  </a:lnTo>
                  <a:lnTo>
                    <a:pt x="4519" y="8720"/>
                  </a:lnTo>
                  <a:lnTo>
                    <a:pt x="4348" y="8696"/>
                  </a:lnTo>
                  <a:lnTo>
                    <a:pt x="4177" y="8647"/>
                  </a:lnTo>
                  <a:lnTo>
                    <a:pt x="4030" y="8549"/>
                  </a:lnTo>
                  <a:lnTo>
                    <a:pt x="3884" y="8451"/>
                  </a:lnTo>
                  <a:lnTo>
                    <a:pt x="3786" y="8305"/>
                  </a:lnTo>
                  <a:lnTo>
                    <a:pt x="3713" y="8134"/>
                  </a:lnTo>
                  <a:lnTo>
                    <a:pt x="3664" y="7963"/>
                  </a:lnTo>
                  <a:lnTo>
                    <a:pt x="3640" y="7767"/>
                  </a:lnTo>
                  <a:lnTo>
                    <a:pt x="3664" y="7572"/>
                  </a:lnTo>
                  <a:lnTo>
                    <a:pt x="3713" y="7401"/>
                  </a:lnTo>
                  <a:lnTo>
                    <a:pt x="3786" y="7230"/>
                  </a:lnTo>
                  <a:lnTo>
                    <a:pt x="3884" y="7084"/>
                  </a:lnTo>
                  <a:lnTo>
                    <a:pt x="4030" y="6986"/>
                  </a:lnTo>
                  <a:lnTo>
                    <a:pt x="4177" y="6888"/>
                  </a:lnTo>
                  <a:lnTo>
                    <a:pt x="4348" y="6839"/>
                  </a:lnTo>
                  <a:lnTo>
                    <a:pt x="4519" y="6815"/>
                  </a:lnTo>
                  <a:close/>
                  <a:moveTo>
                    <a:pt x="10771" y="6815"/>
                  </a:moveTo>
                  <a:lnTo>
                    <a:pt x="10942" y="6839"/>
                  </a:lnTo>
                  <a:lnTo>
                    <a:pt x="11113" y="6888"/>
                  </a:lnTo>
                  <a:lnTo>
                    <a:pt x="11260" y="6986"/>
                  </a:lnTo>
                  <a:lnTo>
                    <a:pt x="11406" y="7084"/>
                  </a:lnTo>
                  <a:lnTo>
                    <a:pt x="11504" y="7230"/>
                  </a:lnTo>
                  <a:lnTo>
                    <a:pt x="11577" y="7401"/>
                  </a:lnTo>
                  <a:lnTo>
                    <a:pt x="11626" y="7572"/>
                  </a:lnTo>
                  <a:lnTo>
                    <a:pt x="11650" y="7767"/>
                  </a:lnTo>
                  <a:lnTo>
                    <a:pt x="11626" y="7963"/>
                  </a:lnTo>
                  <a:lnTo>
                    <a:pt x="11577" y="8134"/>
                  </a:lnTo>
                  <a:lnTo>
                    <a:pt x="11504" y="8305"/>
                  </a:lnTo>
                  <a:lnTo>
                    <a:pt x="11406" y="8451"/>
                  </a:lnTo>
                  <a:lnTo>
                    <a:pt x="11260" y="8549"/>
                  </a:lnTo>
                  <a:lnTo>
                    <a:pt x="11113" y="8647"/>
                  </a:lnTo>
                  <a:lnTo>
                    <a:pt x="10942" y="8696"/>
                  </a:lnTo>
                  <a:lnTo>
                    <a:pt x="10771" y="8720"/>
                  </a:lnTo>
                  <a:lnTo>
                    <a:pt x="10600" y="8696"/>
                  </a:lnTo>
                  <a:lnTo>
                    <a:pt x="10429" y="8647"/>
                  </a:lnTo>
                  <a:lnTo>
                    <a:pt x="10283" y="8549"/>
                  </a:lnTo>
                  <a:lnTo>
                    <a:pt x="10136" y="8451"/>
                  </a:lnTo>
                  <a:lnTo>
                    <a:pt x="10038" y="8305"/>
                  </a:lnTo>
                  <a:lnTo>
                    <a:pt x="9965" y="8134"/>
                  </a:lnTo>
                  <a:lnTo>
                    <a:pt x="9916" y="7963"/>
                  </a:lnTo>
                  <a:lnTo>
                    <a:pt x="9892" y="7767"/>
                  </a:lnTo>
                  <a:lnTo>
                    <a:pt x="9916" y="7572"/>
                  </a:lnTo>
                  <a:lnTo>
                    <a:pt x="9965" y="7401"/>
                  </a:lnTo>
                  <a:lnTo>
                    <a:pt x="10038" y="7230"/>
                  </a:lnTo>
                  <a:lnTo>
                    <a:pt x="10136" y="7084"/>
                  </a:lnTo>
                  <a:lnTo>
                    <a:pt x="10283" y="6986"/>
                  </a:lnTo>
                  <a:lnTo>
                    <a:pt x="10429" y="6888"/>
                  </a:lnTo>
                  <a:lnTo>
                    <a:pt x="10600" y="6839"/>
                  </a:lnTo>
                  <a:lnTo>
                    <a:pt x="10771" y="6815"/>
                  </a:lnTo>
                  <a:close/>
                  <a:moveTo>
                    <a:pt x="11308" y="10210"/>
                  </a:moveTo>
                  <a:lnTo>
                    <a:pt x="11406" y="10234"/>
                  </a:lnTo>
                  <a:lnTo>
                    <a:pt x="11479" y="10259"/>
                  </a:lnTo>
                  <a:lnTo>
                    <a:pt x="11577" y="10307"/>
                  </a:lnTo>
                  <a:lnTo>
                    <a:pt x="11650" y="10356"/>
                  </a:lnTo>
                  <a:lnTo>
                    <a:pt x="11699" y="10430"/>
                  </a:lnTo>
                  <a:lnTo>
                    <a:pt x="11748" y="10527"/>
                  </a:lnTo>
                  <a:lnTo>
                    <a:pt x="11772" y="10625"/>
                  </a:lnTo>
                  <a:lnTo>
                    <a:pt x="11797" y="10698"/>
                  </a:lnTo>
                  <a:lnTo>
                    <a:pt x="11772" y="10796"/>
                  </a:lnTo>
                  <a:lnTo>
                    <a:pt x="11748" y="10894"/>
                  </a:lnTo>
                  <a:lnTo>
                    <a:pt x="11699" y="10967"/>
                  </a:lnTo>
                  <a:lnTo>
                    <a:pt x="11650" y="11065"/>
                  </a:lnTo>
                  <a:lnTo>
                    <a:pt x="11235" y="11431"/>
                  </a:lnTo>
                  <a:lnTo>
                    <a:pt x="10795" y="11773"/>
                  </a:lnTo>
                  <a:lnTo>
                    <a:pt x="10307" y="12041"/>
                  </a:lnTo>
                  <a:lnTo>
                    <a:pt x="9819" y="12286"/>
                  </a:lnTo>
                  <a:lnTo>
                    <a:pt x="9281" y="12457"/>
                  </a:lnTo>
                  <a:lnTo>
                    <a:pt x="8768" y="12603"/>
                  </a:lnTo>
                  <a:lnTo>
                    <a:pt x="8207" y="12676"/>
                  </a:lnTo>
                  <a:lnTo>
                    <a:pt x="7645" y="12701"/>
                  </a:lnTo>
                  <a:lnTo>
                    <a:pt x="7083" y="12676"/>
                  </a:lnTo>
                  <a:lnTo>
                    <a:pt x="6521" y="12603"/>
                  </a:lnTo>
                  <a:lnTo>
                    <a:pt x="6009" y="12457"/>
                  </a:lnTo>
                  <a:lnTo>
                    <a:pt x="5471" y="12286"/>
                  </a:lnTo>
                  <a:lnTo>
                    <a:pt x="4983" y="12041"/>
                  </a:lnTo>
                  <a:lnTo>
                    <a:pt x="4494" y="11773"/>
                  </a:lnTo>
                  <a:lnTo>
                    <a:pt x="4055" y="11431"/>
                  </a:lnTo>
                  <a:lnTo>
                    <a:pt x="3640" y="11065"/>
                  </a:lnTo>
                  <a:lnTo>
                    <a:pt x="3591" y="10967"/>
                  </a:lnTo>
                  <a:lnTo>
                    <a:pt x="3542" y="10894"/>
                  </a:lnTo>
                  <a:lnTo>
                    <a:pt x="3517" y="10796"/>
                  </a:lnTo>
                  <a:lnTo>
                    <a:pt x="3493" y="10698"/>
                  </a:lnTo>
                  <a:lnTo>
                    <a:pt x="3517" y="10625"/>
                  </a:lnTo>
                  <a:lnTo>
                    <a:pt x="3542" y="10527"/>
                  </a:lnTo>
                  <a:lnTo>
                    <a:pt x="3591" y="10430"/>
                  </a:lnTo>
                  <a:lnTo>
                    <a:pt x="3640" y="10356"/>
                  </a:lnTo>
                  <a:lnTo>
                    <a:pt x="3713" y="10307"/>
                  </a:lnTo>
                  <a:lnTo>
                    <a:pt x="3811" y="10259"/>
                  </a:lnTo>
                  <a:lnTo>
                    <a:pt x="3884" y="10234"/>
                  </a:lnTo>
                  <a:lnTo>
                    <a:pt x="3981" y="10210"/>
                  </a:lnTo>
                  <a:lnTo>
                    <a:pt x="4079" y="10234"/>
                  </a:lnTo>
                  <a:lnTo>
                    <a:pt x="4177" y="10259"/>
                  </a:lnTo>
                  <a:lnTo>
                    <a:pt x="4250" y="10307"/>
                  </a:lnTo>
                  <a:lnTo>
                    <a:pt x="4323" y="10356"/>
                  </a:lnTo>
                  <a:lnTo>
                    <a:pt x="4690" y="10674"/>
                  </a:lnTo>
                  <a:lnTo>
                    <a:pt x="5056" y="10942"/>
                  </a:lnTo>
                  <a:lnTo>
                    <a:pt x="5447" y="11187"/>
                  </a:lnTo>
                  <a:lnTo>
                    <a:pt x="5862" y="11382"/>
                  </a:lnTo>
                  <a:lnTo>
                    <a:pt x="6277" y="11529"/>
                  </a:lnTo>
                  <a:lnTo>
                    <a:pt x="6717" y="11651"/>
                  </a:lnTo>
                  <a:lnTo>
                    <a:pt x="7181" y="11700"/>
                  </a:lnTo>
                  <a:lnTo>
                    <a:pt x="7645" y="11724"/>
                  </a:lnTo>
                  <a:lnTo>
                    <a:pt x="8109" y="11700"/>
                  </a:lnTo>
                  <a:lnTo>
                    <a:pt x="8573" y="11651"/>
                  </a:lnTo>
                  <a:lnTo>
                    <a:pt x="9013" y="11529"/>
                  </a:lnTo>
                  <a:lnTo>
                    <a:pt x="9428" y="11382"/>
                  </a:lnTo>
                  <a:lnTo>
                    <a:pt x="9843" y="11187"/>
                  </a:lnTo>
                  <a:lnTo>
                    <a:pt x="10234" y="10942"/>
                  </a:lnTo>
                  <a:lnTo>
                    <a:pt x="10600" y="10674"/>
                  </a:lnTo>
                  <a:lnTo>
                    <a:pt x="10966" y="10356"/>
                  </a:lnTo>
                  <a:lnTo>
                    <a:pt x="11040" y="10307"/>
                  </a:lnTo>
                  <a:lnTo>
                    <a:pt x="11113" y="10259"/>
                  </a:lnTo>
                  <a:lnTo>
                    <a:pt x="11211" y="10234"/>
                  </a:lnTo>
                  <a:lnTo>
                    <a:pt x="11308" y="10210"/>
                  </a:lnTo>
                  <a:close/>
                  <a:moveTo>
                    <a:pt x="7254" y="1"/>
                  </a:moveTo>
                  <a:lnTo>
                    <a:pt x="6863" y="50"/>
                  </a:lnTo>
                  <a:lnTo>
                    <a:pt x="6473" y="99"/>
                  </a:lnTo>
                  <a:lnTo>
                    <a:pt x="6106" y="147"/>
                  </a:lnTo>
                  <a:lnTo>
                    <a:pt x="5740" y="245"/>
                  </a:lnTo>
                  <a:lnTo>
                    <a:pt x="5374" y="343"/>
                  </a:lnTo>
                  <a:lnTo>
                    <a:pt x="5007" y="465"/>
                  </a:lnTo>
                  <a:lnTo>
                    <a:pt x="4665" y="611"/>
                  </a:lnTo>
                  <a:lnTo>
                    <a:pt x="4323" y="758"/>
                  </a:lnTo>
                  <a:lnTo>
                    <a:pt x="4006" y="929"/>
                  </a:lnTo>
                  <a:lnTo>
                    <a:pt x="3688" y="1100"/>
                  </a:lnTo>
                  <a:lnTo>
                    <a:pt x="3371" y="1295"/>
                  </a:lnTo>
                  <a:lnTo>
                    <a:pt x="3078" y="1515"/>
                  </a:lnTo>
                  <a:lnTo>
                    <a:pt x="2785" y="1735"/>
                  </a:lnTo>
                  <a:lnTo>
                    <a:pt x="2516" y="1979"/>
                  </a:lnTo>
                  <a:lnTo>
                    <a:pt x="2247" y="2248"/>
                  </a:lnTo>
                  <a:lnTo>
                    <a:pt x="1979" y="2516"/>
                  </a:lnTo>
                  <a:lnTo>
                    <a:pt x="1735" y="2785"/>
                  </a:lnTo>
                  <a:lnTo>
                    <a:pt x="1515" y="3078"/>
                  </a:lnTo>
                  <a:lnTo>
                    <a:pt x="1295" y="3371"/>
                  </a:lnTo>
                  <a:lnTo>
                    <a:pt x="1100" y="3689"/>
                  </a:lnTo>
                  <a:lnTo>
                    <a:pt x="929" y="4006"/>
                  </a:lnTo>
                  <a:lnTo>
                    <a:pt x="758" y="4324"/>
                  </a:lnTo>
                  <a:lnTo>
                    <a:pt x="611" y="4666"/>
                  </a:lnTo>
                  <a:lnTo>
                    <a:pt x="465" y="5008"/>
                  </a:lnTo>
                  <a:lnTo>
                    <a:pt x="342" y="5374"/>
                  </a:lnTo>
                  <a:lnTo>
                    <a:pt x="245" y="5740"/>
                  </a:lnTo>
                  <a:lnTo>
                    <a:pt x="147" y="6107"/>
                  </a:lnTo>
                  <a:lnTo>
                    <a:pt x="98" y="6473"/>
                  </a:lnTo>
                  <a:lnTo>
                    <a:pt x="49" y="6864"/>
                  </a:lnTo>
                  <a:lnTo>
                    <a:pt x="1" y="7255"/>
                  </a:lnTo>
                  <a:lnTo>
                    <a:pt x="1" y="7645"/>
                  </a:lnTo>
                  <a:lnTo>
                    <a:pt x="1" y="8036"/>
                  </a:lnTo>
                  <a:lnTo>
                    <a:pt x="49" y="8427"/>
                  </a:lnTo>
                  <a:lnTo>
                    <a:pt x="98" y="8818"/>
                  </a:lnTo>
                  <a:lnTo>
                    <a:pt x="147" y="9184"/>
                  </a:lnTo>
                  <a:lnTo>
                    <a:pt x="245" y="9550"/>
                  </a:lnTo>
                  <a:lnTo>
                    <a:pt x="342" y="9917"/>
                  </a:lnTo>
                  <a:lnTo>
                    <a:pt x="465" y="10283"/>
                  </a:lnTo>
                  <a:lnTo>
                    <a:pt x="611" y="10625"/>
                  </a:lnTo>
                  <a:lnTo>
                    <a:pt x="758" y="10967"/>
                  </a:lnTo>
                  <a:lnTo>
                    <a:pt x="929" y="11284"/>
                  </a:lnTo>
                  <a:lnTo>
                    <a:pt x="1100" y="11602"/>
                  </a:lnTo>
                  <a:lnTo>
                    <a:pt x="1295" y="11919"/>
                  </a:lnTo>
                  <a:lnTo>
                    <a:pt x="1515" y="12212"/>
                  </a:lnTo>
                  <a:lnTo>
                    <a:pt x="1735" y="12506"/>
                  </a:lnTo>
                  <a:lnTo>
                    <a:pt x="1979" y="12774"/>
                  </a:lnTo>
                  <a:lnTo>
                    <a:pt x="2247" y="13043"/>
                  </a:lnTo>
                  <a:lnTo>
                    <a:pt x="2516" y="13311"/>
                  </a:lnTo>
                  <a:lnTo>
                    <a:pt x="2785" y="13556"/>
                  </a:lnTo>
                  <a:lnTo>
                    <a:pt x="3078" y="13776"/>
                  </a:lnTo>
                  <a:lnTo>
                    <a:pt x="3371" y="13995"/>
                  </a:lnTo>
                  <a:lnTo>
                    <a:pt x="3688" y="14191"/>
                  </a:lnTo>
                  <a:lnTo>
                    <a:pt x="4006" y="14362"/>
                  </a:lnTo>
                  <a:lnTo>
                    <a:pt x="4323" y="14533"/>
                  </a:lnTo>
                  <a:lnTo>
                    <a:pt x="4665" y="14679"/>
                  </a:lnTo>
                  <a:lnTo>
                    <a:pt x="5007" y="14826"/>
                  </a:lnTo>
                  <a:lnTo>
                    <a:pt x="5374" y="14948"/>
                  </a:lnTo>
                  <a:lnTo>
                    <a:pt x="5740" y="15046"/>
                  </a:lnTo>
                  <a:lnTo>
                    <a:pt x="6106" y="15143"/>
                  </a:lnTo>
                  <a:lnTo>
                    <a:pt x="6473" y="15192"/>
                  </a:lnTo>
                  <a:lnTo>
                    <a:pt x="6863" y="15241"/>
                  </a:lnTo>
                  <a:lnTo>
                    <a:pt x="7254" y="15290"/>
                  </a:lnTo>
                  <a:lnTo>
                    <a:pt x="8036" y="15290"/>
                  </a:lnTo>
                  <a:lnTo>
                    <a:pt x="8426" y="15241"/>
                  </a:lnTo>
                  <a:lnTo>
                    <a:pt x="8817" y="15192"/>
                  </a:lnTo>
                  <a:lnTo>
                    <a:pt x="9184" y="15143"/>
                  </a:lnTo>
                  <a:lnTo>
                    <a:pt x="9550" y="15046"/>
                  </a:lnTo>
                  <a:lnTo>
                    <a:pt x="9916" y="14948"/>
                  </a:lnTo>
                  <a:lnTo>
                    <a:pt x="10283" y="14826"/>
                  </a:lnTo>
                  <a:lnTo>
                    <a:pt x="10625" y="14679"/>
                  </a:lnTo>
                  <a:lnTo>
                    <a:pt x="10966" y="14533"/>
                  </a:lnTo>
                  <a:lnTo>
                    <a:pt x="11284" y="14362"/>
                  </a:lnTo>
                  <a:lnTo>
                    <a:pt x="11601" y="14191"/>
                  </a:lnTo>
                  <a:lnTo>
                    <a:pt x="11919" y="13995"/>
                  </a:lnTo>
                  <a:lnTo>
                    <a:pt x="12212" y="13776"/>
                  </a:lnTo>
                  <a:lnTo>
                    <a:pt x="12505" y="13556"/>
                  </a:lnTo>
                  <a:lnTo>
                    <a:pt x="12774" y="13311"/>
                  </a:lnTo>
                  <a:lnTo>
                    <a:pt x="13042" y="13043"/>
                  </a:lnTo>
                  <a:lnTo>
                    <a:pt x="13311" y="12774"/>
                  </a:lnTo>
                  <a:lnTo>
                    <a:pt x="13555" y="12506"/>
                  </a:lnTo>
                  <a:lnTo>
                    <a:pt x="13775" y="12212"/>
                  </a:lnTo>
                  <a:lnTo>
                    <a:pt x="13995" y="11919"/>
                  </a:lnTo>
                  <a:lnTo>
                    <a:pt x="14190" y="11602"/>
                  </a:lnTo>
                  <a:lnTo>
                    <a:pt x="14361" y="11284"/>
                  </a:lnTo>
                  <a:lnTo>
                    <a:pt x="14532" y="10967"/>
                  </a:lnTo>
                  <a:lnTo>
                    <a:pt x="14679" y="10625"/>
                  </a:lnTo>
                  <a:lnTo>
                    <a:pt x="14825" y="10283"/>
                  </a:lnTo>
                  <a:lnTo>
                    <a:pt x="14947" y="9917"/>
                  </a:lnTo>
                  <a:lnTo>
                    <a:pt x="15045" y="9550"/>
                  </a:lnTo>
                  <a:lnTo>
                    <a:pt x="15143" y="9184"/>
                  </a:lnTo>
                  <a:lnTo>
                    <a:pt x="15192" y="8818"/>
                  </a:lnTo>
                  <a:lnTo>
                    <a:pt x="15240" y="8427"/>
                  </a:lnTo>
                  <a:lnTo>
                    <a:pt x="15289" y="8036"/>
                  </a:lnTo>
                  <a:lnTo>
                    <a:pt x="15289" y="7645"/>
                  </a:lnTo>
                  <a:lnTo>
                    <a:pt x="15289" y="7255"/>
                  </a:lnTo>
                  <a:lnTo>
                    <a:pt x="15240" y="6864"/>
                  </a:lnTo>
                  <a:lnTo>
                    <a:pt x="15192" y="6473"/>
                  </a:lnTo>
                  <a:lnTo>
                    <a:pt x="15143" y="6107"/>
                  </a:lnTo>
                  <a:lnTo>
                    <a:pt x="15045" y="5740"/>
                  </a:lnTo>
                  <a:lnTo>
                    <a:pt x="14947" y="5374"/>
                  </a:lnTo>
                  <a:lnTo>
                    <a:pt x="14825" y="5008"/>
                  </a:lnTo>
                  <a:lnTo>
                    <a:pt x="14679" y="4666"/>
                  </a:lnTo>
                  <a:lnTo>
                    <a:pt x="14532" y="4324"/>
                  </a:lnTo>
                  <a:lnTo>
                    <a:pt x="14361" y="4006"/>
                  </a:lnTo>
                  <a:lnTo>
                    <a:pt x="14190" y="3689"/>
                  </a:lnTo>
                  <a:lnTo>
                    <a:pt x="13995" y="3371"/>
                  </a:lnTo>
                  <a:lnTo>
                    <a:pt x="13775" y="3078"/>
                  </a:lnTo>
                  <a:lnTo>
                    <a:pt x="13555" y="2785"/>
                  </a:lnTo>
                  <a:lnTo>
                    <a:pt x="13311" y="2516"/>
                  </a:lnTo>
                  <a:lnTo>
                    <a:pt x="13042" y="2248"/>
                  </a:lnTo>
                  <a:lnTo>
                    <a:pt x="12774" y="1979"/>
                  </a:lnTo>
                  <a:lnTo>
                    <a:pt x="12505" y="1735"/>
                  </a:lnTo>
                  <a:lnTo>
                    <a:pt x="12212" y="1515"/>
                  </a:lnTo>
                  <a:lnTo>
                    <a:pt x="11919" y="1295"/>
                  </a:lnTo>
                  <a:lnTo>
                    <a:pt x="11601" y="1100"/>
                  </a:lnTo>
                  <a:lnTo>
                    <a:pt x="11284" y="929"/>
                  </a:lnTo>
                  <a:lnTo>
                    <a:pt x="10966" y="758"/>
                  </a:lnTo>
                  <a:lnTo>
                    <a:pt x="10625" y="611"/>
                  </a:lnTo>
                  <a:lnTo>
                    <a:pt x="10283" y="465"/>
                  </a:lnTo>
                  <a:lnTo>
                    <a:pt x="9916" y="343"/>
                  </a:lnTo>
                  <a:lnTo>
                    <a:pt x="9550" y="245"/>
                  </a:lnTo>
                  <a:lnTo>
                    <a:pt x="9184" y="147"/>
                  </a:lnTo>
                  <a:lnTo>
                    <a:pt x="8817" y="99"/>
                  </a:lnTo>
                  <a:lnTo>
                    <a:pt x="8426" y="50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下カーブ矢印 11"/>
            <p:cNvSpPr/>
            <p:nvPr/>
          </p:nvSpPr>
          <p:spPr>
            <a:xfrm>
              <a:off x="909975" y="2917417"/>
              <a:ext cx="2481362" cy="380346"/>
            </a:xfrm>
            <a:prstGeom prst="curvedDownArrow">
              <a:avLst/>
            </a:prstGeom>
            <a:solidFill>
              <a:srgbClr val="2185C5"/>
            </a:solidFill>
            <a:ln>
              <a:solidFill>
                <a:srgbClr val="218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下カーブ矢印 12"/>
            <p:cNvSpPr/>
            <p:nvPr/>
          </p:nvSpPr>
          <p:spPr>
            <a:xfrm rot="10800000">
              <a:off x="864400" y="3979600"/>
              <a:ext cx="2526936" cy="406953"/>
            </a:xfrm>
            <a:prstGeom prst="curvedDownArrow">
              <a:avLst/>
            </a:prstGeom>
            <a:solidFill>
              <a:srgbClr val="2185C5"/>
            </a:solidFill>
            <a:ln>
              <a:solidFill>
                <a:srgbClr val="218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407250" y="3492686"/>
              <a:ext cx="14142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i="1" dirty="0" smtClean="0">
                  <a:solidFill>
                    <a:srgbClr val="2185C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“WOW UX”</a:t>
              </a:r>
              <a:endParaRPr kumimoji="1" lang="ja-JP" altLang="en-US" sz="1600" b="1" i="1" dirty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4945046" y="793026"/>
            <a:ext cx="382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製品</a:t>
            </a:r>
            <a:r>
              <a:rPr lang="ja-JP" altLang="en-US" sz="1600" b="1" dirty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やサービスを</a:t>
            </a:r>
            <a:r>
              <a:rPr lang="ja-JP" altLang="en-US" sz="1600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通じた</a:t>
            </a:r>
            <a:r>
              <a:rPr lang="en-US" altLang="ja-JP" sz="1600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WOW</a:t>
            </a:r>
            <a:r>
              <a:rPr lang="ja-JP" altLang="en-US" sz="1600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と感じるユーザーの体験を</a:t>
            </a:r>
            <a:r>
              <a:rPr lang="ja-JP" altLang="en-US" sz="1600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、</a:t>
            </a:r>
            <a:r>
              <a:rPr lang="en-US" altLang="ja-JP" sz="1600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WOW UX</a:t>
            </a:r>
            <a:r>
              <a:rPr lang="ja-JP" altLang="en-US" sz="1600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と呼ぶ。</a:t>
            </a:r>
            <a:endParaRPr kumimoji="1" lang="ja-JP" altLang="en-US" sz="1600" b="1" dirty="0"/>
          </a:p>
        </p:txBody>
      </p:sp>
      <p:sp>
        <p:nvSpPr>
          <p:cNvPr id="19" name="Shape 78"/>
          <p:cNvSpPr txBox="1">
            <a:spLocks/>
          </p:cNvSpPr>
          <p:nvPr/>
        </p:nvSpPr>
        <p:spPr>
          <a:xfrm>
            <a:off x="5068359" y="3490075"/>
            <a:ext cx="3699859" cy="981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  <a:buClr>
                <a:srgbClr val="677480"/>
              </a:buClr>
              <a:buSzPts val="3000"/>
            </a:pPr>
            <a:r>
              <a:rPr lang="ja-JP" altLang="en-US" sz="16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狩野モデルにおける魅力的品質</a:t>
            </a:r>
            <a:r>
              <a:rPr lang="en-US" altLang="ja-JP" sz="16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i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充足されると満足を感じるが、不充足でも不満と感じない品質要素</a:t>
            </a:r>
            <a:r>
              <a:rPr lang="en-US" altLang="ja-JP" sz="16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lang="ja-JP" altLang="en-US" sz="16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要素となり得る。</a:t>
            </a:r>
            <a:r>
              <a:rPr 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(Kano et al., 1984)</a:t>
            </a:r>
            <a:endParaRPr 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Shape 377"/>
          <p:cNvSpPr/>
          <p:nvPr/>
        </p:nvSpPr>
        <p:spPr>
          <a:xfrm>
            <a:off x="5147679" y="3348899"/>
            <a:ext cx="189746" cy="232587"/>
          </a:xfrm>
          <a:custGeom>
            <a:avLst/>
            <a:gdLst/>
            <a:ahLst/>
            <a:cxnLst/>
            <a:rect l="0" t="0" r="0" b="0"/>
            <a:pathLst>
              <a:path w="15143" h="18562" extrusionOk="0">
                <a:moveTo>
                  <a:pt x="13140" y="6472"/>
                </a:moveTo>
                <a:lnTo>
                  <a:pt x="13238" y="6497"/>
                </a:lnTo>
                <a:lnTo>
                  <a:pt x="13311" y="6546"/>
                </a:lnTo>
                <a:lnTo>
                  <a:pt x="13360" y="6619"/>
                </a:lnTo>
                <a:lnTo>
                  <a:pt x="13384" y="6717"/>
                </a:lnTo>
                <a:lnTo>
                  <a:pt x="13360" y="6814"/>
                </a:lnTo>
                <a:lnTo>
                  <a:pt x="13311" y="6888"/>
                </a:lnTo>
                <a:lnTo>
                  <a:pt x="13238" y="6936"/>
                </a:lnTo>
                <a:lnTo>
                  <a:pt x="13140" y="6961"/>
                </a:lnTo>
                <a:lnTo>
                  <a:pt x="2003" y="6961"/>
                </a:lnTo>
                <a:lnTo>
                  <a:pt x="1905" y="6936"/>
                </a:lnTo>
                <a:lnTo>
                  <a:pt x="1832" y="6888"/>
                </a:lnTo>
                <a:lnTo>
                  <a:pt x="1783" y="6814"/>
                </a:lnTo>
                <a:lnTo>
                  <a:pt x="1759" y="6717"/>
                </a:lnTo>
                <a:lnTo>
                  <a:pt x="1783" y="6619"/>
                </a:lnTo>
                <a:lnTo>
                  <a:pt x="1832" y="6546"/>
                </a:lnTo>
                <a:lnTo>
                  <a:pt x="1905" y="6497"/>
                </a:lnTo>
                <a:lnTo>
                  <a:pt x="2003" y="6472"/>
                </a:lnTo>
                <a:close/>
                <a:moveTo>
                  <a:pt x="13238" y="8793"/>
                </a:moveTo>
                <a:lnTo>
                  <a:pt x="13311" y="8866"/>
                </a:lnTo>
                <a:lnTo>
                  <a:pt x="13360" y="8939"/>
                </a:lnTo>
                <a:lnTo>
                  <a:pt x="13384" y="9037"/>
                </a:lnTo>
                <a:lnTo>
                  <a:pt x="13360" y="9135"/>
                </a:lnTo>
                <a:lnTo>
                  <a:pt x="13311" y="9208"/>
                </a:lnTo>
                <a:lnTo>
                  <a:pt x="13238" y="9257"/>
                </a:lnTo>
                <a:lnTo>
                  <a:pt x="13140" y="9281"/>
                </a:lnTo>
                <a:lnTo>
                  <a:pt x="2003" y="9281"/>
                </a:lnTo>
                <a:lnTo>
                  <a:pt x="1905" y="9257"/>
                </a:lnTo>
                <a:lnTo>
                  <a:pt x="1832" y="9208"/>
                </a:lnTo>
                <a:lnTo>
                  <a:pt x="1783" y="9135"/>
                </a:lnTo>
                <a:lnTo>
                  <a:pt x="1759" y="9037"/>
                </a:lnTo>
                <a:lnTo>
                  <a:pt x="1783" y="8939"/>
                </a:lnTo>
                <a:lnTo>
                  <a:pt x="1832" y="8866"/>
                </a:lnTo>
                <a:lnTo>
                  <a:pt x="1905" y="8793"/>
                </a:lnTo>
                <a:close/>
                <a:moveTo>
                  <a:pt x="13140" y="11088"/>
                </a:moveTo>
                <a:lnTo>
                  <a:pt x="13238" y="11113"/>
                </a:lnTo>
                <a:lnTo>
                  <a:pt x="13311" y="11162"/>
                </a:lnTo>
                <a:lnTo>
                  <a:pt x="13360" y="11235"/>
                </a:lnTo>
                <a:lnTo>
                  <a:pt x="13384" y="11333"/>
                </a:lnTo>
                <a:lnTo>
                  <a:pt x="13360" y="11430"/>
                </a:lnTo>
                <a:lnTo>
                  <a:pt x="13311" y="11504"/>
                </a:lnTo>
                <a:lnTo>
                  <a:pt x="13238" y="11552"/>
                </a:lnTo>
                <a:lnTo>
                  <a:pt x="13140" y="11577"/>
                </a:lnTo>
                <a:lnTo>
                  <a:pt x="2003" y="11577"/>
                </a:lnTo>
                <a:lnTo>
                  <a:pt x="1905" y="11552"/>
                </a:lnTo>
                <a:lnTo>
                  <a:pt x="1832" y="11504"/>
                </a:lnTo>
                <a:lnTo>
                  <a:pt x="1783" y="11430"/>
                </a:lnTo>
                <a:lnTo>
                  <a:pt x="1759" y="11333"/>
                </a:lnTo>
                <a:lnTo>
                  <a:pt x="1783" y="11235"/>
                </a:lnTo>
                <a:lnTo>
                  <a:pt x="1832" y="11162"/>
                </a:lnTo>
                <a:lnTo>
                  <a:pt x="1905" y="11113"/>
                </a:lnTo>
                <a:lnTo>
                  <a:pt x="2003" y="11088"/>
                </a:lnTo>
                <a:close/>
                <a:moveTo>
                  <a:pt x="8255" y="13409"/>
                </a:moveTo>
                <a:lnTo>
                  <a:pt x="8353" y="13433"/>
                </a:lnTo>
                <a:lnTo>
                  <a:pt x="8426" y="13482"/>
                </a:lnTo>
                <a:lnTo>
                  <a:pt x="8475" y="13555"/>
                </a:lnTo>
                <a:lnTo>
                  <a:pt x="8500" y="13653"/>
                </a:lnTo>
                <a:lnTo>
                  <a:pt x="8475" y="13750"/>
                </a:lnTo>
                <a:lnTo>
                  <a:pt x="8426" y="13824"/>
                </a:lnTo>
                <a:lnTo>
                  <a:pt x="8353" y="13873"/>
                </a:lnTo>
                <a:lnTo>
                  <a:pt x="8255" y="13897"/>
                </a:lnTo>
                <a:lnTo>
                  <a:pt x="2003" y="13897"/>
                </a:lnTo>
                <a:lnTo>
                  <a:pt x="1905" y="13873"/>
                </a:lnTo>
                <a:lnTo>
                  <a:pt x="1832" y="13824"/>
                </a:lnTo>
                <a:lnTo>
                  <a:pt x="1783" y="13750"/>
                </a:lnTo>
                <a:lnTo>
                  <a:pt x="1759" y="13653"/>
                </a:lnTo>
                <a:lnTo>
                  <a:pt x="1783" y="13555"/>
                </a:lnTo>
                <a:lnTo>
                  <a:pt x="1832" y="13482"/>
                </a:lnTo>
                <a:lnTo>
                  <a:pt x="1905" y="13433"/>
                </a:lnTo>
                <a:lnTo>
                  <a:pt x="2003" y="13409"/>
                </a:lnTo>
                <a:close/>
                <a:moveTo>
                  <a:pt x="635" y="0"/>
                </a:moveTo>
                <a:lnTo>
                  <a:pt x="489" y="49"/>
                </a:lnTo>
                <a:lnTo>
                  <a:pt x="342" y="122"/>
                </a:lnTo>
                <a:lnTo>
                  <a:pt x="220" y="220"/>
                </a:lnTo>
                <a:lnTo>
                  <a:pt x="123" y="342"/>
                </a:lnTo>
                <a:lnTo>
                  <a:pt x="74" y="464"/>
                </a:lnTo>
                <a:lnTo>
                  <a:pt x="25" y="611"/>
                </a:lnTo>
                <a:lnTo>
                  <a:pt x="0" y="782"/>
                </a:lnTo>
                <a:lnTo>
                  <a:pt x="0" y="17780"/>
                </a:lnTo>
                <a:lnTo>
                  <a:pt x="25" y="17927"/>
                </a:lnTo>
                <a:lnTo>
                  <a:pt x="74" y="18073"/>
                </a:lnTo>
                <a:lnTo>
                  <a:pt x="123" y="18195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95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3" y="17780"/>
                </a:lnTo>
                <a:lnTo>
                  <a:pt x="15143" y="3859"/>
                </a:lnTo>
                <a:lnTo>
                  <a:pt x="12554" y="3859"/>
                </a:lnTo>
                <a:lnTo>
                  <a:pt x="12285" y="3835"/>
                </a:lnTo>
                <a:lnTo>
                  <a:pt x="12065" y="3761"/>
                </a:lnTo>
                <a:lnTo>
                  <a:pt x="11846" y="3639"/>
                </a:lnTo>
                <a:lnTo>
                  <a:pt x="11650" y="3468"/>
                </a:lnTo>
                <a:lnTo>
                  <a:pt x="11504" y="3297"/>
                </a:lnTo>
                <a:lnTo>
                  <a:pt x="11382" y="3078"/>
                </a:lnTo>
                <a:lnTo>
                  <a:pt x="11308" y="2833"/>
                </a:lnTo>
                <a:lnTo>
                  <a:pt x="11284" y="2589"/>
                </a:lnTo>
                <a:lnTo>
                  <a:pt x="11284" y="0"/>
                </a:lnTo>
                <a:close/>
              </a:path>
            </a:pathLst>
          </a:custGeom>
          <a:solidFill>
            <a:srgbClr val="6774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78"/>
          <p:cNvSpPr txBox="1">
            <a:spLocks/>
          </p:cNvSpPr>
          <p:nvPr/>
        </p:nvSpPr>
        <p:spPr>
          <a:xfrm>
            <a:off x="5077595" y="4840765"/>
            <a:ext cx="3811761" cy="103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  <a:buClr>
                <a:srgbClr val="677480"/>
              </a:buClr>
              <a:buSzPts val="3000"/>
            </a:pPr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fascination(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魅了</a:t>
            </a:r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), pleasant surprise(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驚き</a:t>
            </a:r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), desire(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欲求</a:t>
            </a:r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感情が関わる感情的な体験である。</a:t>
            </a:r>
            <a:r>
              <a:rPr 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</a:t>
            </a:r>
            <a:r>
              <a:rPr 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Desmet</a:t>
            </a:r>
            <a:r>
              <a:rPr 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et al., 2007)</a:t>
            </a:r>
            <a:endParaRPr 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Shape 377"/>
          <p:cNvSpPr/>
          <p:nvPr/>
        </p:nvSpPr>
        <p:spPr>
          <a:xfrm>
            <a:off x="5185773" y="4716841"/>
            <a:ext cx="193505" cy="232587"/>
          </a:xfrm>
          <a:custGeom>
            <a:avLst/>
            <a:gdLst/>
            <a:ahLst/>
            <a:cxnLst/>
            <a:rect l="0" t="0" r="0" b="0"/>
            <a:pathLst>
              <a:path w="15143" h="18562" extrusionOk="0">
                <a:moveTo>
                  <a:pt x="13140" y="6472"/>
                </a:moveTo>
                <a:lnTo>
                  <a:pt x="13238" y="6497"/>
                </a:lnTo>
                <a:lnTo>
                  <a:pt x="13311" y="6546"/>
                </a:lnTo>
                <a:lnTo>
                  <a:pt x="13360" y="6619"/>
                </a:lnTo>
                <a:lnTo>
                  <a:pt x="13384" y="6717"/>
                </a:lnTo>
                <a:lnTo>
                  <a:pt x="13360" y="6814"/>
                </a:lnTo>
                <a:lnTo>
                  <a:pt x="13311" y="6888"/>
                </a:lnTo>
                <a:lnTo>
                  <a:pt x="13238" y="6936"/>
                </a:lnTo>
                <a:lnTo>
                  <a:pt x="13140" y="6961"/>
                </a:lnTo>
                <a:lnTo>
                  <a:pt x="2003" y="6961"/>
                </a:lnTo>
                <a:lnTo>
                  <a:pt x="1905" y="6936"/>
                </a:lnTo>
                <a:lnTo>
                  <a:pt x="1832" y="6888"/>
                </a:lnTo>
                <a:lnTo>
                  <a:pt x="1783" y="6814"/>
                </a:lnTo>
                <a:lnTo>
                  <a:pt x="1759" y="6717"/>
                </a:lnTo>
                <a:lnTo>
                  <a:pt x="1783" y="6619"/>
                </a:lnTo>
                <a:lnTo>
                  <a:pt x="1832" y="6546"/>
                </a:lnTo>
                <a:lnTo>
                  <a:pt x="1905" y="6497"/>
                </a:lnTo>
                <a:lnTo>
                  <a:pt x="2003" y="6472"/>
                </a:lnTo>
                <a:close/>
                <a:moveTo>
                  <a:pt x="13238" y="8793"/>
                </a:moveTo>
                <a:lnTo>
                  <a:pt x="13311" y="8866"/>
                </a:lnTo>
                <a:lnTo>
                  <a:pt x="13360" y="8939"/>
                </a:lnTo>
                <a:lnTo>
                  <a:pt x="13384" y="9037"/>
                </a:lnTo>
                <a:lnTo>
                  <a:pt x="13360" y="9135"/>
                </a:lnTo>
                <a:lnTo>
                  <a:pt x="13311" y="9208"/>
                </a:lnTo>
                <a:lnTo>
                  <a:pt x="13238" y="9257"/>
                </a:lnTo>
                <a:lnTo>
                  <a:pt x="13140" y="9281"/>
                </a:lnTo>
                <a:lnTo>
                  <a:pt x="2003" y="9281"/>
                </a:lnTo>
                <a:lnTo>
                  <a:pt x="1905" y="9257"/>
                </a:lnTo>
                <a:lnTo>
                  <a:pt x="1832" y="9208"/>
                </a:lnTo>
                <a:lnTo>
                  <a:pt x="1783" y="9135"/>
                </a:lnTo>
                <a:lnTo>
                  <a:pt x="1759" y="9037"/>
                </a:lnTo>
                <a:lnTo>
                  <a:pt x="1783" y="8939"/>
                </a:lnTo>
                <a:lnTo>
                  <a:pt x="1832" y="8866"/>
                </a:lnTo>
                <a:lnTo>
                  <a:pt x="1905" y="8793"/>
                </a:lnTo>
                <a:close/>
                <a:moveTo>
                  <a:pt x="13140" y="11088"/>
                </a:moveTo>
                <a:lnTo>
                  <a:pt x="13238" y="11113"/>
                </a:lnTo>
                <a:lnTo>
                  <a:pt x="13311" y="11162"/>
                </a:lnTo>
                <a:lnTo>
                  <a:pt x="13360" y="11235"/>
                </a:lnTo>
                <a:lnTo>
                  <a:pt x="13384" y="11333"/>
                </a:lnTo>
                <a:lnTo>
                  <a:pt x="13360" y="11430"/>
                </a:lnTo>
                <a:lnTo>
                  <a:pt x="13311" y="11504"/>
                </a:lnTo>
                <a:lnTo>
                  <a:pt x="13238" y="11552"/>
                </a:lnTo>
                <a:lnTo>
                  <a:pt x="13140" y="11577"/>
                </a:lnTo>
                <a:lnTo>
                  <a:pt x="2003" y="11577"/>
                </a:lnTo>
                <a:lnTo>
                  <a:pt x="1905" y="11552"/>
                </a:lnTo>
                <a:lnTo>
                  <a:pt x="1832" y="11504"/>
                </a:lnTo>
                <a:lnTo>
                  <a:pt x="1783" y="11430"/>
                </a:lnTo>
                <a:lnTo>
                  <a:pt x="1759" y="11333"/>
                </a:lnTo>
                <a:lnTo>
                  <a:pt x="1783" y="11235"/>
                </a:lnTo>
                <a:lnTo>
                  <a:pt x="1832" y="11162"/>
                </a:lnTo>
                <a:lnTo>
                  <a:pt x="1905" y="11113"/>
                </a:lnTo>
                <a:lnTo>
                  <a:pt x="2003" y="11088"/>
                </a:lnTo>
                <a:close/>
                <a:moveTo>
                  <a:pt x="8255" y="13409"/>
                </a:moveTo>
                <a:lnTo>
                  <a:pt x="8353" y="13433"/>
                </a:lnTo>
                <a:lnTo>
                  <a:pt x="8426" y="13482"/>
                </a:lnTo>
                <a:lnTo>
                  <a:pt x="8475" y="13555"/>
                </a:lnTo>
                <a:lnTo>
                  <a:pt x="8500" y="13653"/>
                </a:lnTo>
                <a:lnTo>
                  <a:pt x="8475" y="13750"/>
                </a:lnTo>
                <a:lnTo>
                  <a:pt x="8426" y="13824"/>
                </a:lnTo>
                <a:lnTo>
                  <a:pt x="8353" y="13873"/>
                </a:lnTo>
                <a:lnTo>
                  <a:pt x="8255" y="13897"/>
                </a:lnTo>
                <a:lnTo>
                  <a:pt x="2003" y="13897"/>
                </a:lnTo>
                <a:lnTo>
                  <a:pt x="1905" y="13873"/>
                </a:lnTo>
                <a:lnTo>
                  <a:pt x="1832" y="13824"/>
                </a:lnTo>
                <a:lnTo>
                  <a:pt x="1783" y="13750"/>
                </a:lnTo>
                <a:lnTo>
                  <a:pt x="1759" y="13653"/>
                </a:lnTo>
                <a:lnTo>
                  <a:pt x="1783" y="13555"/>
                </a:lnTo>
                <a:lnTo>
                  <a:pt x="1832" y="13482"/>
                </a:lnTo>
                <a:lnTo>
                  <a:pt x="1905" y="13433"/>
                </a:lnTo>
                <a:lnTo>
                  <a:pt x="2003" y="13409"/>
                </a:lnTo>
                <a:close/>
                <a:moveTo>
                  <a:pt x="635" y="0"/>
                </a:moveTo>
                <a:lnTo>
                  <a:pt x="489" y="49"/>
                </a:lnTo>
                <a:lnTo>
                  <a:pt x="342" y="122"/>
                </a:lnTo>
                <a:lnTo>
                  <a:pt x="220" y="220"/>
                </a:lnTo>
                <a:lnTo>
                  <a:pt x="123" y="342"/>
                </a:lnTo>
                <a:lnTo>
                  <a:pt x="74" y="464"/>
                </a:lnTo>
                <a:lnTo>
                  <a:pt x="25" y="611"/>
                </a:lnTo>
                <a:lnTo>
                  <a:pt x="0" y="782"/>
                </a:lnTo>
                <a:lnTo>
                  <a:pt x="0" y="17780"/>
                </a:lnTo>
                <a:lnTo>
                  <a:pt x="25" y="17927"/>
                </a:lnTo>
                <a:lnTo>
                  <a:pt x="74" y="18073"/>
                </a:lnTo>
                <a:lnTo>
                  <a:pt x="123" y="18195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95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3" y="17780"/>
                </a:lnTo>
                <a:lnTo>
                  <a:pt x="15143" y="3859"/>
                </a:lnTo>
                <a:lnTo>
                  <a:pt x="12554" y="3859"/>
                </a:lnTo>
                <a:lnTo>
                  <a:pt x="12285" y="3835"/>
                </a:lnTo>
                <a:lnTo>
                  <a:pt x="12065" y="3761"/>
                </a:lnTo>
                <a:lnTo>
                  <a:pt x="11846" y="3639"/>
                </a:lnTo>
                <a:lnTo>
                  <a:pt x="11650" y="3468"/>
                </a:lnTo>
                <a:lnTo>
                  <a:pt x="11504" y="3297"/>
                </a:lnTo>
                <a:lnTo>
                  <a:pt x="11382" y="3078"/>
                </a:lnTo>
                <a:lnTo>
                  <a:pt x="11308" y="2833"/>
                </a:lnTo>
                <a:lnTo>
                  <a:pt x="11284" y="2589"/>
                </a:lnTo>
                <a:lnTo>
                  <a:pt x="11284" y="0"/>
                </a:lnTo>
                <a:close/>
              </a:path>
            </a:pathLst>
          </a:custGeom>
          <a:solidFill>
            <a:srgbClr val="6774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直線コネクタ 23"/>
          <p:cNvCxnSpPr/>
          <p:nvPr/>
        </p:nvCxnSpPr>
        <p:spPr>
          <a:xfrm>
            <a:off x="5379278" y="3490075"/>
            <a:ext cx="3241881" cy="0"/>
          </a:xfrm>
          <a:prstGeom prst="line">
            <a:avLst/>
          </a:prstGeom>
          <a:ln w="31750">
            <a:solidFill>
              <a:srgbClr val="67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5391804" y="4858018"/>
            <a:ext cx="3241881" cy="0"/>
          </a:xfrm>
          <a:prstGeom prst="line">
            <a:avLst/>
          </a:prstGeom>
          <a:ln w="31750">
            <a:solidFill>
              <a:srgbClr val="67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0" y="6337054"/>
            <a:ext cx="9144000" cy="520945"/>
          </a:xfrm>
          <a:prstGeom prst="rect">
            <a:avLst/>
          </a:prstGeom>
          <a:solidFill>
            <a:srgbClr val="67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製品やサービスから</a:t>
            </a:r>
            <a:r>
              <a:rPr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と感じるユーザ体験 </a:t>
            </a:r>
            <a:r>
              <a:rPr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WOW UX</a:t>
            </a:r>
            <a:endParaRPr kumimoji="1" lang="ja-JP" altLang="en-US" dirty="0"/>
          </a:p>
        </p:txBody>
      </p:sp>
      <p:sp>
        <p:nvSpPr>
          <p:cNvPr id="27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159760" y="126169"/>
            <a:ext cx="846838" cy="406407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6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3"/>
          <p:cNvSpPr txBox="1">
            <a:spLocks/>
          </p:cNvSpPr>
          <p:nvPr/>
        </p:nvSpPr>
        <p:spPr>
          <a:xfrm>
            <a:off x="275573" y="139207"/>
            <a:ext cx="7202550" cy="615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3200" dirty="0">
                <a:solidFill>
                  <a:schemeClr val="tx1"/>
                </a:solidFill>
              </a:rPr>
              <a:t>着想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2222118887"/>
              </p:ext>
            </p:extLst>
          </p:nvPr>
        </p:nvGraphicFramePr>
        <p:xfrm>
          <a:off x="275573" y="1051560"/>
          <a:ext cx="8613784" cy="175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グループ化 10"/>
          <p:cNvGrpSpPr/>
          <p:nvPr/>
        </p:nvGrpSpPr>
        <p:grpSpPr>
          <a:xfrm>
            <a:off x="275573" y="1520320"/>
            <a:ext cx="2050400" cy="820160"/>
            <a:chOff x="1051" y="468759"/>
            <a:chExt cx="2050400" cy="820160"/>
          </a:xfrm>
        </p:grpSpPr>
        <p:sp>
          <p:nvSpPr>
            <p:cNvPr id="12" name="ホームベース 11"/>
            <p:cNvSpPr/>
            <p:nvPr/>
          </p:nvSpPr>
          <p:spPr>
            <a:xfrm>
              <a:off x="1051" y="468759"/>
              <a:ext cx="2050400" cy="820160"/>
            </a:xfrm>
            <a:prstGeom prst="homePlate">
              <a:avLst/>
            </a:prstGeom>
            <a:solidFill>
              <a:srgbClr val="2185C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ホームベース 4"/>
            <p:cNvSpPr txBox="1"/>
            <p:nvPr/>
          </p:nvSpPr>
          <p:spPr>
            <a:xfrm>
              <a:off x="1051" y="468759"/>
              <a:ext cx="1845360" cy="820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kern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ユーザ調査</a:t>
              </a:r>
              <a:endParaRPr kumimoji="1" lang="ja-JP" altLang="en-US" sz="2000" kern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558317" y="1489840"/>
            <a:ext cx="2050400" cy="850640"/>
            <a:chOff x="3281691" y="438279"/>
            <a:chExt cx="2050400" cy="850640"/>
          </a:xfrm>
        </p:grpSpPr>
        <p:sp>
          <p:nvSpPr>
            <p:cNvPr id="15" name="山形 14"/>
            <p:cNvSpPr/>
            <p:nvPr/>
          </p:nvSpPr>
          <p:spPr>
            <a:xfrm>
              <a:off x="3281691" y="468759"/>
              <a:ext cx="2050400" cy="820160"/>
            </a:xfrm>
            <a:prstGeom prst="chevron">
              <a:avLst/>
            </a:prstGeom>
            <a:solidFill>
              <a:srgbClr val="2185C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山形 4"/>
            <p:cNvSpPr txBox="1"/>
            <p:nvPr/>
          </p:nvSpPr>
          <p:spPr>
            <a:xfrm>
              <a:off x="3691771" y="438279"/>
              <a:ext cx="1230240" cy="820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kern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アイディア</a:t>
              </a:r>
              <a:endParaRPr kumimoji="1" lang="ja-JP" altLang="en-US" sz="2000" kern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5198637" y="1520320"/>
            <a:ext cx="2050400" cy="820160"/>
            <a:chOff x="4922012" y="468759"/>
            <a:chExt cx="2050400" cy="820160"/>
          </a:xfrm>
        </p:grpSpPr>
        <p:sp>
          <p:nvSpPr>
            <p:cNvPr id="18" name="山形 17"/>
            <p:cNvSpPr/>
            <p:nvPr/>
          </p:nvSpPr>
          <p:spPr>
            <a:xfrm>
              <a:off x="4922012" y="468759"/>
              <a:ext cx="2050400" cy="820160"/>
            </a:xfrm>
            <a:prstGeom prst="chevron">
              <a:avLst/>
            </a:prstGeom>
            <a:solidFill>
              <a:srgbClr val="2185C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山形 4"/>
            <p:cNvSpPr txBox="1"/>
            <p:nvPr/>
          </p:nvSpPr>
          <p:spPr>
            <a:xfrm>
              <a:off x="5332092" y="468759"/>
              <a:ext cx="1230240" cy="820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kern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プロトタイプ</a:t>
              </a:r>
              <a:endParaRPr kumimoji="1" lang="ja-JP" altLang="en-US" sz="2000" kern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0" name="正方形/長方形 19"/>
          <p:cNvSpPr/>
          <p:nvPr/>
        </p:nvSpPr>
        <p:spPr>
          <a:xfrm>
            <a:off x="275573" y="894031"/>
            <a:ext cx="6563384" cy="540474"/>
          </a:xfrm>
          <a:prstGeom prst="rect">
            <a:avLst/>
          </a:prstGeom>
          <a:solidFill>
            <a:srgbClr val="67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製品のデザインプロセスにおいて、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UX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を作りこめるようにする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816274" y="2426296"/>
            <a:ext cx="2254685" cy="381447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UX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の要因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576164" y="2426294"/>
            <a:ext cx="2187933" cy="38144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UX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の評価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Shape 78"/>
          <p:cNvSpPr txBox="1">
            <a:spLocks/>
          </p:cNvSpPr>
          <p:nvPr/>
        </p:nvSpPr>
        <p:spPr>
          <a:xfrm>
            <a:off x="1781949" y="2799540"/>
            <a:ext cx="2289010" cy="999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600"/>
              </a:spcBef>
              <a:buClr>
                <a:srgbClr val="677480"/>
              </a:buClr>
              <a:buSzPts val="3000"/>
            </a:pP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狩野モデルにおける魅力的品質 </a:t>
            </a:r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(Kano, 1984)</a:t>
            </a:r>
          </a:p>
          <a:p>
            <a:pPr lvl="0">
              <a:spcBef>
                <a:spcPts val="600"/>
              </a:spcBef>
              <a:buClr>
                <a:srgbClr val="677480"/>
              </a:buClr>
              <a:buSzPts val="3000"/>
            </a:pPr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に関わる</a:t>
            </a:r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大感情</a:t>
            </a:r>
            <a:r>
              <a:rPr 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Desmet</a:t>
            </a:r>
            <a:r>
              <a:rPr 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2007</a:t>
            </a:r>
            <a:r>
              <a:rPr 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1" name="図表 30"/>
          <p:cNvGraphicFramePr/>
          <p:nvPr>
            <p:extLst>
              <p:ext uri="{D42A27DB-BD31-4B8C-83A1-F6EECF244321}">
                <p14:modId xmlns:p14="http://schemas.microsoft.com/office/powerpoint/2010/main" val="3429765677"/>
              </p:ext>
            </p:extLst>
          </p:nvPr>
        </p:nvGraphicFramePr>
        <p:xfrm>
          <a:off x="4716999" y="3001308"/>
          <a:ext cx="3168829" cy="216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2" name="Shape 225"/>
          <p:cNvSpPr txBox="1"/>
          <p:nvPr/>
        </p:nvSpPr>
        <p:spPr>
          <a:xfrm>
            <a:off x="6937566" y="4086036"/>
            <a:ext cx="2170556" cy="16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感情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を生理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心理反応という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客観的評価指標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で測る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研究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が人間工学の分野で多く行われている。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  <a:p>
            <a: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Lato"/>
                <a:sym typeface="Lato"/>
              </a:rPr>
              <a:t>(Li et al. 2016)</a:t>
            </a:r>
            <a:endParaRPr sz="1600" dirty="0">
              <a:latin typeface="Meiryo UI" panose="020B0604030504040204" pitchFamily="50" charset="-128"/>
              <a:ea typeface="Meiryo UI" panose="020B0604030504040204" pitchFamily="50" charset="-128"/>
              <a:cs typeface="Lato"/>
              <a:sym typeface="Lato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0" y="5999796"/>
            <a:ext cx="9144000" cy="858204"/>
          </a:xfrm>
          <a:prstGeom prst="rect">
            <a:avLst/>
          </a:prstGeom>
          <a:solidFill>
            <a:srgbClr val="67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について、実際にどのような文脈が伴っているのかは明らかにされていない。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UX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を客観的に測る指標は確立されていない。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4682673" y="2450358"/>
            <a:ext cx="0" cy="3293667"/>
          </a:xfrm>
          <a:prstGeom prst="line">
            <a:avLst/>
          </a:prstGeom>
          <a:ln w="38100">
            <a:solidFill>
              <a:srgbClr val="6774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205538" y="126169"/>
            <a:ext cx="801060" cy="406407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195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1"/>
            <a:ext cx="8244840" cy="65975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811213" algn="l"/>
              </a:tabLst>
            </a:pP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Shape 83"/>
          <p:cNvSpPr txBox="1">
            <a:spLocks/>
          </p:cNvSpPr>
          <p:nvPr/>
        </p:nvSpPr>
        <p:spPr>
          <a:xfrm>
            <a:off x="312517" y="134206"/>
            <a:ext cx="6130555" cy="615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843636" y="2480242"/>
            <a:ext cx="7401204" cy="1268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ja-JP" altLang="en-US" sz="28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①</a:t>
            </a:r>
            <a:r>
              <a:rPr lang="en" sz="28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WOW</a:t>
            </a:r>
            <a:r>
              <a:rPr lang="ja-JP" altLang="en-US" sz="28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という感情表現に伴う文脈や要因を明らかに</a:t>
            </a:r>
            <a:r>
              <a:rPr lang="ja-JP" altLang="en-US" sz="28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する</a:t>
            </a:r>
            <a:r>
              <a:rPr lang="ja-JP" altLang="en-US" sz="2800" i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。</a:t>
            </a:r>
            <a:endParaRPr lang="en-US" altLang="ja-JP" sz="2800" i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sym typeface="Lato"/>
            </a:endParaRPr>
          </a:p>
          <a:p>
            <a:pPr>
              <a:spcBef>
                <a:spcPts val="600"/>
              </a:spcBef>
            </a:pPr>
            <a:endParaRPr lang="en-US" altLang="ja-JP" sz="2800" i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sym typeface="Lato"/>
            </a:endParaRPr>
          </a:p>
          <a:p>
            <a:pPr>
              <a:spcBef>
                <a:spcPts val="600"/>
              </a:spcBef>
            </a:pPr>
            <a:r>
              <a:rPr lang="ja-JP" altLang="en-US" sz="28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②</a:t>
            </a:r>
            <a:r>
              <a:rPr lang="en-US" altLang="ja-JP" sz="28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WOW UX</a:t>
            </a:r>
            <a:r>
              <a:rPr lang="ja-JP" altLang="en-US" sz="28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の客観的評価手法</a:t>
            </a:r>
            <a:r>
              <a:rPr lang="ja-JP" altLang="en-US" sz="28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を</a:t>
            </a:r>
            <a:r>
              <a:rPr lang="ja-JP" altLang="en-US" sz="2800" i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探索</a:t>
            </a:r>
            <a:r>
              <a:rPr lang="ja-JP" altLang="en-US" sz="2800" i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する。</a:t>
            </a:r>
            <a:endParaRPr 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244840" y="126169"/>
            <a:ext cx="761757" cy="406407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8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F93F9A-8A6C-4D32-A5DD-BA7CAF0F1CEE}" type="slidenum">
              <a:rPr kumimoji="1" lang="ja-JP" altLang="en-US" smtClean="0"/>
              <a:pPr/>
              <a:t>5</a:t>
            </a:fld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  <p:sp>
        <p:nvSpPr>
          <p:cNvPr id="7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7200" dirty="0" smtClean="0">
                <a:solidFill>
                  <a:srgbClr val="7ECEF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endParaRPr sz="7200" dirty="0">
              <a:solidFill>
                <a:srgbClr val="7ECEF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UX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要因分析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Twitter</a:t>
            </a:r>
            <a:r>
              <a:rPr lang="ja-JP" altLang="en-US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データを用いた</a:t>
            </a:r>
            <a:r>
              <a:rPr lang="ja-JP" altLang="en-US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テキスト</a:t>
            </a:r>
            <a:r>
              <a:rPr lang="ja-JP" altLang="en-US" b="0" dirty="0">
                <a:latin typeface="Meiryo UI" panose="020B0604030504040204" pitchFamily="50" charset="-128"/>
                <a:ea typeface="Meiryo UI" panose="020B0604030504040204" pitchFamily="50" charset="-128"/>
              </a:rPr>
              <a:t>分析</a:t>
            </a:r>
            <a:endParaRPr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9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0" y="-1"/>
            <a:ext cx="8244840" cy="65975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要因分析 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方法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 WOW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ツイートの抽出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659757"/>
            <a:ext cx="8244840" cy="606804"/>
          </a:xfrm>
          <a:prstGeom prst="rect">
            <a:avLst/>
          </a:prstGeom>
          <a:solidFill>
            <a:srgbClr val="677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体験に伴う感情などの文脈的要因を明らかにする。</a:t>
            </a:r>
            <a:endParaRPr kumimoji="1"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Shape 111"/>
          <p:cNvSpPr txBox="1">
            <a:spLocks/>
          </p:cNvSpPr>
          <p:nvPr/>
        </p:nvSpPr>
        <p:spPr>
          <a:xfrm>
            <a:off x="149268" y="1266561"/>
            <a:ext cx="8095572" cy="10313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>
              <a:spcBef>
                <a:spcPts val="600"/>
              </a:spcBef>
              <a:buSzPct val="100000"/>
              <a:buNone/>
            </a:pP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1. 2016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~2018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月の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を含む英語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ツイート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(1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分で約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件投稿される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を無作為に抽出した。その中から文脈が理解できるかつポジティブな内容のデータを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248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件抽出した。</a:t>
            </a:r>
          </a:p>
          <a:p>
            <a:pPr marL="38100" indent="0">
              <a:spcBef>
                <a:spcPts val="600"/>
              </a:spcBef>
              <a:buSzPct val="100000"/>
              <a:buFont typeface="Arial" panose="020B0604020202020204" pitchFamily="34" charset="0"/>
              <a:buNone/>
            </a:pPr>
            <a:endParaRPr lang="ja-JP" altLang="en-US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sz="1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spcBef>
                <a:spcPts val="600"/>
              </a:spcBef>
              <a:buSzPts val="3000"/>
              <a:buFont typeface="Arial" panose="020B0604020202020204" pitchFamily="34" charset="0"/>
              <a:buNone/>
            </a:pPr>
            <a:endParaRPr lang="en-US" sz="1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spcBef>
                <a:spcPts val="600"/>
              </a:spcBef>
              <a:buSzPts val="3000"/>
              <a:buFont typeface="Arial" panose="020B0604020202020204" pitchFamily="34" charset="0"/>
              <a:buNone/>
            </a:pPr>
            <a:endParaRPr lang="en-US" sz="1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49268" y="2286486"/>
            <a:ext cx="457200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indent="0">
              <a:buSzPct val="100000"/>
              <a:buFont typeface="Arial" panose="020B0604020202020204" pitchFamily="34" charset="0"/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it’s 1am and I’m drinking wine from the bottle and watching bobs burgers in bed this is it. I have peaked. 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sz="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 just had the best driving home w the windows down blasting music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sesh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I’m shock 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sz="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how’d they let that go? Browns get an unsportsmanlike conduct paper for calling a player on other team an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idiot</a:t>
            </a: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sz="1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DUDE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ITS LATE WHERE I AM AND IM JUST WOW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4658638" y="2382096"/>
            <a:ext cx="376825" cy="688931"/>
          </a:xfrm>
          <a:prstGeom prst="rightArrow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>
            <a:off x="4633063" y="3452486"/>
            <a:ext cx="376825" cy="688931"/>
          </a:xfrm>
          <a:prstGeom prst="rightArrow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4658638" y="4691628"/>
            <a:ext cx="376825" cy="688931"/>
          </a:xfrm>
          <a:prstGeom prst="rightArrow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4658638" y="5891038"/>
            <a:ext cx="376825" cy="688931"/>
          </a:xfrm>
          <a:prstGeom prst="rightArrow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035463" y="2508045"/>
            <a:ext cx="345822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indent="0">
              <a:buSzPct val="100000"/>
              <a:buFont typeface="Arial" panose="020B0604020202020204" pitchFamily="34" charset="0"/>
              <a:buNone/>
            </a:pP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抽出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文脈や感情が分かる。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sz="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抽出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状況と感情が分かる。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不採用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内容がネガティブである。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en-US" altLang="ja-JP" sz="5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不採用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文脈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が読み取れない。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244840" y="126169"/>
            <a:ext cx="761757" cy="40640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6/17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0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1"/>
          <p:cNvSpPr txBox="1">
            <a:spLocks/>
          </p:cNvSpPr>
          <p:nvPr/>
        </p:nvSpPr>
        <p:spPr>
          <a:xfrm>
            <a:off x="182152" y="1546475"/>
            <a:ext cx="2285474" cy="12296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>
              <a:spcBef>
                <a:spcPts val="600"/>
              </a:spcBef>
              <a:buSzPct val="100000"/>
              <a:buFont typeface="Arial" panose="020B0604020202020204" pitchFamily="34" charset="0"/>
              <a:buNone/>
            </a:pP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それぞれのツイートを各文脈的要因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原因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受信方法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感情</a:t>
            </a: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ごとに分類した。</a:t>
            </a:r>
            <a:endParaRPr lang="ja-JP" altLang="en-US" sz="1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2443562" y="819250"/>
            <a:ext cx="5837529" cy="1944321"/>
            <a:chOff x="1105594" y="1147731"/>
            <a:chExt cx="5837529" cy="1944321"/>
          </a:xfrm>
        </p:grpSpPr>
        <p:sp>
          <p:nvSpPr>
            <p:cNvPr id="7" name="正方形/長方形 6"/>
            <p:cNvSpPr/>
            <p:nvPr/>
          </p:nvSpPr>
          <p:spPr>
            <a:xfrm>
              <a:off x="1105594" y="1150503"/>
              <a:ext cx="5837529" cy="1941549"/>
            </a:xfrm>
            <a:prstGeom prst="rect">
              <a:avLst/>
            </a:prstGeom>
            <a:solidFill>
              <a:srgbClr val="2185C5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8" name="図表 7"/>
            <p:cNvGraphicFramePr/>
            <p:nvPr>
              <p:extLst>
                <p:ext uri="{D42A27DB-BD31-4B8C-83A1-F6EECF244321}">
                  <p14:modId xmlns:p14="http://schemas.microsoft.com/office/powerpoint/2010/main" val="370308212"/>
                </p:ext>
              </p:extLst>
            </p:nvPr>
          </p:nvGraphicFramePr>
          <p:xfrm>
            <a:off x="1249085" y="1147731"/>
            <a:ext cx="5565791" cy="10413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テキスト ボックス 8"/>
            <p:cNvSpPr txBox="1"/>
            <p:nvPr/>
          </p:nvSpPr>
          <p:spPr>
            <a:xfrm>
              <a:off x="4031980" y="2722720"/>
              <a:ext cx="133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b="1" dirty="0" smtClean="0">
                  <a:solidFill>
                    <a:srgbClr val="F2025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WOW</a:t>
              </a:r>
              <a:r>
                <a:rPr kumimoji="1" lang="ja-JP" altLang="en-US" sz="1800" b="1" dirty="0" smtClean="0">
                  <a:solidFill>
                    <a:srgbClr val="F20253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体験</a:t>
              </a:r>
              <a:endParaRPr kumimoji="1" lang="ja-JP" altLang="en-US" b="1" dirty="0">
                <a:solidFill>
                  <a:srgbClr val="F20253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左中かっこ 9"/>
            <p:cNvSpPr/>
            <p:nvPr/>
          </p:nvSpPr>
          <p:spPr>
            <a:xfrm rot="16200000">
              <a:off x="3760445" y="-192046"/>
              <a:ext cx="543072" cy="5565789"/>
            </a:xfrm>
            <a:prstGeom prst="leftBrace">
              <a:avLst>
                <a:gd name="adj1" fmla="val 61732"/>
                <a:gd name="adj2" fmla="val 48504"/>
              </a:avLst>
            </a:prstGeom>
            <a:ln w="44450">
              <a:solidFill>
                <a:srgbClr val="F20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249085" y="2065766"/>
              <a:ext cx="17769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 smtClean="0">
                  <a:solidFill>
                    <a:srgbClr val="2185C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(e.g. </a:t>
              </a:r>
              <a:r>
                <a:rPr lang="ja-JP" altLang="en-US" sz="1600" dirty="0" smtClean="0">
                  <a:solidFill>
                    <a:srgbClr val="2185C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自然環境</a:t>
              </a:r>
              <a:r>
                <a:rPr lang="en-US" altLang="ja-JP" sz="1600" dirty="0" smtClean="0">
                  <a:solidFill>
                    <a:srgbClr val="2185C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lang="ja-JP" altLang="en-US" sz="1600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787862" y="2078634"/>
              <a:ext cx="21666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 smtClean="0">
                  <a:solidFill>
                    <a:srgbClr val="2185C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(e.g. </a:t>
              </a:r>
              <a:r>
                <a:rPr lang="ja-JP" altLang="en-US" sz="1600" dirty="0" smtClean="0">
                  <a:solidFill>
                    <a:srgbClr val="2185C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五感や</a:t>
              </a:r>
              <a:r>
                <a:rPr lang="ja-JP" altLang="en-US" sz="1600" dirty="0">
                  <a:solidFill>
                    <a:srgbClr val="2185C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心</a:t>
              </a:r>
              <a:r>
                <a:rPr lang="ja-JP" altLang="en-US" sz="1600" dirty="0" smtClean="0">
                  <a:solidFill>
                    <a:srgbClr val="2185C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など</a:t>
              </a:r>
              <a:r>
                <a:rPr lang="en-US" altLang="ja-JP" sz="1600" dirty="0" smtClean="0">
                  <a:solidFill>
                    <a:srgbClr val="2185C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lang="ja-JP" altLang="en-US" sz="16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808710" y="2062129"/>
              <a:ext cx="18973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 smtClean="0">
                  <a:solidFill>
                    <a:srgbClr val="2185C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(e.g. </a:t>
              </a:r>
              <a:r>
                <a:rPr lang="ja-JP" altLang="en-US" sz="1600" dirty="0" smtClean="0">
                  <a:solidFill>
                    <a:srgbClr val="2185C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驚き、美しさ</a:t>
              </a:r>
              <a:r>
                <a:rPr lang="en-US" altLang="ja-JP" sz="1600" dirty="0" smtClean="0">
                  <a:solidFill>
                    <a:srgbClr val="2185C5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lang="ja-JP" altLang="en-US" sz="1600" dirty="0"/>
            </a:p>
          </p:txBody>
        </p:sp>
      </p:grpSp>
      <p:sp>
        <p:nvSpPr>
          <p:cNvPr id="14" name="正方形/長方形 13"/>
          <p:cNvSpPr/>
          <p:nvPr/>
        </p:nvSpPr>
        <p:spPr>
          <a:xfrm>
            <a:off x="246662" y="3337712"/>
            <a:ext cx="322888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The sunset was so beautiful in my neighborhood tonight, wow I am stunned.</a:t>
            </a: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it’s 1am and I’m drinking wine from the bottle and watching bobs burgers in bed this is it. I have peaked.</a:t>
            </a:r>
            <a:endParaRPr lang="ja-JP" altLang="en-US" dirty="0"/>
          </a:p>
        </p:txBody>
      </p:sp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937783706"/>
              </p:ext>
            </p:extLst>
          </p:nvPr>
        </p:nvGraphicFramePr>
        <p:xfrm>
          <a:off x="3407079" y="3586723"/>
          <a:ext cx="4898075" cy="693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667795009"/>
              </p:ext>
            </p:extLst>
          </p:nvPr>
        </p:nvGraphicFramePr>
        <p:xfrm>
          <a:off x="3407079" y="5134932"/>
          <a:ext cx="4898075" cy="96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0" y="-1"/>
            <a:ext cx="8244840" cy="65975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要因分析 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方法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ツイートの分類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6065" y="4572669"/>
            <a:ext cx="1015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</a:t>
            </a:r>
            <a:endParaRPr lang="ja-JP" altLang="en-US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5252524" y="4572669"/>
            <a:ext cx="1173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受信</a:t>
            </a:r>
            <a:r>
              <a:rPr lang="ja-JP" altLang="en-US" b="1" dirty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方法</a:t>
            </a:r>
            <a:endParaRPr lang="ja-JP" altLang="en-US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7077205" y="4572669"/>
            <a:ext cx="925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2185C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感情</a:t>
            </a:r>
            <a:endParaRPr lang="ja-JP" altLang="en-US" b="1" dirty="0"/>
          </a:p>
        </p:txBody>
      </p:sp>
      <p:sp>
        <p:nvSpPr>
          <p:cNvPr id="23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244840" y="126169"/>
            <a:ext cx="761757" cy="406407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7</a:t>
            </a:r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16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図 2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630680"/>
            <a:ext cx="9043925" cy="5227321"/>
          </a:xfrm>
          <a:prstGeom prst="rect">
            <a:avLst/>
          </a:prstGeom>
        </p:spPr>
      </p:pic>
      <p:sp>
        <p:nvSpPr>
          <p:cNvPr id="290" name="正方形/長方形 289"/>
          <p:cNvSpPr/>
          <p:nvPr/>
        </p:nvSpPr>
        <p:spPr>
          <a:xfrm>
            <a:off x="0" y="-1"/>
            <a:ext cx="8244840" cy="65975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WOW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体験の要因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分析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(twitter)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1" name="Shape 111"/>
          <p:cNvSpPr txBox="1">
            <a:spLocks/>
          </p:cNvSpPr>
          <p:nvPr/>
        </p:nvSpPr>
        <p:spPr>
          <a:xfrm>
            <a:off x="243840" y="556217"/>
            <a:ext cx="3200400" cy="7600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indent="0">
              <a:buSzPct val="100000"/>
              <a:buFont typeface="Arial" panose="020B0604020202020204" pitchFamily="34" charset="0"/>
              <a:buNone/>
            </a:pPr>
            <a:r>
              <a:rPr lang="en-US" altLang="ja-JP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3. WOW</a:t>
            </a:r>
            <a:r>
              <a:rPr lang="ja-JP" altLang="en-US" sz="1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体験の文脈的要因を、特性要因図にて整理した。</a:t>
            </a:r>
            <a:endParaRPr lang="ja-JP" altLang="en-US" sz="1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spcBef>
                <a:spcPts val="600"/>
              </a:spcBef>
              <a:buSzPct val="100000"/>
              <a:buFont typeface="Arial" panose="020B0604020202020204" pitchFamily="34" charset="0"/>
              <a:buNone/>
            </a:pPr>
            <a:endParaRPr lang="ja-JP" altLang="en-US" sz="1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ja-JP" altLang="en-US" sz="1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SzPct val="100000"/>
              <a:buFont typeface="Arial" panose="020B0604020202020204" pitchFamily="34" charset="0"/>
              <a:buNone/>
            </a:pPr>
            <a:endParaRPr lang="ja-JP" altLang="en-US" sz="1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spcBef>
                <a:spcPts val="600"/>
              </a:spcBef>
              <a:buSzPts val="3000"/>
              <a:buFont typeface="Arial" panose="020B0604020202020204" pitchFamily="34" charset="0"/>
              <a:buNone/>
            </a:pPr>
            <a:endParaRPr lang="ja-JP" altLang="en-US" sz="1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spcBef>
                <a:spcPts val="600"/>
              </a:spcBef>
              <a:buSzPts val="3000"/>
              <a:buFont typeface="Arial" panose="020B0604020202020204" pitchFamily="34" charset="0"/>
              <a:buNone/>
            </a:pPr>
            <a:endParaRPr lang="ja-JP" altLang="en-US" sz="1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01" name="グループ化 300"/>
          <p:cNvGrpSpPr/>
          <p:nvPr/>
        </p:nvGrpSpPr>
        <p:grpSpPr>
          <a:xfrm>
            <a:off x="3463156" y="912787"/>
            <a:ext cx="4781684" cy="380652"/>
            <a:chOff x="3463156" y="912787"/>
            <a:chExt cx="4781684" cy="380652"/>
          </a:xfrm>
        </p:grpSpPr>
        <p:sp>
          <p:nvSpPr>
            <p:cNvPr id="293" name="Text Box 15"/>
            <p:cNvSpPr txBox="1">
              <a:spLocks noChangeArrowheads="1"/>
            </p:cNvSpPr>
            <p:nvPr/>
          </p:nvSpPr>
          <p:spPr bwMode="auto">
            <a:xfrm>
              <a:off x="6211279" y="919492"/>
              <a:ext cx="7259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1F497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感情</a:t>
              </a:r>
              <a:endParaRPr lang="en-US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Text Box 17"/>
            <p:cNvSpPr txBox="1">
              <a:spLocks noChangeArrowheads="1"/>
            </p:cNvSpPr>
            <p:nvPr/>
          </p:nvSpPr>
          <p:spPr bwMode="auto">
            <a:xfrm>
              <a:off x="4543461" y="912787"/>
              <a:ext cx="1162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ja-JP" altLang="en-US" b="1" dirty="0" smtClean="0">
                  <a:solidFill>
                    <a:srgbClr val="1F497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受信方法</a:t>
              </a:r>
              <a:endParaRPr lang="en-US" b="1" dirty="0" smtClean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Rectangle 29"/>
            <p:cNvSpPr>
              <a:spLocks noChangeArrowheads="1"/>
            </p:cNvSpPr>
            <p:nvPr/>
          </p:nvSpPr>
          <p:spPr bwMode="auto">
            <a:xfrm>
              <a:off x="3463156" y="919492"/>
              <a:ext cx="7801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1">
              <a:spAutoFit/>
            </a:bodyPr>
            <a:lstStyle/>
            <a:p>
              <a:r>
                <a:rPr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原因</a:t>
              </a:r>
              <a:endParaRPr 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Rectangle 4"/>
            <p:cNvSpPr>
              <a:spLocks noChangeArrowheads="1"/>
            </p:cNvSpPr>
            <p:nvPr/>
          </p:nvSpPr>
          <p:spPr bwMode="gray">
            <a:xfrm>
              <a:off x="7530435" y="932618"/>
              <a:ext cx="714405" cy="360821"/>
            </a:xfrm>
            <a:prstGeom prst="rect">
              <a:avLst/>
            </a:prstGeom>
            <a:solidFill>
              <a:srgbClr val="DEE9F7"/>
            </a:solidFill>
            <a:ln w="12700">
              <a:solidFill>
                <a:srgbClr val="1F497D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rgbClr val="1F497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WOW</a:t>
              </a:r>
              <a:endParaRPr lang="en-US" b="1" dirty="0">
                <a:solidFill>
                  <a:srgbClr val="1F497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右矢印 297"/>
            <p:cNvSpPr/>
            <p:nvPr/>
          </p:nvSpPr>
          <p:spPr>
            <a:xfrm>
              <a:off x="4146111" y="1039112"/>
              <a:ext cx="422402" cy="147831"/>
            </a:xfrm>
            <a:prstGeom prst="rightArrow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右矢印 298"/>
            <p:cNvSpPr/>
            <p:nvPr/>
          </p:nvSpPr>
          <p:spPr>
            <a:xfrm>
              <a:off x="5649551" y="1039112"/>
              <a:ext cx="422402" cy="147831"/>
            </a:xfrm>
            <a:prstGeom prst="rightArrow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右矢印 299"/>
            <p:cNvSpPr/>
            <p:nvPr/>
          </p:nvSpPr>
          <p:spPr>
            <a:xfrm>
              <a:off x="7038493" y="1039112"/>
              <a:ext cx="422402" cy="147831"/>
            </a:xfrm>
            <a:prstGeom prst="rightArrow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3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157412" y="126169"/>
            <a:ext cx="849186" cy="406407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8</a:t>
            </a:r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17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1"/>
            <a:ext cx="8244840" cy="659758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要因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分析の一例</a:t>
            </a:r>
            <a:r>
              <a:rPr kumimoji="1"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– Surprised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Shape 105"/>
          <p:cNvSpPr txBox="1">
            <a:spLocks/>
          </p:cNvSpPr>
          <p:nvPr/>
        </p:nvSpPr>
        <p:spPr>
          <a:xfrm>
            <a:off x="343069" y="5398718"/>
            <a:ext cx="7812317" cy="1162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骨の太さが発生確率を意味している。</a:t>
            </a:r>
            <a:endParaRPr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sym typeface="Lato"/>
            </a:endParaRPr>
          </a:p>
          <a:p>
            <a:pPr>
              <a:spcBef>
                <a:spcPts val="600"/>
              </a:spcBef>
            </a:pP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(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例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) New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 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Facts(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新しい事実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)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を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Receiving Information(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情報として受信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)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して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Surprised(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驚き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)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の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WOW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Lato"/>
              </a:rPr>
              <a:t>を感じるケースが多い。</a:t>
            </a:r>
            <a:endParaRPr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sym typeface="Lato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0" y="909006"/>
            <a:ext cx="7812317" cy="4615130"/>
          </a:xfrm>
          <a:prstGeom prst="rect">
            <a:avLst/>
          </a:prstGeom>
        </p:spPr>
      </p:pic>
      <p:sp>
        <p:nvSpPr>
          <p:cNvPr id="8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8155386" y="126169"/>
            <a:ext cx="851211" cy="406407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 smtClean="0"/>
              <a:t>9</a:t>
            </a:r>
            <a:r>
              <a:rPr kumimoji="1" lang="en-US" altLang="ja-JP" dirty="0" smtClean="0"/>
              <a:t>/17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05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5146</TotalTime>
  <Words>1511</Words>
  <Application>Microsoft Office PowerPoint</Application>
  <PresentationFormat>画面に合わせる (4:3)</PresentationFormat>
  <Paragraphs>269</Paragraphs>
  <Slides>17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Meiryo UI</vt:lpstr>
      <vt:lpstr>游ゴシック</vt:lpstr>
      <vt:lpstr>游ゴシック Light</vt:lpstr>
      <vt:lpstr>Arial</vt:lpstr>
      <vt:lpstr>Calibri</vt:lpstr>
      <vt:lpstr>Calibri Light</vt:lpstr>
      <vt:lpstr>Lato</vt:lpstr>
      <vt:lpstr>Office テーマ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 WOW UXの要因分析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 WOW UX評価の 実験的検討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Takahiro Ishii</dc:creator>
  <cp:lastModifiedBy>Takahiro Ishii</cp:lastModifiedBy>
  <cp:revision>110</cp:revision>
  <dcterms:created xsi:type="dcterms:W3CDTF">2018-05-30T12:09:13Z</dcterms:created>
  <dcterms:modified xsi:type="dcterms:W3CDTF">2018-06-03T01:55:19Z</dcterms:modified>
</cp:coreProperties>
</file>