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61" r:id="rId5"/>
    <p:sldId id="262" r:id="rId6"/>
    <p:sldId id="271" r:id="rId7"/>
    <p:sldId id="276" r:id="rId8"/>
    <p:sldId id="274" r:id="rId9"/>
    <p:sldId id="277" r:id="rId10"/>
    <p:sldId id="278" r:id="rId11"/>
    <p:sldId id="293" r:id="rId12"/>
    <p:sldId id="279" r:id="rId13"/>
    <p:sldId id="286" r:id="rId14"/>
    <p:sldId id="281" r:id="rId15"/>
    <p:sldId id="282" r:id="rId16"/>
    <p:sldId id="283" r:id="rId17"/>
    <p:sldId id="284" r:id="rId18"/>
    <p:sldId id="287" r:id="rId19"/>
    <p:sldId id="288" r:id="rId20"/>
    <p:sldId id="289" r:id="rId21"/>
    <p:sldId id="291" r:id="rId22"/>
    <p:sldId id="290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-2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5T02:24:27.106"/>
    </inkml:context>
    <inkml:brush xml:id="br0">
      <inkml:brushProperty name="width" value="0.35" units="cm"/>
      <inkml:brushProperty name="height" value="0.35" units="cm"/>
      <inkml:brushProperty name="color" value="#008C3A"/>
      <inkml:brushProperty name="ignorePressure" value="1"/>
    </inkml:brush>
  </inkml:definitions>
  <inkml:trace contextRef="#ctx0" brushRef="#br0">26 1749,'0'0</inkml:trace>
  <inkml:trace contextRef="#ctx0" brushRef="#br0" timeOffset="6540.395">0 1749,'9236'0,"-9221"0</inkml:trace>
  <inkml:trace contextRef="#ctx0" brushRef="#br0" timeOffset="18290.238">9264 1705,'9'0,"5"2,0-1,0 0,0-1,0 0,0-1,0-1,0-1,0 1,0-2,0 0,-1-1,0 0,0-1,-1-1,1 0,-1 0,-1-1,1-1,2-2,16-27,-1-1,-2-2,-1 0,-3-2,-1 0,11-34,23-49,42-146,-88 237,-2 0,-1 0,-2-1,-1 0,-2 1,-1-1,-3 0,-2-20,1-53,2-289,1 396,0 1,-1-1,1 0,-1 1,1-1,-1 0,1 1,-1-1,0 1,0-1,0 1,0-1,0 1,0 0,0-1,0 1,0 0,-1 0,1 0,0 0,-1 0,1 0,-1 0,1 0,-1 1,0-1,1 1,-1-1,0 1,1-1,-1 1,0 0,1 0,-1 0,0 0,0 0,1 0,-1 1,0-1,1 0,-1 1,0 0,1-1,-1 1,1 0,-1 0,1-1,-1 2,-80 42,-40 72,149-117,251-173,-274 172,0 0,-1 0,1 0,0 0,0 1,0 0,0 0,0 0,0 0,1 0,-1 1,0 0,0 0,0 0,1 0,-1 1,0-1,0 1,0 0,0 1,0-1,0 1,0-1,0 1,0 0,-1 1,1-1,-1 1,0-1,0 1,0 0,0 0,0 0,0 1,-1-1,0 1,1-1,-2 1,1 0,0 0,-1 0,1 1,117 206,-89-142,-23-54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49219-6868-45DA-AAE1-74B9247B80C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F18B8-7F86-4611-8A72-2019B621C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7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卒業制作の発表をはじめます！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353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トトモ「問題ないから登録しよう」</a:t>
            </a:r>
            <a:endParaRPr kumimoji="1" lang="en-US" altLang="ja-JP" dirty="0"/>
          </a:p>
          <a:p>
            <a:r>
              <a:rPr kumimoji="1" lang="ja-JP" altLang="en-US" dirty="0"/>
              <a:t>ここで「戻るボタン」を押すとパスワード以外の入力値を保持したまま戻ることができます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95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続いて、メニュー画面です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9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トトモ「住所の変更はしなくていいから物件検索だー！」</a:t>
            </a:r>
            <a:endParaRPr kumimoji="1" lang="en-US" altLang="ja-JP" dirty="0"/>
          </a:p>
          <a:p>
            <a:r>
              <a:rPr kumimoji="1" lang="ja-JP" altLang="en-US" dirty="0"/>
              <a:t>職場住所変更画面は、その名の通り登録している職場住所を変更できます。</a:t>
            </a:r>
            <a:endParaRPr kumimoji="1" lang="en-US" altLang="ja-JP" dirty="0"/>
          </a:p>
          <a:p>
            <a:r>
              <a:rPr kumimoji="1" lang="ja-JP" altLang="en-US" dirty="0"/>
              <a:t>今回はメインじゃないため説明は割愛します。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10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続いて、検索画面です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79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トトモ「条件は、都心部で</a:t>
            </a:r>
            <a:r>
              <a:rPr kumimoji="1" lang="en-US" altLang="ja-JP" dirty="0"/>
              <a:t>10</a:t>
            </a:r>
            <a:r>
              <a:rPr kumimoji="1" lang="ja-JP" altLang="en-US" dirty="0"/>
              <a:t>万円以下・・・」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35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トトモ「職場からは</a:t>
            </a:r>
            <a:r>
              <a:rPr kumimoji="1" lang="en-US" altLang="ja-JP" dirty="0"/>
              <a:t>3000</a:t>
            </a:r>
            <a:r>
              <a:rPr kumimoji="1" lang="ja-JP" altLang="en-US" dirty="0" err="1"/>
              <a:t>ｍ</a:t>
            </a:r>
            <a:r>
              <a:rPr kumimoji="1" lang="ja-JP" altLang="en-US" dirty="0"/>
              <a:t>以内、ワンルームで検索」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18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トトモ「絞り込めた！！できるだけ近い方がいいから「並び替え」も使ってみよう！」</a:t>
            </a:r>
            <a:endParaRPr kumimoji="1" lang="en-US" altLang="ja-JP" dirty="0"/>
          </a:p>
          <a:p>
            <a:r>
              <a:rPr kumimoji="1" lang="ja-JP" altLang="en-US" dirty="0"/>
              <a:t>ということで、並び替えを職場距離順に変更します。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48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</a:t>
            </a:r>
            <a:r>
              <a:rPr kumimoji="1" lang="en-US" altLang="ja-JP" dirty="0"/>
              <a:t>1200</a:t>
            </a:r>
            <a:r>
              <a:rPr kumimoji="1" lang="ja-JP" altLang="en-US" dirty="0" err="1"/>
              <a:t>ｍ</a:t>
            </a:r>
            <a:r>
              <a:rPr kumimoji="1" lang="ja-JP" altLang="en-US" dirty="0"/>
              <a:t>なら徒歩で通勤できそう！」</a:t>
            </a:r>
            <a:endParaRPr kumimoji="1" lang="en-US" altLang="ja-JP" dirty="0"/>
          </a:p>
          <a:p>
            <a:r>
              <a:rPr kumimoji="1" lang="ja-JP" altLang="en-US" dirty="0"/>
              <a:t>ここまでが使い方の説明になります。</a:t>
            </a:r>
            <a:endParaRPr kumimoji="1" lang="en-US" altLang="ja-JP" dirty="0"/>
          </a:p>
          <a:p>
            <a:r>
              <a:rPr kumimoji="1" lang="ja-JP" altLang="en-US" dirty="0"/>
              <a:t>続いては・・・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クリック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942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管理者画面の説明になります。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クリック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905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管理者権限を持つアカウントのみが使用できるページで、東京都</a:t>
            </a:r>
            <a:r>
              <a:rPr kumimoji="1" lang="en-US" altLang="ja-JP" dirty="0"/>
              <a:t>23</a:t>
            </a:r>
            <a:r>
              <a:rPr kumimoji="1" lang="ja-JP" altLang="en-US" dirty="0"/>
              <a:t>区から複数選択し物件情報の取得を行うことができます。</a:t>
            </a:r>
            <a:endParaRPr kumimoji="1" lang="en-US" altLang="ja-JP" dirty="0"/>
          </a:p>
          <a:p>
            <a:r>
              <a:rPr kumimoji="1" lang="ja-JP" altLang="en-US" dirty="0"/>
              <a:t>実行すると・・・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1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皆さん、この</a:t>
            </a:r>
            <a:r>
              <a:rPr kumimoji="1" lang="en-US" altLang="ja-JP" dirty="0"/>
              <a:t>110</a:t>
            </a:r>
            <a:r>
              <a:rPr kumimoji="1" lang="ja-JP" altLang="en-US" dirty="0"/>
              <a:t>万という数字は何を表していると思いますか？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実は・・・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クリック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SUUMO</a:t>
            </a:r>
            <a:r>
              <a:rPr kumimoji="1" lang="ja-JP" altLang="en-US" dirty="0"/>
              <a:t>の東京都</a:t>
            </a:r>
            <a:r>
              <a:rPr kumimoji="1" lang="en-US" altLang="ja-JP" dirty="0"/>
              <a:t>23</a:t>
            </a:r>
            <a:r>
              <a:rPr kumimoji="1" lang="ja-JP" altLang="en-US" dirty="0"/>
              <a:t>区内の物件数になります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たくさんありすぎて困ってしまいますよね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そこで、私は・・・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クリック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95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現在の進捗状況を確認することができるようになります。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63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続いて徒歩通勤のメリットをいくつか紹介します。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クリック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513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44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SUUUUMO</a:t>
            </a:r>
            <a:r>
              <a:rPr kumimoji="1" lang="ja-JP" altLang="en-US" dirty="0"/>
              <a:t>を使って・・（クリック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満員電車に乗らなくていい</a:t>
            </a:r>
            <a:endParaRPr kumimoji="1" lang="en-US" altLang="ja-JP" dirty="0"/>
          </a:p>
          <a:p>
            <a:r>
              <a:rPr kumimoji="1" lang="ja-JP" altLang="en-US" dirty="0"/>
              <a:t>幸せな東京生活を送ってみてはいかがでしょうか。</a:t>
            </a:r>
            <a:endParaRPr kumimoji="1" lang="en-US" altLang="ja-JP" dirty="0"/>
          </a:p>
          <a:p>
            <a:r>
              <a:rPr kumimoji="1" lang="ja-JP" altLang="en-US" dirty="0"/>
              <a:t>ご清聴ありがとうございました。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48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SUUMO</a:t>
            </a:r>
            <a:r>
              <a:rPr kumimoji="1" lang="ja-JP" altLang="en-US" dirty="0"/>
              <a:t>から物件を絞り込む・・・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クリック</a:t>
            </a:r>
            <a:r>
              <a:rPr kumimoji="1" lang="en-US" altLang="ja-JP" dirty="0"/>
              <a:t>) * 2 ※</a:t>
            </a:r>
            <a:r>
              <a:rPr kumimoji="1" lang="ja-JP" altLang="en-US" dirty="0"/>
              <a:t>ゆっくり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SUUUUMO</a:t>
            </a:r>
            <a:r>
              <a:rPr kumimoji="1" lang="ja-JP" altLang="en-US" dirty="0"/>
              <a:t>」というシステムを開発することにしました。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8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今回の目次です</a:t>
            </a:r>
            <a:endParaRPr kumimoji="1" lang="en-US" altLang="ja-JP" dirty="0"/>
          </a:p>
          <a:p>
            <a:r>
              <a:rPr kumimoji="1" lang="en-US" altLang="ja-JP" dirty="0"/>
              <a:t>1.</a:t>
            </a:r>
            <a:r>
              <a:rPr kumimoji="1" lang="ja-JP" altLang="en-US" dirty="0"/>
              <a:t>使い方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管理者画面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徒歩通勤のメリット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6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まずはじめに使い方を案内するにあたって協力者を紹介します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00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トトモ「初めまして！トトモです！難しそうだけど頑張ります！」</a:t>
            </a:r>
            <a:endParaRPr kumimoji="1" lang="en-US" altLang="ja-JP" dirty="0"/>
          </a:p>
          <a:p>
            <a:r>
              <a:rPr kumimoji="1" lang="ja-JP" altLang="en-US" dirty="0"/>
              <a:t>では、よろしくお願いします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44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まず、ログイン・登録を行っていきます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91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トトモ「初めてだから新規登録だね」</a:t>
            </a:r>
            <a:endParaRPr kumimoji="1" lang="en-US" altLang="ja-JP" dirty="0"/>
          </a:p>
          <a:p>
            <a:r>
              <a:rPr kumimoji="1" lang="ja-JP" altLang="en-US" dirty="0"/>
              <a:t>そうですね、登録済みの場合はログインからできるようになります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81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トトモ「入力完了！確認してみよう」</a:t>
            </a:r>
            <a:endParaRPr kumimoji="1" lang="en-US" altLang="ja-JP" dirty="0"/>
          </a:p>
          <a:p>
            <a:r>
              <a:rPr kumimoji="1" lang="ja-JP" altLang="en-US" dirty="0"/>
              <a:t>ここで「戻るボタン」を押すとログイン画面に戻ります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F18B8-7F86-4611-8A72-2019B621CE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3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0094C-3AA4-40E9-8AB8-69871B92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938867"/>
            <a:ext cx="7766936" cy="1646302"/>
          </a:xfrm>
        </p:spPr>
        <p:txBody>
          <a:bodyPr/>
          <a:lstStyle/>
          <a:p>
            <a:pPr algn="ctr"/>
            <a:r>
              <a:rPr kumimoji="1" lang="ja-JP" altLang="en-US" sz="6000" dirty="0"/>
              <a:t>卒業制作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4B0222-3B35-4A37-9286-7DE1CD5AA69A}"/>
              </a:ext>
            </a:extLst>
          </p:cNvPr>
          <p:cNvSpPr txBox="1"/>
          <p:nvPr/>
        </p:nvSpPr>
        <p:spPr>
          <a:xfrm>
            <a:off x="7179733" y="5147732"/>
            <a:ext cx="305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高以良優</a:t>
            </a:r>
            <a:endParaRPr kumimoji="1" lang="en-US" altLang="ja-JP" sz="2800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4FB4B2BB-696E-4D96-8890-7677DDBA3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516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2CCC765-791F-43CB-8AA3-7E578050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0D49E-AAC7-4EA4-BC67-F5FCC896E527}"/>
              </a:ext>
            </a:extLst>
          </p:cNvPr>
          <p:cNvSpPr txBox="1"/>
          <p:nvPr/>
        </p:nvSpPr>
        <p:spPr>
          <a:xfrm>
            <a:off x="4879040" y="3636067"/>
            <a:ext cx="238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問題ないから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登録しよう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024E64B-4FBF-44EF-8D93-35D64D49962F}"/>
              </a:ext>
            </a:extLst>
          </p:cNvPr>
          <p:cNvSpPr/>
          <p:nvPr/>
        </p:nvSpPr>
        <p:spPr>
          <a:xfrm>
            <a:off x="4840941" y="3429000"/>
            <a:ext cx="2456330" cy="986717"/>
          </a:xfrm>
          <a:prstGeom prst="wedgeRectCallout">
            <a:avLst>
              <a:gd name="adj1" fmla="val -50428"/>
              <a:gd name="adj2" fmla="val 98688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788621BE-9B02-44FA-81B8-F513435C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11900" y="4795410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224507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１</a:t>
            </a:r>
            <a:r>
              <a:rPr lang="ja-JP" altLang="en-US" dirty="0"/>
              <a:t>ー２</a:t>
            </a:r>
            <a:r>
              <a:rPr lang="en-US" altLang="ja-JP" dirty="0"/>
              <a:t>. </a:t>
            </a:r>
            <a:r>
              <a:rPr lang="ja-JP" altLang="en-US" dirty="0"/>
              <a:t>メニュー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25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017311-C6DB-4218-87F0-73930DB0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0D49E-AAC7-4EA4-BC67-F5FCC896E527}"/>
              </a:ext>
            </a:extLst>
          </p:cNvPr>
          <p:cNvSpPr txBox="1"/>
          <p:nvPr/>
        </p:nvSpPr>
        <p:spPr>
          <a:xfrm>
            <a:off x="5479675" y="4679893"/>
            <a:ext cx="238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住所の変更はしなくていいから、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物件検索だー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024E64B-4FBF-44EF-8D93-35D64D49962F}"/>
              </a:ext>
            </a:extLst>
          </p:cNvPr>
          <p:cNvSpPr/>
          <p:nvPr/>
        </p:nvSpPr>
        <p:spPr>
          <a:xfrm>
            <a:off x="5441576" y="4648200"/>
            <a:ext cx="2456330" cy="986717"/>
          </a:xfrm>
          <a:prstGeom prst="wedgeRectCallout">
            <a:avLst>
              <a:gd name="adj1" fmla="val -67216"/>
              <a:gd name="adj2" fmla="val 56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788621BE-9B02-44FA-81B8-F513435C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11900" y="4795410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101957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１</a:t>
            </a:r>
            <a:r>
              <a:rPr lang="ja-JP" altLang="en-US" dirty="0"/>
              <a:t>ー３</a:t>
            </a:r>
            <a:r>
              <a:rPr lang="en-US" altLang="ja-JP" dirty="0"/>
              <a:t>. 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55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074830-71FD-4E2A-B7FE-82C2CBBE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0D49E-AAC7-4EA4-BC67-F5FCC896E527}"/>
              </a:ext>
            </a:extLst>
          </p:cNvPr>
          <p:cNvSpPr txBox="1"/>
          <p:nvPr/>
        </p:nvSpPr>
        <p:spPr>
          <a:xfrm>
            <a:off x="893735" y="2705890"/>
            <a:ext cx="1944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条件は、都心部で</a:t>
            </a:r>
            <a:r>
              <a:rPr kumimoji="1" lang="en-US" altLang="ja-JP" dirty="0"/>
              <a:t>10</a:t>
            </a:r>
            <a:r>
              <a:rPr kumimoji="1" lang="ja-JP" altLang="en-US" dirty="0"/>
              <a:t>万円以下・・・</a:t>
            </a:r>
            <a:endParaRPr kumimoji="1" lang="en-US" altLang="ja-JP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024E64B-4FBF-44EF-8D93-35D64D49962F}"/>
              </a:ext>
            </a:extLst>
          </p:cNvPr>
          <p:cNvSpPr/>
          <p:nvPr/>
        </p:nvSpPr>
        <p:spPr>
          <a:xfrm>
            <a:off x="869576" y="2690119"/>
            <a:ext cx="1968863" cy="923330"/>
          </a:xfrm>
          <a:prstGeom prst="wedgeRectCallout">
            <a:avLst>
              <a:gd name="adj1" fmla="val -34548"/>
              <a:gd name="adj2" fmla="val 10416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788621BE-9B02-44FA-81B8-F513435C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208" y="4167881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154830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D454D9F6-7665-4D20-BA65-30312BF07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0D49E-AAC7-4EA4-BC67-F5FCC896E527}"/>
              </a:ext>
            </a:extLst>
          </p:cNvPr>
          <p:cNvSpPr txBox="1"/>
          <p:nvPr/>
        </p:nvSpPr>
        <p:spPr>
          <a:xfrm>
            <a:off x="499462" y="2932111"/>
            <a:ext cx="245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職場からは</a:t>
            </a:r>
            <a:r>
              <a:rPr kumimoji="1" lang="en-US" altLang="ja-JP" dirty="0"/>
              <a:t>3000m</a:t>
            </a:r>
            <a:r>
              <a:rPr kumimoji="1" lang="ja-JP" altLang="en-US" dirty="0"/>
              <a:t>以内、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ワンルームで検索</a:t>
            </a:r>
            <a:endParaRPr kumimoji="1" lang="en-US" altLang="ja-JP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024E64B-4FBF-44EF-8D93-35D64D49962F}"/>
              </a:ext>
            </a:extLst>
          </p:cNvPr>
          <p:cNvSpPr/>
          <p:nvPr/>
        </p:nvSpPr>
        <p:spPr>
          <a:xfrm>
            <a:off x="420208" y="2761129"/>
            <a:ext cx="2456195" cy="988297"/>
          </a:xfrm>
          <a:prstGeom prst="wedgeRectCallout">
            <a:avLst>
              <a:gd name="adj1" fmla="val -19219"/>
              <a:gd name="adj2" fmla="val 9237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788621BE-9B02-44FA-81B8-F513435C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208" y="4167881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143399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A4722A3-BEC3-440B-9F3F-043764C9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0D49E-AAC7-4EA4-BC67-F5FCC896E527}"/>
              </a:ext>
            </a:extLst>
          </p:cNvPr>
          <p:cNvSpPr txBox="1"/>
          <p:nvPr/>
        </p:nvSpPr>
        <p:spPr>
          <a:xfrm>
            <a:off x="80829" y="2690119"/>
            <a:ext cx="295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絞り込めた！！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出来るだけ近い方がいいから「並び替え」も使ってみよう！</a:t>
            </a:r>
            <a:endParaRPr kumimoji="1" lang="en-US" altLang="ja-JP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024E64B-4FBF-44EF-8D93-35D64D49962F}"/>
              </a:ext>
            </a:extLst>
          </p:cNvPr>
          <p:cNvSpPr/>
          <p:nvPr/>
        </p:nvSpPr>
        <p:spPr>
          <a:xfrm>
            <a:off x="80829" y="2648129"/>
            <a:ext cx="2859595" cy="1242319"/>
          </a:xfrm>
          <a:prstGeom prst="wedgeRectCallout">
            <a:avLst>
              <a:gd name="adj1" fmla="val -13576"/>
              <a:gd name="adj2" fmla="val 72894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788621BE-9B02-44FA-81B8-F513435C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208" y="4167881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79131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7C8DB4-876F-4CB6-8097-27D4197C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0D49E-AAC7-4EA4-BC67-F5FCC896E527}"/>
              </a:ext>
            </a:extLst>
          </p:cNvPr>
          <p:cNvSpPr txBox="1"/>
          <p:nvPr/>
        </p:nvSpPr>
        <p:spPr>
          <a:xfrm>
            <a:off x="62900" y="3317649"/>
            <a:ext cx="29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1200</a:t>
            </a:r>
            <a:r>
              <a:rPr kumimoji="1" lang="ja-JP" altLang="en-US" dirty="0" err="1"/>
              <a:t>ｍ</a:t>
            </a:r>
            <a:r>
              <a:rPr kumimoji="1" lang="ja-JP" altLang="en-US" dirty="0"/>
              <a:t>なら徒歩で通勤できそう！！</a:t>
            </a:r>
            <a:endParaRPr kumimoji="1" lang="en-US" altLang="ja-JP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024E64B-4FBF-44EF-8D93-35D64D49962F}"/>
              </a:ext>
            </a:extLst>
          </p:cNvPr>
          <p:cNvSpPr/>
          <p:nvPr/>
        </p:nvSpPr>
        <p:spPr>
          <a:xfrm>
            <a:off x="62900" y="3275659"/>
            <a:ext cx="2868559" cy="688321"/>
          </a:xfrm>
          <a:prstGeom prst="wedgeRectCallout">
            <a:avLst>
              <a:gd name="adj1" fmla="val -16701"/>
              <a:gd name="adj2" fmla="val 7810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788621BE-9B02-44FA-81B8-F513435C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0208" y="4167881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407259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２</a:t>
            </a:r>
            <a:r>
              <a:rPr lang="en-US" altLang="ja-JP" dirty="0"/>
              <a:t>.</a:t>
            </a:r>
            <a:r>
              <a:rPr lang="ja-JP" altLang="en-US" dirty="0"/>
              <a:t> 管理者画面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38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B6112-6774-4502-B3C9-DFE7AB7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0DF4-AFB8-4CA2-B77B-C371B0CE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146E537-7662-4DF0-9951-EAEF9C06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A40F3-6F99-42CD-9191-81D5CA53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00" y="2768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altLang="ja-JP" sz="9600" dirty="0"/>
              <a:t>110</a:t>
            </a:r>
            <a:r>
              <a:rPr lang="ja-JP" altLang="en-US" sz="9600" dirty="0"/>
              <a:t>万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FB7F3B-9280-42C6-8E1F-9C9C11E5B984}"/>
              </a:ext>
            </a:extLst>
          </p:cNvPr>
          <p:cNvSpPr txBox="1"/>
          <p:nvPr/>
        </p:nvSpPr>
        <p:spPr>
          <a:xfrm>
            <a:off x="1977587" y="1937603"/>
            <a:ext cx="593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東京都</a:t>
            </a:r>
            <a:r>
              <a:rPr kumimoji="1" lang="en-US" altLang="ja-JP" sz="4800" dirty="0"/>
              <a:t>23</a:t>
            </a:r>
            <a:r>
              <a:rPr kumimoji="1" lang="ja-JP" altLang="en-US" sz="4800" dirty="0"/>
              <a:t>区の物件数</a:t>
            </a:r>
          </a:p>
        </p:txBody>
      </p:sp>
    </p:spTree>
    <p:extLst>
      <p:ext uri="{BB962C8B-B14F-4D97-AF65-F5344CB8AC3E}">
        <p14:creationId xmlns:p14="http://schemas.microsoft.com/office/powerpoint/2010/main" val="613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B6112-6774-4502-B3C9-DFE7AB7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0DF4-AFB8-4CA2-B77B-C371B0CE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293A86-337E-4926-ADD6-FDFEC969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0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３</a:t>
            </a:r>
            <a:r>
              <a:rPr kumimoji="1" lang="en-US" altLang="ja-JP" dirty="0"/>
              <a:t>. </a:t>
            </a:r>
            <a:r>
              <a:rPr lang="ja-JP" altLang="en-US" dirty="0"/>
              <a:t>徒歩通勤のメリット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6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19627-3AF9-4C0E-9C42-CB96ACC9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徒歩通勤のメリット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C21A2F-6A19-40F8-B53F-F4EC8786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会社によっては家賃補助が出る</a:t>
            </a:r>
          </a:p>
          <a:p>
            <a:r>
              <a:rPr lang="ja-JP" altLang="en-US" b="1" dirty="0"/>
              <a:t>満員電車のストレスから解放される</a:t>
            </a:r>
          </a:p>
          <a:p>
            <a:r>
              <a:rPr lang="ja-JP" altLang="en-US" b="1" dirty="0"/>
              <a:t>仕事のパフォーマンスが上がりやすい</a:t>
            </a:r>
          </a:p>
          <a:p>
            <a:r>
              <a:rPr lang="ja-JP" altLang="en-US" b="1" dirty="0"/>
              <a:t>睡眠時間を長くとれる</a:t>
            </a:r>
          </a:p>
          <a:p>
            <a:r>
              <a:rPr lang="ja-JP" altLang="en-US" b="1" dirty="0"/>
              <a:t>生活の質を改善できる</a:t>
            </a:r>
          </a:p>
          <a:p>
            <a:r>
              <a:rPr lang="ja-JP" altLang="en-US" b="1" dirty="0"/>
              <a:t>運動不足を解消できる</a:t>
            </a:r>
          </a:p>
          <a:p>
            <a:r>
              <a:rPr lang="ja-JP" altLang="en-US" b="1" dirty="0"/>
              <a:t>悪天候の影響を受けない</a:t>
            </a:r>
          </a:p>
          <a:p>
            <a:r>
              <a:rPr lang="ja-JP" altLang="en-US" b="1" dirty="0"/>
              <a:t>徒歩通勤は幸福度や満足度が高い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87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0" y="2911288"/>
            <a:ext cx="6113929" cy="103542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満員電車に乗らなくていい</a:t>
            </a:r>
            <a:br>
              <a:rPr lang="en-US" altLang="ja-JP" dirty="0"/>
            </a:br>
            <a:r>
              <a:rPr lang="ja-JP" altLang="en-US" dirty="0"/>
              <a:t>幸せな東京生活を送ってみては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9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14BFAE4-4B20-40E5-A9B1-F22CB7C8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18" y="2768599"/>
            <a:ext cx="1320801" cy="13208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A244095-F818-4907-A259-8B3E057E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719" y="2904473"/>
            <a:ext cx="3600450" cy="126682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D383EE-E859-420C-AC54-C85C17C351B6}"/>
              </a:ext>
            </a:extLst>
          </p:cNvPr>
          <p:cNvSpPr txBox="1"/>
          <p:nvPr/>
        </p:nvSpPr>
        <p:spPr>
          <a:xfrm>
            <a:off x="2528046" y="2705724"/>
            <a:ext cx="4204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b="1" dirty="0">
                <a:solidFill>
                  <a:srgbClr val="00B050"/>
                </a:solidFill>
              </a:rPr>
              <a:t>↓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F5D9134-AF44-442A-955A-D3EB15554674}"/>
              </a:ext>
            </a:extLst>
          </p:cNvPr>
          <p:cNvSpPr txBox="1"/>
          <p:nvPr/>
        </p:nvSpPr>
        <p:spPr>
          <a:xfrm>
            <a:off x="3762687" y="4679577"/>
            <a:ext cx="343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/>
              <a:t>SUUUUMO</a:t>
            </a:r>
            <a:endParaRPr kumimoji="1" lang="ja-JP" altLang="en-US" sz="5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6DC751A9-D152-4FB5-B8B2-9F4F7F754B45}"/>
                  </a:ext>
                </a:extLst>
              </p14:cNvPr>
              <p14:cNvContentPartPr/>
              <p14:nvPr/>
            </p14:nvContentPartPr>
            <p14:xfrm>
              <a:off x="3953294" y="4854515"/>
              <a:ext cx="3691080" cy="630000"/>
            </p14:xfrm>
          </p:contentPart>
        </mc:Choice>
        <mc:Fallback xmlns=""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6DC751A9-D152-4FB5-B8B2-9F4F7F754B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0294" y="4791875"/>
                <a:ext cx="3816720" cy="7556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6411A-856A-4104-BE69-3A398AF43B3F}"/>
              </a:ext>
            </a:extLst>
          </p:cNvPr>
          <p:cNvSpPr txBox="1"/>
          <p:nvPr/>
        </p:nvSpPr>
        <p:spPr>
          <a:xfrm>
            <a:off x="3676401" y="5602907"/>
            <a:ext cx="14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err="1"/>
              <a:t>スーーモ</a:t>
            </a:r>
            <a:endParaRPr kumimoji="1" lang="ja-JP" altLang="en-US" b="1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23D39EC1-A57B-4837-B238-6DF365CC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55600" y="4679577"/>
            <a:ext cx="1320801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5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00027 -0.3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00013 -0.3238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4FE67-D81E-40F6-890B-00959D8A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0F896-7B34-437D-B1E3-81083005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使い方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   </a:t>
            </a:r>
            <a:r>
              <a:rPr lang="ja-JP" altLang="en-US" sz="2800" dirty="0"/>
              <a:t>∟</a:t>
            </a:r>
            <a:r>
              <a:rPr lang="en-US" altLang="ja-JP" sz="2800" dirty="0"/>
              <a:t>1-1.</a:t>
            </a:r>
            <a:r>
              <a:rPr lang="ja-JP" altLang="en-US" sz="2800" dirty="0"/>
              <a:t>ログイン・登録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lang="ja-JP" altLang="en-US" sz="2800" dirty="0"/>
              <a:t> ∟</a:t>
            </a:r>
            <a:r>
              <a:rPr lang="en-US" altLang="ja-JP" sz="2800" dirty="0"/>
              <a:t>1-2.</a:t>
            </a:r>
            <a:r>
              <a:rPr lang="ja-JP" altLang="en-US" sz="2800" dirty="0"/>
              <a:t>メニュー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 ∟</a:t>
            </a:r>
            <a:r>
              <a:rPr lang="en-US" altLang="ja-JP" sz="2800" dirty="0"/>
              <a:t>1-3.</a:t>
            </a:r>
            <a:r>
              <a:rPr lang="ja-JP" altLang="en-US" sz="2800" dirty="0"/>
              <a:t>検索</a:t>
            </a:r>
            <a:endParaRPr lang="en-US" altLang="ja-JP" sz="2800" dirty="0"/>
          </a:p>
          <a:p>
            <a:r>
              <a:rPr kumimoji="1" lang="en-US" altLang="ja-JP" sz="2800" dirty="0"/>
              <a:t>2.</a:t>
            </a:r>
            <a:r>
              <a:rPr lang="ja-JP" altLang="en-US" sz="2800" dirty="0"/>
              <a:t>管理者画面</a:t>
            </a:r>
            <a:endParaRPr lang="en-US" altLang="ja-JP" sz="2800" dirty="0"/>
          </a:p>
          <a:p>
            <a:r>
              <a:rPr kumimoji="1" lang="en-US" altLang="ja-JP" sz="2800" dirty="0"/>
              <a:t>3.</a:t>
            </a:r>
            <a:r>
              <a:rPr kumimoji="1" lang="ja-JP" altLang="en-US" sz="2800" dirty="0"/>
              <a:t>徒歩通勤のメリット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63677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１．使い方</a:t>
            </a:r>
          </a:p>
        </p:txBody>
      </p:sp>
    </p:spTree>
    <p:extLst>
      <p:ext uri="{BB962C8B-B14F-4D97-AF65-F5344CB8AC3E}">
        <p14:creationId xmlns:p14="http://schemas.microsoft.com/office/powerpoint/2010/main" val="21067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8707220-4BBF-4FA4-82DA-3305C8E0D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7405" y="3429000"/>
            <a:ext cx="2676525" cy="2286000"/>
          </a:xfr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EEDF114-EA04-4DC9-8D23-2A4C0845B650}"/>
              </a:ext>
            </a:extLst>
          </p:cNvPr>
          <p:cNvSpPr/>
          <p:nvPr/>
        </p:nvSpPr>
        <p:spPr>
          <a:xfrm>
            <a:off x="1308847" y="313765"/>
            <a:ext cx="7557247" cy="2913529"/>
          </a:xfrm>
          <a:prstGeom prst="wedgeRectCallout">
            <a:avLst>
              <a:gd name="adj1" fmla="val -9920"/>
              <a:gd name="adj2" fmla="val 6373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24A67D-EA93-4B4B-B072-7A9472E75C56}"/>
              </a:ext>
            </a:extLst>
          </p:cNvPr>
          <p:cNvSpPr txBox="1"/>
          <p:nvPr/>
        </p:nvSpPr>
        <p:spPr>
          <a:xfrm>
            <a:off x="2160494" y="1143000"/>
            <a:ext cx="614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初めまして</a:t>
            </a:r>
            <a:r>
              <a:rPr kumimoji="1" lang="en-US" altLang="ja-JP" sz="3600" dirty="0"/>
              <a:t>!</a:t>
            </a:r>
            <a:r>
              <a:rPr kumimoji="1" lang="ja-JP" altLang="en-US" sz="3600" dirty="0"/>
              <a:t>トトモです！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難しそうだけど頑張ります！</a:t>
            </a:r>
          </a:p>
        </p:txBody>
      </p:sp>
    </p:spTree>
    <p:extLst>
      <p:ext uri="{BB962C8B-B14F-4D97-AF65-F5344CB8AC3E}">
        <p14:creationId xmlns:p14="http://schemas.microsoft.com/office/powerpoint/2010/main" val="110736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8D74-678B-4C67-B1E4-3C0B1F5F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3153833"/>
            <a:ext cx="8596668" cy="5503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/>
              <a:t>１</a:t>
            </a:r>
            <a:r>
              <a:rPr lang="ja-JP" altLang="en-US" dirty="0"/>
              <a:t>ー１</a:t>
            </a:r>
            <a:r>
              <a:rPr kumimoji="1" lang="ja-JP" altLang="en-US" dirty="0"/>
              <a:t>．</a:t>
            </a:r>
            <a:r>
              <a:rPr lang="ja-JP" altLang="en-US" dirty="0"/>
              <a:t>ログイン・登録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36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A0E1EA9-25A7-4B61-BE86-83D8F347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0018027-803F-4492-AAA8-D6404506428A}"/>
              </a:ext>
            </a:extLst>
          </p:cNvPr>
          <p:cNvSpPr/>
          <p:nvPr/>
        </p:nvSpPr>
        <p:spPr>
          <a:xfrm>
            <a:off x="4468907" y="3236259"/>
            <a:ext cx="3487272" cy="717177"/>
          </a:xfrm>
          <a:prstGeom prst="wedgeRectCallout">
            <a:avLst>
              <a:gd name="adj1" fmla="val -39844"/>
              <a:gd name="adj2" fmla="val 14048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E8725B-DFF7-4F5B-A39F-84BD9FBE6AC5}"/>
              </a:ext>
            </a:extLst>
          </p:cNvPr>
          <p:cNvSpPr txBox="1"/>
          <p:nvPr/>
        </p:nvSpPr>
        <p:spPr>
          <a:xfrm>
            <a:off x="4468906" y="3478306"/>
            <a:ext cx="348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初めてだから「新規登録」だね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409B174B-CEED-445C-9D06-101AAB986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37406" y="4472680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276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2778A2D-2A7C-449E-9CBF-05BF01A9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90D49E-AAC7-4EA4-BC67-F5FCC896E527}"/>
              </a:ext>
            </a:extLst>
          </p:cNvPr>
          <p:cNvSpPr txBox="1"/>
          <p:nvPr/>
        </p:nvSpPr>
        <p:spPr>
          <a:xfrm>
            <a:off x="4879040" y="3636067"/>
            <a:ext cx="238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入力完了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確認してみよう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024E64B-4FBF-44EF-8D93-35D64D49962F}"/>
              </a:ext>
            </a:extLst>
          </p:cNvPr>
          <p:cNvSpPr/>
          <p:nvPr/>
        </p:nvSpPr>
        <p:spPr>
          <a:xfrm>
            <a:off x="4840941" y="3429000"/>
            <a:ext cx="2456330" cy="986717"/>
          </a:xfrm>
          <a:prstGeom prst="wedgeRectCallout">
            <a:avLst>
              <a:gd name="adj1" fmla="val -50428"/>
              <a:gd name="adj2" fmla="val 98688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788621BE-9B02-44FA-81B8-F513435C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11900" y="4795410"/>
            <a:ext cx="1454548" cy="1242319"/>
          </a:xfrm>
        </p:spPr>
      </p:pic>
    </p:spTree>
    <p:extLst>
      <p:ext uri="{BB962C8B-B14F-4D97-AF65-F5344CB8AC3E}">
        <p14:creationId xmlns:p14="http://schemas.microsoft.com/office/powerpoint/2010/main" val="91054992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714</Words>
  <Application>Microsoft Office PowerPoint</Application>
  <PresentationFormat>ワイド画面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メイリオ</vt:lpstr>
      <vt:lpstr>游ゴシック</vt:lpstr>
      <vt:lpstr>Arial</vt:lpstr>
      <vt:lpstr>Trebuchet MS</vt:lpstr>
      <vt:lpstr>Wingdings 3</vt:lpstr>
      <vt:lpstr>ファセット</vt:lpstr>
      <vt:lpstr>卒業制作</vt:lpstr>
      <vt:lpstr>110万</vt:lpstr>
      <vt:lpstr>PowerPoint プレゼンテーション</vt:lpstr>
      <vt:lpstr>目次</vt:lpstr>
      <vt:lpstr>１．使い方</vt:lpstr>
      <vt:lpstr>PowerPoint プレゼンテーション</vt:lpstr>
      <vt:lpstr>１ー１．ログイン・登録</vt:lpstr>
      <vt:lpstr>PowerPoint プレゼンテーション</vt:lpstr>
      <vt:lpstr>PowerPoint プレゼンテーション</vt:lpstr>
      <vt:lpstr>PowerPoint プレゼンテーション</vt:lpstr>
      <vt:lpstr>１ー２. メニュー</vt:lpstr>
      <vt:lpstr>PowerPoint プレゼンテーション</vt:lpstr>
      <vt:lpstr>１ー３. 検索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２. 管理者画面</vt:lpstr>
      <vt:lpstr>PowerPoint プレゼンテーション</vt:lpstr>
      <vt:lpstr>PowerPoint プレゼンテーション</vt:lpstr>
      <vt:lpstr>３. 徒歩通勤のメリット</vt:lpstr>
      <vt:lpstr>徒歩通勤のメリット</vt:lpstr>
      <vt:lpstr>満員電車に乗らなくていい 幸せな東京生活を送ってみては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SUUUUMO</dc:title>
  <dc:creator>mbc</dc:creator>
  <cp:lastModifiedBy>mbc</cp:lastModifiedBy>
  <cp:revision>36</cp:revision>
  <dcterms:created xsi:type="dcterms:W3CDTF">2024-01-09T00:14:25Z</dcterms:created>
  <dcterms:modified xsi:type="dcterms:W3CDTF">2024-02-16T00:48:15Z</dcterms:modified>
</cp:coreProperties>
</file>