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5"/>
  </p:notesMasterIdLst>
  <p:sldIdLst>
    <p:sldId id="256" r:id="rId2"/>
    <p:sldId id="257" r:id="rId3"/>
    <p:sldId id="258" r:id="rId4"/>
  </p:sldIdLst>
  <p:sldSz cx="9906000" cy="6858000" type="A4"/>
  <p:notesSz cx="6858000" cy="9144000"/>
  <p:defaultTextStyle>
    <a:defPPr>
      <a:defRPr lang="ja-JP"/>
    </a:defPPr>
    <a:lvl1pPr marL="0" algn="l" defTabSz="957816" rtl="0" eaLnBrk="1" latinLnBrk="0" hangingPunct="1">
      <a:defRPr kumimoji="1" sz="1900" kern="1200">
        <a:solidFill>
          <a:schemeClr val="tx1"/>
        </a:solidFill>
        <a:latin typeface="+mn-lt"/>
        <a:ea typeface="+mn-ea"/>
        <a:cs typeface="+mn-cs"/>
      </a:defRPr>
    </a:lvl1pPr>
    <a:lvl2pPr marL="478908" algn="l" defTabSz="957816" rtl="0" eaLnBrk="1" latinLnBrk="0" hangingPunct="1">
      <a:defRPr kumimoji="1" sz="1900" kern="1200">
        <a:solidFill>
          <a:schemeClr val="tx1"/>
        </a:solidFill>
        <a:latin typeface="+mn-lt"/>
        <a:ea typeface="+mn-ea"/>
        <a:cs typeface="+mn-cs"/>
      </a:defRPr>
    </a:lvl2pPr>
    <a:lvl3pPr marL="957816" algn="l" defTabSz="957816" rtl="0" eaLnBrk="1" latinLnBrk="0" hangingPunct="1">
      <a:defRPr kumimoji="1" sz="1900" kern="1200">
        <a:solidFill>
          <a:schemeClr val="tx1"/>
        </a:solidFill>
        <a:latin typeface="+mn-lt"/>
        <a:ea typeface="+mn-ea"/>
        <a:cs typeface="+mn-cs"/>
      </a:defRPr>
    </a:lvl3pPr>
    <a:lvl4pPr marL="1436724" algn="l" defTabSz="957816" rtl="0" eaLnBrk="1" latinLnBrk="0" hangingPunct="1">
      <a:defRPr kumimoji="1" sz="1900" kern="1200">
        <a:solidFill>
          <a:schemeClr val="tx1"/>
        </a:solidFill>
        <a:latin typeface="+mn-lt"/>
        <a:ea typeface="+mn-ea"/>
        <a:cs typeface="+mn-cs"/>
      </a:defRPr>
    </a:lvl4pPr>
    <a:lvl5pPr marL="1915631" algn="l" defTabSz="957816" rtl="0" eaLnBrk="1" latinLnBrk="0" hangingPunct="1">
      <a:defRPr kumimoji="1" sz="1900" kern="1200">
        <a:solidFill>
          <a:schemeClr val="tx1"/>
        </a:solidFill>
        <a:latin typeface="+mn-lt"/>
        <a:ea typeface="+mn-ea"/>
        <a:cs typeface="+mn-cs"/>
      </a:defRPr>
    </a:lvl5pPr>
    <a:lvl6pPr marL="2394539" algn="l" defTabSz="957816" rtl="0" eaLnBrk="1" latinLnBrk="0" hangingPunct="1">
      <a:defRPr kumimoji="1" sz="1900" kern="1200">
        <a:solidFill>
          <a:schemeClr val="tx1"/>
        </a:solidFill>
        <a:latin typeface="+mn-lt"/>
        <a:ea typeface="+mn-ea"/>
        <a:cs typeface="+mn-cs"/>
      </a:defRPr>
    </a:lvl6pPr>
    <a:lvl7pPr marL="2873447" algn="l" defTabSz="957816" rtl="0" eaLnBrk="1" latinLnBrk="0" hangingPunct="1">
      <a:defRPr kumimoji="1" sz="1900" kern="1200">
        <a:solidFill>
          <a:schemeClr val="tx1"/>
        </a:solidFill>
        <a:latin typeface="+mn-lt"/>
        <a:ea typeface="+mn-ea"/>
        <a:cs typeface="+mn-cs"/>
      </a:defRPr>
    </a:lvl7pPr>
    <a:lvl8pPr marL="3352355" algn="l" defTabSz="957816" rtl="0" eaLnBrk="1" latinLnBrk="0" hangingPunct="1">
      <a:defRPr kumimoji="1" sz="1900" kern="1200">
        <a:solidFill>
          <a:schemeClr val="tx1"/>
        </a:solidFill>
        <a:latin typeface="+mn-lt"/>
        <a:ea typeface="+mn-ea"/>
        <a:cs typeface="+mn-cs"/>
      </a:defRPr>
    </a:lvl8pPr>
    <a:lvl9pPr marL="3831263" algn="l" defTabSz="957816" rtl="0" eaLnBrk="1" latinLnBrk="0" hangingPunct="1">
      <a:defRPr kumimoji="1"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E3D"/>
    <a:srgbClr val="11634E"/>
    <a:srgbClr val="1A9676"/>
    <a:srgbClr val="B9DA14"/>
    <a:srgbClr val="FF3399"/>
    <a:srgbClr val="396B77"/>
    <a:srgbClr val="FF0000"/>
    <a:srgbClr val="080808"/>
    <a:srgbClr val="DDDDD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3" d="100"/>
          <a:sy n="53" d="100"/>
        </p:scale>
        <p:origin x="-2328" y="-816"/>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FD10F-F466-40D6-B2CE-90EA4C380BD4}" type="datetimeFigureOut">
              <a:rPr kumimoji="1" lang="ja-JP" altLang="en-US" smtClean="0"/>
              <a:pPr/>
              <a:t>2017/9/1</a:t>
            </a:fld>
            <a:endParaRPr kumimoji="1"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0553E-CFF6-479B-9C5F-4F30020B3E2F}"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2</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64819" y="3337560"/>
            <a:ext cx="702005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69138" y="1544812"/>
            <a:ext cx="702005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19" name="フッター プレースホルダ 18"/>
          <p:cNvSpPr>
            <a:spLocks noGrp="1"/>
          </p:cNvSpPr>
          <p:nvPr>
            <p:ph type="ftr" sz="quarter" idx="11"/>
          </p:nvPr>
        </p:nvSpPr>
        <p:spPr/>
        <p:txBody>
          <a:bodyPr/>
          <a:lstStyle/>
          <a:p>
            <a:endParaRPr kumimoji="1" lang="ja-JP" altLang="en-US" dirty="0"/>
          </a:p>
        </p:txBody>
      </p:sp>
      <p:sp>
        <p:nvSpPr>
          <p:cNvPr id="27" name="スライド番号プレースホルダ 2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95300" y="274639"/>
            <a:ext cx="652145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742950" y="3583838"/>
            <a:ext cx="718185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42950" y="2485800"/>
            <a:ext cx="718185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0899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953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228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89154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95300" y="5486400"/>
            <a:ext cx="437687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5032111" y="5486400"/>
            <a:ext cx="437859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95300" y="1516912"/>
            <a:ext cx="437687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5032111" y="1516912"/>
            <a:ext cx="437859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320"/>
            <a:ext cx="8093202"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8" name="スライド番号プレースホルダ 7"/>
          <p:cNvSpPr>
            <a:spLocks noGrp="1"/>
          </p:cNvSpPr>
          <p:nvPr>
            <p:ph type="sldNum" sz="quarter" idx="11"/>
          </p:nvPr>
        </p:nvSpPr>
        <p:spPr/>
        <p:txBody>
          <a:bodyPr/>
          <a:lstStyle/>
          <a:p>
            <a:fld id="{D7526782-EBBA-4ACF-87F8-D1855FE8F477}" type="slidenum">
              <a:rPr kumimoji="1" lang="ja-JP" altLang="en-US" smtClean="0"/>
              <a:pPr/>
              <a:t>&lt;#&gt;</a:t>
            </a:fld>
            <a:endParaRPr kumimoji="1" lang="ja-JP" altLang="en-US" dirty="0"/>
          </a:p>
        </p:txBody>
      </p:sp>
      <p:sp>
        <p:nvSpPr>
          <p:cNvPr id="9" name="フッター プレースホルダ 8"/>
          <p:cNvSpPr>
            <a:spLocks noGrp="1"/>
          </p:cNvSpPr>
          <p:nvPr>
            <p:ph type="ftr" sz="quarter" idx="12"/>
          </p:nvPr>
        </p:nvSpPr>
        <p:spPr/>
        <p:txBody>
          <a:bodyPr/>
          <a:lstStyle/>
          <a:p>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185528"/>
            <a:ext cx="34671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95300" y="214424"/>
            <a:ext cx="29718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95300" y="1981200"/>
            <a:ext cx="767715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a:xfrm>
            <a:off x="8836152" y="6422065"/>
            <a:ext cx="825500" cy="365125"/>
          </a:xfrm>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19793" y="1705709"/>
            <a:ext cx="3308357"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154430" y="1019907"/>
            <a:ext cx="44577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019795" y="2998765"/>
            <a:ext cx="330835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95300" y="6422065"/>
            <a:ext cx="2311400" cy="365125"/>
          </a:xfrm>
        </p:spPr>
        <p:txBody>
          <a:bodyPr/>
          <a:lstStyle/>
          <a:p>
            <a:fld id="{D1DF9CD9-2233-49A5-8B93-8C2D35DE996A}" type="datetimeFigureOut">
              <a:rPr kumimoji="1" lang="ja-JP" altLang="en-US" smtClean="0"/>
              <a:pPr/>
              <a:t>2017/9/1</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924800" y="0"/>
            <a:ext cx="1981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95300" y="274638"/>
            <a:ext cx="8089900" cy="1143000"/>
          </a:xfrm>
          <a:prstGeom prst="rect">
            <a:avLst/>
          </a:prstGeom>
        </p:spPr>
        <p:txBody>
          <a:bodyPr vert="horz" lIns="45720" rIns="45720" anchor="ctr">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95300" y="1600201"/>
            <a:ext cx="80899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95300" y="6422065"/>
            <a:ext cx="23114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1DF9CD9-2233-49A5-8B93-8C2D35DE996A}" type="datetimeFigureOut">
              <a:rPr kumimoji="1" lang="ja-JP" altLang="en-US" smtClean="0"/>
              <a:pPr/>
              <a:t>2017/9/1</a:t>
            </a:fld>
            <a:endParaRPr kumimoji="1" lang="ja-JP" altLang="en-US" dirty="0"/>
          </a:p>
        </p:txBody>
      </p:sp>
      <p:sp>
        <p:nvSpPr>
          <p:cNvPr id="22" name="フッター プレースホルダ 21"/>
          <p:cNvSpPr>
            <a:spLocks noGrp="1"/>
          </p:cNvSpPr>
          <p:nvPr>
            <p:ph type="ftr" sz="quarter" idx="3"/>
          </p:nvPr>
        </p:nvSpPr>
        <p:spPr>
          <a:xfrm>
            <a:off x="3384550" y="6422065"/>
            <a:ext cx="31369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dirty="0"/>
          </a:p>
        </p:txBody>
      </p:sp>
      <p:sp>
        <p:nvSpPr>
          <p:cNvPr id="18" name="スライド番号プレースホルダ 17"/>
          <p:cNvSpPr>
            <a:spLocks noGrp="1"/>
          </p:cNvSpPr>
          <p:nvPr>
            <p:ph type="sldNum" sz="quarter" idx="4"/>
          </p:nvPr>
        </p:nvSpPr>
        <p:spPr>
          <a:xfrm>
            <a:off x="8832850" y="6422065"/>
            <a:ext cx="8255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7526782-EBBA-4ACF-87F8-D1855FE8F477}" type="slidenum">
              <a:rPr kumimoji="1" lang="ja-JP" altLang="en-US" smtClean="0"/>
              <a:pPr/>
              <a:t>&lt;#&gt;</a:t>
            </a:fld>
            <a:endParaRPr kumimoji="1" lang="ja-JP" altLang="en-US" dirty="0"/>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6654" y="142852"/>
            <a:ext cx="3286147" cy="561299"/>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WRO2017-</a:t>
            </a: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エキスパート部門</a:t>
            </a: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愛知県立愛知工業高校</a:t>
            </a:r>
          </a:p>
        </p:txBody>
      </p:sp>
      <p:sp>
        <p:nvSpPr>
          <p:cNvPr id="3" name="サブタイトル 2"/>
          <p:cNvSpPr>
            <a:spLocks noGrp="1"/>
          </p:cNvSpPr>
          <p:nvPr>
            <p:ph type="subTitle" idx="1"/>
          </p:nvPr>
        </p:nvSpPr>
        <p:spPr>
          <a:xfrm>
            <a:off x="238092" y="1071546"/>
            <a:ext cx="3857652" cy="5143536"/>
          </a:xfrm>
        </p:spPr>
        <p:txBody>
          <a:bodyPr>
            <a:normAutofit/>
          </a:bodyPr>
          <a:lstStyle/>
          <a:p>
            <a:pPr algn="l"/>
            <a:r>
              <a:rPr lang="ja-JP" altLang="en-US" sz="2400" dirty="0">
                <a:solidFill>
                  <a:schemeClr val="tx1"/>
                </a:solidFill>
              </a:rPr>
              <a:t>メンバー</a:t>
            </a:r>
            <a:r>
              <a:rPr lang="ja-JP" altLang="en-US" sz="2400" dirty="0" smtClean="0">
                <a:solidFill>
                  <a:schemeClr val="tx1"/>
                </a:solidFill>
              </a:rPr>
              <a:t>紹介</a:t>
            </a:r>
            <a:endParaRPr lang="en-US" altLang="ja-JP" sz="2400" dirty="0" smtClean="0">
              <a:solidFill>
                <a:schemeClr val="tx1"/>
              </a:solidFill>
            </a:endParaRPr>
          </a:p>
          <a:p>
            <a:pPr algn="l"/>
            <a:endParaRPr lang="en-US" altLang="ja-JP" sz="2100" dirty="0" smtClean="0">
              <a:solidFill>
                <a:schemeClr val="tx1"/>
              </a:solidFill>
            </a:endParaRPr>
          </a:p>
          <a:p>
            <a:endParaRPr lang="en-US" altLang="ja-JP" sz="2100" dirty="0" smtClean="0">
              <a:solidFill>
                <a:schemeClr val="tx1"/>
              </a:solidFill>
            </a:endParaRPr>
          </a:p>
          <a:p>
            <a:endParaRPr lang="en-US" altLang="ja-JP" sz="2100" dirty="0" smtClean="0"/>
          </a:p>
          <a:p>
            <a:endParaRPr lang="en-US" altLang="ja-JP" sz="2100" dirty="0" smtClean="0">
              <a:solidFill>
                <a:schemeClr val="tx1"/>
              </a:solidFill>
            </a:endParaRPr>
          </a:p>
          <a:p>
            <a:pPr algn="ctr"/>
            <a:endParaRPr lang="en-US" altLang="ja-JP" sz="1500" dirty="0" smtClean="0">
              <a:solidFill>
                <a:schemeClr val="tx1"/>
              </a:solidFill>
            </a:endParaRPr>
          </a:p>
          <a:p>
            <a:pPr algn="l">
              <a:lnSpc>
                <a:spcPts val="2245"/>
              </a:lnSpc>
            </a:pPr>
            <a:r>
              <a:rPr lang="ja-JP" altLang="en-US" sz="1500" dirty="0" smtClean="0"/>
              <a:t>前田　恭輝　　後藤　建太　　長江　佑磨</a:t>
            </a:r>
            <a:endParaRPr lang="en-US" altLang="ja-JP" sz="1500" dirty="0" smtClean="0"/>
          </a:p>
          <a:p>
            <a:pPr algn="l">
              <a:lnSpc>
                <a:spcPts val="2245"/>
              </a:lnSpc>
            </a:pPr>
            <a:endParaRPr lang="en-US" altLang="ja-JP" sz="1500" dirty="0" smtClean="0">
              <a:solidFill>
                <a:schemeClr val="tx1"/>
              </a:solidFill>
            </a:endParaRPr>
          </a:p>
          <a:p>
            <a:pPr algn="l">
              <a:lnSpc>
                <a:spcPts val="2000"/>
              </a:lnSpc>
            </a:pPr>
            <a:r>
              <a:rPr lang="ja-JP" altLang="en-US" sz="1500" dirty="0" smtClean="0">
                <a:solidFill>
                  <a:schemeClr val="tx1"/>
                </a:solidFill>
              </a:rPr>
              <a:t>この</a:t>
            </a:r>
            <a:r>
              <a:rPr lang="ja-JP" altLang="en-US" sz="1500" dirty="0">
                <a:solidFill>
                  <a:schemeClr val="tx1"/>
                </a:solidFill>
              </a:rPr>
              <a:t>大会のために</a:t>
            </a:r>
            <a:r>
              <a:rPr lang="ja-JP" altLang="en-US" sz="1500" dirty="0" smtClean="0">
                <a:solidFill>
                  <a:schemeClr val="tx1"/>
                </a:solidFill>
              </a:rPr>
              <a:t>作られたチームで、</a:t>
            </a:r>
            <a:r>
              <a:rPr lang="ja-JP" altLang="en-US" sz="1500" dirty="0">
                <a:solidFill>
                  <a:schemeClr val="tx1"/>
                </a:solidFill>
              </a:rPr>
              <a:t>持ち前の明るさやチームワークを生かし地区大会では優勝を果たす。</a:t>
            </a:r>
            <a:endParaRPr lang="en-US" altLang="ja-JP" sz="1500" dirty="0">
              <a:solidFill>
                <a:schemeClr val="tx1"/>
              </a:solidFill>
            </a:endParaRPr>
          </a:p>
          <a:p>
            <a:pPr algn="l">
              <a:lnSpc>
                <a:spcPts val="2000"/>
              </a:lnSpc>
            </a:pPr>
            <a:r>
              <a:rPr lang="ja-JP" altLang="en-US" sz="1500" dirty="0" smtClean="0">
                <a:solidFill>
                  <a:schemeClr val="tx1"/>
                </a:solidFill>
              </a:rPr>
              <a:t>メンバーはみんな仲が良く、活動中は和気藹々としていた。しかし、一度スイッチが入るとまるで別人のように真剣に取り組みだし、協力して問題の解決へ向かう。</a:t>
            </a:r>
            <a:endParaRPr lang="en-US" altLang="ja-JP" sz="1500" dirty="0" smtClean="0">
              <a:solidFill>
                <a:schemeClr val="tx1"/>
              </a:solidFill>
            </a:endParaRPr>
          </a:p>
          <a:p>
            <a:pPr algn="l">
              <a:lnSpc>
                <a:spcPts val="2000"/>
              </a:lnSpc>
            </a:pPr>
            <a:r>
              <a:rPr lang="ja-JP" altLang="en-US" sz="1700" b="1" dirty="0" smtClean="0">
                <a:solidFill>
                  <a:srgbClr val="FFFF00"/>
                </a:solidFill>
              </a:rPr>
              <a:t>“愛工”クオリティで目指すは優勝！</a:t>
            </a:r>
            <a:endParaRPr lang="en-US" altLang="ja-JP" sz="1700" b="1" dirty="0">
              <a:solidFill>
                <a:srgbClr val="FFFF00"/>
              </a:solidFill>
            </a:endParaRPr>
          </a:p>
        </p:txBody>
      </p:sp>
      <p:sp>
        <p:nvSpPr>
          <p:cNvPr id="6" name="テキスト ボックス 5"/>
          <p:cNvSpPr txBox="1"/>
          <p:nvPr/>
        </p:nvSpPr>
        <p:spPr>
          <a:xfrm>
            <a:off x="4524372" y="0"/>
            <a:ext cx="5009164" cy="900081"/>
          </a:xfrm>
          <a:prstGeom prst="rect">
            <a:avLst/>
          </a:prstGeom>
          <a:noFill/>
        </p:spPr>
        <p:txBody>
          <a:bodyPr wrap="square" lIns="68415" tIns="34208" rIns="68415" bIns="34208"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r"/>
            <a:r>
              <a:rPr lang="en-US" altLang="ja-JP" sz="5400" b="1" cap="all" dirty="0" err="1"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Merkabah</a:t>
            </a:r>
            <a:endParaRPr lang="ja-JP" altLang="en-US" sz="5400" b="1" cap="all" dirty="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正方形/長方形 6"/>
          <p:cNvSpPr/>
          <p:nvPr/>
        </p:nvSpPr>
        <p:spPr>
          <a:xfrm>
            <a:off x="238092" y="1643050"/>
            <a:ext cx="3714776" cy="178595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415" tIns="34208" rIns="68415" bIns="34208" rtlCol="0" anchor="ctr"/>
          <a:lstStyle/>
          <a:p>
            <a:pPr algn="ctr"/>
            <a:r>
              <a:rPr kumimoji="1" lang="ja-JP" altLang="en-US" dirty="0" smtClean="0">
                <a:solidFill>
                  <a:schemeClr val="tx1"/>
                </a:solidFill>
              </a:rPr>
              <a:t>写真</a:t>
            </a:r>
            <a:endParaRPr kumimoji="1" lang="ja-JP" altLang="en-US" dirty="0">
              <a:solidFill>
                <a:schemeClr val="tx1"/>
              </a:solidFill>
            </a:endParaRPr>
          </a:p>
        </p:txBody>
      </p:sp>
      <p:sp>
        <p:nvSpPr>
          <p:cNvPr id="8" name="テキスト ボックス 7"/>
          <p:cNvSpPr txBox="1"/>
          <p:nvPr/>
        </p:nvSpPr>
        <p:spPr>
          <a:xfrm>
            <a:off x="4452934" y="2285992"/>
            <a:ext cx="5286412" cy="1046440"/>
          </a:xfrm>
          <a:prstGeom prst="rect">
            <a:avLst/>
          </a:prstGeom>
          <a:noFill/>
        </p:spPr>
        <p:txBody>
          <a:bodyPr wrap="square" rtlCol="0">
            <a:spAutoFit/>
          </a:bodyPr>
          <a:lstStyle/>
          <a:p>
            <a:r>
              <a:rPr lang="ja-JP" altLang="en-US" sz="2400" dirty="0" smtClean="0"/>
              <a:t>今大会への取り組み</a:t>
            </a:r>
            <a:endParaRPr lang="en-US" altLang="ja-JP" sz="2400" dirty="0" smtClean="0"/>
          </a:p>
          <a:p>
            <a:endParaRPr lang="en-US" altLang="ja-JP" dirty="0" smtClean="0"/>
          </a:p>
          <a:p>
            <a:endParaRPr kumimoji="1" lang="ja-JP" altLang="en-US" dirty="0"/>
          </a:p>
        </p:txBody>
      </p:sp>
      <p:sp>
        <p:nvSpPr>
          <p:cNvPr id="9" name="テキスト ボックス 8"/>
          <p:cNvSpPr txBox="1"/>
          <p:nvPr/>
        </p:nvSpPr>
        <p:spPr>
          <a:xfrm>
            <a:off x="4452934" y="1500174"/>
            <a:ext cx="5286412" cy="2215991"/>
          </a:xfrm>
          <a:prstGeom prst="rect">
            <a:avLst/>
          </a:prstGeom>
          <a:noFill/>
        </p:spPr>
        <p:txBody>
          <a:bodyPr wrap="square" rtlCol="0">
            <a:spAutoFit/>
          </a:bodyPr>
          <a:lstStyle/>
          <a:p>
            <a:r>
              <a:rPr lang="en-US" altLang="ja-JP" sz="2400" dirty="0" smtClean="0"/>
              <a:t>MERKABAH(</a:t>
            </a:r>
            <a:r>
              <a:rPr lang="ja-JP" altLang="en-US" sz="2400" dirty="0" smtClean="0"/>
              <a:t>メルカバー</a:t>
            </a:r>
            <a:r>
              <a:rPr lang="en-US" altLang="ja-JP" sz="2400" dirty="0" smtClean="0"/>
              <a:t>)</a:t>
            </a:r>
            <a:r>
              <a:rPr lang="ja-JP" altLang="en-US" sz="2400" dirty="0" smtClean="0"/>
              <a:t>とは？</a:t>
            </a:r>
            <a:endParaRPr lang="en-US" altLang="ja-JP" sz="2400" dirty="0" smtClean="0"/>
          </a:p>
          <a:p>
            <a:r>
              <a:rPr lang="ja-JP" altLang="en-US" sz="1400" dirty="0" smtClean="0"/>
              <a:t>メルカバーとは、古代の戦車を意味する言葉である。</a:t>
            </a:r>
            <a:endParaRPr lang="en-US" altLang="ja-JP" sz="1400" dirty="0" smtClean="0"/>
          </a:p>
          <a:p>
            <a:endParaRPr lang="en-US" altLang="ja-JP" sz="1400" dirty="0" smtClean="0"/>
          </a:p>
          <a:p>
            <a:endParaRPr lang="en-US" altLang="ja-JP" sz="2400" dirty="0" smtClean="0"/>
          </a:p>
          <a:p>
            <a:endParaRPr lang="en-US" altLang="ja-JP" sz="1400" dirty="0" smtClean="0"/>
          </a:p>
          <a:p>
            <a:endParaRPr lang="en-US" altLang="ja-JP" sz="1000" dirty="0" smtClean="0"/>
          </a:p>
          <a:p>
            <a:endParaRPr lang="en-US" altLang="ja-JP" dirty="0" smtClean="0"/>
          </a:p>
          <a:p>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l="44688" t="25834" r="19687" b="17500"/>
          <a:stretch>
            <a:fillRect/>
          </a:stretch>
        </p:blipFill>
        <p:spPr bwMode="auto">
          <a:xfrm>
            <a:off x="4953000" y="1357298"/>
            <a:ext cx="2752464" cy="2462732"/>
          </a:xfrm>
          <a:prstGeom prst="rect">
            <a:avLst/>
          </a:prstGeom>
          <a:ln>
            <a:noFill/>
          </a:ln>
          <a:effectLst>
            <a:outerShdw blurRad="190500" algn="tl" rotWithShape="0">
              <a:srgbClr val="000000">
                <a:alpha val="70000"/>
              </a:srgbClr>
            </a:outerShdw>
          </a:effectLst>
        </p:spPr>
      </p:pic>
      <p:sp>
        <p:nvSpPr>
          <p:cNvPr id="2" name="タイトル 1"/>
          <p:cNvSpPr>
            <a:spLocks noGrp="1"/>
          </p:cNvSpPr>
          <p:nvPr>
            <p:ph type="title"/>
          </p:nvPr>
        </p:nvSpPr>
        <p:spPr>
          <a:xfrm>
            <a:off x="238092" y="0"/>
            <a:ext cx="4600576" cy="939784"/>
          </a:xfrm>
        </p:spPr>
        <p:txBody>
          <a:bodyPr>
            <a:normAutofit/>
          </a:bodyPr>
          <a:lstStyle/>
          <a:p>
            <a:r>
              <a:rPr kumimoji="1" lang="ja-JP"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ハードウェア開発</a:t>
            </a:r>
            <a:endParaRPr kumimoji="1" lang="ja-JP" alt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1029" name="Picture 5"/>
          <p:cNvPicPr>
            <a:picLocks noChangeAspect="1" noChangeArrowheads="1"/>
          </p:cNvPicPr>
          <p:nvPr/>
        </p:nvPicPr>
        <p:blipFill>
          <a:blip r:embed="rId4" cstate="print"/>
          <a:srcRect l="31094" t="15833" r="35000" b="20000"/>
          <a:stretch>
            <a:fillRect/>
          </a:stretch>
        </p:blipFill>
        <p:spPr bwMode="auto">
          <a:xfrm>
            <a:off x="3095612" y="1785926"/>
            <a:ext cx="1744816" cy="1857388"/>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l="32656" t="28333" r="17500" b="13514"/>
          <a:stretch>
            <a:fillRect/>
          </a:stretch>
        </p:blipFill>
        <p:spPr bwMode="auto">
          <a:xfrm>
            <a:off x="3309926" y="5715016"/>
            <a:ext cx="1248467" cy="857256"/>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l="33125" t="24166" r="17500" b="17500"/>
          <a:stretch>
            <a:fillRect/>
          </a:stretch>
        </p:blipFill>
        <p:spPr bwMode="auto">
          <a:xfrm>
            <a:off x="6238884" y="5715016"/>
            <a:ext cx="1290639" cy="857707"/>
          </a:xfrm>
          <a:prstGeom prst="rect">
            <a:avLst/>
          </a:prstGeom>
          <a:noFill/>
          <a:ln w="9525">
            <a:noFill/>
            <a:miter lim="800000"/>
            <a:headEnd/>
            <a:tailEnd/>
          </a:ln>
          <a:effectLst/>
        </p:spPr>
      </p:pic>
      <p:sp>
        <p:nvSpPr>
          <p:cNvPr id="10" name="右矢印 9"/>
          <p:cNvSpPr/>
          <p:nvPr/>
        </p:nvSpPr>
        <p:spPr>
          <a:xfrm>
            <a:off x="4667248" y="5857892"/>
            <a:ext cx="1428760" cy="285752"/>
          </a:xfrm>
          <a:prstGeom prst="rightArrow">
            <a:avLst/>
          </a:prstGeom>
          <a:solidFill>
            <a:schemeClr val="tx1">
              <a:lumMod val="9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38686" y="6286520"/>
            <a:ext cx="1428760" cy="338554"/>
          </a:xfrm>
          <a:prstGeom prst="rect">
            <a:avLst/>
          </a:prstGeom>
        </p:spPr>
        <p:txBody>
          <a:bodyPr wrap="square">
            <a:spAutoFit/>
          </a:bodyPr>
          <a:lstStyle/>
          <a:p>
            <a:pPr algn="ctr"/>
            <a:r>
              <a:rPr lang="ja-JP" altLang="en-US" sz="1600" dirty="0" smtClean="0"/>
              <a:t>尻尾の動き</a:t>
            </a:r>
            <a:endParaRPr lang="en-US" altLang="ja-JP" sz="1600" dirty="0" smtClean="0"/>
          </a:p>
        </p:txBody>
      </p:sp>
      <p:sp>
        <p:nvSpPr>
          <p:cNvPr id="13" name="正方形/長方形 12"/>
          <p:cNvSpPr/>
          <p:nvPr/>
        </p:nvSpPr>
        <p:spPr>
          <a:xfrm>
            <a:off x="3024174" y="5500702"/>
            <a:ext cx="4786346" cy="1143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3167050" y="1357298"/>
            <a:ext cx="1571636" cy="338554"/>
          </a:xfrm>
          <a:prstGeom prst="rect">
            <a:avLst/>
          </a:prstGeom>
        </p:spPr>
        <p:txBody>
          <a:bodyPr wrap="square">
            <a:spAutoFit/>
          </a:bodyPr>
          <a:lstStyle/>
          <a:p>
            <a:r>
              <a:rPr lang="ja-JP" altLang="en-US" sz="1600" dirty="0" smtClean="0"/>
              <a:t>予選時の機体</a:t>
            </a:r>
            <a:endParaRPr lang="en-US" altLang="ja-JP" sz="1600" dirty="0" smtClean="0"/>
          </a:p>
        </p:txBody>
      </p:sp>
      <p:sp>
        <p:nvSpPr>
          <p:cNvPr id="18" name="正方形/長方形 17"/>
          <p:cNvSpPr/>
          <p:nvPr/>
        </p:nvSpPr>
        <p:spPr>
          <a:xfrm>
            <a:off x="3024174" y="928670"/>
            <a:ext cx="4786346" cy="3000396"/>
          </a:xfrm>
          <a:prstGeom prst="rect">
            <a:avLst/>
          </a:prstGeom>
          <a:noFill/>
          <a:ln w="381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0" y="285728"/>
            <a:ext cx="9906000" cy="5143536"/>
          </a:xfrm>
          <a:prstGeom prst="rect">
            <a:avLst/>
          </a:prstGeom>
          <a:noFill/>
          <a:ln>
            <a:noFill/>
          </a:ln>
        </p:spPr>
        <p:txBody>
          <a:bodyPr wrap="square">
            <a:spAutoFit/>
          </a:bodyPr>
          <a:lstStyle/>
          <a:p>
            <a:pPr algn="ctr"/>
            <a:endParaRPr lang="en-US" altLang="ja-JP" sz="6600" dirty="0" smtClean="0">
              <a:solidFill>
                <a:srgbClr val="FF0000"/>
              </a:solidFill>
            </a:endParaRPr>
          </a:p>
          <a:p>
            <a:pPr algn="ctr"/>
            <a:endParaRPr lang="en-US" altLang="ja-JP" sz="6600" dirty="0" smtClean="0">
              <a:solidFill>
                <a:srgbClr val="FF0000"/>
              </a:solidFill>
            </a:endParaRPr>
          </a:p>
          <a:p>
            <a:pPr algn="ctr"/>
            <a:endParaRPr lang="en-US" altLang="ja-JP" sz="6600" dirty="0" smtClean="0">
              <a:solidFill>
                <a:srgbClr val="FF0000"/>
              </a:solidFill>
            </a:endParaRPr>
          </a:p>
          <a:p>
            <a:pPr algn="ctr"/>
            <a:endParaRPr lang="en-US" altLang="ja-JP" sz="6600" dirty="0" smtClean="0">
              <a:solidFill>
                <a:srgbClr val="FF0000"/>
              </a:solidFill>
            </a:endParaRPr>
          </a:p>
          <a:p>
            <a:pPr algn="ctr"/>
            <a:endParaRPr lang="ja-JP" altLang="en-US" sz="6600" dirty="0">
              <a:solidFill>
                <a:srgbClr val="FF0000"/>
              </a:solidFill>
            </a:endParaRPr>
          </a:p>
        </p:txBody>
      </p:sp>
      <p:sp>
        <p:nvSpPr>
          <p:cNvPr id="19" name="正方形/長方形 18"/>
          <p:cNvSpPr/>
          <p:nvPr/>
        </p:nvSpPr>
        <p:spPr>
          <a:xfrm>
            <a:off x="5881694" y="4357694"/>
            <a:ext cx="2000264" cy="646331"/>
          </a:xfrm>
          <a:prstGeom prst="rect">
            <a:avLst/>
          </a:prstGeom>
        </p:spPr>
        <p:txBody>
          <a:bodyPr wrap="square">
            <a:spAutoFit/>
          </a:bodyPr>
          <a:lstStyle/>
          <a:p>
            <a:r>
              <a:rPr lang="ja-JP" altLang="en-US" sz="1200" dirty="0" smtClean="0"/>
              <a:t>色や反射値が安定して精度がアップさせるためにセンサーを斜めに傾けた</a:t>
            </a:r>
            <a:endParaRPr lang="en-US" altLang="ja-JP" sz="1200" dirty="0" smtClean="0"/>
          </a:p>
        </p:txBody>
      </p:sp>
      <p:sp>
        <p:nvSpPr>
          <p:cNvPr id="20" name="正方形/長方形 19"/>
          <p:cNvSpPr/>
          <p:nvPr/>
        </p:nvSpPr>
        <p:spPr>
          <a:xfrm>
            <a:off x="5667380" y="4000504"/>
            <a:ext cx="2214578" cy="338554"/>
          </a:xfrm>
          <a:prstGeom prst="rect">
            <a:avLst/>
          </a:prstGeom>
        </p:spPr>
        <p:txBody>
          <a:bodyPr wrap="square">
            <a:spAutoFit/>
          </a:bodyPr>
          <a:lstStyle/>
          <a:p>
            <a:pPr algn="ctr"/>
            <a:r>
              <a:rPr lang="ja-JP" altLang="en-US" sz="1600" dirty="0" smtClean="0"/>
              <a:t>アームセンサー</a:t>
            </a:r>
            <a:endParaRPr lang="en-US" altLang="ja-JP" sz="1600" dirty="0" smtClean="0"/>
          </a:p>
        </p:txBody>
      </p:sp>
      <p:sp>
        <p:nvSpPr>
          <p:cNvPr id="21" name="正方形/長方形 20"/>
          <p:cNvSpPr/>
          <p:nvPr/>
        </p:nvSpPr>
        <p:spPr>
          <a:xfrm>
            <a:off x="5595942" y="928670"/>
            <a:ext cx="1467068" cy="400110"/>
          </a:xfrm>
          <a:prstGeom prst="rect">
            <a:avLst/>
          </a:prstGeom>
        </p:spPr>
        <p:txBody>
          <a:bodyPr wrap="none">
            <a:spAutoFit/>
          </a:bodyPr>
          <a:lstStyle/>
          <a:p>
            <a:r>
              <a:rPr lang="ja-JP" altLang="en-US" sz="2000" dirty="0" smtClean="0"/>
              <a:t>今回の機体</a:t>
            </a:r>
            <a:endParaRPr lang="ja-JP" altLang="en-US" dirty="0"/>
          </a:p>
        </p:txBody>
      </p:sp>
      <p:sp>
        <p:nvSpPr>
          <p:cNvPr id="16" name="上矢印吹き出し 15"/>
          <p:cNvSpPr/>
          <p:nvPr/>
        </p:nvSpPr>
        <p:spPr>
          <a:xfrm>
            <a:off x="4810124" y="3500438"/>
            <a:ext cx="1000132" cy="1785950"/>
          </a:xfrm>
          <a:prstGeom prst="upArrowCallout">
            <a:avLst/>
          </a:prstGeom>
          <a:solidFill>
            <a:srgbClr val="1A9676"/>
          </a:solidFill>
          <a:ln w="57150">
            <a:solidFill>
              <a:srgbClr val="0E4E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2"/>
          <p:cNvPicPr>
            <a:picLocks noChangeAspect="1" noChangeArrowheads="1"/>
          </p:cNvPicPr>
          <p:nvPr/>
        </p:nvPicPr>
        <p:blipFill>
          <a:blip r:embed="rId3" cstate="print"/>
          <a:srcRect l="44688" t="60209" r="47694" b="24167"/>
          <a:stretch>
            <a:fillRect/>
          </a:stretch>
        </p:blipFill>
        <p:spPr bwMode="auto">
          <a:xfrm>
            <a:off x="4881562" y="4214818"/>
            <a:ext cx="866781" cy="1000132"/>
          </a:xfrm>
          <a:prstGeom prst="rect">
            <a:avLst/>
          </a:prstGeom>
          <a:noFill/>
          <a:ln w="9525">
            <a:noFill/>
            <a:miter lim="800000"/>
            <a:headEnd/>
            <a:tailEnd/>
          </a:ln>
          <a:effectLst/>
        </p:spPr>
      </p:pic>
      <p:sp>
        <p:nvSpPr>
          <p:cNvPr id="24" name="左矢印吹き出し 23"/>
          <p:cNvSpPr/>
          <p:nvPr/>
        </p:nvSpPr>
        <p:spPr>
          <a:xfrm>
            <a:off x="7667644" y="2214554"/>
            <a:ext cx="2071702" cy="985838"/>
          </a:xfrm>
          <a:prstGeom prst="lef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6"/>
          <p:cNvPicPr>
            <a:picLocks noChangeAspect="1" noChangeArrowheads="1"/>
          </p:cNvPicPr>
          <p:nvPr/>
        </p:nvPicPr>
        <p:blipFill>
          <a:blip r:embed="rId5" cstate="print"/>
          <a:srcRect l="32656" t="28333" r="17500" b="13514"/>
          <a:stretch>
            <a:fillRect/>
          </a:stretch>
        </p:blipFill>
        <p:spPr bwMode="auto">
          <a:xfrm>
            <a:off x="8453462" y="2285992"/>
            <a:ext cx="1248467" cy="857256"/>
          </a:xfrm>
          <a:prstGeom prst="rect">
            <a:avLst/>
          </a:prstGeom>
          <a:noFill/>
          <a:ln w="9525">
            <a:noFill/>
            <a:miter lim="800000"/>
            <a:headEnd/>
            <a:tailEnd/>
          </a:ln>
          <a:effectLst/>
        </p:spPr>
      </p:pic>
      <p:sp>
        <p:nvSpPr>
          <p:cNvPr id="25" name="正方形/長方形 24"/>
          <p:cNvSpPr/>
          <p:nvPr/>
        </p:nvSpPr>
        <p:spPr>
          <a:xfrm>
            <a:off x="8453462" y="3286124"/>
            <a:ext cx="1022014" cy="338554"/>
          </a:xfrm>
          <a:prstGeom prst="rect">
            <a:avLst/>
          </a:prstGeom>
        </p:spPr>
        <p:txBody>
          <a:bodyPr wrap="square">
            <a:spAutoFit/>
          </a:bodyPr>
          <a:lstStyle/>
          <a:p>
            <a:pPr algn="ctr"/>
            <a:r>
              <a:rPr lang="ja-JP" altLang="en-US" sz="1600" dirty="0" smtClean="0"/>
              <a:t>尻尾</a:t>
            </a:r>
            <a:endParaRPr lang="en-US" altLang="ja-JP" sz="1600" dirty="0" smtClean="0"/>
          </a:p>
        </p:txBody>
      </p:sp>
      <p:sp>
        <p:nvSpPr>
          <p:cNvPr id="26" name="正方形/長方形 25"/>
          <p:cNvSpPr/>
          <p:nvPr/>
        </p:nvSpPr>
        <p:spPr>
          <a:xfrm>
            <a:off x="8024834" y="3643314"/>
            <a:ext cx="1881166" cy="830997"/>
          </a:xfrm>
          <a:prstGeom prst="rect">
            <a:avLst/>
          </a:prstGeom>
        </p:spPr>
        <p:txBody>
          <a:bodyPr wrap="square">
            <a:spAutoFit/>
          </a:bodyPr>
          <a:lstStyle/>
          <a:p>
            <a:r>
              <a:rPr lang="ja-JP" altLang="en-US" sz="1200" dirty="0" smtClean="0"/>
              <a:t>アームを一定の高さまで</a:t>
            </a:r>
            <a:endParaRPr lang="en-US" altLang="ja-JP" sz="1200" dirty="0" smtClean="0"/>
          </a:p>
          <a:p>
            <a:r>
              <a:rPr lang="ja-JP" altLang="en-US" sz="1200" dirty="0" smtClean="0"/>
              <a:t>上げることによって尻尾も上がる、それによって</a:t>
            </a:r>
            <a:endParaRPr lang="en-US" altLang="ja-JP" sz="1200" dirty="0" smtClean="0"/>
          </a:p>
          <a:p>
            <a:r>
              <a:rPr lang="en-US" altLang="ja-JP" sz="1200" dirty="0" smtClean="0"/>
              <a:t>Turbine</a:t>
            </a:r>
            <a:r>
              <a:rPr lang="ja-JP" altLang="en-US" sz="1200" dirty="0" smtClean="0"/>
              <a:t>を跨げたり</a:t>
            </a:r>
            <a:endParaRPr lang="en-US" altLang="ja-JP" sz="1200" dirty="0" smtClean="0"/>
          </a:p>
        </p:txBody>
      </p:sp>
      <p:pic>
        <p:nvPicPr>
          <p:cNvPr id="1026" name="Picture 2"/>
          <p:cNvPicPr>
            <a:picLocks noChangeAspect="1" noChangeArrowheads="1"/>
          </p:cNvPicPr>
          <p:nvPr/>
        </p:nvPicPr>
        <p:blipFill>
          <a:blip r:embed="rId7" cstate="print"/>
          <a:srcRect l="41406" t="32500" r="23437" b="16666"/>
          <a:stretch>
            <a:fillRect/>
          </a:stretch>
        </p:blipFill>
        <p:spPr bwMode="auto">
          <a:xfrm>
            <a:off x="309530" y="1071546"/>
            <a:ext cx="2371507" cy="1928826"/>
          </a:xfrm>
          <a:prstGeom prst="rect">
            <a:avLst/>
          </a:prstGeom>
          <a:noFill/>
          <a:ln w="9525">
            <a:noFill/>
            <a:miter lim="800000"/>
            <a:headEnd/>
            <a:tailEnd/>
          </a:ln>
          <a:effectLst/>
        </p:spPr>
      </p:pic>
      <p:pic>
        <p:nvPicPr>
          <p:cNvPr id="1027" name="Picture 3"/>
          <p:cNvPicPr>
            <a:picLocks noChangeAspect="1" noChangeArrowheads="1"/>
          </p:cNvPicPr>
          <p:nvPr/>
        </p:nvPicPr>
        <p:blipFill>
          <a:blip r:embed="rId8" cstate="print"/>
          <a:srcRect l="41407" t="31667" r="22968" b="17500"/>
          <a:stretch>
            <a:fillRect/>
          </a:stretch>
        </p:blipFill>
        <p:spPr bwMode="auto">
          <a:xfrm>
            <a:off x="309530" y="3286124"/>
            <a:ext cx="2581107" cy="207167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8092" y="142852"/>
            <a:ext cx="4357718" cy="1143000"/>
          </a:xfrm>
        </p:spPr>
        <p:txBody>
          <a:bodyPr>
            <a:normAutofit/>
          </a:bodyPr>
          <a:lstStyle/>
          <a:p>
            <a:r>
              <a:rPr kumimoji="1" lang="ja-JP"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ソフトウェア開発</a:t>
            </a:r>
            <a:endParaRPr kumimoji="1" lang="ja-JP" alt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正方形/長方形 3"/>
          <p:cNvSpPr/>
          <p:nvPr/>
        </p:nvSpPr>
        <p:spPr>
          <a:xfrm>
            <a:off x="4667248" y="214290"/>
            <a:ext cx="4953000" cy="1077218"/>
          </a:xfrm>
          <a:prstGeom prst="rect">
            <a:avLst/>
          </a:prstGeom>
        </p:spPr>
        <p:txBody>
          <a:bodyPr>
            <a:spAutoFit/>
          </a:bodyPr>
          <a:lstStyle/>
          <a:p>
            <a:r>
              <a:rPr lang="ja-JP" altLang="en-US" sz="1600" dirty="0" smtClean="0"/>
              <a:t>今大会のミッションは今までに比べると格段と難しいので</a:t>
            </a:r>
            <a:r>
              <a:rPr lang="en-US" altLang="ja-JP" sz="1600" dirty="0" smtClean="0"/>
              <a:t>Base</a:t>
            </a:r>
            <a:r>
              <a:rPr lang="ja-JP" altLang="en-US" sz="1600" dirty="0" smtClean="0"/>
              <a:t>と</a:t>
            </a:r>
            <a:r>
              <a:rPr lang="en-US" altLang="ja-JP" sz="1600" dirty="0" smtClean="0"/>
              <a:t>Decider</a:t>
            </a:r>
            <a:r>
              <a:rPr lang="ja-JP" altLang="en-US" sz="1600" dirty="0" smtClean="0"/>
              <a:t>を格納しに行く前半、</a:t>
            </a:r>
            <a:r>
              <a:rPr lang="en-US" altLang="ja-JP" sz="1600" dirty="0" smtClean="0"/>
              <a:t> Wall</a:t>
            </a:r>
            <a:r>
              <a:rPr lang="ja-JP" altLang="en-US" sz="1600" dirty="0" smtClean="0"/>
              <a:t>に収納する後半、</a:t>
            </a:r>
            <a:r>
              <a:rPr lang="en-US" altLang="ja-JP" sz="1600" dirty="0" smtClean="0"/>
              <a:t>Turbine</a:t>
            </a:r>
            <a:r>
              <a:rPr lang="ja-JP" altLang="en-US" sz="1600" dirty="0" smtClean="0"/>
              <a:t>を収納する３つの工程に分けてプログラム考えることにした。</a:t>
            </a:r>
            <a:endParaRPr lang="en-US" altLang="ja-JP" sz="1600" dirty="0" smtClean="0"/>
          </a:p>
        </p:txBody>
      </p:sp>
      <p:sp>
        <p:nvSpPr>
          <p:cNvPr id="5" name="正方形/長方形 4"/>
          <p:cNvSpPr/>
          <p:nvPr/>
        </p:nvSpPr>
        <p:spPr>
          <a:xfrm>
            <a:off x="2024042" y="1500174"/>
            <a:ext cx="2500330" cy="769441"/>
          </a:xfrm>
          <a:prstGeom prst="rect">
            <a:avLst/>
          </a:prstGeom>
        </p:spPr>
        <p:txBody>
          <a:bodyPr wrap="square">
            <a:spAutoFit/>
          </a:bodyPr>
          <a:lstStyle/>
          <a:p>
            <a:r>
              <a:rPr lang="ja-JP" altLang="en-US" sz="2000" dirty="0" smtClean="0"/>
              <a:t>前半</a:t>
            </a:r>
            <a:endParaRPr lang="en-US" altLang="ja-JP" sz="2000" dirty="0" smtClean="0"/>
          </a:p>
          <a:p>
            <a:r>
              <a:rPr lang="en-US" altLang="ja-JP" sz="1200" dirty="0" smtClean="0"/>
              <a:t>Base</a:t>
            </a:r>
            <a:r>
              <a:rPr lang="ja-JP" altLang="en-US" sz="1200" dirty="0" smtClean="0"/>
              <a:t>と</a:t>
            </a:r>
            <a:r>
              <a:rPr lang="en-US" altLang="ja-JP" sz="1200" dirty="0" smtClean="0"/>
              <a:t>Decider</a:t>
            </a:r>
            <a:r>
              <a:rPr lang="ja-JP" altLang="en-US" sz="1200" dirty="0" smtClean="0"/>
              <a:t>の位置が不確定となっているのでそれに対応する</a:t>
            </a:r>
            <a:endParaRPr lang="en-US" altLang="ja-JP" sz="1200" dirty="0" smtClean="0"/>
          </a:p>
        </p:txBody>
      </p:sp>
      <p:pic>
        <p:nvPicPr>
          <p:cNvPr id="7" name="図 6" descr="分岐.png"/>
          <p:cNvPicPr>
            <a:picLocks noChangeAspect="1"/>
          </p:cNvPicPr>
          <p:nvPr/>
        </p:nvPicPr>
        <p:blipFill>
          <a:blip r:embed="rId2" cstate="print"/>
          <a:stretch>
            <a:fillRect/>
          </a:stretch>
        </p:blipFill>
        <p:spPr>
          <a:xfrm>
            <a:off x="166654" y="1500174"/>
            <a:ext cx="1896241" cy="1734251"/>
          </a:xfrm>
          <a:prstGeom prst="rect">
            <a:avLst/>
          </a:prstGeom>
        </p:spPr>
      </p:pic>
      <p:sp>
        <p:nvSpPr>
          <p:cNvPr id="10" name="正方形/長方形 9"/>
          <p:cNvSpPr/>
          <p:nvPr/>
        </p:nvSpPr>
        <p:spPr>
          <a:xfrm>
            <a:off x="6810388" y="1357298"/>
            <a:ext cx="2928958" cy="2064668"/>
          </a:xfrm>
          <a:prstGeom prst="rect">
            <a:avLst/>
          </a:prstGeom>
        </p:spPr>
        <p:txBody>
          <a:bodyPr wrap="square">
            <a:spAutoFit/>
          </a:bodyPr>
          <a:lstStyle/>
          <a:p>
            <a:r>
              <a:rPr lang="ja-JP" altLang="en-US" sz="2400" dirty="0" smtClean="0"/>
              <a:t>後半</a:t>
            </a:r>
            <a:endParaRPr lang="en-US" altLang="ja-JP" sz="2400" dirty="0" smtClean="0"/>
          </a:p>
          <a:p>
            <a:pPr>
              <a:lnSpc>
                <a:spcPts val="1700"/>
              </a:lnSpc>
              <a:spcAft>
                <a:spcPts val="600"/>
              </a:spcAft>
            </a:pPr>
            <a:r>
              <a:rPr lang="ja-JP" altLang="en-US" sz="1400" dirty="0" smtClean="0"/>
              <a:t>赤色の</a:t>
            </a:r>
            <a:r>
              <a:rPr lang="en-US" altLang="ja-JP" sz="1400" dirty="0" smtClean="0"/>
              <a:t>Wall</a:t>
            </a:r>
            <a:r>
              <a:rPr lang="ja-JP" altLang="en-US" sz="1400" dirty="0" smtClean="0"/>
              <a:t>を使わない色の</a:t>
            </a:r>
            <a:r>
              <a:rPr lang="en-US" altLang="ja-JP" sz="1400" dirty="0" smtClean="0"/>
              <a:t>Wall</a:t>
            </a:r>
            <a:r>
              <a:rPr lang="ja-JP" altLang="en-US" sz="1400" dirty="0" smtClean="0"/>
              <a:t>の線上に置いていき中心からの動作が出来るようにした。</a:t>
            </a:r>
            <a:endParaRPr lang="en-US" altLang="ja-JP" sz="1400" dirty="0" smtClean="0"/>
          </a:p>
          <a:p>
            <a:pPr>
              <a:lnSpc>
                <a:spcPts val="1700"/>
              </a:lnSpc>
              <a:spcAft>
                <a:spcPts val="500"/>
              </a:spcAft>
            </a:pPr>
            <a:r>
              <a:rPr lang="ja-JP" altLang="en-US" sz="1400" dirty="0" smtClean="0"/>
              <a:t>青から時計回りに番号を割り当てていき、今いる色から次に行く色への最短角度を割り出すプログラムを組んだ。</a:t>
            </a:r>
            <a:endParaRPr lang="en-US" altLang="ja-JP" sz="1400" dirty="0" smtClean="0"/>
          </a:p>
        </p:txBody>
      </p:sp>
      <p:pic>
        <p:nvPicPr>
          <p:cNvPr id="1028" name="Picture 4"/>
          <p:cNvPicPr>
            <a:picLocks noChangeAspect="1" noChangeArrowheads="1"/>
          </p:cNvPicPr>
          <p:nvPr/>
        </p:nvPicPr>
        <p:blipFill>
          <a:blip r:embed="rId3" cstate="print"/>
          <a:srcRect l="43906" t="14166" r="19531" b="21667"/>
          <a:stretch>
            <a:fillRect/>
          </a:stretch>
        </p:blipFill>
        <p:spPr bwMode="auto">
          <a:xfrm rot="16200000">
            <a:off x="4653796" y="1370750"/>
            <a:ext cx="2098608" cy="207170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1099</TotalTime>
  <Words>201</Words>
  <Application>Microsoft Office PowerPoint</Application>
  <PresentationFormat>A4 210 x 297 mm</PresentationFormat>
  <Paragraphs>42</Paragraphs>
  <Slides>3</Slides>
  <Notes>1</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テクノロジー</vt:lpstr>
      <vt:lpstr>WRO2017-エキスパート部門 愛知県立愛知工業高校</vt:lpstr>
      <vt:lpstr>ハードウェア開発</vt:lpstr>
      <vt:lpstr>ソフトウェア開発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dc:creator>
  <cp:lastModifiedBy>user</cp:lastModifiedBy>
  <cp:revision>108</cp:revision>
  <dcterms:created xsi:type="dcterms:W3CDTF">2017-08-25T06:53:11Z</dcterms:created>
  <dcterms:modified xsi:type="dcterms:W3CDTF">2017-09-01T05:37:53Z</dcterms:modified>
</cp:coreProperties>
</file>