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5"/>
  </p:notesMasterIdLst>
  <p:sldIdLst>
    <p:sldId id="256" r:id="rId2"/>
    <p:sldId id="257" r:id="rId3"/>
    <p:sldId id="259" r:id="rId4"/>
  </p:sldIdLst>
  <p:sldSz cx="9906000" cy="6858000" type="A4"/>
  <p:notesSz cx="6858000" cy="9144000"/>
  <p:defaultTextStyle>
    <a:defPPr>
      <a:defRPr lang="ja-JP"/>
    </a:defPPr>
    <a:lvl1pPr marL="0" algn="l" defTabSz="957816" rtl="0" eaLnBrk="1" latinLnBrk="0" hangingPunct="1">
      <a:defRPr kumimoji="1" sz="1900" kern="1200">
        <a:solidFill>
          <a:schemeClr val="tx1"/>
        </a:solidFill>
        <a:latin typeface="+mn-lt"/>
        <a:ea typeface="+mn-ea"/>
        <a:cs typeface="+mn-cs"/>
      </a:defRPr>
    </a:lvl1pPr>
    <a:lvl2pPr marL="478908" algn="l" defTabSz="957816" rtl="0" eaLnBrk="1" latinLnBrk="0" hangingPunct="1">
      <a:defRPr kumimoji="1" sz="1900" kern="1200">
        <a:solidFill>
          <a:schemeClr val="tx1"/>
        </a:solidFill>
        <a:latin typeface="+mn-lt"/>
        <a:ea typeface="+mn-ea"/>
        <a:cs typeface="+mn-cs"/>
      </a:defRPr>
    </a:lvl2pPr>
    <a:lvl3pPr marL="957816" algn="l" defTabSz="957816" rtl="0" eaLnBrk="1" latinLnBrk="0" hangingPunct="1">
      <a:defRPr kumimoji="1" sz="1900" kern="1200">
        <a:solidFill>
          <a:schemeClr val="tx1"/>
        </a:solidFill>
        <a:latin typeface="+mn-lt"/>
        <a:ea typeface="+mn-ea"/>
        <a:cs typeface="+mn-cs"/>
      </a:defRPr>
    </a:lvl3pPr>
    <a:lvl4pPr marL="1436724" algn="l" defTabSz="957816" rtl="0" eaLnBrk="1" latinLnBrk="0" hangingPunct="1">
      <a:defRPr kumimoji="1" sz="1900" kern="1200">
        <a:solidFill>
          <a:schemeClr val="tx1"/>
        </a:solidFill>
        <a:latin typeface="+mn-lt"/>
        <a:ea typeface="+mn-ea"/>
        <a:cs typeface="+mn-cs"/>
      </a:defRPr>
    </a:lvl4pPr>
    <a:lvl5pPr marL="1915631" algn="l" defTabSz="957816" rtl="0" eaLnBrk="1" latinLnBrk="0" hangingPunct="1">
      <a:defRPr kumimoji="1" sz="1900" kern="1200">
        <a:solidFill>
          <a:schemeClr val="tx1"/>
        </a:solidFill>
        <a:latin typeface="+mn-lt"/>
        <a:ea typeface="+mn-ea"/>
        <a:cs typeface="+mn-cs"/>
      </a:defRPr>
    </a:lvl5pPr>
    <a:lvl6pPr marL="2394539" algn="l" defTabSz="957816" rtl="0" eaLnBrk="1" latinLnBrk="0" hangingPunct="1">
      <a:defRPr kumimoji="1" sz="1900" kern="1200">
        <a:solidFill>
          <a:schemeClr val="tx1"/>
        </a:solidFill>
        <a:latin typeface="+mn-lt"/>
        <a:ea typeface="+mn-ea"/>
        <a:cs typeface="+mn-cs"/>
      </a:defRPr>
    </a:lvl6pPr>
    <a:lvl7pPr marL="2873447" algn="l" defTabSz="957816" rtl="0" eaLnBrk="1" latinLnBrk="0" hangingPunct="1">
      <a:defRPr kumimoji="1" sz="1900" kern="1200">
        <a:solidFill>
          <a:schemeClr val="tx1"/>
        </a:solidFill>
        <a:latin typeface="+mn-lt"/>
        <a:ea typeface="+mn-ea"/>
        <a:cs typeface="+mn-cs"/>
      </a:defRPr>
    </a:lvl7pPr>
    <a:lvl8pPr marL="3352355" algn="l" defTabSz="957816" rtl="0" eaLnBrk="1" latinLnBrk="0" hangingPunct="1">
      <a:defRPr kumimoji="1" sz="1900" kern="1200">
        <a:solidFill>
          <a:schemeClr val="tx1"/>
        </a:solidFill>
        <a:latin typeface="+mn-lt"/>
        <a:ea typeface="+mn-ea"/>
        <a:cs typeface="+mn-cs"/>
      </a:defRPr>
    </a:lvl8pPr>
    <a:lvl9pPr marL="3831263" algn="l" defTabSz="957816" rtl="0" eaLnBrk="1" latinLnBrk="0" hangingPunct="1">
      <a:defRPr kumimoji="1"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AFAB"/>
    <a:srgbClr val="C75D33"/>
    <a:srgbClr val="AD522D"/>
    <a:srgbClr val="391B0F"/>
    <a:srgbClr val="532715"/>
    <a:srgbClr val="FFFF97"/>
    <a:srgbClr val="960000"/>
    <a:srgbClr val="C80000"/>
    <a:srgbClr val="9966FF"/>
    <a:srgbClr val="C49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58" y="461"/>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FD10F-F466-40D6-B2CE-90EA4C380BD4}" type="datetimeFigureOut">
              <a:rPr kumimoji="1" lang="ja-JP" altLang="en-US" smtClean="0"/>
              <a:pPr/>
              <a:t>2017/9/3</a:t>
            </a:fld>
            <a:endParaRPr kumimoji="1" lang="ja-JP" altLang="en-US"/>
          </a:p>
        </p:txBody>
      </p:sp>
      <p:sp>
        <p:nvSpPr>
          <p:cNvPr id="4" name="スライド イメージ プレースホル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E0553E-CFF6-479B-9C5F-4F30020B3E2F}"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6E0553E-CFF6-479B-9C5F-4F30020B3E2F}" type="slidenum">
              <a:rPr kumimoji="1" lang="ja-JP" altLang="en-US" smtClean="0"/>
              <a:pPr/>
              <a:t>2</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6E0553E-CFF6-479B-9C5F-4F30020B3E2F}" type="slidenum">
              <a:rPr kumimoji="1" lang="ja-JP" altLang="en-US" smtClean="0"/>
              <a:pPr/>
              <a:t>3</a:t>
            </a:fld>
            <a:endParaRPr kumimoji="1" lang="ja-JP" altLang="en-US"/>
          </a:p>
        </p:txBody>
      </p:sp>
    </p:spTree>
    <p:extLst>
      <p:ext uri="{BB962C8B-B14F-4D97-AF65-F5344CB8AC3E}">
        <p14:creationId xmlns:p14="http://schemas.microsoft.com/office/powerpoint/2010/main" val="1989524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bwMode="grayWhite">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64819" y="3337560"/>
            <a:ext cx="7020052"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a:t>マスタ タイトルの書式設定</a:t>
            </a:r>
            <a:endParaRPr kumimoji="0" lang="en-US"/>
          </a:p>
        </p:txBody>
      </p:sp>
      <p:sp>
        <p:nvSpPr>
          <p:cNvPr id="17" name="サブタイトル 16"/>
          <p:cNvSpPr>
            <a:spLocks noGrp="1"/>
          </p:cNvSpPr>
          <p:nvPr>
            <p:ph type="subTitle" idx="1"/>
          </p:nvPr>
        </p:nvSpPr>
        <p:spPr>
          <a:xfrm>
            <a:off x="469138" y="1544812"/>
            <a:ext cx="7020052"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 サブタイトルの書式設定</a:t>
            </a:r>
            <a:endParaRPr kumimoji="0" lang="en-US"/>
          </a:p>
        </p:txBody>
      </p:sp>
      <p:sp>
        <p:nvSpPr>
          <p:cNvPr id="30" name="日付プレースホルダ 29"/>
          <p:cNvSpPr>
            <a:spLocks noGrp="1"/>
          </p:cNvSpPr>
          <p:nvPr>
            <p:ph type="dt" sz="half" idx="10"/>
          </p:nvPr>
        </p:nvSpPr>
        <p:spPr/>
        <p:txBody>
          <a:bodyPr/>
          <a:lstStyle/>
          <a:p>
            <a:fld id="{D1DF9CD9-2233-49A5-8B93-8C2D35DE996A}" type="datetimeFigureOut">
              <a:rPr kumimoji="1" lang="ja-JP" altLang="en-US" smtClean="0"/>
              <a:pPr/>
              <a:t>2017/9/3</a:t>
            </a:fld>
            <a:endParaRPr kumimoji="1" lang="ja-JP" altLang="en-US" dirty="0"/>
          </a:p>
        </p:txBody>
      </p:sp>
      <p:sp>
        <p:nvSpPr>
          <p:cNvPr id="19" name="フッター プレースホルダ 18"/>
          <p:cNvSpPr>
            <a:spLocks noGrp="1"/>
          </p:cNvSpPr>
          <p:nvPr>
            <p:ph type="ftr" sz="quarter" idx="11"/>
          </p:nvPr>
        </p:nvSpPr>
        <p:spPr/>
        <p:txBody>
          <a:bodyPr/>
          <a:lstStyle/>
          <a:p>
            <a:endParaRPr kumimoji="1" lang="ja-JP" altLang="en-US" dirty="0"/>
          </a:p>
        </p:txBody>
      </p:sp>
      <p:sp>
        <p:nvSpPr>
          <p:cNvPr id="27" name="スライド番号プレースホルダ 26"/>
          <p:cNvSpPr>
            <a:spLocks noGrp="1"/>
          </p:cNvSpPr>
          <p:nvPr>
            <p:ph type="sldNum" sz="quarter" idx="12"/>
          </p:nvPr>
        </p:nvSpPr>
        <p:spPr/>
        <p:txBody>
          <a:bodyPr/>
          <a:lstStyle/>
          <a:p>
            <a:fld id="{D7526782-EBBA-4ACF-87F8-D1855FE8F477}" type="slidenum">
              <a:rPr kumimoji="1" lang="ja-JP" altLang="en-US" smtClean="0"/>
              <a:pPr/>
              <a:t>‹#›</a:t>
            </a:fld>
            <a:endParaRPr kumimoji="1" lang="ja-JP"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39"/>
            <a:ext cx="2228850"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95300" y="274639"/>
            <a:ext cx="6521450"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742950" y="3583838"/>
            <a:ext cx="718185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42950" y="2485800"/>
            <a:ext cx="718185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 テキストの書式設定</a:t>
            </a:r>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a:t>
            </a:fld>
            <a:endParaRPr kumimoji="1" lang="ja-JP"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089900" cy="1143000"/>
          </a:xfrm>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953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228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fld id="{D1DF9CD9-2233-49A5-8B93-8C2D35DE996A}" type="datetimeFigureOut">
              <a:rPr kumimoji="1" lang="ja-JP" altLang="en-US" smtClean="0"/>
              <a:pPr/>
              <a:t>2017/9/3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7526782-EBBA-4ACF-87F8-D1855FE8F477}" type="slidenum">
              <a:rPr kumimoji="1" lang="ja-JP" altLang="en-US" smtClean="0"/>
              <a:pPr/>
              <a: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8915400" cy="1143000"/>
          </a:xfrm>
        </p:spPr>
        <p:txBody>
          <a:bodyPr anchor="ct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95300" y="5486400"/>
            <a:ext cx="437687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 テキストの書式設定</a:t>
            </a:r>
          </a:p>
        </p:txBody>
      </p:sp>
      <p:sp>
        <p:nvSpPr>
          <p:cNvPr id="4" name="テキスト プレースホルダ 3"/>
          <p:cNvSpPr>
            <a:spLocks noGrp="1"/>
          </p:cNvSpPr>
          <p:nvPr>
            <p:ph type="body" sz="half" idx="3"/>
          </p:nvPr>
        </p:nvSpPr>
        <p:spPr>
          <a:xfrm>
            <a:off x="5032111" y="5486400"/>
            <a:ext cx="437859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 テキストの書式設定</a:t>
            </a:r>
          </a:p>
        </p:txBody>
      </p:sp>
      <p:sp>
        <p:nvSpPr>
          <p:cNvPr id="5" name="コンテンツ プレースホルダ 4"/>
          <p:cNvSpPr>
            <a:spLocks noGrp="1"/>
          </p:cNvSpPr>
          <p:nvPr>
            <p:ph sz="quarter" idx="2"/>
          </p:nvPr>
        </p:nvSpPr>
        <p:spPr>
          <a:xfrm>
            <a:off x="495300" y="1516912"/>
            <a:ext cx="437687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6" name="コンテンツ プレースホルダ 5"/>
          <p:cNvSpPr>
            <a:spLocks noGrp="1"/>
          </p:cNvSpPr>
          <p:nvPr>
            <p:ph sz="quarter" idx="4"/>
          </p:nvPr>
        </p:nvSpPr>
        <p:spPr>
          <a:xfrm>
            <a:off x="5032111" y="1516912"/>
            <a:ext cx="437859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fld id="{D1DF9CD9-2233-49A5-8B93-8C2D35DE996A}" type="datetimeFigureOut">
              <a:rPr kumimoji="1" lang="ja-JP" altLang="en-US" smtClean="0"/>
              <a:pPr/>
              <a:t>2017/9/3</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7526782-EBBA-4ACF-87F8-D1855FE8F477}" type="slidenum">
              <a:rPr kumimoji="1" lang="ja-JP" altLang="en-US" smtClean="0"/>
              <a:pPr/>
              <a: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320"/>
            <a:ext cx="8093202" cy="1143000"/>
          </a:xfrm>
        </p:spPr>
        <p:txBody>
          <a:bodyPr anchor="ctr"/>
          <a:lstStyle>
            <a:lvl1pPr algn="l">
              <a:defRPr sz="4600"/>
            </a:lvl1pPr>
          </a:lstStyle>
          <a:p>
            <a:r>
              <a:rPr kumimoji="0" lang="ja-JP" altLang="en-US"/>
              <a:t>マスタ タイトルの書式設定</a:t>
            </a:r>
            <a:endParaRPr kumimoji="0" lang="en-US"/>
          </a:p>
        </p:txBody>
      </p:sp>
      <p:sp>
        <p:nvSpPr>
          <p:cNvPr id="7" name="日付プレースホルダ 6"/>
          <p:cNvSpPr>
            <a:spLocks noGrp="1"/>
          </p:cNvSpPr>
          <p:nvPr>
            <p:ph type="dt" sz="half" idx="10"/>
          </p:nvPr>
        </p:nvSpPr>
        <p:spPr/>
        <p:txBody>
          <a:bodyPr/>
          <a:lstStyle/>
          <a:p>
            <a:fld id="{D1DF9CD9-2233-49A5-8B93-8C2D35DE996A}" type="datetimeFigureOut">
              <a:rPr kumimoji="1" lang="ja-JP" altLang="en-US" smtClean="0"/>
              <a:pPr/>
              <a:t>2017/9/3</a:t>
            </a:fld>
            <a:endParaRPr kumimoji="1" lang="ja-JP" altLang="en-US" dirty="0"/>
          </a:p>
        </p:txBody>
      </p:sp>
      <p:sp>
        <p:nvSpPr>
          <p:cNvPr id="8" name="スライド番号プレースホルダ 7"/>
          <p:cNvSpPr>
            <a:spLocks noGrp="1"/>
          </p:cNvSpPr>
          <p:nvPr>
            <p:ph type="sldNum" sz="quarter" idx="11"/>
          </p:nvPr>
        </p:nvSpPr>
        <p:spPr/>
        <p:txBody>
          <a:bodyPr/>
          <a:lstStyle/>
          <a:p>
            <a:fld id="{D7526782-EBBA-4ACF-87F8-D1855FE8F477}" type="slidenum">
              <a:rPr kumimoji="1" lang="ja-JP" altLang="en-US" smtClean="0"/>
              <a:pPr/>
              <a:t>‹#›</a:t>
            </a:fld>
            <a:endParaRPr kumimoji="1" lang="ja-JP" altLang="en-US" dirty="0"/>
          </a:p>
        </p:txBody>
      </p:sp>
      <p:sp>
        <p:nvSpPr>
          <p:cNvPr id="9" name="フッター プレースホルダ 8"/>
          <p:cNvSpPr>
            <a:spLocks noGrp="1"/>
          </p:cNvSpPr>
          <p:nvPr>
            <p:ph type="ftr" sz="quarter" idx="12"/>
          </p:nvPr>
        </p:nvSpPr>
        <p:spPr/>
        <p:txBody>
          <a:bodyPr/>
          <a:lstStyle/>
          <a:p>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1DF9CD9-2233-49A5-8B93-8C2D35DE996A}" type="datetimeFigureOut">
              <a:rPr kumimoji="1" lang="ja-JP" altLang="en-US" smtClean="0"/>
              <a:pPr/>
              <a:t>2017/9/3</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7526782-EBBA-4ACF-87F8-D1855FE8F477}" type="slidenum">
              <a:rPr kumimoji="1" lang="ja-JP" altLang="en-US" smtClean="0"/>
              <a:pPr/>
              <a: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185528"/>
            <a:ext cx="3467100" cy="730250"/>
          </a:xfrm>
        </p:spPr>
        <p:txBody>
          <a:bodyPr tIns="0" bIns="0" anchor="t"/>
          <a:lstStyle>
            <a:lvl1pPr algn="l">
              <a:buNone/>
              <a:defRPr sz="1800" b="1">
                <a:solidFill>
                  <a:schemeClr val="accent1"/>
                </a:solidFill>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2"/>
          </p:nvPr>
        </p:nvSpPr>
        <p:spPr>
          <a:xfrm>
            <a:off x="495300" y="214424"/>
            <a:ext cx="29718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1"/>
          </p:nvPr>
        </p:nvSpPr>
        <p:spPr>
          <a:xfrm>
            <a:off x="495300" y="1981200"/>
            <a:ext cx="767715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fld id="{D1DF9CD9-2233-49A5-8B93-8C2D35DE996A}" type="datetimeFigureOut">
              <a:rPr kumimoji="1" lang="ja-JP" altLang="en-US" smtClean="0"/>
              <a:pPr/>
              <a:t>2017/9/3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a:xfrm>
            <a:off x="8836152" y="6422065"/>
            <a:ext cx="825500" cy="365125"/>
          </a:xfrm>
        </p:spPr>
        <p:txBody>
          <a:bodyPr/>
          <a:lstStyle/>
          <a:p>
            <a:fld id="{D7526782-EBBA-4ACF-87F8-D1855FE8F477}" type="slidenum">
              <a:rPr kumimoji="1" lang="ja-JP" altLang="en-US" smtClean="0"/>
              <a:pPr/>
              <a: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019793" y="1705709"/>
            <a:ext cx="3308357" cy="1253808"/>
          </a:xfrm>
        </p:spPr>
        <p:txBody>
          <a:bodyPr anchor="b"/>
          <a:lstStyle>
            <a:lvl1pPr algn="l">
              <a:buNone/>
              <a:defRPr sz="2200" b="1">
                <a:solidFill>
                  <a:schemeClr val="accent1"/>
                </a:solidFill>
              </a:defRPr>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154430" y="1019907"/>
            <a:ext cx="44577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6019795" y="2998765"/>
            <a:ext cx="3308355"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a:t>マスタ テキストの書式設定</a:t>
            </a:r>
          </a:p>
        </p:txBody>
      </p:sp>
      <p:sp>
        <p:nvSpPr>
          <p:cNvPr id="5" name="日付プレースホルダ 4"/>
          <p:cNvSpPr>
            <a:spLocks noGrp="1"/>
          </p:cNvSpPr>
          <p:nvPr>
            <p:ph type="dt" sz="half" idx="10"/>
          </p:nvPr>
        </p:nvSpPr>
        <p:spPr>
          <a:xfrm>
            <a:off x="495300" y="6422065"/>
            <a:ext cx="2311400" cy="365125"/>
          </a:xfrm>
        </p:spPr>
        <p:txBody>
          <a:bodyPr/>
          <a:lstStyle/>
          <a:p>
            <a:fld id="{D1DF9CD9-2233-49A5-8B93-8C2D35DE996A}" type="datetimeFigureOut">
              <a:rPr kumimoji="1" lang="ja-JP" altLang="en-US" smtClean="0"/>
              <a:pPr/>
              <a:t>2017/9/3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7526782-EBBA-4ACF-87F8-D1855FE8F477}" type="slidenum">
              <a:rPr kumimoji="1" lang="ja-JP" altLang="en-US" smtClean="0"/>
              <a:pPr/>
              <a: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フリーフォーム 11"/>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フリーフォーム 15"/>
          <p:cNvSpPr>
            <a:spLocks/>
          </p:cNvSpPr>
          <p:nvPr/>
        </p:nvSpPr>
        <p:spPr bwMode="auto">
          <a:xfrm>
            <a:off x="7924800" y="0"/>
            <a:ext cx="19812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プレースホルダ 8"/>
          <p:cNvSpPr>
            <a:spLocks noGrp="1"/>
          </p:cNvSpPr>
          <p:nvPr>
            <p:ph type="title"/>
          </p:nvPr>
        </p:nvSpPr>
        <p:spPr>
          <a:xfrm>
            <a:off x="495300" y="274638"/>
            <a:ext cx="8089900" cy="1143000"/>
          </a:xfrm>
          <a:prstGeom prst="rect">
            <a:avLst/>
          </a:prstGeom>
        </p:spPr>
        <p:txBody>
          <a:bodyPr vert="horz" lIns="45720" rIns="45720" anchor="ctr">
            <a:normAutofit/>
          </a:bodyPr>
          <a:lstStyle/>
          <a:p>
            <a:r>
              <a:rPr kumimoji="0" lang="ja-JP" altLang="en-US"/>
              <a:t>マスタ タイトルの書式設定</a:t>
            </a:r>
            <a:endParaRPr kumimoji="0" lang="en-US"/>
          </a:p>
        </p:txBody>
      </p:sp>
      <p:sp>
        <p:nvSpPr>
          <p:cNvPr id="30" name="テキスト プレースホルダ 29"/>
          <p:cNvSpPr>
            <a:spLocks noGrp="1"/>
          </p:cNvSpPr>
          <p:nvPr>
            <p:ph type="body" idx="1"/>
          </p:nvPr>
        </p:nvSpPr>
        <p:spPr>
          <a:xfrm>
            <a:off x="495300" y="1600201"/>
            <a:ext cx="8089900" cy="4525963"/>
          </a:xfrm>
          <a:prstGeom prst="rect">
            <a:avLst/>
          </a:prstGeom>
        </p:spPr>
        <p:txBody>
          <a:bodyPr vert="horz">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0" name="日付プレースホルダ 9"/>
          <p:cNvSpPr>
            <a:spLocks noGrp="1"/>
          </p:cNvSpPr>
          <p:nvPr>
            <p:ph type="dt" sz="half" idx="2"/>
          </p:nvPr>
        </p:nvSpPr>
        <p:spPr>
          <a:xfrm>
            <a:off x="495300" y="6422065"/>
            <a:ext cx="23114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1DF9CD9-2233-49A5-8B93-8C2D35DE996A}" type="datetimeFigureOut">
              <a:rPr kumimoji="1" lang="ja-JP" altLang="en-US" smtClean="0"/>
              <a:pPr/>
              <a:t>2017/9/3</a:t>
            </a:fld>
            <a:endParaRPr kumimoji="1" lang="ja-JP" altLang="en-US" dirty="0"/>
          </a:p>
        </p:txBody>
      </p:sp>
      <p:sp>
        <p:nvSpPr>
          <p:cNvPr id="22" name="フッター プレースホルダ 21"/>
          <p:cNvSpPr>
            <a:spLocks noGrp="1"/>
          </p:cNvSpPr>
          <p:nvPr>
            <p:ph type="ftr" sz="quarter" idx="3"/>
          </p:nvPr>
        </p:nvSpPr>
        <p:spPr>
          <a:xfrm>
            <a:off x="3384550" y="6422065"/>
            <a:ext cx="31369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1" lang="ja-JP" altLang="en-US" dirty="0"/>
          </a:p>
        </p:txBody>
      </p:sp>
      <p:sp>
        <p:nvSpPr>
          <p:cNvPr id="18" name="スライド番号プレースホルダ 17"/>
          <p:cNvSpPr>
            <a:spLocks noGrp="1"/>
          </p:cNvSpPr>
          <p:nvPr>
            <p:ph type="sldNum" sz="quarter" idx="4"/>
          </p:nvPr>
        </p:nvSpPr>
        <p:spPr>
          <a:xfrm>
            <a:off x="8832850" y="6422065"/>
            <a:ext cx="8255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7526782-EBBA-4ACF-87F8-D1855FE8F477}" type="slidenum">
              <a:rPr kumimoji="1" lang="ja-JP" altLang="en-US" smtClean="0"/>
              <a:pPr/>
              <a:t>‹#›</a:t>
            </a:fld>
            <a:endParaRPr kumimoji="1" lang="ja-JP" altLang="en-US" dirty="0"/>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1"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4452934" y="1500174"/>
            <a:ext cx="5286412" cy="2092881"/>
          </a:xfrm>
          <a:prstGeom prst="rect">
            <a:avLst/>
          </a:prstGeom>
          <a:noFill/>
        </p:spPr>
        <p:txBody>
          <a:bodyPr wrap="square" rtlCol="0">
            <a:spAutoFit/>
          </a:bodyPr>
          <a:lstStyle/>
          <a:p>
            <a:r>
              <a:rPr lang="en-US" altLang="ja-JP" sz="2400" dirty="0"/>
              <a:t>MERKABAH(</a:t>
            </a:r>
            <a:r>
              <a:rPr lang="ja-JP" altLang="en-US" sz="2400" dirty="0"/>
              <a:t>メルカバー</a:t>
            </a:r>
            <a:r>
              <a:rPr lang="en-US" altLang="ja-JP" sz="2400" dirty="0"/>
              <a:t>)</a:t>
            </a:r>
            <a:r>
              <a:rPr lang="ja-JP" altLang="en-US" sz="2400" dirty="0"/>
              <a:t>とは？</a:t>
            </a:r>
            <a:endParaRPr lang="en-US" altLang="ja-JP" sz="1600" dirty="0"/>
          </a:p>
          <a:p>
            <a:r>
              <a:rPr lang="ja-JP" altLang="en-US" sz="1600" dirty="0"/>
              <a:t>メルカバーとは、天の車を意味する言葉である。天、つまり優勝を目指すという意味でこの名前がつけられた。</a:t>
            </a:r>
            <a:endParaRPr lang="en-US" altLang="ja-JP" sz="1600" dirty="0"/>
          </a:p>
          <a:p>
            <a:endParaRPr lang="en-US" altLang="ja-JP" sz="2400" dirty="0"/>
          </a:p>
          <a:p>
            <a:r>
              <a:rPr lang="ja-JP" altLang="en-US" sz="1200" dirty="0"/>
              <a:t>　</a:t>
            </a:r>
            <a:endParaRPr lang="en-US" altLang="ja-JP" sz="1200" dirty="0"/>
          </a:p>
          <a:p>
            <a:endParaRPr lang="en-US" altLang="ja-JP" dirty="0"/>
          </a:p>
          <a:p>
            <a:endParaRPr kumimoji="1" lang="ja-JP" altLang="en-US" dirty="0"/>
          </a:p>
        </p:txBody>
      </p:sp>
      <p:sp>
        <p:nvSpPr>
          <p:cNvPr id="2" name="タイトル 1"/>
          <p:cNvSpPr>
            <a:spLocks noGrp="1"/>
          </p:cNvSpPr>
          <p:nvPr>
            <p:ph type="ctrTitle"/>
          </p:nvPr>
        </p:nvSpPr>
        <p:spPr>
          <a:xfrm>
            <a:off x="166654" y="142852"/>
            <a:ext cx="3286147" cy="561299"/>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ja-JP"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WRO2017-</a:t>
            </a:r>
            <a:r>
              <a:rPr lang="ja-JP" altLang="en-US"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エキスパート部門</a:t>
            </a:r>
            <a:br>
              <a:rPr lang="en-US" altLang="ja-JP"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ja-JP" altLang="en-US"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愛知県立愛知工業高校</a:t>
            </a:r>
          </a:p>
        </p:txBody>
      </p:sp>
      <p:sp>
        <p:nvSpPr>
          <p:cNvPr id="3" name="サブタイトル 2"/>
          <p:cNvSpPr>
            <a:spLocks noGrp="1"/>
          </p:cNvSpPr>
          <p:nvPr>
            <p:ph type="subTitle" idx="1"/>
          </p:nvPr>
        </p:nvSpPr>
        <p:spPr>
          <a:xfrm>
            <a:off x="238092" y="1071546"/>
            <a:ext cx="3857652" cy="5143536"/>
          </a:xfrm>
        </p:spPr>
        <p:txBody>
          <a:bodyPr>
            <a:normAutofit/>
          </a:bodyPr>
          <a:lstStyle/>
          <a:p>
            <a:pPr algn="l"/>
            <a:r>
              <a:rPr lang="ja-JP" altLang="en-US" sz="2400" dirty="0">
                <a:solidFill>
                  <a:schemeClr val="tx1"/>
                </a:solidFill>
              </a:rPr>
              <a:t>メンバー紹介</a:t>
            </a:r>
            <a:endParaRPr lang="en-US" altLang="ja-JP" sz="2400" dirty="0">
              <a:solidFill>
                <a:schemeClr val="tx1"/>
              </a:solidFill>
            </a:endParaRPr>
          </a:p>
          <a:p>
            <a:pPr algn="l"/>
            <a:endParaRPr lang="en-US" altLang="ja-JP" sz="2100" dirty="0">
              <a:solidFill>
                <a:schemeClr val="tx1"/>
              </a:solidFill>
            </a:endParaRPr>
          </a:p>
          <a:p>
            <a:endParaRPr lang="en-US" altLang="ja-JP" sz="2100" dirty="0">
              <a:solidFill>
                <a:schemeClr val="tx1"/>
              </a:solidFill>
            </a:endParaRPr>
          </a:p>
          <a:p>
            <a:endParaRPr lang="en-US" altLang="ja-JP" sz="2100" dirty="0"/>
          </a:p>
          <a:p>
            <a:endParaRPr lang="en-US" altLang="ja-JP" sz="2100" dirty="0">
              <a:solidFill>
                <a:schemeClr val="tx1"/>
              </a:solidFill>
            </a:endParaRPr>
          </a:p>
          <a:p>
            <a:pPr algn="ctr"/>
            <a:endParaRPr lang="en-US" altLang="ja-JP" sz="1500" dirty="0">
              <a:solidFill>
                <a:schemeClr val="tx1"/>
              </a:solidFill>
            </a:endParaRPr>
          </a:p>
          <a:p>
            <a:pPr algn="l">
              <a:lnSpc>
                <a:spcPts val="2245"/>
              </a:lnSpc>
            </a:pPr>
            <a:r>
              <a:rPr lang="ja-JP" altLang="en-US" sz="1600" dirty="0"/>
              <a:t>後藤　建太</a:t>
            </a:r>
            <a:r>
              <a:rPr lang="ja-JP" altLang="en-US" sz="1500" dirty="0"/>
              <a:t>　　前田　恭輝　　長江　佑磨</a:t>
            </a:r>
            <a:endParaRPr lang="en-US" altLang="ja-JP" sz="1500" dirty="0"/>
          </a:p>
          <a:p>
            <a:pPr algn="l">
              <a:lnSpc>
                <a:spcPts val="2245"/>
              </a:lnSpc>
            </a:pPr>
            <a:endParaRPr lang="en-US" altLang="ja-JP" sz="1500" dirty="0">
              <a:solidFill>
                <a:schemeClr val="tx1"/>
              </a:solidFill>
            </a:endParaRPr>
          </a:p>
          <a:p>
            <a:pPr algn="l">
              <a:lnSpc>
                <a:spcPts val="2000"/>
              </a:lnSpc>
            </a:pPr>
            <a:r>
              <a:rPr lang="ja-JP" altLang="en-US" sz="1500" dirty="0">
                <a:solidFill>
                  <a:schemeClr val="tx1"/>
                </a:solidFill>
              </a:rPr>
              <a:t>この大会のために作られたチームで、持ち前の明るさやチームワークを生かし地区大会では優勝を果たす。</a:t>
            </a:r>
            <a:endParaRPr lang="en-US" altLang="ja-JP" sz="1500" dirty="0">
              <a:solidFill>
                <a:schemeClr val="tx1"/>
              </a:solidFill>
            </a:endParaRPr>
          </a:p>
          <a:p>
            <a:pPr algn="l">
              <a:lnSpc>
                <a:spcPts val="2000"/>
              </a:lnSpc>
            </a:pPr>
            <a:r>
              <a:rPr lang="ja-JP" altLang="en-US" sz="1500" dirty="0">
                <a:solidFill>
                  <a:schemeClr val="tx1"/>
                </a:solidFill>
              </a:rPr>
              <a:t>メンバーはみんな仲が良く、活動中は和気藹々としていた。しかし、一度スイッチが入るとまるで別人のように真剣に取り組みだし、協力して問題の解決へ向かう。</a:t>
            </a:r>
            <a:endParaRPr lang="en-US" altLang="ja-JP" sz="1500" dirty="0">
              <a:solidFill>
                <a:schemeClr val="tx1"/>
              </a:solidFill>
            </a:endParaRPr>
          </a:p>
          <a:p>
            <a:pPr algn="l">
              <a:lnSpc>
                <a:spcPts val="2000"/>
              </a:lnSpc>
            </a:pPr>
            <a:r>
              <a:rPr lang="ja-JP" altLang="en-US" sz="1700" b="1" dirty="0">
                <a:solidFill>
                  <a:srgbClr val="FFFF00"/>
                </a:solidFill>
              </a:rPr>
              <a:t>“愛工”クオリティで目指すは優勝！</a:t>
            </a:r>
            <a:endParaRPr lang="en-US" altLang="ja-JP" sz="1700" b="1" dirty="0">
              <a:solidFill>
                <a:srgbClr val="FFFF00"/>
              </a:solidFill>
            </a:endParaRPr>
          </a:p>
        </p:txBody>
      </p:sp>
      <p:sp>
        <p:nvSpPr>
          <p:cNvPr id="6" name="テキスト ボックス 5"/>
          <p:cNvSpPr txBox="1"/>
          <p:nvPr/>
        </p:nvSpPr>
        <p:spPr>
          <a:xfrm>
            <a:off x="4524372" y="0"/>
            <a:ext cx="5009164" cy="900081"/>
          </a:xfrm>
          <a:prstGeom prst="rect">
            <a:avLst/>
          </a:prstGeom>
          <a:noFill/>
        </p:spPr>
        <p:txBody>
          <a:bodyPr wrap="square" lIns="68415" tIns="34208" rIns="68415" bIns="34208"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r"/>
            <a:r>
              <a:rPr lang="en-US" altLang="ja-JP" sz="5400" b="1" cap="all" dirty="0" err="1">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Merkabah</a:t>
            </a:r>
            <a:endParaRPr lang="ja-JP" altLang="en-US" sz="5400" b="1" cap="all" dirty="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8" name="テキスト ボックス 7"/>
          <p:cNvSpPr txBox="1"/>
          <p:nvPr/>
        </p:nvSpPr>
        <p:spPr>
          <a:xfrm>
            <a:off x="4452934" y="2420888"/>
            <a:ext cx="5286412" cy="4493538"/>
          </a:xfrm>
          <a:prstGeom prst="rect">
            <a:avLst/>
          </a:prstGeom>
          <a:noFill/>
        </p:spPr>
        <p:txBody>
          <a:bodyPr wrap="square" rtlCol="0">
            <a:spAutoFit/>
          </a:bodyPr>
          <a:lstStyle/>
          <a:p>
            <a:r>
              <a:rPr lang="ja-JP" altLang="en-US" sz="2400" dirty="0"/>
              <a:t>今大会への取り組み</a:t>
            </a:r>
            <a:endParaRPr lang="en-US" altLang="ja-JP" sz="1600" dirty="0"/>
          </a:p>
          <a:p>
            <a:r>
              <a:rPr lang="ja-JP" altLang="en-US" sz="1600" dirty="0"/>
              <a:t>地区大会では、</a:t>
            </a:r>
            <a:r>
              <a:rPr lang="en-US" altLang="ja-JP" sz="1600" dirty="0" err="1"/>
              <a:t>Turbinebase</a:t>
            </a:r>
            <a:r>
              <a:rPr lang="ja-JP" altLang="en-US" sz="1600" dirty="0"/>
              <a:t>と</a:t>
            </a:r>
            <a:r>
              <a:rPr lang="en-US" altLang="ja-JP" sz="1600" dirty="0"/>
              <a:t>Decider</a:t>
            </a:r>
            <a:r>
              <a:rPr lang="ja-JP" altLang="en-US" sz="1600" dirty="0"/>
              <a:t>を</a:t>
            </a:r>
            <a:r>
              <a:rPr lang="en-US" altLang="ja-JP" sz="1600" dirty="0"/>
              <a:t>3</a:t>
            </a:r>
            <a:r>
              <a:rPr lang="ja-JP" altLang="en-US" sz="1600" dirty="0"/>
              <a:t>つとも設置することはできたが、機体の関係上</a:t>
            </a:r>
            <a:r>
              <a:rPr lang="en-US" altLang="ja-JP" sz="1600" dirty="0"/>
              <a:t>Turbine</a:t>
            </a:r>
            <a:r>
              <a:rPr lang="ja-JP" altLang="en-US" sz="1600" dirty="0"/>
              <a:t>の色を読み取ることが難しく、</a:t>
            </a:r>
            <a:r>
              <a:rPr lang="en-US" altLang="ja-JP" sz="1600" dirty="0"/>
              <a:t>Turbine</a:t>
            </a:r>
            <a:r>
              <a:rPr lang="ja-JP" altLang="en-US" sz="1600" dirty="0"/>
              <a:t>を諦める形になってしまった。そのため、今大会では</a:t>
            </a:r>
            <a:r>
              <a:rPr lang="en-US" altLang="ja-JP" sz="1600" dirty="0"/>
              <a:t>Turbine</a:t>
            </a:r>
            <a:r>
              <a:rPr lang="ja-JP" altLang="en-US" sz="1600" dirty="0"/>
              <a:t>に挑戦できるよう一から機体を設計しなおした。また、チームでそれぞれ違った役割を持たせることで作業の効率化を図った。</a:t>
            </a:r>
            <a:endParaRPr lang="en-US" altLang="ja-JP" sz="1600" dirty="0"/>
          </a:p>
          <a:p>
            <a:r>
              <a:rPr lang="ja-JP" altLang="en-US" sz="1600" dirty="0"/>
              <a:t>今大会の目標は満点を安定して取ることである。しかし、競技時間が短く作業量も多いため、いかに素早くかつ正確に動作させるかが鍵になる。</a:t>
            </a:r>
            <a:endParaRPr lang="en-US" altLang="ja-JP" sz="1600" dirty="0"/>
          </a:p>
          <a:p>
            <a:r>
              <a:rPr lang="ja-JP" altLang="en-US" sz="1600" dirty="0"/>
              <a:t>そこで、重要になってくるのはトレースと直進と</a:t>
            </a:r>
            <a:r>
              <a:rPr lang="en-US" altLang="ja-JP" sz="1600" dirty="0"/>
              <a:t>90</a:t>
            </a:r>
            <a:r>
              <a:rPr lang="ja-JP" altLang="en-US" sz="1600" dirty="0"/>
              <a:t>度回転だと僕たちは考え、各作業を素早くかつ安定して動作させるため、素早くかつ正確に前後進、回転ができる機体の構造とライントレースの精度を研究した。</a:t>
            </a:r>
            <a:endParaRPr lang="en-US" altLang="ja-JP" sz="1600" dirty="0"/>
          </a:p>
          <a:p>
            <a:endParaRPr lang="en-US" altLang="ja-JP" sz="1600" dirty="0"/>
          </a:p>
          <a:p>
            <a:endParaRPr lang="en-US" altLang="ja-JP" dirty="0"/>
          </a:p>
          <a:p>
            <a:endParaRPr kumimoji="1" lang="ja-JP" altLang="en-US" dirty="0"/>
          </a:p>
        </p:txBody>
      </p:sp>
      <p:pic>
        <p:nvPicPr>
          <p:cNvPr id="4" name="図 3">
            <a:extLst>
              <a:ext uri="{FF2B5EF4-FFF2-40B4-BE49-F238E27FC236}">
                <a16:creationId xmlns:a16="http://schemas.microsoft.com/office/drawing/2014/main" id="{D56A77FD-2BF9-42B8-A144-19496604C9A2}"/>
              </a:ext>
            </a:extLst>
          </p:cNvPr>
          <p:cNvPicPr>
            <a:picLocks noChangeAspect="1"/>
          </p:cNvPicPr>
          <p:nvPr/>
        </p:nvPicPr>
        <p:blipFill>
          <a:blip r:embed="rId2"/>
          <a:stretch>
            <a:fillRect/>
          </a:stretch>
        </p:blipFill>
        <p:spPr>
          <a:xfrm>
            <a:off x="212255" y="1670362"/>
            <a:ext cx="3883489" cy="17679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95216" y="5429264"/>
            <a:ext cx="4643470" cy="1285884"/>
          </a:xfrm>
          <a:prstGeom prst="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0" scaled="1"/>
            <a:tileRect/>
          </a:gradFill>
          <a:ln w="38100">
            <a:solidFill>
              <a:srgbClr val="99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810124" y="5429264"/>
            <a:ext cx="4929222" cy="1285884"/>
          </a:xfrm>
          <a:prstGeom prst="rect">
            <a:avLst/>
          </a:prstGeom>
          <a:noFill/>
          <a:ln w="38100">
            <a:solidFill>
              <a:srgbClr val="C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Picture 2"/>
          <p:cNvPicPr>
            <a:picLocks noChangeAspect="1" noChangeArrowheads="1"/>
          </p:cNvPicPr>
          <p:nvPr/>
        </p:nvPicPr>
        <p:blipFill>
          <a:blip r:embed="rId3" cstate="print"/>
          <a:srcRect l="37656" t="20000" r="27656" b="25000"/>
          <a:stretch>
            <a:fillRect/>
          </a:stretch>
        </p:blipFill>
        <p:spPr bwMode="auto">
          <a:xfrm>
            <a:off x="4953000" y="1428736"/>
            <a:ext cx="2723303" cy="2428892"/>
          </a:xfrm>
          <a:prstGeom prst="rect">
            <a:avLst/>
          </a:prstGeom>
          <a:noFill/>
          <a:ln w="9525">
            <a:noFill/>
            <a:miter lim="800000"/>
            <a:headEnd/>
            <a:tailEnd/>
          </a:ln>
          <a:effectLst/>
        </p:spPr>
      </p:pic>
      <p:sp>
        <p:nvSpPr>
          <p:cNvPr id="18" name="正方形/長方形 17"/>
          <p:cNvSpPr/>
          <p:nvPr/>
        </p:nvSpPr>
        <p:spPr>
          <a:xfrm>
            <a:off x="3024174" y="1071546"/>
            <a:ext cx="4786346" cy="2928958"/>
          </a:xfrm>
          <a:prstGeom prst="rect">
            <a:avLst/>
          </a:prstGeom>
          <a:noFill/>
          <a:ln w="3810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95216" y="1214422"/>
            <a:ext cx="2809860" cy="1214446"/>
          </a:xfrm>
          <a:prstGeom prst="rect">
            <a:avLst/>
          </a:prstGeom>
          <a:noFill/>
          <a:ln w="44450">
            <a:solidFill>
              <a:srgbClr val="C4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横巻き 27"/>
          <p:cNvSpPr/>
          <p:nvPr/>
        </p:nvSpPr>
        <p:spPr>
          <a:xfrm>
            <a:off x="166654" y="142852"/>
            <a:ext cx="3738554" cy="928670"/>
          </a:xfrm>
          <a:prstGeom prst="horizontalScroll">
            <a:avLst/>
          </a:prstGeom>
          <a:gradFill flip="none" rotWithShape="1">
            <a:gsLst>
              <a:gs pos="0">
                <a:schemeClr val="bg1">
                  <a:lumMod val="50000"/>
                  <a:lumOff val="50000"/>
                  <a:shade val="30000"/>
                  <a:satMod val="115000"/>
                </a:schemeClr>
              </a:gs>
              <a:gs pos="50000">
                <a:schemeClr val="bg1">
                  <a:lumMod val="50000"/>
                  <a:lumOff val="50000"/>
                  <a:shade val="67500"/>
                  <a:satMod val="115000"/>
                </a:schemeClr>
              </a:gs>
              <a:gs pos="100000">
                <a:schemeClr val="bg1">
                  <a:lumMod val="50000"/>
                  <a:lumOff val="50000"/>
                  <a:shade val="100000"/>
                  <a:satMod val="115000"/>
                </a:schemeClr>
              </a:gs>
            </a:gsLst>
            <a:path path="circle">
              <a:fillToRect l="50000" t="50000" r="50000" b="50000"/>
            </a:path>
            <a:tileRect/>
          </a:gradFill>
          <a:ln w="38100">
            <a:solidFill>
              <a:srgbClr val="080808">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380968" y="142852"/>
            <a:ext cx="4600576" cy="939784"/>
          </a:xfrm>
        </p:spPr>
        <p:txBody>
          <a:bodyPr>
            <a:normAutofit/>
          </a:bodyPr>
          <a:lstStyle/>
          <a:p>
            <a:r>
              <a:rPr kumimoji="1" lang="ja-JP" altLang="en-US" sz="35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ハードウェア開発</a:t>
            </a:r>
          </a:p>
        </p:txBody>
      </p:sp>
      <p:pic>
        <p:nvPicPr>
          <p:cNvPr id="1029" name="Picture 5"/>
          <p:cNvPicPr>
            <a:picLocks noChangeAspect="1" noChangeArrowheads="1"/>
          </p:cNvPicPr>
          <p:nvPr/>
        </p:nvPicPr>
        <p:blipFill>
          <a:blip r:embed="rId4" cstate="print"/>
          <a:srcRect l="31094" t="15833" r="35000" b="20000"/>
          <a:stretch>
            <a:fillRect/>
          </a:stretch>
        </p:blipFill>
        <p:spPr bwMode="auto">
          <a:xfrm>
            <a:off x="3095612" y="1857364"/>
            <a:ext cx="1744816" cy="1857388"/>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5" cstate="print"/>
          <a:srcRect l="32656" t="28333" r="17500" b="13514"/>
          <a:stretch>
            <a:fillRect/>
          </a:stretch>
        </p:blipFill>
        <p:spPr bwMode="auto">
          <a:xfrm>
            <a:off x="4881562" y="5500702"/>
            <a:ext cx="1462781" cy="1147290"/>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l="33125" t="24166" r="17500" b="17500"/>
          <a:stretch>
            <a:fillRect/>
          </a:stretch>
        </p:blipFill>
        <p:spPr bwMode="auto">
          <a:xfrm>
            <a:off x="8167710" y="5500702"/>
            <a:ext cx="1505632" cy="1143459"/>
          </a:xfrm>
          <a:prstGeom prst="rect">
            <a:avLst/>
          </a:prstGeom>
          <a:noFill/>
          <a:ln w="9525">
            <a:noFill/>
            <a:miter lim="800000"/>
            <a:headEnd/>
            <a:tailEnd/>
          </a:ln>
          <a:effectLst/>
        </p:spPr>
      </p:pic>
      <p:sp>
        <p:nvSpPr>
          <p:cNvPr id="10" name="右矢印 9"/>
          <p:cNvSpPr/>
          <p:nvPr/>
        </p:nvSpPr>
        <p:spPr>
          <a:xfrm>
            <a:off x="6453198" y="5929330"/>
            <a:ext cx="1643074" cy="285752"/>
          </a:xfrm>
          <a:prstGeom prst="rightArrow">
            <a:avLst/>
          </a:prstGeom>
          <a:solidFill>
            <a:schemeClr val="tx1">
              <a:lumMod val="9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524636" y="6286520"/>
            <a:ext cx="1428760" cy="338554"/>
          </a:xfrm>
          <a:prstGeom prst="rect">
            <a:avLst/>
          </a:prstGeom>
        </p:spPr>
        <p:txBody>
          <a:bodyPr wrap="square">
            <a:spAutoFit/>
          </a:bodyPr>
          <a:lstStyle/>
          <a:p>
            <a:pPr algn="ctr"/>
            <a:r>
              <a:rPr lang="ja-JP" altLang="en-US" sz="1600" dirty="0"/>
              <a:t>尻尾の動き</a:t>
            </a:r>
            <a:endParaRPr lang="en-US" altLang="ja-JP" sz="1600" dirty="0"/>
          </a:p>
        </p:txBody>
      </p:sp>
      <p:sp>
        <p:nvSpPr>
          <p:cNvPr id="17" name="正方形/長方形 16"/>
          <p:cNvSpPr/>
          <p:nvPr/>
        </p:nvSpPr>
        <p:spPr>
          <a:xfrm>
            <a:off x="3167050" y="1428736"/>
            <a:ext cx="1571636" cy="338554"/>
          </a:xfrm>
          <a:prstGeom prst="rect">
            <a:avLst/>
          </a:prstGeom>
        </p:spPr>
        <p:txBody>
          <a:bodyPr wrap="square">
            <a:spAutoFit/>
          </a:bodyPr>
          <a:lstStyle/>
          <a:p>
            <a:r>
              <a:rPr lang="ja-JP" altLang="en-US" sz="1600" dirty="0"/>
              <a:t>予選時の機体</a:t>
            </a:r>
            <a:endParaRPr lang="en-US" altLang="ja-JP" sz="1600" dirty="0"/>
          </a:p>
        </p:txBody>
      </p:sp>
      <p:sp>
        <p:nvSpPr>
          <p:cNvPr id="19" name="正方形/長方形 18"/>
          <p:cNvSpPr/>
          <p:nvPr/>
        </p:nvSpPr>
        <p:spPr>
          <a:xfrm>
            <a:off x="2809860" y="4500570"/>
            <a:ext cx="1928826" cy="830997"/>
          </a:xfrm>
          <a:prstGeom prst="rect">
            <a:avLst/>
          </a:prstGeom>
        </p:spPr>
        <p:txBody>
          <a:bodyPr wrap="square">
            <a:spAutoFit/>
          </a:bodyPr>
          <a:lstStyle/>
          <a:p>
            <a:r>
              <a:rPr lang="ja-JP" altLang="en-US" sz="1200" dirty="0"/>
              <a:t>カラーセンサーの読み取り精度をアップさせるためにセンサーを斜めに取り付けた。</a:t>
            </a:r>
            <a:endParaRPr lang="en-US" altLang="ja-JP" sz="1200" dirty="0"/>
          </a:p>
        </p:txBody>
      </p:sp>
      <p:sp>
        <p:nvSpPr>
          <p:cNvPr id="20" name="正方形/長方形 19"/>
          <p:cNvSpPr/>
          <p:nvPr/>
        </p:nvSpPr>
        <p:spPr>
          <a:xfrm>
            <a:off x="2809860" y="4214818"/>
            <a:ext cx="2047924" cy="338554"/>
          </a:xfrm>
          <a:prstGeom prst="rect">
            <a:avLst/>
          </a:prstGeom>
        </p:spPr>
        <p:txBody>
          <a:bodyPr wrap="square">
            <a:spAutoFit/>
          </a:bodyPr>
          <a:lstStyle/>
          <a:p>
            <a:pPr algn="ctr"/>
            <a:r>
              <a:rPr lang="ja-JP" altLang="en-US" sz="1600" dirty="0"/>
              <a:t>アームセンサー</a:t>
            </a:r>
            <a:endParaRPr lang="en-US" altLang="ja-JP" sz="1600" dirty="0"/>
          </a:p>
        </p:txBody>
      </p:sp>
      <p:sp>
        <p:nvSpPr>
          <p:cNvPr id="21" name="正方形/長方形 20"/>
          <p:cNvSpPr/>
          <p:nvPr/>
        </p:nvSpPr>
        <p:spPr>
          <a:xfrm>
            <a:off x="5595942" y="1071546"/>
            <a:ext cx="1467068" cy="400110"/>
          </a:xfrm>
          <a:prstGeom prst="rect">
            <a:avLst/>
          </a:prstGeom>
        </p:spPr>
        <p:txBody>
          <a:bodyPr wrap="square">
            <a:spAutoFit/>
          </a:bodyPr>
          <a:lstStyle/>
          <a:p>
            <a:r>
              <a:rPr lang="ja-JP" altLang="en-US" sz="2000" dirty="0"/>
              <a:t>今回の機体</a:t>
            </a:r>
            <a:endParaRPr lang="ja-JP" altLang="en-US" dirty="0"/>
          </a:p>
        </p:txBody>
      </p:sp>
      <p:sp>
        <p:nvSpPr>
          <p:cNvPr id="16" name="上矢印吹き出し 15"/>
          <p:cNvSpPr/>
          <p:nvPr/>
        </p:nvSpPr>
        <p:spPr>
          <a:xfrm>
            <a:off x="4738686" y="3571876"/>
            <a:ext cx="1000132" cy="1785950"/>
          </a:xfrm>
          <a:prstGeom prst="upArrowCallout">
            <a:avLst/>
          </a:prstGeom>
          <a:solidFill>
            <a:schemeClr val="bg1">
              <a:lumMod val="65000"/>
              <a:lumOff val="35000"/>
            </a:schemeClr>
          </a:solid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Picture 2"/>
          <p:cNvPicPr>
            <a:picLocks noChangeAspect="1" noChangeArrowheads="1"/>
          </p:cNvPicPr>
          <p:nvPr/>
        </p:nvPicPr>
        <p:blipFill>
          <a:blip r:embed="rId7" cstate="print"/>
          <a:srcRect l="44688" t="60209" r="47694" b="24167"/>
          <a:stretch>
            <a:fillRect/>
          </a:stretch>
        </p:blipFill>
        <p:spPr bwMode="auto">
          <a:xfrm>
            <a:off x="4810124" y="4286256"/>
            <a:ext cx="866781" cy="1000132"/>
          </a:xfrm>
          <a:prstGeom prst="rect">
            <a:avLst/>
          </a:prstGeom>
          <a:noFill/>
          <a:ln w="9525">
            <a:noFill/>
            <a:miter lim="800000"/>
            <a:headEnd/>
            <a:tailEnd/>
          </a:ln>
          <a:effectLst/>
        </p:spPr>
      </p:pic>
      <p:sp>
        <p:nvSpPr>
          <p:cNvPr id="24" name="左矢印吹き出し 23"/>
          <p:cNvSpPr/>
          <p:nvPr/>
        </p:nvSpPr>
        <p:spPr>
          <a:xfrm>
            <a:off x="7667644" y="2643182"/>
            <a:ext cx="2143140" cy="985838"/>
          </a:xfrm>
          <a:prstGeom prst="leftArrowCallout">
            <a:avLst/>
          </a:prstGeom>
          <a:solidFill>
            <a:schemeClr val="bg1">
              <a:lumMod val="65000"/>
              <a:lumOff val="3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6"/>
          <p:cNvPicPr>
            <a:picLocks noChangeAspect="1" noChangeArrowheads="1"/>
          </p:cNvPicPr>
          <p:nvPr/>
        </p:nvPicPr>
        <p:blipFill>
          <a:blip r:embed="rId5" cstate="print"/>
          <a:srcRect l="32656" t="28333" r="17500" b="13514"/>
          <a:stretch>
            <a:fillRect/>
          </a:stretch>
        </p:blipFill>
        <p:spPr bwMode="auto">
          <a:xfrm>
            <a:off x="8453462" y="2714620"/>
            <a:ext cx="1285884" cy="857256"/>
          </a:xfrm>
          <a:prstGeom prst="rect">
            <a:avLst/>
          </a:prstGeom>
          <a:noFill/>
          <a:ln w="9525">
            <a:noFill/>
            <a:miter lim="800000"/>
            <a:headEnd/>
            <a:tailEnd/>
          </a:ln>
          <a:effectLst/>
        </p:spPr>
      </p:pic>
      <p:sp>
        <p:nvSpPr>
          <p:cNvPr id="25" name="正方形/長方形 24"/>
          <p:cNvSpPr/>
          <p:nvPr/>
        </p:nvSpPr>
        <p:spPr>
          <a:xfrm>
            <a:off x="8409519" y="1155270"/>
            <a:ext cx="1022014" cy="338554"/>
          </a:xfrm>
          <a:prstGeom prst="rect">
            <a:avLst/>
          </a:prstGeom>
        </p:spPr>
        <p:txBody>
          <a:bodyPr wrap="square">
            <a:spAutoFit/>
          </a:bodyPr>
          <a:lstStyle/>
          <a:p>
            <a:pPr algn="ctr"/>
            <a:r>
              <a:rPr lang="ja-JP" altLang="en-US" sz="1600" dirty="0"/>
              <a:t>尻尾</a:t>
            </a:r>
            <a:endParaRPr lang="en-US" altLang="ja-JP" sz="1600" dirty="0"/>
          </a:p>
        </p:txBody>
      </p:sp>
      <p:sp>
        <p:nvSpPr>
          <p:cNvPr id="26" name="正方形/長方形 25"/>
          <p:cNvSpPr/>
          <p:nvPr/>
        </p:nvSpPr>
        <p:spPr>
          <a:xfrm>
            <a:off x="7881958" y="1483387"/>
            <a:ext cx="1928826" cy="1107996"/>
          </a:xfrm>
          <a:prstGeom prst="rect">
            <a:avLst/>
          </a:prstGeom>
        </p:spPr>
        <p:txBody>
          <a:bodyPr wrap="square">
            <a:spAutoFit/>
          </a:bodyPr>
          <a:lstStyle/>
          <a:p>
            <a:r>
              <a:rPr lang="ja-JP" altLang="en-US" sz="1100" dirty="0"/>
              <a:t>アームが一定の高さまで上がると、尻尾も連動して上がるようになっている。この機構により、</a:t>
            </a:r>
            <a:r>
              <a:rPr lang="en-US" altLang="ja-JP" sz="1100" dirty="0"/>
              <a:t>Turbine</a:t>
            </a:r>
            <a:r>
              <a:rPr lang="ja-JP" altLang="en-US" sz="1100" dirty="0"/>
              <a:t>を跨げたり、ブロックを置いてきたりすることが出来る。</a:t>
            </a:r>
            <a:endParaRPr lang="en-US" altLang="ja-JP" sz="1100" dirty="0"/>
          </a:p>
        </p:txBody>
      </p:sp>
      <p:sp>
        <p:nvSpPr>
          <p:cNvPr id="27" name="正方形/長方形 26"/>
          <p:cNvSpPr/>
          <p:nvPr/>
        </p:nvSpPr>
        <p:spPr>
          <a:xfrm>
            <a:off x="3595678" y="3429000"/>
            <a:ext cx="248786" cy="107722"/>
          </a:xfrm>
          <a:prstGeom prst="rect">
            <a:avLst/>
          </a:prstGeom>
        </p:spPr>
        <p:txBody>
          <a:bodyPr wrap="none">
            <a:spAutoFit/>
          </a:bodyPr>
          <a:lstStyle/>
          <a:p>
            <a:pPr algn="ctr"/>
            <a:r>
              <a:rPr lang="ja-JP" altLang="en-US" sz="100" dirty="0">
                <a:solidFill>
                  <a:srgbClr val="800000"/>
                </a:solidFill>
              </a:rPr>
              <a:t>ルビー４ね</a:t>
            </a:r>
            <a:endParaRPr lang="en-US" altLang="ja-JP" sz="100" dirty="0">
              <a:solidFill>
                <a:srgbClr val="800000"/>
              </a:solidFill>
            </a:endParaRPr>
          </a:p>
        </p:txBody>
      </p:sp>
      <p:cxnSp>
        <p:nvCxnSpPr>
          <p:cNvPr id="30" name="カギ線コネクタ 29"/>
          <p:cNvCxnSpPr/>
          <p:nvPr/>
        </p:nvCxnSpPr>
        <p:spPr>
          <a:xfrm>
            <a:off x="2881298" y="1428736"/>
            <a:ext cx="2428892" cy="428628"/>
          </a:xfrm>
          <a:prstGeom prst="bentConnector3">
            <a:avLst>
              <a:gd name="adj1" fmla="val 82111"/>
            </a:avLst>
          </a:prstGeom>
          <a:ln w="57150">
            <a:solidFill>
              <a:srgbClr val="C49500"/>
            </a:solidFill>
            <a:tailEnd type="arrow"/>
          </a:ln>
        </p:spPr>
        <p:style>
          <a:lnRef idx="1">
            <a:schemeClr val="accent2"/>
          </a:lnRef>
          <a:fillRef idx="0">
            <a:schemeClr val="accent2"/>
          </a:fillRef>
          <a:effectRef idx="0">
            <a:schemeClr val="accent2"/>
          </a:effectRef>
          <a:fontRef idx="minor">
            <a:schemeClr val="tx1"/>
          </a:fontRef>
        </p:style>
      </p:cxnSp>
      <p:pic>
        <p:nvPicPr>
          <p:cNvPr id="55" name="Picture 2"/>
          <p:cNvPicPr>
            <a:picLocks noChangeAspect="1" noChangeArrowheads="1"/>
          </p:cNvPicPr>
          <p:nvPr/>
        </p:nvPicPr>
        <p:blipFill>
          <a:blip r:embed="rId8" cstate="print"/>
          <a:srcRect l="41406" t="32500" r="23437" b="16666"/>
          <a:stretch>
            <a:fillRect/>
          </a:stretch>
        </p:blipFill>
        <p:spPr bwMode="auto">
          <a:xfrm>
            <a:off x="1523976" y="1285861"/>
            <a:ext cx="1317504" cy="1071570"/>
          </a:xfrm>
          <a:prstGeom prst="rect">
            <a:avLst/>
          </a:prstGeom>
          <a:noFill/>
          <a:ln w="9525">
            <a:noFill/>
            <a:miter lim="800000"/>
            <a:headEnd/>
            <a:tailEnd/>
          </a:ln>
          <a:effectLst/>
        </p:spPr>
      </p:pic>
      <p:pic>
        <p:nvPicPr>
          <p:cNvPr id="56" name="Picture 3"/>
          <p:cNvPicPr>
            <a:picLocks noChangeAspect="1" noChangeArrowheads="1"/>
          </p:cNvPicPr>
          <p:nvPr/>
        </p:nvPicPr>
        <p:blipFill>
          <a:blip r:embed="rId9" cstate="print"/>
          <a:srcRect l="41407" t="31667" r="22968" b="17500"/>
          <a:stretch>
            <a:fillRect/>
          </a:stretch>
        </p:blipFill>
        <p:spPr bwMode="auto">
          <a:xfrm>
            <a:off x="166654" y="1285860"/>
            <a:ext cx="1335072" cy="1071570"/>
          </a:xfrm>
          <a:prstGeom prst="rect">
            <a:avLst/>
          </a:prstGeom>
          <a:noFill/>
          <a:ln w="9525">
            <a:noFill/>
            <a:miter lim="800000"/>
            <a:headEnd/>
            <a:tailEnd/>
          </a:ln>
          <a:effectLst/>
        </p:spPr>
      </p:pic>
      <p:sp>
        <p:nvSpPr>
          <p:cNvPr id="62" name="正方形/長方形 61"/>
          <p:cNvSpPr/>
          <p:nvPr/>
        </p:nvSpPr>
        <p:spPr>
          <a:xfrm>
            <a:off x="0" y="2428868"/>
            <a:ext cx="3024173" cy="400110"/>
          </a:xfrm>
          <a:prstGeom prst="rect">
            <a:avLst/>
          </a:prstGeom>
        </p:spPr>
        <p:txBody>
          <a:bodyPr wrap="square">
            <a:spAutoFit/>
          </a:bodyPr>
          <a:lstStyle/>
          <a:p>
            <a:pPr algn="ctr"/>
            <a:r>
              <a:rPr lang="ja-JP" altLang="en-US" sz="2000" dirty="0"/>
              <a:t>アーム</a:t>
            </a:r>
            <a:endParaRPr lang="en-US" altLang="ja-JP" sz="2000" dirty="0"/>
          </a:p>
        </p:txBody>
      </p:sp>
      <p:pic>
        <p:nvPicPr>
          <p:cNvPr id="1026" name="Picture 2" descr="W:\lego\H29\CIMG3933.JPG"/>
          <p:cNvPicPr>
            <a:picLocks noChangeAspect="1" noChangeArrowheads="1"/>
          </p:cNvPicPr>
          <p:nvPr/>
        </p:nvPicPr>
        <p:blipFill>
          <a:blip r:embed="rId10" cstate="print">
            <a:lum bright="10000"/>
          </a:blip>
          <a:srcRect l="33662" t="40574" r="30061" b="23958"/>
          <a:stretch>
            <a:fillRect/>
          </a:stretch>
        </p:blipFill>
        <p:spPr bwMode="auto">
          <a:xfrm>
            <a:off x="148786" y="5572140"/>
            <a:ext cx="1250182" cy="1000050"/>
          </a:xfrm>
          <a:prstGeom prst="rect">
            <a:avLst/>
          </a:prstGeom>
          <a:noFill/>
        </p:spPr>
      </p:pic>
      <p:sp>
        <p:nvSpPr>
          <p:cNvPr id="63" name="正方形/長方形 62"/>
          <p:cNvSpPr/>
          <p:nvPr/>
        </p:nvSpPr>
        <p:spPr>
          <a:xfrm>
            <a:off x="95216" y="2786058"/>
            <a:ext cx="2738422" cy="2462213"/>
          </a:xfrm>
          <a:prstGeom prst="rect">
            <a:avLst/>
          </a:prstGeom>
        </p:spPr>
        <p:txBody>
          <a:bodyPr wrap="square">
            <a:spAutoFit/>
          </a:bodyPr>
          <a:lstStyle/>
          <a:p>
            <a:r>
              <a:rPr lang="ja-JP" altLang="en-US" sz="1100" dirty="0"/>
              <a:t>この機体の最大の特徴がこのアームだ。</a:t>
            </a:r>
            <a:endParaRPr lang="en-US" altLang="ja-JP" sz="1100" dirty="0"/>
          </a:p>
          <a:p>
            <a:r>
              <a:rPr lang="ja-JP" altLang="en-US" sz="1100" dirty="0"/>
              <a:t>このアームは上下左右に動かすことができ、アームの位置はモーターに内蔵されているエンコーダーを用いて制御している。また、その機能を応用して掴んでいるものの大きさを判別したり、動作やトレースに最適な位置へ動かすことができる。</a:t>
            </a:r>
            <a:endParaRPr lang="en-US" altLang="ja-JP" sz="1100" dirty="0"/>
          </a:p>
          <a:p>
            <a:r>
              <a:rPr lang="ja-JP" altLang="en-US" sz="1100" dirty="0"/>
              <a:t>機構がシンプルかつ汎用性があり、繊細な作業を可能にしている。そのため、サプライズルールへの対応力も高いと考えている。</a:t>
            </a:r>
            <a:endParaRPr lang="en-US" altLang="ja-JP" sz="1100" dirty="0"/>
          </a:p>
          <a:p>
            <a:r>
              <a:rPr lang="ja-JP" altLang="en-US" sz="1100" dirty="0"/>
              <a:t>まさにこの機体の心臓とも言えるパーツである。</a:t>
            </a:r>
            <a:endParaRPr lang="en-US" altLang="ja-JP" sz="1100" dirty="0"/>
          </a:p>
        </p:txBody>
      </p:sp>
      <p:sp>
        <p:nvSpPr>
          <p:cNvPr id="35" name="正方形/長方形 34"/>
          <p:cNvSpPr/>
          <p:nvPr/>
        </p:nvSpPr>
        <p:spPr>
          <a:xfrm>
            <a:off x="809596" y="5429264"/>
            <a:ext cx="3024173" cy="400110"/>
          </a:xfrm>
          <a:prstGeom prst="rect">
            <a:avLst/>
          </a:prstGeom>
        </p:spPr>
        <p:txBody>
          <a:bodyPr wrap="square">
            <a:spAutoFit/>
          </a:bodyPr>
          <a:lstStyle/>
          <a:p>
            <a:pPr algn="ctr"/>
            <a:r>
              <a:rPr lang="en-US" altLang="ja-JP" sz="2000" dirty="0"/>
              <a:t>Turbine</a:t>
            </a:r>
            <a:r>
              <a:rPr lang="ja-JP" altLang="en-US" sz="2000" dirty="0"/>
              <a:t>の格納</a:t>
            </a:r>
            <a:endParaRPr lang="en-US" altLang="ja-JP" sz="2000" dirty="0"/>
          </a:p>
        </p:txBody>
      </p:sp>
      <p:sp>
        <p:nvSpPr>
          <p:cNvPr id="36" name="正方形/長方形 35"/>
          <p:cNvSpPr/>
          <p:nvPr/>
        </p:nvSpPr>
        <p:spPr>
          <a:xfrm>
            <a:off x="1381100" y="5786454"/>
            <a:ext cx="3429024" cy="830997"/>
          </a:xfrm>
          <a:prstGeom prst="rect">
            <a:avLst/>
          </a:prstGeom>
          <a:noFill/>
        </p:spPr>
        <p:txBody>
          <a:bodyPr wrap="square">
            <a:spAutoFit/>
          </a:bodyPr>
          <a:lstStyle/>
          <a:p>
            <a:r>
              <a:rPr lang="en-US" altLang="ja-JP" sz="1200" dirty="0"/>
              <a:t>Turbine</a:t>
            </a:r>
            <a:r>
              <a:rPr lang="ja-JP" altLang="en-US" sz="1200" dirty="0"/>
              <a:t>を</a:t>
            </a:r>
            <a:r>
              <a:rPr lang="en-US" altLang="ja-JP" sz="1200" dirty="0"/>
              <a:t>Base</a:t>
            </a:r>
            <a:r>
              <a:rPr lang="ja-JP" altLang="en-US" sz="1200" dirty="0"/>
              <a:t>に乗せた状態でも格納できるほどのスペースを確保することにより、予選時の機体では時間のかかった</a:t>
            </a:r>
            <a:r>
              <a:rPr lang="en-US" altLang="ja-JP" sz="1200" dirty="0"/>
              <a:t>turbine</a:t>
            </a:r>
            <a:r>
              <a:rPr lang="ja-JP" altLang="en-US" sz="1200" dirty="0"/>
              <a:t>の識別を容易にし、作業の効率化に成功した。</a:t>
            </a:r>
            <a:endParaRPr lang="en-US" altLang="ja-JP" sz="1200" dirty="0"/>
          </a:p>
        </p:txBody>
      </p:sp>
      <p:sp>
        <p:nvSpPr>
          <p:cNvPr id="69" name="正方形/長方形 68"/>
          <p:cNvSpPr/>
          <p:nvPr/>
        </p:nvSpPr>
        <p:spPr>
          <a:xfrm>
            <a:off x="8167710" y="4000504"/>
            <a:ext cx="1571636" cy="1143008"/>
          </a:xfrm>
          <a:prstGeom prst="rect">
            <a:avLst/>
          </a:prstGeom>
          <a:noFill/>
          <a:ln w="44450">
            <a:solidFill>
              <a:srgbClr val="15AF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カギ線コネクタ 87"/>
          <p:cNvCxnSpPr/>
          <p:nvPr/>
        </p:nvCxnSpPr>
        <p:spPr>
          <a:xfrm rot="10800000">
            <a:off x="5810256" y="3786190"/>
            <a:ext cx="2357454" cy="357190"/>
          </a:xfrm>
          <a:prstGeom prst="bentConnector3">
            <a:avLst>
              <a:gd name="adj1" fmla="val 99815"/>
            </a:avLst>
          </a:prstGeom>
          <a:ln w="57150">
            <a:solidFill>
              <a:srgbClr val="15AFAB"/>
            </a:solidFill>
            <a:tailEnd type="arrow"/>
          </a:ln>
        </p:spPr>
        <p:style>
          <a:lnRef idx="1">
            <a:schemeClr val="accent2"/>
          </a:lnRef>
          <a:fillRef idx="0">
            <a:schemeClr val="accent2"/>
          </a:fillRef>
          <a:effectRef idx="0">
            <a:schemeClr val="accent2"/>
          </a:effectRef>
          <a:fontRef idx="minor">
            <a:schemeClr val="tx1"/>
          </a:fontRef>
        </p:style>
      </p:cxnSp>
      <p:pic>
        <p:nvPicPr>
          <p:cNvPr id="98" name="Picture 2"/>
          <p:cNvPicPr>
            <a:picLocks noChangeAspect="1" noChangeArrowheads="1"/>
          </p:cNvPicPr>
          <p:nvPr/>
        </p:nvPicPr>
        <p:blipFill>
          <a:blip r:embed="rId3" cstate="print"/>
          <a:srcRect l="44936" t="60442" r="43235" b="25000"/>
          <a:stretch>
            <a:fillRect/>
          </a:stretch>
        </p:blipFill>
        <p:spPr bwMode="auto">
          <a:xfrm>
            <a:off x="8239147" y="4071942"/>
            <a:ext cx="1444635" cy="1000132"/>
          </a:xfrm>
          <a:prstGeom prst="rect">
            <a:avLst/>
          </a:prstGeom>
          <a:noFill/>
          <a:ln w="9525">
            <a:noFill/>
            <a:miter lim="800000"/>
            <a:headEnd/>
            <a:tailEnd/>
          </a:ln>
          <a:effectLst/>
        </p:spPr>
      </p:pic>
      <p:sp>
        <p:nvSpPr>
          <p:cNvPr id="99" name="正方形/長方形 98"/>
          <p:cNvSpPr/>
          <p:nvPr/>
        </p:nvSpPr>
        <p:spPr>
          <a:xfrm>
            <a:off x="5953131" y="4214818"/>
            <a:ext cx="2071702" cy="338554"/>
          </a:xfrm>
          <a:prstGeom prst="rect">
            <a:avLst/>
          </a:prstGeom>
        </p:spPr>
        <p:txBody>
          <a:bodyPr wrap="square">
            <a:spAutoFit/>
          </a:bodyPr>
          <a:lstStyle/>
          <a:p>
            <a:pPr algn="ctr"/>
            <a:r>
              <a:rPr lang="ja-JP" altLang="en-US" sz="1600" dirty="0"/>
              <a:t>足回り</a:t>
            </a:r>
            <a:endParaRPr lang="en-US" altLang="ja-JP" sz="1600" dirty="0"/>
          </a:p>
        </p:txBody>
      </p:sp>
      <p:sp>
        <p:nvSpPr>
          <p:cNvPr id="100" name="正方形/長方形 99"/>
          <p:cNvSpPr/>
          <p:nvPr/>
        </p:nvSpPr>
        <p:spPr>
          <a:xfrm>
            <a:off x="5962658" y="4500570"/>
            <a:ext cx="2071702" cy="830997"/>
          </a:xfrm>
          <a:prstGeom prst="rect">
            <a:avLst/>
          </a:prstGeom>
        </p:spPr>
        <p:txBody>
          <a:bodyPr wrap="square">
            <a:spAutoFit/>
          </a:bodyPr>
          <a:lstStyle/>
          <a:p>
            <a:r>
              <a:rPr lang="ja-JP" altLang="en-US" sz="1200" dirty="0"/>
              <a:t>機体が動作の勢いで傾いてしまうのを軽減するため、ストッパーを取り付け精度の向上を図った。</a:t>
            </a:r>
            <a:endParaRPr lang="en-US" altLang="ja-JP" sz="1200" dirty="0"/>
          </a:p>
        </p:txBody>
      </p:sp>
      <p:sp>
        <p:nvSpPr>
          <p:cNvPr id="113" name="正方形/長方形 112"/>
          <p:cNvSpPr/>
          <p:nvPr/>
        </p:nvSpPr>
        <p:spPr>
          <a:xfrm>
            <a:off x="4024306" y="214290"/>
            <a:ext cx="5715040" cy="785818"/>
          </a:xfrm>
          <a:prstGeom prst="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path path="circle">
              <a:fillToRect r="100000" b="100000"/>
            </a:path>
            <a:tileRect l="-100000" t="-100000"/>
          </a:gradFill>
          <a:ln w="44450">
            <a:solidFill>
              <a:srgbClr val="C75D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p:cNvSpPr/>
          <p:nvPr/>
        </p:nvSpPr>
        <p:spPr>
          <a:xfrm>
            <a:off x="4095744" y="214290"/>
            <a:ext cx="5588038" cy="738664"/>
          </a:xfrm>
          <a:prstGeom prst="rect">
            <a:avLst/>
          </a:prstGeom>
        </p:spPr>
        <p:txBody>
          <a:bodyPr wrap="square">
            <a:spAutoFit/>
          </a:bodyPr>
          <a:lstStyle/>
          <a:p>
            <a:r>
              <a:rPr lang="ja-JP" altLang="en-US" sz="1400" dirty="0"/>
              <a:t>予選時の機体では、構造上</a:t>
            </a:r>
            <a:r>
              <a:rPr lang="en-US" altLang="ja-JP" sz="1400" dirty="0"/>
              <a:t>Turbine</a:t>
            </a:r>
            <a:r>
              <a:rPr lang="ja-JP" altLang="en-US" sz="1400" dirty="0"/>
              <a:t>の色を識別するのが難しかった。そのため、今回の機体では</a:t>
            </a:r>
            <a:r>
              <a:rPr lang="en-US" altLang="ja-JP" sz="1400" dirty="0"/>
              <a:t>Turbine</a:t>
            </a:r>
            <a:r>
              <a:rPr lang="ja-JP" altLang="en-US" sz="1400" dirty="0"/>
              <a:t>を跨いで色を確実に識別できるよう機体を再設計し、アームの可動域や強度の最適化を行った。</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4024306" y="214290"/>
            <a:ext cx="5715040" cy="785818"/>
          </a:xfrm>
          <a:prstGeom prst="rect">
            <a:avLst/>
          </a:prstGeom>
          <a:gradFill flip="none" rotWithShape="1">
            <a:gsLst>
              <a:gs pos="0">
                <a:schemeClr val="bg1">
                  <a:lumMod val="75000"/>
                  <a:lumOff val="25000"/>
                  <a:shade val="30000"/>
                  <a:satMod val="115000"/>
                </a:schemeClr>
              </a:gs>
              <a:gs pos="50000">
                <a:schemeClr val="bg1">
                  <a:lumMod val="75000"/>
                  <a:lumOff val="25000"/>
                  <a:shade val="67500"/>
                  <a:satMod val="115000"/>
                </a:schemeClr>
              </a:gs>
              <a:gs pos="100000">
                <a:schemeClr val="bg1">
                  <a:lumMod val="75000"/>
                  <a:lumOff val="25000"/>
                  <a:shade val="100000"/>
                  <a:satMod val="115000"/>
                </a:schemeClr>
              </a:gs>
            </a:gsLst>
            <a:path path="circle">
              <a:fillToRect r="100000" b="100000"/>
            </a:path>
            <a:tileRect l="-100000" t="-100000"/>
          </a:gradFill>
          <a:ln w="44450">
            <a:solidFill>
              <a:srgbClr val="C75D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横巻き 7"/>
          <p:cNvSpPr/>
          <p:nvPr/>
        </p:nvSpPr>
        <p:spPr>
          <a:xfrm>
            <a:off x="166654" y="142852"/>
            <a:ext cx="3738554" cy="928670"/>
          </a:xfrm>
          <a:prstGeom prst="horizontalScroll">
            <a:avLst/>
          </a:prstGeom>
          <a:gradFill flip="none" rotWithShape="1">
            <a:gsLst>
              <a:gs pos="0">
                <a:schemeClr val="bg1">
                  <a:lumMod val="50000"/>
                  <a:lumOff val="50000"/>
                  <a:shade val="30000"/>
                  <a:satMod val="115000"/>
                </a:schemeClr>
              </a:gs>
              <a:gs pos="50000">
                <a:schemeClr val="bg1">
                  <a:lumMod val="50000"/>
                  <a:lumOff val="50000"/>
                  <a:shade val="67500"/>
                  <a:satMod val="115000"/>
                </a:schemeClr>
              </a:gs>
              <a:gs pos="100000">
                <a:schemeClr val="bg1">
                  <a:lumMod val="50000"/>
                  <a:lumOff val="50000"/>
                  <a:shade val="100000"/>
                  <a:satMod val="115000"/>
                </a:schemeClr>
              </a:gs>
            </a:gsLst>
            <a:path path="circle">
              <a:fillToRect l="50000" t="50000" r="50000" b="50000"/>
            </a:path>
            <a:tileRect/>
          </a:gradFill>
          <a:ln w="38100">
            <a:solidFill>
              <a:srgbClr val="080808">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380968" y="214290"/>
            <a:ext cx="3643338" cy="785818"/>
          </a:xfrm>
        </p:spPr>
        <p:txBody>
          <a:bodyPr>
            <a:normAutofit/>
          </a:bodyPr>
          <a:lstStyle/>
          <a:p>
            <a:r>
              <a:rPr kumimoji="1" lang="ja-JP" alt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ソフトウェア開発</a:t>
            </a:r>
          </a:p>
        </p:txBody>
      </p:sp>
      <p:sp>
        <p:nvSpPr>
          <p:cNvPr id="4" name="正方形/長方形 3"/>
          <p:cNvSpPr/>
          <p:nvPr/>
        </p:nvSpPr>
        <p:spPr>
          <a:xfrm>
            <a:off x="4024306" y="214290"/>
            <a:ext cx="5715040" cy="769441"/>
          </a:xfrm>
          <a:prstGeom prst="rect">
            <a:avLst/>
          </a:prstGeom>
        </p:spPr>
        <p:txBody>
          <a:bodyPr wrap="square">
            <a:spAutoFit/>
          </a:bodyPr>
          <a:lstStyle/>
          <a:p>
            <a:r>
              <a:rPr lang="en-US" altLang="ja-JP" sz="1400" dirty="0"/>
              <a:t>Base</a:t>
            </a:r>
            <a:r>
              <a:rPr lang="ja-JP" altLang="en-US" sz="1400" dirty="0"/>
              <a:t>と</a:t>
            </a:r>
            <a:r>
              <a:rPr lang="en-US" altLang="ja-JP" sz="1400" dirty="0"/>
              <a:t>Decider</a:t>
            </a:r>
            <a:r>
              <a:rPr lang="ja-JP" altLang="en-US" sz="1400" dirty="0"/>
              <a:t>を収納する序盤、</a:t>
            </a:r>
            <a:r>
              <a:rPr lang="en-US" altLang="ja-JP" sz="1400" dirty="0"/>
              <a:t>Turbine</a:t>
            </a:r>
            <a:r>
              <a:rPr lang="ja-JP" altLang="en-US" sz="1400" dirty="0"/>
              <a:t>を収納する中盤、ブロック</a:t>
            </a:r>
            <a:r>
              <a:rPr lang="en-US" altLang="ja-JP" sz="1400" dirty="0"/>
              <a:t>Wall</a:t>
            </a:r>
            <a:r>
              <a:rPr lang="ja-JP" altLang="en-US" sz="1400" dirty="0"/>
              <a:t>に収納する終盤の３つの工程に分けてプログラムを開発した</a:t>
            </a:r>
            <a:r>
              <a:rPr lang="ja-JP" altLang="en-US" sz="1600" dirty="0"/>
              <a:t>。</a:t>
            </a:r>
            <a:r>
              <a:rPr lang="ja-JP" altLang="en-US" sz="1400" dirty="0"/>
              <a:t>なお、開発は全て</a:t>
            </a:r>
            <a:r>
              <a:rPr lang="en-US" altLang="ja-JP" sz="1400" dirty="0"/>
              <a:t>Robot C</a:t>
            </a:r>
            <a:r>
              <a:rPr lang="ja-JP" altLang="en-US" sz="1400" dirty="0"/>
              <a:t>による。</a:t>
            </a:r>
            <a:endParaRPr lang="en-US" altLang="ja-JP" sz="1400" dirty="0"/>
          </a:p>
        </p:txBody>
      </p:sp>
      <p:sp>
        <p:nvSpPr>
          <p:cNvPr id="5" name="正方形/長方形 4"/>
          <p:cNvSpPr/>
          <p:nvPr/>
        </p:nvSpPr>
        <p:spPr>
          <a:xfrm>
            <a:off x="1523976" y="1643050"/>
            <a:ext cx="2428892" cy="1415772"/>
          </a:xfrm>
          <a:prstGeom prst="rect">
            <a:avLst/>
          </a:prstGeom>
        </p:spPr>
        <p:txBody>
          <a:bodyPr wrap="square">
            <a:spAutoFit/>
          </a:bodyPr>
          <a:lstStyle/>
          <a:p>
            <a:r>
              <a:rPr lang="en-US" altLang="ja-JP" sz="1200" dirty="0"/>
              <a:t>Base</a:t>
            </a:r>
            <a:r>
              <a:rPr lang="ja-JP" altLang="en-US" sz="1200" dirty="0"/>
              <a:t>と</a:t>
            </a:r>
            <a:r>
              <a:rPr lang="en-US" altLang="ja-JP" sz="1200" dirty="0"/>
              <a:t>Decider</a:t>
            </a:r>
            <a:r>
              <a:rPr lang="ja-JP" altLang="en-US" sz="1200" dirty="0"/>
              <a:t>の位置が不確定なのでまず、①に置いてあるブロックをつかむ。その時のアーム幅の大小で二つの素子の判別をする。判別した後は②へ行きもう一つのブロックを取る。その後</a:t>
            </a:r>
            <a:r>
              <a:rPr lang="en-US" altLang="ja-JP" sz="1200" dirty="0"/>
              <a:t>Decider</a:t>
            </a:r>
            <a:r>
              <a:rPr lang="ja-JP" altLang="en-US" sz="1200" dirty="0"/>
              <a:t>を</a:t>
            </a:r>
            <a:r>
              <a:rPr lang="en-US" altLang="ja-JP" sz="1200" dirty="0"/>
              <a:t>Base</a:t>
            </a:r>
            <a:r>
              <a:rPr lang="ja-JP" altLang="en-US" sz="1200" dirty="0"/>
              <a:t>に収納する。</a:t>
            </a:r>
            <a:endParaRPr lang="en-US" altLang="ja-JP" sz="1200" dirty="0"/>
          </a:p>
        </p:txBody>
      </p:sp>
      <p:pic>
        <p:nvPicPr>
          <p:cNvPr id="7" name="図 6" descr="分岐.png"/>
          <p:cNvPicPr>
            <a:picLocks noChangeAspect="1"/>
          </p:cNvPicPr>
          <p:nvPr/>
        </p:nvPicPr>
        <p:blipFill>
          <a:blip r:embed="rId3" cstate="print"/>
          <a:srcRect l="9524"/>
          <a:stretch>
            <a:fillRect/>
          </a:stretch>
        </p:blipFill>
        <p:spPr>
          <a:xfrm>
            <a:off x="238092" y="1643050"/>
            <a:ext cx="1357322" cy="1372040"/>
          </a:xfrm>
          <a:prstGeom prst="rect">
            <a:avLst/>
          </a:prstGeom>
        </p:spPr>
      </p:pic>
      <p:sp>
        <p:nvSpPr>
          <p:cNvPr id="10" name="正方形/長方形 9"/>
          <p:cNvSpPr/>
          <p:nvPr/>
        </p:nvSpPr>
        <p:spPr>
          <a:xfrm>
            <a:off x="5953132" y="1285860"/>
            <a:ext cx="3786214" cy="2513509"/>
          </a:xfrm>
          <a:prstGeom prst="rect">
            <a:avLst/>
          </a:prstGeom>
        </p:spPr>
        <p:txBody>
          <a:bodyPr wrap="square">
            <a:spAutoFit/>
          </a:bodyPr>
          <a:lstStyle/>
          <a:p>
            <a:pPr>
              <a:spcAft>
                <a:spcPts val="600"/>
              </a:spcAft>
            </a:pPr>
            <a:r>
              <a:rPr lang="ja-JP" altLang="en-US" sz="1200" dirty="0"/>
              <a:t>まず赤色の</a:t>
            </a:r>
            <a:r>
              <a:rPr lang="en-US" altLang="ja-JP" sz="1200" dirty="0"/>
              <a:t>Wall</a:t>
            </a:r>
            <a:r>
              <a:rPr lang="ja-JP" altLang="en-US" sz="1200" dirty="0"/>
              <a:t>を使わない色の</a:t>
            </a:r>
            <a:r>
              <a:rPr lang="en-US" altLang="ja-JP" sz="1200" dirty="0"/>
              <a:t>Wall</a:t>
            </a:r>
            <a:r>
              <a:rPr lang="ja-JP" altLang="en-US" sz="1200" dirty="0"/>
              <a:t>の線上に置いていき中心からの動作が出来るようにする。</a:t>
            </a:r>
            <a:endParaRPr lang="en-US" altLang="ja-JP" sz="1200" dirty="0"/>
          </a:p>
          <a:p>
            <a:pPr>
              <a:spcAft>
                <a:spcPts val="500"/>
              </a:spcAft>
            </a:pPr>
            <a:r>
              <a:rPr lang="ja-JP" altLang="en-US" sz="1200" dirty="0"/>
              <a:t>次に青から時計回りに①から順に番号を割り当てていき、今いる色から次に行く色への最短角度を割り出すプログラムを組んだ。</a:t>
            </a:r>
            <a:endParaRPr lang="en-US" altLang="ja-JP" sz="1200" dirty="0"/>
          </a:p>
          <a:p>
            <a:pPr>
              <a:spcAft>
                <a:spcPts val="500"/>
              </a:spcAft>
            </a:pPr>
            <a:r>
              <a:rPr lang="ja-JP" altLang="en-US" sz="1200" dirty="0"/>
              <a:t>例えば</a:t>
            </a:r>
            <a:r>
              <a:rPr lang="en-US" altLang="ja-JP" sz="1200" dirty="0"/>
              <a:t>Base</a:t>
            </a:r>
            <a:r>
              <a:rPr lang="ja-JP" altLang="en-US" sz="1200" dirty="0"/>
              <a:t>が青赤黄の順だった場合、まず赤の</a:t>
            </a:r>
            <a:r>
              <a:rPr lang="en-US" altLang="ja-JP" sz="1200" dirty="0"/>
              <a:t>Wall</a:t>
            </a:r>
            <a:r>
              <a:rPr lang="ja-JP" altLang="en-US" sz="1200" dirty="0"/>
              <a:t>を使わない黒の方向へと置きに行く。次に目的地の青の番号</a:t>
            </a:r>
            <a:r>
              <a:rPr lang="en-US" altLang="ja-JP" sz="1200" dirty="0"/>
              <a:t>[1]</a:t>
            </a:r>
            <a:r>
              <a:rPr lang="ja-JP" altLang="en-US" sz="1200" dirty="0"/>
              <a:t>－現在地の黒の番号</a:t>
            </a:r>
            <a:r>
              <a:rPr lang="en-US" altLang="ja-JP" sz="1200" dirty="0"/>
              <a:t>[2]</a:t>
            </a:r>
            <a:r>
              <a:rPr lang="ja-JP" altLang="en-US" sz="1200" dirty="0"/>
              <a:t>の結果である</a:t>
            </a:r>
            <a:r>
              <a:rPr lang="en-US" altLang="ja-JP" sz="1200" dirty="0"/>
              <a:t>-1</a:t>
            </a:r>
            <a:r>
              <a:rPr lang="ja-JP" altLang="en-US" sz="1200" dirty="0"/>
              <a:t>と</a:t>
            </a:r>
            <a:r>
              <a:rPr lang="en-US" altLang="ja-JP" sz="1200" dirty="0"/>
              <a:t>90</a:t>
            </a:r>
            <a:r>
              <a:rPr lang="ja-JP" altLang="en-US" sz="1200" dirty="0"/>
              <a:t>度をかけ</a:t>
            </a:r>
            <a:r>
              <a:rPr lang="en-US" altLang="ja-JP" sz="1200" dirty="0"/>
              <a:t>-90</a:t>
            </a:r>
            <a:r>
              <a:rPr lang="ja-JP" altLang="en-US" sz="1200" dirty="0"/>
              <a:t>度分（反時計に</a:t>
            </a:r>
            <a:r>
              <a:rPr lang="en-US" altLang="ja-JP" sz="1200" dirty="0"/>
              <a:t>90</a:t>
            </a:r>
            <a:r>
              <a:rPr lang="ja-JP" altLang="en-US" sz="1200" dirty="0"/>
              <a:t>度）回る。そうして向いた方向の</a:t>
            </a:r>
            <a:r>
              <a:rPr lang="en-US" altLang="ja-JP" sz="1200" dirty="0"/>
              <a:t>Wall</a:t>
            </a:r>
            <a:r>
              <a:rPr lang="ja-JP" altLang="en-US" sz="1200" dirty="0"/>
              <a:t>に収納をしに行く。</a:t>
            </a:r>
            <a:endParaRPr lang="en-US" altLang="ja-JP" sz="1200" dirty="0"/>
          </a:p>
          <a:p>
            <a:pPr>
              <a:spcAft>
                <a:spcPts val="500"/>
              </a:spcAft>
            </a:pPr>
            <a:r>
              <a:rPr lang="ja-JP" altLang="en-US" sz="1200" dirty="0"/>
              <a:t>この動作を繰り返し全部のブロックを</a:t>
            </a:r>
            <a:r>
              <a:rPr lang="en-US" altLang="ja-JP" sz="1200" dirty="0"/>
              <a:t>Wall</a:t>
            </a:r>
            <a:r>
              <a:rPr lang="ja-JP" altLang="en-US" sz="1200" dirty="0"/>
              <a:t>へ収納したら、最後に赤の</a:t>
            </a:r>
            <a:r>
              <a:rPr lang="en-US" altLang="ja-JP" sz="1200" dirty="0"/>
              <a:t>Wall</a:t>
            </a:r>
            <a:r>
              <a:rPr lang="ja-JP" altLang="en-US" sz="1200" dirty="0"/>
              <a:t>を元の位置に戻す。</a:t>
            </a:r>
            <a:endParaRPr lang="en-US" altLang="ja-JP" sz="1200" dirty="0"/>
          </a:p>
        </p:txBody>
      </p:sp>
      <p:pic>
        <p:nvPicPr>
          <p:cNvPr id="1028" name="Picture 4"/>
          <p:cNvPicPr>
            <a:picLocks noChangeAspect="1" noChangeArrowheads="1"/>
          </p:cNvPicPr>
          <p:nvPr/>
        </p:nvPicPr>
        <p:blipFill>
          <a:blip r:embed="rId4" cstate="print"/>
          <a:stretch>
            <a:fillRect/>
          </a:stretch>
        </p:blipFill>
        <p:spPr bwMode="auto">
          <a:xfrm>
            <a:off x="4095744" y="1643050"/>
            <a:ext cx="1912284" cy="1928826"/>
          </a:xfrm>
          <a:prstGeom prst="rect">
            <a:avLst/>
          </a:prstGeom>
          <a:noFill/>
          <a:ln w="9525">
            <a:noFill/>
            <a:miter lim="800000"/>
            <a:headEnd/>
            <a:tailEnd/>
          </a:ln>
          <a:effectLst/>
        </p:spPr>
      </p:pic>
      <p:sp>
        <p:nvSpPr>
          <p:cNvPr id="12" name="テキスト ボックス 11"/>
          <p:cNvSpPr txBox="1"/>
          <p:nvPr/>
        </p:nvSpPr>
        <p:spPr>
          <a:xfrm>
            <a:off x="166654" y="1214422"/>
            <a:ext cx="800219" cy="461665"/>
          </a:xfrm>
          <a:prstGeom prst="rect">
            <a:avLst/>
          </a:prstGeom>
          <a:noFill/>
        </p:spPr>
        <p:txBody>
          <a:bodyPr wrap="none" rtlCol="0">
            <a:spAutoFit/>
          </a:bodyPr>
          <a:lstStyle/>
          <a:p>
            <a:r>
              <a:rPr kumimoji="1" lang="ja-JP" altLang="en-US" sz="2400" dirty="0"/>
              <a:t>序盤</a:t>
            </a:r>
          </a:p>
        </p:txBody>
      </p:sp>
      <p:sp>
        <p:nvSpPr>
          <p:cNvPr id="14" name="正方形/長方形 13"/>
          <p:cNvSpPr/>
          <p:nvPr/>
        </p:nvSpPr>
        <p:spPr>
          <a:xfrm>
            <a:off x="166654" y="1214422"/>
            <a:ext cx="3786214" cy="2000264"/>
          </a:xfrm>
          <a:prstGeom prst="rect">
            <a:avLst/>
          </a:prstGeom>
          <a:noFill/>
          <a:ln w="444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024306" y="1214422"/>
            <a:ext cx="800219" cy="461665"/>
          </a:xfrm>
          <a:prstGeom prst="rect">
            <a:avLst/>
          </a:prstGeom>
          <a:noFill/>
        </p:spPr>
        <p:txBody>
          <a:bodyPr wrap="none" rtlCol="0">
            <a:spAutoFit/>
          </a:bodyPr>
          <a:lstStyle/>
          <a:p>
            <a:r>
              <a:rPr lang="ja-JP" altLang="en-US" sz="2400" dirty="0"/>
              <a:t>終盤</a:t>
            </a:r>
            <a:endParaRPr kumimoji="1" lang="ja-JP" altLang="en-US" dirty="0"/>
          </a:p>
        </p:txBody>
      </p:sp>
      <p:sp>
        <p:nvSpPr>
          <p:cNvPr id="17" name="正方形/長方形 16"/>
          <p:cNvSpPr/>
          <p:nvPr/>
        </p:nvSpPr>
        <p:spPr>
          <a:xfrm>
            <a:off x="4024306" y="1214422"/>
            <a:ext cx="5715040" cy="2643206"/>
          </a:xfrm>
          <a:prstGeom prst="rect">
            <a:avLst/>
          </a:prstGeom>
          <a:noFill/>
          <a:ln w="444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descr="タービン.png"/>
          <p:cNvPicPr>
            <a:picLocks noChangeAspect="1"/>
          </p:cNvPicPr>
          <p:nvPr/>
        </p:nvPicPr>
        <p:blipFill>
          <a:blip r:embed="rId5" cstate="print"/>
          <a:stretch>
            <a:fillRect/>
          </a:stretch>
        </p:blipFill>
        <p:spPr>
          <a:xfrm>
            <a:off x="238092" y="4286256"/>
            <a:ext cx="1413155" cy="1643074"/>
          </a:xfrm>
          <a:prstGeom prst="rect">
            <a:avLst/>
          </a:prstGeom>
        </p:spPr>
      </p:pic>
      <p:sp>
        <p:nvSpPr>
          <p:cNvPr id="20" name="テキスト ボックス 19"/>
          <p:cNvSpPr txBox="1"/>
          <p:nvPr/>
        </p:nvSpPr>
        <p:spPr>
          <a:xfrm>
            <a:off x="166654" y="3286124"/>
            <a:ext cx="800219" cy="461665"/>
          </a:xfrm>
          <a:prstGeom prst="rect">
            <a:avLst/>
          </a:prstGeom>
          <a:noFill/>
        </p:spPr>
        <p:txBody>
          <a:bodyPr wrap="none" rtlCol="0">
            <a:spAutoFit/>
          </a:bodyPr>
          <a:lstStyle/>
          <a:p>
            <a:r>
              <a:rPr kumimoji="1" lang="ja-JP" altLang="en-US" sz="2400" dirty="0"/>
              <a:t>中盤</a:t>
            </a:r>
          </a:p>
        </p:txBody>
      </p:sp>
      <p:sp>
        <p:nvSpPr>
          <p:cNvPr id="21" name="正方形/長方形 20"/>
          <p:cNvSpPr/>
          <p:nvPr/>
        </p:nvSpPr>
        <p:spPr>
          <a:xfrm>
            <a:off x="166654" y="3643314"/>
            <a:ext cx="3786214" cy="400110"/>
          </a:xfrm>
          <a:prstGeom prst="rect">
            <a:avLst/>
          </a:prstGeom>
        </p:spPr>
        <p:txBody>
          <a:bodyPr wrap="square">
            <a:spAutoFit/>
          </a:bodyPr>
          <a:lstStyle/>
          <a:p>
            <a:r>
              <a:rPr lang="en-US" altLang="ja-JP" sz="1000" dirty="0"/>
              <a:t>※</a:t>
            </a:r>
            <a:r>
              <a:rPr lang="ja-JP" altLang="en-US" sz="1000" dirty="0"/>
              <a:t>ここでは</a:t>
            </a:r>
            <a:r>
              <a:rPr lang="en-US" altLang="ja-JP" sz="1000" dirty="0"/>
              <a:t>1</a:t>
            </a:r>
            <a:r>
              <a:rPr lang="ja-JP" altLang="en-US" sz="1000" dirty="0"/>
              <a:t>番目が赤、</a:t>
            </a:r>
            <a:r>
              <a:rPr lang="en-US" altLang="ja-JP" sz="1000" dirty="0"/>
              <a:t>2</a:t>
            </a:r>
            <a:r>
              <a:rPr lang="ja-JP" altLang="en-US" sz="1000" dirty="0"/>
              <a:t>番目が青、</a:t>
            </a:r>
            <a:r>
              <a:rPr lang="en-US" altLang="ja-JP" sz="1000" dirty="0"/>
              <a:t>3</a:t>
            </a:r>
            <a:r>
              <a:rPr lang="ja-JP" altLang="en-US" sz="1000" dirty="0"/>
              <a:t>番目が緑であったと仮定する。また図では外側を</a:t>
            </a:r>
            <a:r>
              <a:rPr lang="en-US" altLang="ja-JP" sz="1000" dirty="0"/>
              <a:t>Base</a:t>
            </a:r>
            <a:r>
              <a:rPr lang="ja-JP" altLang="en-US" sz="1000" dirty="0"/>
              <a:t>とし、内側を</a:t>
            </a:r>
            <a:r>
              <a:rPr lang="en-US" altLang="ja-JP" sz="1000" dirty="0"/>
              <a:t>Turbine</a:t>
            </a:r>
            <a:r>
              <a:rPr lang="ja-JP" altLang="en-US" sz="1000" dirty="0"/>
              <a:t>とする。</a:t>
            </a:r>
            <a:endParaRPr lang="en-US" altLang="ja-JP" sz="1000" dirty="0"/>
          </a:p>
        </p:txBody>
      </p:sp>
      <p:sp>
        <p:nvSpPr>
          <p:cNvPr id="22" name="正方形/長方形 21"/>
          <p:cNvSpPr/>
          <p:nvPr/>
        </p:nvSpPr>
        <p:spPr>
          <a:xfrm>
            <a:off x="1595414" y="4000504"/>
            <a:ext cx="1997663" cy="338554"/>
          </a:xfrm>
          <a:prstGeom prst="rect">
            <a:avLst/>
          </a:prstGeom>
        </p:spPr>
        <p:txBody>
          <a:bodyPr wrap="none">
            <a:spAutoFit/>
          </a:bodyPr>
          <a:lstStyle/>
          <a:p>
            <a:r>
              <a:rPr lang="en-US" altLang="ja-JP" sz="1600" dirty="0"/>
              <a:t>1.</a:t>
            </a:r>
            <a:r>
              <a:rPr lang="ja-JP" altLang="en-US" sz="1600" dirty="0"/>
              <a:t>①に全部ある場合</a:t>
            </a:r>
          </a:p>
        </p:txBody>
      </p:sp>
      <p:sp>
        <p:nvSpPr>
          <p:cNvPr id="28" name="正方形/長方形 27"/>
          <p:cNvSpPr/>
          <p:nvPr/>
        </p:nvSpPr>
        <p:spPr>
          <a:xfrm>
            <a:off x="1809728" y="4286256"/>
            <a:ext cx="3571900" cy="830997"/>
          </a:xfrm>
          <a:prstGeom prst="rect">
            <a:avLst/>
          </a:prstGeom>
        </p:spPr>
        <p:txBody>
          <a:bodyPr wrap="square">
            <a:spAutoFit/>
          </a:bodyPr>
          <a:lstStyle/>
          <a:p>
            <a:r>
              <a:rPr lang="ja-JP" altLang="en-US" sz="1200" dirty="0"/>
              <a:t>①つまり手前側に目的の</a:t>
            </a:r>
            <a:r>
              <a:rPr lang="en-US" altLang="ja-JP" sz="1200" dirty="0"/>
              <a:t>Turbine</a:t>
            </a:r>
            <a:r>
              <a:rPr lang="ja-JP" altLang="en-US" sz="1200" dirty="0"/>
              <a:t>がすべてあった場合、青の</a:t>
            </a:r>
            <a:r>
              <a:rPr lang="en-US" altLang="ja-JP" sz="1200" dirty="0"/>
              <a:t>Turbine</a:t>
            </a:r>
            <a:r>
              <a:rPr lang="ja-JP" altLang="en-US" sz="1200" dirty="0"/>
              <a:t>を</a:t>
            </a:r>
            <a:r>
              <a:rPr lang="en-US" altLang="ja-JP" sz="1200" dirty="0"/>
              <a:t>3</a:t>
            </a:r>
            <a:r>
              <a:rPr lang="ja-JP" altLang="en-US" sz="1200" dirty="0"/>
              <a:t>番目。赤の</a:t>
            </a:r>
            <a:r>
              <a:rPr lang="en-US" altLang="ja-JP" sz="1200" dirty="0"/>
              <a:t>Turbine</a:t>
            </a:r>
            <a:r>
              <a:rPr lang="ja-JP" altLang="en-US" sz="1200" dirty="0"/>
              <a:t>を</a:t>
            </a:r>
            <a:r>
              <a:rPr lang="en-US" altLang="ja-JP" sz="1200" dirty="0"/>
              <a:t>2</a:t>
            </a:r>
            <a:r>
              <a:rPr lang="ja-JP" altLang="en-US" sz="1200" dirty="0"/>
              <a:t>番目に格納する。この動作により、２つの</a:t>
            </a:r>
            <a:r>
              <a:rPr lang="en-US" altLang="ja-JP" sz="1200" dirty="0"/>
              <a:t>Turbine</a:t>
            </a:r>
            <a:r>
              <a:rPr lang="ja-JP" altLang="en-US" sz="1200" dirty="0"/>
              <a:t>を確実に収納できるようになった。</a:t>
            </a:r>
          </a:p>
        </p:txBody>
      </p:sp>
      <p:sp>
        <p:nvSpPr>
          <p:cNvPr id="29" name="正方形/長方形 28"/>
          <p:cNvSpPr/>
          <p:nvPr/>
        </p:nvSpPr>
        <p:spPr>
          <a:xfrm>
            <a:off x="5381628" y="4000504"/>
            <a:ext cx="2316660" cy="338554"/>
          </a:xfrm>
          <a:prstGeom prst="rect">
            <a:avLst/>
          </a:prstGeom>
        </p:spPr>
        <p:txBody>
          <a:bodyPr wrap="none">
            <a:spAutoFit/>
          </a:bodyPr>
          <a:lstStyle/>
          <a:p>
            <a:r>
              <a:rPr lang="en-US" altLang="ja-JP" sz="1600" dirty="0"/>
              <a:t>3.</a:t>
            </a:r>
            <a:r>
              <a:rPr lang="ja-JP" altLang="en-US" sz="1600" dirty="0"/>
              <a:t>①に</a:t>
            </a:r>
            <a:r>
              <a:rPr lang="en-US" altLang="ja-JP" sz="1600" dirty="0"/>
              <a:t>1</a:t>
            </a:r>
            <a:r>
              <a:rPr lang="ja-JP" altLang="en-US" sz="1600" dirty="0"/>
              <a:t>つしかない場合</a:t>
            </a:r>
          </a:p>
        </p:txBody>
      </p:sp>
      <p:sp>
        <p:nvSpPr>
          <p:cNvPr id="30" name="正方形/長方形 29"/>
          <p:cNvSpPr/>
          <p:nvPr/>
        </p:nvSpPr>
        <p:spPr>
          <a:xfrm>
            <a:off x="5524504" y="4286256"/>
            <a:ext cx="4214842" cy="646331"/>
          </a:xfrm>
          <a:prstGeom prst="rect">
            <a:avLst/>
          </a:prstGeom>
        </p:spPr>
        <p:txBody>
          <a:bodyPr wrap="square">
            <a:spAutoFit/>
          </a:bodyPr>
          <a:lstStyle/>
          <a:p>
            <a:r>
              <a:rPr lang="ja-JP" altLang="en-US" sz="1200" dirty="0"/>
              <a:t>この場合さらに</a:t>
            </a:r>
            <a:r>
              <a:rPr lang="en-US" altLang="ja-JP" sz="1200" dirty="0"/>
              <a:t>Turbine</a:t>
            </a:r>
            <a:r>
              <a:rPr lang="ja-JP" altLang="en-US" sz="1200" dirty="0"/>
              <a:t>の色でパターンを分ける。赤の場合は収納をせず、青の場合は</a:t>
            </a:r>
            <a:r>
              <a:rPr lang="en-US" altLang="ja-JP" sz="1200" dirty="0"/>
              <a:t>Turbine</a:t>
            </a:r>
            <a:r>
              <a:rPr lang="ja-JP" altLang="en-US" sz="1200" dirty="0"/>
              <a:t>を</a:t>
            </a:r>
            <a:r>
              <a:rPr lang="en-US" altLang="ja-JP" sz="1200" dirty="0"/>
              <a:t>3</a:t>
            </a:r>
            <a:r>
              <a:rPr lang="ja-JP" altLang="en-US" sz="1200" dirty="0"/>
              <a:t>番目に収納し、緑の場合は</a:t>
            </a:r>
            <a:r>
              <a:rPr lang="en-US" altLang="ja-JP" sz="1200" dirty="0"/>
              <a:t>2</a:t>
            </a:r>
            <a:r>
              <a:rPr lang="ja-JP" altLang="en-US" sz="1200" dirty="0"/>
              <a:t>番目に収納する。</a:t>
            </a:r>
          </a:p>
        </p:txBody>
      </p:sp>
      <p:sp>
        <p:nvSpPr>
          <p:cNvPr id="31" name="正方形/長方形 30"/>
          <p:cNvSpPr/>
          <p:nvPr/>
        </p:nvSpPr>
        <p:spPr>
          <a:xfrm>
            <a:off x="2309794" y="6143644"/>
            <a:ext cx="357190" cy="357190"/>
          </a:xfrm>
          <a:prstGeom prst="rect">
            <a:avLst/>
          </a:prstGeom>
          <a:solidFill>
            <a:schemeClr val="tx1"/>
          </a:solid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空</a:t>
            </a:r>
          </a:p>
        </p:txBody>
      </p:sp>
      <p:sp>
        <p:nvSpPr>
          <p:cNvPr id="32" name="正方形/長方形 31"/>
          <p:cNvSpPr/>
          <p:nvPr/>
        </p:nvSpPr>
        <p:spPr>
          <a:xfrm>
            <a:off x="3309926" y="6143644"/>
            <a:ext cx="357190" cy="357190"/>
          </a:xfrm>
          <a:prstGeom prst="rect">
            <a:avLst/>
          </a:prstGeom>
          <a:solidFill>
            <a:srgbClr val="C80000"/>
          </a:solidFill>
          <a:ln w="571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4310058" y="6143644"/>
            <a:ext cx="357190" cy="357190"/>
          </a:xfrm>
          <a:prstGeom prst="rect">
            <a:avLst/>
          </a:prstGeom>
          <a:solidFill>
            <a:srgbClr val="0066FF"/>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p:cNvCxnSpPr/>
          <p:nvPr/>
        </p:nvCxnSpPr>
        <p:spPr>
          <a:xfrm rot="5400000" flipH="1" flipV="1">
            <a:off x="-1547858" y="5000636"/>
            <a:ext cx="3429024"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166654" y="3286124"/>
            <a:ext cx="3786214"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rot="5400000">
            <a:off x="3631399" y="3607593"/>
            <a:ext cx="642943" cy="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rot="10800000">
            <a:off x="166654" y="6715148"/>
            <a:ext cx="9572692"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rot="10800000">
            <a:off x="3952868" y="3929066"/>
            <a:ext cx="5786478"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rot="5400000" flipH="1" flipV="1">
            <a:off x="8346305" y="5322107"/>
            <a:ext cx="2786082"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sp>
        <p:nvSpPr>
          <p:cNvPr id="99" name="正方形/長方形 98"/>
          <p:cNvSpPr/>
          <p:nvPr/>
        </p:nvSpPr>
        <p:spPr>
          <a:xfrm>
            <a:off x="5810256" y="5000636"/>
            <a:ext cx="285752" cy="285752"/>
          </a:xfrm>
          <a:prstGeom prst="rect">
            <a:avLst/>
          </a:prstGeom>
          <a:solidFill>
            <a:schemeClr val="tx1"/>
          </a:solid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空</a:t>
            </a:r>
          </a:p>
        </p:txBody>
      </p:sp>
      <p:sp>
        <p:nvSpPr>
          <p:cNvPr id="100" name="正方形/長方形 99"/>
          <p:cNvSpPr/>
          <p:nvPr/>
        </p:nvSpPr>
        <p:spPr>
          <a:xfrm>
            <a:off x="6310322" y="5000636"/>
            <a:ext cx="285752" cy="285752"/>
          </a:xfrm>
          <a:prstGeom prst="rect">
            <a:avLst/>
          </a:prstGeom>
          <a:solidFill>
            <a:schemeClr val="tx1"/>
          </a:solidFill>
          <a:ln w="571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空</a:t>
            </a:r>
          </a:p>
        </p:txBody>
      </p:sp>
      <p:sp>
        <p:nvSpPr>
          <p:cNvPr id="101" name="正方形/長方形 100"/>
          <p:cNvSpPr/>
          <p:nvPr/>
        </p:nvSpPr>
        <p:spPr>
          <a:xfrm>
            <a:off x="6810388" y="5000636"/>
            <a:ext cx="285752" cy="285752"/>
          </a:xfrm>
          <a:prstGeom prst="rect">
            <a:avLst/>
          </a:prstGeom>
          <a:solidFill>
            <a:srgbClr val="0066FF"/>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bg1"/>
              </a:solidFill>
            </a:endParaRPr>
          </a:p>
        </p:txBody>
      </p:sp>
      <p:sp>
        <p:nvSpPr>
          <p:cNvPr id="102" name="正方形/長方形 101"/>
          <p:cNvSpPr/>
          <p:nvPr/>
        </p:nvSpPr>
        <p:spPr>
          <a:xfrm>
            <a:off x="7810520" y="5000636"/>
            <a:ext cx="285752" cy="285752"/>
          </a:xfrm>
          <a:prstGeom prst="rect">
            <a:avLst/>
          </a:prstGeom>
          <a:solidFill>
            <a:schemeClr val="tx1"/>
          </a:solid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空</a:t>
            </a:r>
          </a:p>
        </p:txBody>
      </p:sp>
      <p:sp>
        <p:nvSpPr>
          <p:cNvPr id="103" name="正方形/長方形 102"/>
          <p:cNvSpPr/>
          <p:nvPr/>
        </p:nvSpPr>
        <p:spPr>
          <a:xfrm>
            <a:off x="8310586" y="5000636"/>
            <a:ext cx="285752" cy="285752"/>
          </a:xfrm>
          <a:prstGeom prst="rect">
            <a:avLst/>
          </a:prstGeom>
          <a:solidFill>
            <a:srgbClr val="00B050"/>
          </a:solidFill>
          <a:ln w="571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p:cNvSpPr/>
          <p:nvPr/>
        </p:nvSpPr>
        <p:spPr>
          <a:xfrm>
            <a:off x="8810652" y="5000636"/>
            <a:ext cx="285752" cy="285752"/>
          </a:xfrm>
          <a:prstGeom prst="rect">
            <a:avLst/>
          </a:prstGeom>
          <a:solidFill>
            <a:schemeClr val="tx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空</a:t>
            </a:r>
          </a:p>
        </p:txBody>
      </p:sp>
      <p:sp>
        <p:nvSpPr>
          <p:cNvPr id="105" name="正方形/長方形 104"/>
          <p:cNvSpPr/>
          <p:nvPr/>
        </p:nvSpPr>
        <p:spPr>
          <a:xfrm>
            <a:off x="7239016" y="5000636"/>
            <a:ext cx="367408" cy="338554"/>
          </a:xfrm>
          <a:prstGeom prst="rect">
            <a:avLst/>
          </a:prstGeom>
        </p:spPr>
        <p:txBody>
          <a:bodyPr wrap="none">
            <a:spAutoFit/>
          </a:bodyPr>
          <a:lstStyle/>
          <a:p>
            <a:r>
              <a:rPr lang="en-US" altLang="ja-JP" sz="1600" dirty="0"/>
              <a:t>or</a:t>
            </a:r>
            <a:endParaRPr lang="ja-JP" altLang="en-US" sz="1600" dirty="0"/>
          </a:p>
        </p:txBody>
      </p:sp>
      <p:sp>
        <p:nvSpPr>
          <p:cNvPr id="106" name="正方形/長方形 105"/>
          <p:cNvSpPr/>
          <p:nvPr/>
        </p:nvSpPr>
        <p:spPr>
          <a:xfrm>
            <a:off x="5524504" y="5357826"/>
            <a:ext cx="4214842" cy="461665"/>
          </a:xfrm>
          <a:prstGeom prst="rect">
            <a:avLst/>
          </a:prstGeom>
        </p:spPr>
        <p:txBody>
          <a:bodyPr wrap="square">
            <a:spAutoFit/>
          </a:bodyPr>
          <a:lstStyle/>
          <a:p>
            <a:r>
              <a:rPr lang="ja-JP" altLang="en-US" sz="1200" dirty="0"/>
              <a:t>①に無かった色は当然②にあるので①で青を入れた時は</a:t>
            </a:r>
            <a:r>
              <a:rPr lang="en-US" altLang="ja-JP" sz="1200" dirty="0"/>
              <a:t>2</a:t>
            </a:r>
            <a:r>
              <a:rPr lang="ja-JP" altLang="en-US" sz="1200" dirty="0"/>
              <a:t>番目に赤、緑を入れた時は</a:t>
            </a:r>
            <a:r>
              <a:rPr lang="en-US" altLang="ja-JP" sz="1200" dirty="0"/>
              <a:t>1</a:t>
            </a:r>
            <a:r>
              <a:rPr lang="ja-JP" altLang="en-US" sz="1200" dirty="0"/>
              <a:t>番目に青を入れる。</a:t>
            </a:r>
          </a:p>
        </p:txBody>
      </p:sp>
      <p:sp>
        <p:nvSpPr>
          <p:cNvPr id="108" name="正方形/長方形 107"/>
          <p:cNvSpPr/>
          <p:nvPr/>
        </p:nvSpPr>
        <p:spPr>
          <a:xfrm>
            <a:off x="5810256" y="5857892"/>
            <a:ext cx="285752" cy="285752"/>
          </a:xfrm>
          <a:prstGeom prst="rect">
            <a:avLst/>
          </a:prstGeom>
          <a:solidFill>
            <a:schemeClr val="tx1"/>
          </a:solid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空</a:t>
            </a:r>
          </a:p>
        </p:txBody>
      </p:sp>
      <p:sp>
        <p:nvSpPr>
          <p:cNvPr id="109" name="正方形/長方形 108"/>
          <p:cNvSpPr/>
          <p:nvPr/>
        </p:nvSpPr>
        <p:spPr>
          <a:xfrm>
            <a:off x="6310322" y="5857892"/>
            <a:ext cx="285752" cy="285752"/>
          </a:xfrm>
          <a:prstGeom prst="rect">
            <a:avLst/>
          </a:prstGeom>
          <a:solidFill>
            <a:srgbClr val="CC0000"/>
          </a:solidFill>
          <a:ln w="571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bg1"/>
              </a:solidFill>
            </a:endParaRPr>
          </a:p>
        </p:txBody>
      </p:sp>
      <p:sp>
        <p:nvSpPr>
          <p:cNvPr id="110" name="正方形/長方形 109"/>
          <p:cNvSpPr/>
          <p:nvPr/>
        </p:nvSpPr>
        <p:spPr>
          <a:xfrm>
            <a:off x="6810388" y="5857892"/>
            <a:ext cx="285752" cy="285752"/>
          </a:xfrm>
          <a:prstGeom prst="rect">
            <a:avLst/>
          </a:prstGeom>
          <a:solidFill>
            <a:srgbClr val="0066FF"/>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bg1"/>
              </a:solidFill>
            </a:endParaRPr>
          </a:p>
        </p:txBody>
      </p:sp>
      <p:sp>
        <p:nvSpPr>
          <p:cNvPr id="111" name="正方形/長方形 110"/>
          <p:cNvSpPr/>
          <p:nvPr/>
        </p:nvSpPr>
        <p:spPr>
          <a:xfrm>
            <a:off x="7810520" y="5857892"/>
            <a:ext cx="285752" cy="285752"/>
          </a:xfrm>
          <a:prstGeom prst="rect">
            <a:avLst/>
          </a:prstGeom>
          <a:solidFill>
            <a:srgbClr val="0066FF"/>
          </a:solid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bg1"/>
              </a:solidFill>
            </a:endParaRPr>
          </a:p>
        </p:txBody>
      </p:sp>
      <p:sp>
        <p:nvSpPr>
          <p:cNvPr id="112" name="正方形/長方形 111"/>
          <p:cNvSpPr/>
          <p:nvPr/>
        </p:nvSpPr>
        <p:spPr>
          <a:xfrm>
            <a:off x="8310586" y="5857892"/>
            <a:ext cx="285752" cy="285752"/>
          </a:xfrm>
          <a:prstGeom prst="rect">
            <a:avLst/>
          </a:prstGeom>
          <a:solidFill>
            <a:srgbClr val="00B050"/>
          </a:solidFill>
          <a:ln w="571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8810652" y="5857892"/>
            <a:ext cx="285752" cy="285752"/>
          </a:xfrm>
          <a:prstGeom prst="rect">
            <a:avLst/>
          </a:prstGeom>
          <a:solidFill>
            <a:schemeClr val="tx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空</a:t>
            </a:r>
          </a:p>
        </p:txBody>
      </p:sp>
      <p:sp>
        <p:nvSpPr>
          <p:cNvPr id="114" name="正方形/長方形 113"/>
          <p:cNvSpPr/>
          <p:nvPr/>
        </p:nvSpPr>
        <p:spPr>
          <a:xfrm>
            <a:off x="7239016" y="5857892"/>
            <a:ext cx="367408" cy="338554"/>
          </a:xfrm>
          <a:prstGeom prst="rect">
            <a:avLst/>
          </a:prstGeom>
        </p:spPr>
        <p:txBody>
          <a:bodyPr wrap="none">
            <a:spAutoFit/>
          </a:bodyPr>
          <a:lstStyle/>
          <a:p>
            <a:r>
              <a:rPr lang="en-US" altLang="ja-JP" sz="1600" dirty="0"/>
              <a:t>or</a:t>
            </a:r>
            <a:endParaRPr lang="ja-JP" altLang="en-US" sz="1600" dirty="0"/>
          </a:p>
        </p:txBody>
      </p:sp>
      <p:sp>
        <p:nvSpPr>
          <p:cNvPr id="115" name="正方形/長方形 114"/>
          <p:cNvSpPr/>
          <p:nvPr/>
        </p:nvSpPr>
        <p:spPr>
          <a:xfrm>
            <a:off x="5524504" y="6215082"/>
            <a:ext cx="4214842" cy="461665"/>
          </a:xfrm>
          <a:prstGeom prst="rect">
            <a:avLst/>
          </a:prstGeom>
        </p:spPr>
        <p:txBody>
          <a:bodyPr wrap="square">
            <a:spAutoFit/>
          </a:bodyPr>
          <a:lstStyle/>
          <a:p>
            <a:r>
              <a:rPr lang="ja-JP" altLang="en-US" sz="1200" dirty="0"/>
              <a:t>右図の場合、このままで</a:t>
            </a:r>
            <a:r>
              <a:rPr lang="en-US" altLang="ja-JP" sz="1200" dirty="0"/>
              <a:t>Wall</a:t>
            </a:r>
            <a:r>
              <a:rPr lang="ja-JP" altLang="en-US" sz="1200" dirty="0"/>
              <a:t>に収納できないのでブロックを退避させ機体を回転をすることにより順番を変える</a:t>
            </a:r>
            <a:r>
              <a:rPr lang="ja-JP" altLang="en-US" sz="1000" dirty="0"/>
              <a:t>。</a:t>
            </a:r>
          </a:p>
        </p:txBody>
      </p:sp>
      <p:sp>
        <p:nvSpPr>
          <p:cNvPr id="121" name="正方形/長方形 120"/>
          <p:cNvSpPr/>
          <p:nvPr/>
        </p:nvSpPr>
        <p:spPr>
          <a:xfrm>
            <a:off x="1595414" y="5072074"/>
            <a:ext cx="1997663" cy="338554"/>
          </a:xfrm>
          <a:prstGeom prst="rect">
            <a:avLst/>
          </a:prstGeom>
        </p:spPr>
        <p:txBody>
          <a:bodyPr wrap="none">
            <a:spAutoFit/>
          </a:bodyPr>
          <a:lstStyle/>
          <a:p>
            <a:r>
              <a:rPr lang="en-US" altLang="ja-JP" sz="1600" dirty="0"/>
              <a:t>2.</a:t>
            </a:r>
            <a:r>
              <a:rPr lang="ja-JP" altLang="en-US" sz="1600" dirty="0"/>
              <a:t>②に全部ある場合</a:t>
            </a:r>
          </a:p>
        </p:txBody>
      </p:sp>
      <p:sp>
        <p:nvSpPr>
          <p:cNvPr id="122" name="正方形/長方形 121"/>
          <p:cNvSpPr/>
          <p:nvPr/>
        </p:nvSpPr>
        <p:spPr>
          <a:xfrm>
            <a:off x="1809728" y="5357826"/>
            <a:ext cx="3571900" cy="646331"/>
          </a:xfrm>
          <a:prstGeom prst="rect">
            <a:avLst/>
          </a:prstGeom>
        </p:spPr>
        <p:txBody>
          <a:bodyPr wrap="square">
            <a:spAutoFit/>
          </a:bodyPr>
          <a:lstStyle/>
          <a:p>
            <a:r>
              <a:rPr lang="ja-JP" altLang="en-US" sz="1200" dirty="0"/>
              <a:t>②つまり奥側に目的の</a:t>
            </a:r>
            <a:r>
              <a:rPr lang="en-US" altLang="ja-JP" sz="1200" dirty="0"/>
              <a:t>Turbine</a:t>
            </a:r>
            <a:r>
              <a:rPr lang="ja-JP" altLang="en-US" sz="1200" dirty="0"/>
              <a:t>がすべてあった場合、パターン</a:t>
            </a:r>
            <a:r>
              <a:rPr lang="en-US" altLang="ja-JP" sz="1200" dirty="0"/>
              <a:t>1</a:t>
            </a:r>
            <a:r>
              <a:rPr lang="ja-JP" altLang="en-US" sz="1200" dirty="0"/>
              <a:t>と同様に青の</a:t>
            </a:r>
            <a:r>
              <a:rPr lang="en-US" altLang="ja-JP" sz="1200" dirty="0"/>
              <a:t>Turbine</a:t>
            </a:r>
            <a:r>
              <a:rPr lang="ja-JP" altLang="en-US" sz="1200" dirty="0"/>
              <a:t>を</a:t>
            </a:r>
            <a:r>
              <a:rPr lang="en-US" altLang="ja-JP" sz="1200" dirty="0"/>
              <a:t>3</a:t>
            </a:r>
            <a:r>
              <a:rPr lang="ja-JP" altLang="en-US" sz="1200" dirty="0"/>
              <a:t>番目。赤の</a:t>
            </a:r>
            <a:r>
              <a:rPr lang="en-US" altLang="ja-JP" sz="1200" dirty="0"/>
              <a:t>Turbine</a:t>
            </a:r>
            <a:r>
              <a:rPr lang="ja-JP" altLang="en-US" sz="1200" dirty="0"/>
              <a:t>を</a:t>
            </a:r>
            <a:r>
              <a:rPr lang="en-US" altLang="ja-JP" sz="1200" dirty="0"/>
              <a:t>2</a:t>
            </a:r>
            <a:r>
              <a:rPr lang="ja-JP" altLang="en-US" sz="1200" dirty="0"/>
              <a:t>番目に収納する。</a:t>
            </a:r>
          </a:p>
        </p:txBody>
      </p:sp>
    </p:spTree>
    <p:extLst>
      <p:ext uri="{BB962C8B-B14F-4D97-AF65-F5344CB8AC3E}">
        <p14:creationId xmlns:p14="http://schemas.microsoft.com/office/powerpoint/2010/main" val="2215204216"/>
      </p:ext>
    </p:extLst>
  </p:cSld>
  <p:clrMapOvr>
    <a:masterClrMapping/>
  </p:clrMapOvr>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2256</TotalTime>
  <Words>1034</Words>
  <Application>Microsoft Office PowerPoint</Application>
  <PresentationFormat>A4 210 x 297 mm</PresentationFormat>
  <Paragraphs>71</Paragraphs>
  <Slides>3</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vt:i4>
      </vt:variant>
    </vt:vector>
  </HeadingPairs>
  <TitlesOfParts>
    <vt:vector size="10" baseType="lpstr">
      <vt:lpstr>Franklin Gothic Book</vt:lpstr>
      <vt:lpstr>HGｺﾞｼｯｸM</vt:lpstr>
      <vt:lpstr>ＭＳ Ｐゴシック</vt:lpstr>
      <vt:lpstr>Arial</vt:lpstr>
      <vt:lpstr>Calibri</vt:lpstr>
      <vt:lpstr>Wingdings 2</vt:lpstr>
      <vt:lpstr>テクノロジー</vt:lpstr>
      <vt:lpstr>WRO2017-エキスパート部門 愛知県立愛知工業高校</vt:lpstr>
      <vt:lpstr>ハードウェア開発</vt:lpstr>
      <vt:lpstr>ソフトウェア開発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user</dc:creator>
  <cp:lastModifiedBy>前田洋子</cp:lastModifiedBy>
  <cp:revision>211</cp:revision>
  <dcterms:created xsi:type="dcterms:W3CDTF">2017-08-25T06:53:11Z</dcterms:created>
  <dcterms:modified xsi:type="dcterms:W3CDTF">2017-09-03T15:26:12Z</dcterms:modified>
</cp:coreProperties>
</file>