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66" d="100"/>
          <a:sy n="66" d="100"/>
        </p:scale>
        <p:origin x="2292" y="1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191123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427689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249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361703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393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241082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41384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297559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343452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66749-E8DC-4C1F-B274-6F8AD17131EA}"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238770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66749-E8DC-4C1F-B274-6F8AD17131E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32520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66749-E8DC-4C1F-B274-6F8AD17131EA}"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284235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66749-E8DC-4C1F-B274-6F8AD17131EA}"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142749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66749-E8DC-4C1F-B274-6F8AD17131EA}"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97081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66749-E8DC-4C1F-B274-6F8AD17131E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152434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66749-E8DC-4C1F-B274-6F8AD17131EA}"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CD00-279A-4EFF-88CE-8AEC33A611A1}" type="slidenum">
              <a:rPr lang="en-US" smtClean="0"/>
              <a:t>‹#›</a:t>
            </a:fld>
            <a:endParaRPr lang="en-US"/>
          </a:p>
        </p:txBody>
      </p:sp>
    </p:spTree>
    <p:extLst>
      <p:ext uri="{BB962C8B-B14F-4D97-AF65-F5344CB8AC3E}">
        <p14:creationId xmlns:p14="http://schemas.microsoft.com/office/powerpoint/2010/main" val="315603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166749-E8DC-4C1F-B274-6F8AD17131EA}" type="datetimeFigureOut">
              <a:rPr lang="en-US" smtClean="0"/>
              <a:t>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6FCD00-279A-4EFF-88CE-8AEC33A611A1}" type="slidenum">
              <a:rPr lang="en-US" smtClean="0"/>
              <a:t>‹#›</a:t>
            </a:fld>
            <a:endParaRPr lang="en-US"/>
          </a:p>
        </p:txBody>
      </p:sp>
    </p:spTree>
    <p:extLst>
      <p:ext uri="{BB962C8B-B14F-4D97-AF65-F5344CB8AC3E}">
        <p14:creationId xmlns:p14="http://schemas.microsoft.com/office/powerpoint/2010/main" val="39491311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EECF-BD93-4E9B-836C-B3A71DABBC2E}"/>
              </a:ext>
            </a:extLst>
          </p:cNvPr>
          <p:cNvSpPr>
            <a:spLocks noGrp="1"/>
          </p:cNvSpPr>
          <p:nvPr>
            <p:ph type="ctrTitle"/>
          </p:nvPr>
        </p:nvSpPr>
        <p:spPr/>
        <p:txBody>
          <a:bodyPr>
            <a:normAutofit fontScale="90000"/>
          </a:bodyPr>
          <a:lstStyle/>
          <a:p>
            <a:r>
              <a:rPr lang="en-US" dirty="0"/>
              <a:t>The land price increase prediction in Osaka city in Japan</a:t>
            </a:r>
          </a:p>
        </p:txBody>
      </p:sp>
      <p:sp>
        <p:nvSpPr>
          <p:cNvPr id="3" name="Subtitle 2">
            <a:extLst>
              <a:ext uri="{FF2B5EF4-FFF2-40B4-BE49-F238E27FC236}">
                <a16:creationId xmlns:a16="http://schemas.microsoft.com/office/drawing/2014/main" id="{BBEB786A-1018-4993-84F5-6870A5DB700C}"/>
              </a:ext>
            </a:extLst>
          </p:cNvPr>
          <p:cNvSpPr>
            <a:spLocks noGrp="1"/>
          </p:cNvSpPr>
          <p:nvPr>
            <p:ph type="subTitle" idx="1"/>
          </p:nvPr>
        </p:nvSpPr>
        <p:spPr/>
        <p:txBody>
          <a:bodyPr/>
          <a:lstStyle/>
          <a:p>
            <a:r>
              <a:rPr lang="en-US" dirty="0"/>
              <a:t>Takahiro Yoshii 8/11/2020</a:t>
            </a:r>
          </a:p>
        </p:txBody>
      </p:sp>
    </p:spTree>
    <p:extLst>
      <p:ext uri="{BB962C8B-B14F-4D97-AF65-F5344CB8AC3E}">
        <p14:creationId xmlns:p14="http://schemas.microsoft.com/office/powerpoint/2010/main" val="16690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7A7-39BE-4563-B88F-C0B755EFF1D8}"/>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Results</a:t>
            </a:r>
            <a:br>
              <a:rPr lang="en-US" b="0" i="0" dirty="0">
                <a:solidFill>
                  <a:srgbClr val="A6E22E"/>
                </a:solidFill>
                <a:effectLst/>
                <a:latin typeface="Arial" panose="020B0604020202020204" pitchFamily="34" charset="0"/>
              </a:rPr>
            </a:br>
            <a:r>
              <a:rPr lang="en-US" b="0" i="0" dirty="0">
                <a:solidFill>
                  <a:srgbClr val="A6E22E"/>
                </a:solidFill>
                <a:effectLst/>
                <a:latin typeface="Arial" panose="020B0604020202020204" pitchFamily="34" charset="0"/>
              </a:rPr>
              <a:t>Elastic net regression</a:t>
            </a:r>
          </a:p>
        </p:txBody>
      </p:sp>
      <p:sp>
        <p:nvSpPr>
          <p:cNvPr id="7" name="TextBox 6">
            <a:extLst>
              <a:ext uri="{FF2B5EF4-FFF2-40B4-BE49-F238E27FC236}">
                <a16:creationId xmlns:a16="http://schemas.microsoft.com/office/drawing/2014/main" id="{3F6AAE76-4EF2-4DDE-BC3F-BB18A584DDFF}"/>
              </a:ext>
            </a:extLst>
          </p:cNvPr>
          <p:cNvSpPr txBox="1"/>
          <p:nvPr/>
        </p:nvSpPr>
        <p:spPr>
          <a:xfrm>
            <a:off x="5809239" y="2853068"/>
            <a:ext cx="6101080" cy="1754326"/>
          </a:xfrm>
          <a:prstGeom prst="rect">
            <a:avLst/>
          </a:prstGeom>
          <a:noFill/>
        </p:spPr>
        <p:txBody>
          <a:bodyPr wrap="square">
            <a:spAutoFit/>
          </a:bodyPr>
          <a:lstStyle/>
          <a:p>
            <a:r>
              <a:rPr lang="en-US" dirty="0"/>
              <a:t>Best score</a:t>
            </a:r>
          </a:p>
          <a:p>
            <a:r>
              <a:rPr lang="en-US" dirty="0"/>
              <a:t>Test set score: 0.6976452767261659</a:t>
            </a:r>
          </a:p>
          <a:p>
            <a:endParaRPr lang="en-US" dirty="0"/>
          </a:p>
          <a:p>
            <a:r>
              <a:rPr lang="en-US" dirty="0"/>
              <a:t>Best parameters: {'alpha': 1, 'l1_ratio': 0.5}</a:t>
            </a:r>
          </a:p>
          <a:p>
            <a:endParaRPr lang="en-US" dirty="0"/>
          </a:p>
          <a:p>
            <a:r>
              <a:rPr lang="en-US" dirty="0"/>
              <a:t>Best cross-validation: 0.6809995620508674</a:t>
            </a:r>
          </a:p>
        </p:txBody>
      </p:sp>
      <p:sp>
        <p:nvSpPr>
          <p:cNvPr id="9" name="TextBox 8">
            <a:extLst>
              <a:ext uri="{FF2B5EF4-FFF2-40B4-BE49-F238E27FC236}">
                <a16:creationId xmlns:a16="http://schemas.microsoft.com/office/drawing/2014/main" id="{45E394D9-CAEA-4589-B47A-E8A99C46CD2D}"/>
              </a:ext>
            </a:extLst>
          </p:cNvPr>
          <p:cNvSpPr txBox="1"/>
          <p:nvPr/>
        </p:nvSpPr>
        <p:spPr>
          <a:xfrm>
            <a:off x="640872" y="1966058"/>
            <a:ext cx="7859948" cy="369332"/>
          </a:xfrm>
          <a:prstGeom prst="rect">
            <a:avLst/>
          </a:prstGeom>
          <a:noFill/>
        </p:spPr>
        <p:txBody>
          <a:bodyPr wrap="square">
            <a:spAutoFit/>
          </a:bodyPr>
          <a:lstStyle/>
          <a:p>
            <a:r>
              <a:rPr lang="en-US" b="1" i="0" dirty="0">
                <a:effectLst/>
                <a:latin typeface="Arial" panose="020B0604020202020204" pitchFamily="34" charset="0"/>
              </a:rPr>
              <a:t>Heat map of hyperparameter optimization</a:t>
            </a:r>
            <a:endParaRPr lang="en-US"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C7772F66-A8D3-4BEE-B0D3-CCC5E6A403E8}"/>
              </a:ext>
            </a:extLst>
          </p:cNvPr>
          <p:cNvPicPr>
            <a:picLocks noChangeAspect="1"/>
          </p:cNvPicPr>
          <p:nvPr/>
        </p:nvPicPr>
        <p:blipFill>
          <a:blip r:embed="rId2"/>
          <a:stretch>
            <a:fillRect/>
          </a:stretch>
        </p:blipFill>
        <p:spPr>
          <a:xfrm>
            <a:off x="640872" y="2740025"/>
            <a:ext cx="4596776" cy="3265695"/>
          </a:xfrm>
          <a:prstGeom prst="rect">
            <a:avLst/>
          </a:prstGeom>
        </p:spPr>
      </p:pic>
    </p:spTree>
    <p:extLst>
      <p:ext uri="{BB962C8B-B14F-4D97-AF65-F5344CB8AC3E}">
        <p14:creationId xmlns:p14="http://schemas.microsoft.com/office/powerpoint/2010/main" val="314481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7A7-39BE-4563-B88F-C0B755EFF1D8}"/>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Results</a:t>
            </a:r>
            <a:br>
              <a:rPr lang="en-US" b="0" i="0" dirty="0">
                <a:solidFill>
                  <a:srgbClr val="A6E22E"/>
                </a:solidFill>
                <a:effectLst/>
                <a:latin typeface="Arial" panose="020B0604020202020204" pitchFamily="34" charset="0"/>
              </a:rPr>
            </a:br>
            <a:r>
              <a:rPr lang="en-US" b="0" i="0" dirty="0">
                <a:solidFill>
                  <a:srgbClr val="A6E22E"/>
                </a:solidFill>
                <a:effectLst/>
                <a:latin typeface="Arial" panose="020B0604020202020204" pitchFamily="34" charset="0"/>
              </a:rPr>
              <a:t>Random </a:t>
            </a:r>
            <a:r>
              <a:rPr lang="en-US" dirty="0">
                <a:solidFill>
                  <a:srgbClr val="A6E22E"/>
                </a:solidFill>
                <a:latin typeface="Arial" panose="020B0604020202020204" pitchFamily="34" charset="0"/>
              </a:rPr>
              <a:t>forest </a:t>
            </a:r>
            <a:r>
              <a:rPr lang="en-US" b="0" i="0" dirty="0">
                <a:solidFill>
                  <a:srgbClr val="A6E22E"/>
                </a:solidFill>
                <a:effectLst/>
                <a:latin typeface="Arial" panose="020B0604020202020204" pitchFamily="34" charset="0"/>
              </a:rPr>
              <a:t>regression</a:t>
            </a:r>
          </a:p>
        </p:txBody>
      </p:sp>
      <p:sp>
        <p:nvSpPr>
          <p:cNvPr id="7" name="TextBox 6">
            <a:extLst>
              <a:ext uri="{FF2B5EF4-FFF2-40B4-BE49-F238E27FC236}">
                <a16:creationId xmlns:a16="http://schemas.microsoft.com/office/drawing/2014/main" id="{3F6AAE76-4EF2-4DDE-BC3F-BB18A584DDFF}"/>
              </a:ext>
            </a:extLst>
          </p:cNvPr>
          <p:cNvSpPr txBox="1"/>
          <p:nvPr/>
        </p:nvSpPr>
        <p:spPr>
          <a:xfrm>
            <a:off x="5809239" y="2853068"/>
            <a:ext cx="6101080" cy="1754326"/>
          </a:xfrm>
          <a:prstGeom prst="rect">
            <a:avLst/>
          </a:prstGeom>
          <a:noFill/>
        </p:spPr>
        <p:txBody>
          <a:bodyPr wrap="square">
            <a:spAutoFit/>
          </a:bodyPr>
          <a:lstStyle/>
          <a:p>
            <a:r>
              <a:rPr lang="en-US" dirty="0"/>
              <a:t>Best score</a:t>
            </a:r>
          </a:p>
          <a:p>
            <a:r>
              <a:rPr lang="en-US" dirty="0"/>
              <a:t>Test set score: 0.7015920479964228</a:t>
            </a:r>
          </a:p>
          <a:p>
            <a:endParaRPr lang="en-US" dirty="0"/>
          </a:p>
          <a:p>
            <a:r>
              <a:rPr lang="en-US" dirty="0"/>
              <a:t>Best parameters: {'</a:t>
            </a:r>
            <a:r>
              <a:rPr lang="en-US" dirty="0" err="1"/>
              <a:t>max_depth</a:t>
            </a:r>
            <a:r>
              <a:rPr lang="en-US" dirty="0"/>
              <a:t>': 7, '</a:t>
            </a:r>
            <a:r>
              <a:rPr lang="en-US" dirty="0" err="1"/>
              <a:t>min_samples_leaf</a:t>
            </a:r>
            <a:r>
              <a:rPr lang="en-US" dirty="0"/>
              <a:t>': 7}</a:t>
            </a:r>
          </a:p>
          <a:p>
            <a:endParaRPr lang="en-US" dirty="0"/>
          </a:p>
          <a:p>
            <a:r>
              <a:rPr lang="en-US" dirty="0"/>
              <a:t>Best cross-validation: 0.7221997056564007</a:t>
            </a:r>
          </a:p>
        </p:txBody>
      </p:sp>
      <p:sp>
        <p:nvSpPr>
          <p:cNvPr id="9" name="TextBox 8">
            <a:extLst>
              <a:ext uri="{FF2B5EF4-FFF2-40B4-BE49-F238E27FC236}">
                <a16:creationId xmlns:a16="http://schemas.microsoft.com/office/drawing/2014/main" id="{45E394D9-CAEA-4589-B47A-E8A99C46CD2D}"/>
              </a:ext>
            </a:extLst>
          </p:cNvPr>
          <p:cNvSpPr txBox="1"/>
          <p:nvPr/>
        </p:nvSpPr>
        <p:spPr>
          <a:xfrm>
            <a:off x="640872" y="1966058"/>
            <a:ext cx="7859948" cy="369332"/>
          </a:xfrm>
          <a:prstGeom prst="rect">
            <a:avLst/>
          </a:prstGeom>
          <a:noFill/>
        </p:spPr>
        <p:txBody>
          <a:bodyPr wrap="square">
            <a:spAutoFit/>
          </a:bodyPr>
          <a:lstStyle/>
          <a:p>
            <a:r>
              <a:rPr lang="en-US" b="1" i="0" dirty="0">
                <a:effectLst/>
                <a:latin typeface="Arial" panose="020B0604020202020204" pitchFamily="34" charset="0"/>
              </a:rPr>
              <a:t>Heat map of hyperparameter optimization</a:t>
            </a:r>
            <a:endParaRPr lang="en-US" b="0" i="0" dirty="0">
              <a:effectLst/>
              <a:latin typeface="Arial" panose="020B0604020202020204" pitchFamily="34" charset="0"/>
            </a:endParaRPr>
          </a:p>
        </p:txBody>
      </p:sp>
      <p:pic>
        <p:nvPicPr>
          <p:cNvPr id="5" name="Picture 4">
            <a:extLst>
              <a:ext uri="{FF2B5EF4-FFF2-40B4-BE49-F238E27FC236}">
                <a16:creationId xmlns:a16="http://schemas.microsoft.com/office/drawing/2014/main" id="{83A1872E-4B9D-42F7-9F3A-7CE6C2B7C25A}"/>
              </a:ext>
            </a:extLst>
          </p:cNvPr>
          <p:cNvPicPr>
            <a:picLocks noChangeAspect="1"/>
          </p:cNvPicPr>
          <p:nvPr/>
        </p:nvPicPr>
        <p:blipFill rotWithShape="1">
          <a:blip r:embed="rId2"/>
          <a:srcRect t="1626" b="2369"/>
          <a:stretch/>
        </p:blipFill>
        <p:spPr>
          <a:xfrm>
            <a:off x="446664" y="2508326"/>
            <a:ext cx="5362575" cy="3740074"/>
          </a:xfrm>
          <a:prstGeom prst="rect">
            <a:avLst/>
          </a:prstGeom>
        </p:spPr>
      </p:pic>
    </p:spTree>
    <p:extLst>
      <p:ext uri="{BB962C8B-B14F-4D97-AF65-F5344CB8AC3E}">
        <p14:creationId xmlns:p14="http://schemas.microsoft.com/office/powerpoint/2010/main" val="304756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7A7-39BE-4563-B88F-C0B755EFF1D8}"/>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Results</a:t>
            </a:r>
            <a:br>
              <a:rPr lang="en-US" b="0" i="0" dirty="0">
                <a:solidFill>
                  <a:srgbClr val="A6E22E"/>
                </a:solidFill>
                <a:effectLst/>
                <a:latin typeface="Arial" panose="020B0604020202020204" pitchFamily="34" charset="0"/>
              </a:rPr>
            </a:br>
            <a:r>
              <a:rPr lang="en-US" b="0" i="0" dirty="0">
                <a:solidFill>
                  <a:srgbClr val="A6E22E"/>
                </a:solidFill>
                <a:effectLst/>
                <a:latin typeface="Arial" panose="020B0604020202020204" pitchFamily="34" charset="0"/>
              </a:rPr>
              <a:t>Comparison of three algorithms</a:t>
            </a:r>
          </a:p>
        </p:txBody>
      </p:sp>
      <p:sp>
        <p:nvSpPr>
          <p:cNvPr id="7" name="TextBox 6">
            <a:extLst>
              <a:ext uri="{FF2B5EF4-FFF2-40B4-BE49-F238E27FC236}">
                <a16:creationId xmlns:a16="http://schemas.microsoft.com/office/drawing/2014/main" id="{3F6AAE76-4EF2-4DDE-BC3F-BB18A584DDFF}"/>
              </a:ext>
            </a:extLst>
          </p:cNvPr>
          <p:cNvSpPr txBox="1"/>
          <p:nvPr/>
        </p:nvSpPr>
        <p:spPr>
          <a:xfrm>
            <a:off x="1206242" y="4342218"/>
            <a:ext cx="6101080" cy="369332"/>
          </a:xfrm>
          <a:prstGeom prst="rect">
            <a:avLst/>
          </a:prstGeom>
          <a:noFill/>
        </p:spPr>
        <p:txBody>
          <a:bodyPr wrap="square">
            <a:spAutoFit/>
          </a:bodyPr>
          <a:lstStyle/>
          <a:p>
            <a:r>
              <a:rPr lang="en-US" dirty="0"/>
              <a:t>Random forest was the fittest algorithm</a:t>
            </a:r>
          </a:p>
        </p:txBody>
      </p:sp>
      <p:pic>
        <p:nvPicPr>
          <p:cNvPr id="4" name="Picture 3">
            <a:extLst>
              <a:ext uri="{FF2B5EF4-FFF2-40B4-BE49-F238E27FC236}">
                <a16:creationId xmlns:a16="http://schemas.microsoft.com/office/drawing/2014/main" id="{67CD5E8E-0433-4DE1-8511-6F9C53F676C4}"/>
              </a:ext>
            </a:extLst>
          </p:cNvPr>
          <p:cNvPicPr>
            <a:picLocks noChangeAspect="1"/>
          </p:cNvPicPr>
          <p:nvPr/>
        </p:nvPicPr>
        <p:blipFill>
          <a:blip r:embed="rId2"/>
          <a:stretch>
            <a:fillRect/>
          </a:stretch>
        </p:blipFill>
        <p:spPr>
          <a:xfrm>
            <a:off x="1080290" y="2733342"/>
            <a:ext cx="5810250" cy="990600"/>
          </a:xfrm>
          <a:prstGeom prst="rect">
            <a:avLst/>
          </a:prstGeom>
        </p:spPr>
      </p:pic>
    </p:spTree>
    <p:extLst>
      <p:ext uri="{BB962C8B-B14F-4D97-AF65-F5344CB8AC3E}">
        <p14:creationId xmlns:p14="http://schemas.microsoft.com/office/powerpoint/2010/main" val="369359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7A7-39BE-4563-B88F-C0B755EFF1D8}"/>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Discussion</a:t>
            </a:r>
          </a:p>
        </p:txBody>
      </p:sp>
      <p:pic>
        <p:nvPicPr>
          <p:cNvPr id="5" name="Picture 4">
            <a:extLst>
              <a:ext uri="{FF2B5EF4-FFF2-40B4-BE49-F238E27FC236}">
                <a16:creationId xmlns:a16="http://schemas.microsoft.com/office/drawing/2014/main" id="{EAEB74C2-857C-4CF8-876C-197467E44246}"/>
              </a:ext>
            </a:extLst>
          </p:cNvPr>
          <p:cNvPicPr>
            <a:picLocks noChangeAspect="1"/>
          </p:cNvPicPr>
          <p:nvPr/>
        </p:nvPicPr>
        <p:blipFill>
          <a:blip r:embed="rId2"/>
          <a:stretch>
            <a:fillRect/>
          </a:stretch>
        </p:blipFill>
        <p:spPr>
          <a:xfrm>
            <a:off x="517665" y="1930400"/>
            <a:ext cx="5396906" cy="3708400"/>
          </a:xfrm>
          <a:prstGeom prst="rect">
            <a:avLst/>
          </a:prstGeom>
        </p:spPr>
      </p:pic>
      <p:sp>
        <p:nvSpPr>
          <p:cNvPr id="8" name="TextBox 7">
            <a:extLst>
              <a:ext uri="{FF2B5EF4-FFF2-40B4-BE49-F238E27FC236}">
                <a16:creationId xmlns:a16="http://schemas.microsoft.com/office/drawing/2014/main" id="{47D95F2E-FBF3-402B-91BF-F3E4BC2B2967}"/>
              </a:ext>
            </a:extLst>
          </p:cNvPr>
          <p:cNvSpPr txBox="1"/>
          <p:nvPr/>
        </p:nvSpPr>
        <p:spPr>
          <a:xfrm>
            <a:off x="6090920" y="2391906"/>
            <a:ext cx="6101080"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rPr>
              <a:t>Accessibility</a:t>
            </a:r>
          </a:p>
          <a:p>
            <a:pPr marL="742950" lvl="1" indent="-285750">
              <a:buFont typeface="Arial" panose="020B0604020202020204" pitchFamily="34" charset="0"/>
              <a:buChar char="•"/>
            </a:pPr>
            <a:r>
              <a:rPr lang="en-US" dirty="0">
                <a:latin typeface="Arial" panose="020B0604020202020204" pitchFamily="34" charset="0"/>
              </a:rPr>
              <a:t>B</a:t>
            </a:r>
            <a:r>
              <a:rPr lang="en-US" b="0" i="0" dirty="0">
                <a:effectLst/>
                <a:latin typeface="Arial" panose="020B0604020202020204" pitchFamily="34" charset="0"/>
              </a:rPr>
              <a:t>etter accessibly attracted more people</a:t>
            </a:r>
          </a:p>
          <a:p>
            <a:pPr marL="285750" indent="-285750" algn="l">
              <a:buFont typeface="Arial" panose="020B0604020202020204" pitchFamily="34" charset="0"/>
              <a:buChar char="•"/>
            </a:pPr>
            <a:r>
              <a:rPr lang="en-US" dirty="0">
                <a:latin typeface="Arial" panose="020B0604020202020204" pitchFamily="34" charset="0"/>
              </a:rPr>
              <a:t>Location </a:t>
            </a:r>
          </a:p>
          <a:p>
            <a:pPr marL="742950" lvl="1" indent="-285750">
              <a:buFont typeface="Arial" panose="020B0604020202020204" pitchFamily="34" charset="0"/>
              <a:buChar char="•"/>
            </a:pPr>
            <a:r>
              <a:rPr lang="en-US" dirty="0">
                <a:latin typeface="Arial" panose="020B0604020202020204" pitchFamily="34" charset="0"/>
              </a:rPr>
              <a:t>C</a:t>
            </a:r>
            <a:r>
              <a:rPr lang="en-US" b="0" i="0" dirty="0">
                <a:effectLst/>
                <a:latin typeface="Arial" panose="020B0604020202020204" pitchFamily="34" charset="0"/>
              </a:rPr>
              <a:t>oncentration on originally popular places</a:t>
            </a:r>
            <a:endParaRPr lang="en-US" dirty="0">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rPr>
              <a:t>Number of venues</a:t>
            </a:r>
          </a:p>
          <a:p>
            <a:pPr marL="742950" lvl="1" indent="-285750">
              <a:buFont typeface="Arial" panose="020B0604020202020204" pitchFamily="34" charset="0"/>
              <a:buChar char="•"/>
            </a:pPr>
            <a:r>
              <a:rPr lang="en-US" dirty="0">
                <a:latin typeface="Arial" panose="020B0604020202020204" pitchFamily="34" charset="0"/>
              </a:rPr>
              <a:t>Commercial areas</a:t>
            </a:r>
          </a:p>
          <a:p>
            <a:pPr marL="285750" indent="-285750">
              <a:buFont typeface="Arial" panose="020B0604020202020204" pitchFamily="34" charset="0"/>
              <a:buChar char="•"/>
            </a:pPr>
            <a:r>
              <a:rPr lang="en-US" b="0" i="0" dirty="0">
                <a:effectLst/>
                <a:latin typeface="Arial" panose="020B0604020202020204" pitchFamily="34" charset="0"/>
              </a:rPr>
              <a:t>Others</a:t>
            </a:r>
          </a:p>
          <a:p>
            <a:pPr marL="742950" lvl="1" indent="-285750">
              <a:buFont typeface="Arial" panose="020B0604020202020204" pitchFamily="34" charset="0"/>
              <a:buChar char="•"/>
            </a:pPr>
            <a:r>
              <a:rPr lang="en-US" b="0" i="0" dirty="0">
                <a:effectLst/>
                <a:latin typeface="Arial" panose="020B0604020202020204" pitchFamily="34" charset="0"/>
              </a:rPr>
              <a:t>Wealthy </a:t>
            </a:r>
            <a:r>
              <a:rPr lang="en-US" b="0" i="0" dirty="0" err="1">
                <a:effectLst/>
                <a:latin typeface="Arial" panose="020B0604020202020204" pitchFamily="34" charset="0"/>
              </a:rPr>
              <a:t>neighbourhood</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92207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D013-5225-4754-97DB-523F896F2B71}"/>
              </a:ext>
            </a:extLst>
          </p:cNvPr>
          <p:cNvSpPr>
            <a:spLocks noGrp="1"/>
          </p:cNvSpPr>
          <p:nvPr>
            <p:ph type="title"/>
          </p:nvPr>
        </p:nvSpPr>
        <p:spPr>
          <a:xfrm>
            <a:off x="677334" y="640597"/>
            <a:ext cx="8596668" cy="1320800"/>
          </a:xfrm>
        </p:spPr>
        <p:txBody>
          <a:bodyPr/>
          <a:lstStyle/>
          <a:p>
            <a:r>
              <a:rPr lang="en-US" b="0" i="0" dirty="0">
                <a:solidFill>
                  <a:srgbClr val="A6E22E"/>
                </a:solidFill>
                <a:effectLst/>
                <a:latin typeface="Arial" panose="020B0604020202020204" pitchFamily="34" charset="0"/>
              </a:rPr>
              <a:t>Conclusion</a:t>
            </a:r>
            <a:endParaRPr lang="en-US" dirty="0"/>
          </a:p>
        </p:txBody>
      </p:sp>
      <p:sp>
        <p:nvSpPr>
          <p:cNvPr id="4" name="TextBox 3">
            <a:extLst>
              <a:ext uri="{FF2B5EF4-FFF2-40B4-BE49-F238E27FC236}">
                <a16:creationId xmlns:a16="http://schemas.microsoft.com/office/drawing/2014/main" id="{37B431D6-203F-40F6-AD46-7C23ABA8644F}"/>
              </a:ext>
            </a:extLst>
          </p:cNvPr>
          <p:cNvSpPr txBox="1"/>
          <p:nvPr/>
        </p:nvSpPr>
        <p:spPr>
          <a:xfrm>
            <a:off x="751668" y="1993255"/>
            <a:ext cx="9035512" cy="1477328"/>
          </a:xfrm>
          <a:prstGeom prst="rect">
            <a:avLst/>
          </a:prstGeom>
          <a:noFill/>
        </p:spPr>
        <p:txBody>
          <a:bodyPr wrap="square" rtlCol="0">
            <a:spAutoFit/>
          </a:bodyPr>
          <a:lstStyle/>
          <a:p>
            <a:r>
              <a:rPr lang="en-US" b="0" i="0" dirty="0">
                <a:effectLst/>
                <a:latin typeface="Arial" panose="020B0604020202020204" pitchFamily="34" charset="0"/>
              </a:rPr>
              <a:t>In this report, I investigate the land price increase over the last five years with geographical features, accessibility, and venue information using Random forest regression. I found there are 4 factors to increase the land price, accessibility, city center, number of venues, and wealthy neighborhood. And I got high predictability( 0.7222 ). I will use this insight to invest next time.</a:t>
            </a:r>
            <a:endParaRPr lang="en-US" dirty="0"/>
          </a:p>
        </p:txBody>
      </p:sp>
    </p:spTree>
    <p:extLst>
      <p:ext uri="{BB962C8B-B14F-4D97-AF65-F5344CB8AC3E}">
        <p14:creationId xmlns:p14="http://schemas.microsoft.com/office/powerpoint/2010/main" val="128666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D013-5225-4754-97DB-523F896F2B71}"/>
              </a:ext>
            </a:extLst>
          </p:cNvPr>
          <p:cNvSpPr>
            <a:spLocks noGrp="1"/>
          </p:cNvSpPr>
          <p:nvPr>
            <p:ph type="title"/>
          </p:nvPr>
        </p:nvSpPr>
        <p:spPr>
          <a:xfrm>
            <a:off x="677334" y="640597"/>
            <a:ext cx="8596668" cy="1320800"/>
          </a:xfrm>
        </p:spPr>
        <p:txBody>
          <a:bodyPr/>
          <a:lstStyle/>
          <a:p>
            <a:r>
              <a:rPr lang="en-US" b="0" i="0" dirty="0">
                <a:solidFill>
                  <a:srgbClr val="A6E22E"/>
                </a:solidFill>
                <a:effectLst/>
                <a:latin typeface="Arial" panose="020B0604020202020204" pitchFamily="34" charset="0"/>
              </a:rPr>
              <a:t>Thank you fo</a:t>
            </a:r>
            <a:r>
              <a:rPr lang="en-US" dirty="0">
                <a:solidFill>
                  <a:srgbClr val="A6E22E"/>
                </a:solidFill>
                <a:latin typeface="Arial" panose="020B0604020202020204" pitchFamily="34" charset="0"/>
              </a:rPr>
              <a:t>r marking!!</a:t>
            </a:r>
            <a:endParaRPr lang="en-US" dirty="0"/>
          </a:p>
        </p:txBody>
      </p:sp>
      <p:sp>
        <p:nvSpPr>
          <p:cNvPr id="4" name="TextBox 3">
            <a:extLst>
              <a:ext uri="{FF2B5EF4-FFF2-40B4-BE49-F238E27FC236}">
                <a16:creationId xmlns:a16="http://schemas.microsoft.com/office/drawing/2014/main" id="{37B431D6-203F-40F6-AD46-7C23ABA8644F}"/>
              </a:ext>
            </a:extLst>
          </p:cNvPr>
          <p:cNvSpPr txBox="1"/>
          <p:nvPr/>
        </p:nvSpPr>
        <p:spPr>
          <a:xfrm>
            <a:off x="751668" y="1993255"/>
            <a:ext cx="9035512" cy="646331"/>
          </a:xfrm>
          <a:prstGeom prst="rect">
            <a:avLst/>
          </a:prstGeom>
          <a:noFill/>
        </p:spPr>
        <p:txBody>
          <a:bodyPr wrap="square" rtlCol="0">
            <a:spAutoFit/>
          </a:bodyPr>
          <a:lstStyle/>
          <a:p>
            <a:r>
              <a:rPr lang="en-US" b="0" i="0" dirty="0">
                <a:effectLst/>
                <a:latin typeface="Arial" panose="020B0604020202020204" pitchFamily="34" charset="0"/>
              </a:rPr>
              <a:t>I appreciate you feedbac</a:t>
            </a:r>
            <a:r>
              <a:rPr lang="en-US" dirty="0">
                <a:latin typeface="Arial" panose="020B0604020202020204" pitchFamily="34" charset="0"/>
              </a:rPr>
              <a:t>k!</a:t>
            </a:r>
          </a:p>
          <a:p>
            <a:r>
              <a:rPr lang="en-US" dirty="0">
                <a:latin typeface="Arial" panose="020B0604020202020204" pitchFamily="34" charset="0"/>
              </a:rPr>
              <a:t>I hope my research give you some </a:t>
            </a:r>
            <a:r>
              <a:rPr lang="en-US">
                <a:latin typeface="Arial" panose="020B0604020202020204" pitchFamily="34" charset="0"/>
              </a:rPr>
              <a:t>new insight!</a:t>
            </a:r>
          </a:p>
        </p:txBody>
      </p:sp>
    </p:spTree>
    <p:extLst>
      <p:ext uri="{BB962C8B-B14F-4D97-AF65-F5344CB8AC3E}">
        <p14:creationId xmlns:p14="http://schemas.microsoft.com/office/powerpoint/2010/main" val="418783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A351-8EAC-42FF-A45C-905F52048565}"/>
              </a:ext>
            </a:extLst>
          </p:cNvPr>
          <p:cNvSpPr>
            <a:spLocks noGrp="1"/>
          </p:cNvSpPr>
          <p:nvPr>
            <p:ph type="title"/>
          </p:nvPr>
        </p:nvSpPr>
        <p:spPr/>
        <p:txBody>
          <a:bodyPr/>
          <a:lstStyle/>
          <a:p>
            <a:r>
              <a:rPr lang="en-US" b="0" i="0" dirty="0">
                <a:solidFill>
                  <a:srgbClr val="A6E22E"/>
                </a:solidFill>
                <a:effectLst/>
                <a:latin typeface="Arial" panose="020B0604020202020204" pitchFamily="34" charset="0"/>
              </a:rPr>
              <a:t>Introduction</a:t>
            </a:r>
            <a:endParaRPr lang="en-US" dirty="0"/>
          </a:p>
        </p:txBody>
      </p:sp>
      <p:sp>
        <p:nvSpPr>
          <p:cNvPr id="4" name="TextBox 3">
            <a:extLst>
              <a:ext uri="{FF2B5EF4-FFF2-40B4-BE49-F238E27FC236}">
                <a16:creationId xmlns:a16="http://schemas.microsoft.com/office/drawing/2014/main" id="{D0BCD9F3-6434-412B-A04D-402E21C38CAA}"/>
              </a:ext>
            </a:extLst>
          </p:cNvPr>
          <p:cNvSpPr txBox="1"/>
          <p:nvPr/>
        </p:nvSpPr>
        <p:spPr>
          <a:xfrm>
            <a:off x="778442" y="1648593"/>
            <a:ext cx="8256399" cy="2862322"/>
          </a:xfrm>
          <a:prstGeom prst="rect">
            <a:avLst/>
          </a:prstGeom>
          <a:noFill/>
        </p:spPr>
        <p:txBody>
          <a:bodyPr wrap="square" rtlCol="0">
            <a:spAutoFit/>
          </a:bodyPr>
          <a:lstStyle/>
          <a:p>
            <a:r>
              <a:rPr lang="en-US" dirty="0"/>
              <a:t>During the COVID pandemic, there are many people lost their job or faced decrease of their salary. In order to increase one's income, real estate investment is one option. Under COVID pandemic situation, some people decide to release their property due to financial difficulties so that this is the best timing to invest on real estate! When you are really investing on real estate, you would like to know where will rise its value most. Here we focus on Osaka city because it is expected to grow where Olympic and Expo are scheduled. Originally Osaka area is well known for its historical and commercial value in Japan.</a:t>
            </a:r>
          </a:p>
          <a:p>
            <a:endParaRPr lang="en-US" dirty="0"/>
          </a:p>
        </p:txBody>
      </p:sp>
    </p:spTree>
    <p:extLst>
      <p:ext uri="{BB962C8B-B14F-4D97-AF65-F5344CB8AC3E}">
        <p14:creationId xmlns:p14="http://schemas.microsoft.com/office/powerpoint/2010/main" val="420825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4999-BCBD-4160-8C27-BBE13EDE2D24}"/>
              </a:ext>
            </a:extLst>
          </p:cNvPr>
          <p:cNvSpPr>
            <a:spLocks noGrp="1"/>
          </p:cNvSpPr>
          <p:nvPr>
            <p:ph type="title"/>
          </p:nvPr>
        </p:nvSpPr>
        <p:spPr/>
        <p:txBody>
          <a:bodyPr/>
          <a:lstStyle/>
          <a:p>
            <a:r>
              <a:rPr lang="en-US" b="0" i="0" dirty="0">
                <a:solidFill>
                  <a:srgbClr val="A6E22E"/>
                </a:solidFill>
                <a:effectLst/>
                <a:latin typeface="Arial" panose="020B0604020202020204" pitchFamily="34" charset="0"/>
              </a:rPr>
              <a:t>Data</a:t>
            </a:r>
            <a:endParaRPr lang="en-US" dirty="0"/>
          </a:p>
        </p:txBody>
      </p:sp>
      <p:sp>
        <p:nvSpPr>
          <p:cNvPr id="3" name="Content Placeholder 2">
            <a:extLst>
              <a:ext uri="{FF2B5EF4-FFF2-40B4-BE49-F238E27FC236}">
                <a16:creationId xmlns:a16="http://schemas.microsoft.com/office/drawing/2014/main" id="{E41891F1-28AE-445B-B679-B09276BE5DFD}"/>
              </a:ext>
            </a:extLst>
          </p:cNvPr>
          <p:cNvSpPr>
            <a:spLocks noGrp="1"/>
          </p:cNvSpPr>
          <p:nvPr>
            <p:ph idx="1"/>
          </p:nvPr>
        </p:nvSpPr>
        <p:spPr/>
        <p:txBody>
          <a:bodyPr>
            <a:normAutofit/>
          </a:bodyPr>
          <a:lstStyle/>
          <a:p>
            <a:pPr marL="0" indent="0">
              <a:buNone/>
            </a:pPr>
            <a:r>
              <a:rPr lang="en-US" dirty="0"/>
              <a:t>Data source(sorry some data sources are in Japanese)</a:t>
            </a:r>
          </a:p>
          <a:p>
            <a:r>
              <a:rPr lang="en-US" dirty="0"/>
              <a:t>1.Land price data in 20</a:t>
            </a:r>
            <a:r>
              <a:rPr lang="en-US" altLang="ja-JP" dirty="0"/>
              <a:t>20,2015</a:t>
            </a:r>
          </a:p>
          <a:p>
            <a:pPr marL="0" indent="0">
              <a:buNone/>
            </a:pPr>
            <a:r>
              <a:rPr lang="en-US" dirty="0"/>
              <a:t>	(https://nlftp.mlit.go.jp/ksj/gml/datalist/KsjTmplt-L01-v2_5.html)</a:t>
            </a:r>
          </a:p>
          <a:p>
            <a:r>
              <a:rPr lang="en-US" dirty="0"/>
              <a:t>2.venue information(https://ja.foursquare.com/city-guide)</a:t>
            </a:r>
          </a:p>
          <a:p>
            <a:pPr marL="0" indent="0">
              <a:buNone/>
            </a:pPr>
            <a:r>
              <a:rPr lang="en-US" dirty="0"/>
              <a:t>My target is to predict the price change ratio from 2010 which I obtained information from Data.1 Land price is mainly determined by its environment.</a:t>
            </a:r>
            <a:r>
              <a:rPr lang="ja-JP" altLang="en-US" dirty="0"/>
              <a:t>　</a:t>
            </a:r>
            <a:r>
              <a:rPr lang="en-US" dirty="0"/>
              <a:t>For venue information I obtained from Data1 and Data2 By using Foursquare API, I ob</a:t>
            </a:r>
            <a:r>
              <a:rPr lang="en-US" altLang="ja-JP" dirty="0"/>
              <a:t>t</a:t>
            </a:r>
            <a:r>
              <a:rPr lang="en-US" dirty="0"/>
              <a:t>ain information of venues around the location.(in this case we chose 500m which is around 10 min walk). And additional information such as distance from the closest station is obtained from Data1</a:t>
            </a:r>
          </a:p>
        </p:txBody>
      </p:sp>
    </p:spTree>
    <p:extLst>
      <p:ext uri="{BB962C8B-B14F-4D97-AF65-F5344CB8AC3E}">
        <p14:creationId xmlns:p14="http://schemas.microsoft.com/office/powerpoint/2010/main" val="1088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30F7-E0D9-42F9-92F2-BB43DA1B5499}"/>
              </a:ext>
            </a:extLst>
          </p:cNvPr>
          <p:cNvSpPr>
            <a:spLocks noGrp="1"/>
          </p:cNvSpPr>
          <p:nvPr>
            <p:ph type="title"/>
          </p:nvPr>
        </p:nvSpPr>
        <p:spPr/>
        <p:txBody>
          <a:bodyPr/>
          <a:lstStyle/>
          <a:p>
            <a:r>
              <a:rPr lang="en-US" b="0" i="0" dirty="0">
                <a:solidFill>
                  <a:srgbClr val="A6E22E"/>
                </a:solidFill>
                <a:effectLst/>
                <a:latin typeface="Arial" panose="020B0604020202020204" pitchFamily="34" charset="0"/>
              </a:rPr>
              <a:t>Data cleansing</a:t>
            </a:r>
            <a:endParaRPr lang="en-US" dirty="0"/>
          </a:p>
        </p:txBody>
      </p:sp>
      <p:sp>
        <p:nvSpPr>
          <p:cNvPr id="3" name="Content Placeholder 2">
            <a:extLst>
              <a:ext uri="{FF2B5EF4-FFF2-40B4-BE49-F238E27FC236}">
                <a16:creationId xmlns:a16="http://schemas.microsoft.com/office/drawing/2014/main" id="{CAD7ADC9-E8DB-4C50-B2D4-42DDF8FB23A1}"/>
              </a:ext>
            </a:extLst>
          </p:cNvPr>
          <p:cNvSpPr>
            <a:spLocks noGrp="1"/>
          </p:cNvSpPr>
          <p:nvPr>
            <p:ph idx="1"/>
          </p:nvPr>
        </p:nvSpPr>
        <p:spPr/>
        <p:txBody>
          <a:bodyPr/>
          <a:lstStyle/>
          <a:p>
            <a:r>
              <a:rPr lang="en-US" dirty="0"/>
              <a:t>In the data cleansing section, I  got one hot coding based on venue categories and the total number of venues registered in "Foursquare" because the land price and the number of venues seem to be connected. Also the kinds of shops should be related to the land price. </a:t>
            </a:r>
          </a:p>
        </p:txBody>
      </p:sp>
    </p:spTree>
    <p:extLst>
      <p:ext uri="{BB962C8B-B14F-4D97-AF65-F5344CB8AC3E}">
        <p14:creationId xmlns:p14="http://schemas.microsoft.com/office/powerpoint/2010/main" val="8624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483A-DA3C-4B06-BF4B-E9216726D9CC}"/>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Data exploration</a:t>
            </a:r>
            <a:br>
              <a:rPr lang="en-US" b="0" i="0" dirty="0">
                <a:solidFill>
                  <a:srgbClr val="A6E22E"/>
                </a:solidFill>
                <a:effectLst/>
                <a:latin typeface="Arial" panose="020B0604020202020204" pitchFamily="34" charset="0"/>
              </a:rPr>
            </a:br>
            <a:r>
              <a:rPr lang="en-US" sz="3600" b="0" i="0" dirty="0">
                <a:solidFill>
                  <a:srgbClr val="A6E22E"/>
                </a:solidFill>
                <a:effectLst/>
                <a:latin typeface="Arial" panose="020B0604020202020204" pitchFamily="34" charset="0"/>
              </a:rPr>
              <a:t>Geographical insight</a:t>
            </a:r>
            <a:endParaRPr lang="en-US" b="0" i="0" dirty="0">
              <a:solidFill>
                <a:srgbClr val="A6E22E"/>
              </a:solidFill>
              <a:effectLst/>
              <a:latin typeface="Arial" panose="020B0604020202020204" pitchFamily="34" charset="0"/>
            </a:endParaRPr>
          </a:p>
        </p:txBody>
      </p:sp>
      <p:pic>
        <p:nvPicPr>
          <p:cNvPr id="5" name="Picture 4">
            <a:extLst>
              <a:ext uri="{FF2B5EF4-FFF2-40B4-BE49-F238E27FC236}">
                <a16:creationId xmlns:a16="http://schemas.microsoft.com/office/drawing/2014/main" id="{10806015-36DD-4485-AD09-4B6AB43AB594}"/>
              </a:ext>
            </a:extLst>
          </p:cNvPr>
          <p:cNvPicPr>
            <a:picLocks noChangeAspect="1"/>
          </p:cNvPicPr>
          <p:nvPr/>
        </p:nvPicPr>
        <p:blipFill>
          <a:blip r:embed="rId2"/>
          <a:stretch>
            <a:fillRect/>
          </a:stretch>
        </p:blipFill>
        <p:spPr>
          <a:xfrm>
            <a:off x="1309688" y="2037354"/>
            <a:ext cx="4568345" cy="4016127"/>
          </a:xfrm>
          <a:prstGeom prst="rect">
            <a:avLst/>
          </a:prstGeom>
        </p:spPr>
      </p:pic>
      <p:sp>
        <p:nvSpPr>
          <p:cNvPr id="6" name="TextBox 5">
            <a:extLst>
              <a:ext uri="{FF2B5EF4-FFF2-40B4-BE49-F238E27FC236}">
                <a16:creationId xmlns:a16="http://schemas.microsoft.com/office/drawing/2014/main" id="{D507CD43-EC60-47CE-BBA6-FF8A4E9FD090}"/>
              </a:ext>
            </a:extLst>
          </p:cNvPr>
          <p:cNvSpPr txBox="1"/>
          <p:nvPr/>
        </p:nvSpPr>
        <p:spPr>
          <a:xfrm>
            <a:off x="6215954" y="1790080"/>
            <a:ext cx="2397760" cy="1200329"/>
          </a:xfrm>
          <a:prstGeom prst="rect">
            <a:avLst/>
          </a:prstGeom>
          <a:noFill/>
        </p:spPr>
        <p:txBody>
          <a:bodyPr wrap="square" rtlCol="0">
            <a:spAutoFit/>
          </a:bodyPr>
          <a:lstStyle/>
          <a:p>
            <a:r>
              <a:rPr lang="en-US" altLang="ja-JP" dirty="0"/>
              <a:t>Land price change</a:t>
            </a:r>
          </a:p>
          <a:p>
            <a:r>
              <a:rPr lang="ja-JP" altLang="en-US" dirty="0">
                <a:solidFill>
                  <a:schemeClr val="accent1"/>
                </a:solidFill>
              </a:rPr>
              <a:t>●</a:t>
            </a:r>
            <a:r>
              <a:rPr lang="en-US" altLang="ja-JP" dirty="0">
                <a:solidFill>
                  <a:schemeClr val="accent1"/>
                </a:solidFill>
              </a:rPr>
              <a:t>&lt;100%</a:t>
            </a:r>
          </a:p>
          <a:p>
            <a:r>
              <a:rPr lang="ja-JP" altLang="en-US" dirty="0">
                <a:solidFill>
                  <a:srgbClr val="00B050"/>
                </a:solidFill>
              </a:rPr>
              <a:t>●</a:t>
            </a:r>
            <a:r>
              <a:rPr lang="en-US" altLang="ja-JP" dirty="0"/>
              <a:t>100%&lt;105%</a:t>
            </a:r>
          </a:p>
          <a:p>
            <a:r>
              <a:rPr lang="ja-JP" altLang="en-US" dirty="0">
                <a:solidFill>
                  <a:srgbClr val="C00000"/>
                </a:solidFill>
              </a:rPr>
              <a:t>●</a:t>
            </a:r>
            <a:r>
              <a:rPr lang="en-US" altLang="ja-JP" dirty="0">
                <a:solidFill>
                  <a:srgbClr val="C00000"/>
                </a:solidFill>
              </a:rPr>
              <a:t>105%&lt;</a:t>
            </a:r>
            <a:endParaRPr lang="en-US" dirty="0">
              <a:solidFill>
                <a:srgbClr val="C00000"/>
              </a:solidFill>
            </a:endParaRPr>
          </a:p>
        </p:txBody>
      </p:sp>
      <p:sp>
        <p:nvSpPr>
          <p:cNvPr id="10" name="TextBox 9">
            <a:extLst>
              <a:ext uri="{FF2B5EF4-FFF2-40B4-BE49-F238E27FC236}">
                <a16:creationId xmlns:a16="http://schemas.microsoft.com/office/drawing/2014/main" id="{35BAA893-6F06-4A78-907B-04AD12611DF1}"/>
              </a:ext>
            </a:extLst>
          </p:cNvPr>
          <p:cNvSpPr txBox="1"/>
          <p:nvPr/>
        </p:nvSpPr>
        <p:spPr>
          <a:xfrm>
            <a:off x="5976048" y="3196197"/>
            <a:ext cx="6094708" cy="2862322"/>
          </a:xfrm>
          <a:prstGeom prst="rect">
            <a:avLst/>
          </a:prstGeom>
          <a:noFill/>
        </p:spPr>
        <p:txBody>
          <a:bodyPr wrap="square">
            <a:spAutoFit/>
          </a:bodyPr>
          <a:lstStyle/>
          <a:p>
            <a:r>
              <a:rPr lang="en-US" b="1" i="0" dirty="0">
                <a:effectLst/>
                <a:latin typeface="Arial" panose="020B0604020202020204" pitchFamily="34" charset="0"/>
              </a:rPr>
              <a:t>the center of the city is mainly red and surrounded by green circles. </a:t>
            </a:r>
          </a:p>
          <a:p>
            <a:r>
              <a:rPr lang="ja-JP" altLang="en-US" b="0" i="0" dirty="0">
                <a:effectLst/>
                <a:latin typeface="Arial" panose="020B0604020202020204" pitchFamily="34" charset="0"/>
              </a:rPr>
              <a:t>⇒</a:t>
            </a:r>
            <a:r>
              <a:rPr lang="en-US" altLang="ja-JP" dirty="0">
                <a:latin typeface="Arial" panose="020B0604020202020204" pitchFamily="34" charset="0"/>
              </a:rPr>
              <a:t>T</a:t>
            </a:r>
            <a:r>
              <a:rPr lang="en-US" b="0" i="0" dirty="0">
                <a:effectLst/>
                <a:latin typeface="Arial" panose="020B0604020202020204" pitchFamily="34" charset="0"/>
              </a:rPr>
              <a:t>he city center is growing so that its land price increased. </a:t>
            </a:r>
          </a:p>
          <a:p>
            <a:r>
              <a:rPr lang="ja-JP" altLang="en-US" dirty="0">
                <a:latin typeface="Arial" panose="020B0604020202020204" pitchFamily="34" charset="0"/>
              </a:rPr>
              <a:t>⇒</a:t>
            </a:r>
            <a:r>
              <a:rPr lang="en-US" altLang="ja-JP" dirty="0">
                <a:latin typeface="Arial" panose="020B0604020202020204" pitchFamily="34" charset="0"/>
              </a:rPr>
              <a:t>S</a:t>
            </a:r>
            <a:r>
              <a:rPr lang="en-US" b="0" i="0" dirty="0">
                <a:effectLst/>
                <a:latin typeface="Arial" panose="020B0604020202020204" pitchFamily="34" charset="0"/>
              </a:rPr>
              <a:t>pread around for a more reasonable price so that the land price outside of city center areas increased as well. </a:t>
            </a:r>
            <a:r>
              <a:rPr lang="en-US" b="1" i="0" dirty="0">
                <a:effectLst/>
                <a:latin typeface="Arial" panose="020B0604020202020204" pitchFamily="34" charset="0"/>
              </a:rPr>
              <a:t>Blue circle areas are mainly on the southeast and west side. </a:t>
            </a:r>
          </a:p>
          <a:p>
            <a:r>
              <a:rPr lang="ja-JP" altLang="en-US" b="1" dirty="0">
                <a:latin typeface="Arial" panose="020B0604020202020204" pitchFamily="34" charset="0"/>
              </a:rPr>
              <a:t>⇒</a:t>
            </a:r>
            <a:r>
              <a:rPr lang="en-US" altLang="ja-JP" b="1" dirty="0">
                <a:latin typeface="Arial" panose="020B0604020202020204" pitchFamily="34" charset="0"/>
              </a:rPr>
              <a:t>Port area losing importance</a:t>
            </a:r>
            <a:endParaRPr lang="en-US" b="1" dirty="0">
              <a:latin typeface="Arial" panose="020B0604020202020204" pitchFamily="34" charset="0"/>
            </a:endParaRPr>
          </a:p>
          <a:p>
            <a:r>
              <a:rPr lang="ja-JP" altLang="en-US" b="1" dirty="0">
                <a:latin typeface="Arial" panose="020B0604020202020204" pitchFamily="34" charset="0"/>
              </a:rPr>
              <a:t>⇒</a:t>
            </a:r>
            <a:r>
              <a:rPr lang="en-US" altLang="ja-JP" b="1" dirty="0">
                <a:latin typeface="Arial" panose="020B0604020202020204" pitchFamily="34" charset="0"/>
              </a:rPr>
              <a:t>The city expands to the north</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46825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483A-DA3C-4B06-BF4B-E9216726D9CC}"/>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Data exploration</a:t>
            </a:r>
            <a:br>
              <a:rPr lang="en-US" b="0" i="0" dirty="0">
                <a:solidFill>
                  <a:srgbClr val="A6E22E"/>
                </a:solidFill>
                <a:effectLst/>
                <a:latin typeface="Arial" panose="020B0604020202020204" pitchFamily="34" charset="0"/>
              </a:rPr>
            </a:br>
            <a:r>
              <a:rPr lang="en-US" sz="3200" b="0" i="0" dirty="0">
                <a:solidFill>
                  <a:srgbClr val="A6E22E"/>
                </a:solidFill>
                <a:effectLst/>
                <a:latin typeface="Arial" panose="020B0604020202020204" pitchFamily="34" charset="0"/>
              </a:rPr>
              <a:t>Numerical insight</a:t>
            </a:r>
          </a:p>
        </p:txBody>
      </p:sp>
      <p:sp>
        <p:nvSpPr>
          <p:cNvPr id="10" name="TextBox 9">
            <a:extLst>
              <a:ext uri="{FF2B5EF4-FFF2-40B4-BE49-F238E27FC236}">
                <a16:creationId xmlns:a16="http://schemas.microsoft.com/office/drawing/2014/main" id="{35BAA893-6F06-4A78-907B-04AD12611DF1}"/>
              </a:ext>
            </a:extLst>
          </p:cNvPr>
          <p:cNvSpPr txBox="1"/>
          <p:nvPr/>
        </p:nvSpPr>
        <p:spPr>
          <a:xfrm>
            <a:off x="640872" y="1966058"/>
            <a:ext cx="6094708" cy="369332"/>
          </a:xfrm>
          <a:prstGeom prst="rect">
            <a:avLst/>
          </a:prstGeom>
          <a:noFill/>
        </p:spPr>
        <p:txBody>
          <a:bodyPr wrap="square">
            <a:spAutoFit/>
          </a:bodyPr>
          <a:lstStyle/>
          <a:p>
            <a:r>
              <a:rPr lang="en-US" b="1" i="0" dirty="0">
                <a:effectLst/>
                <a:latin typeface="Arial" panose="020B0604020202020204" pitchFamily="34" charset="0"/>
              </a:rPr>
              <a:t>Histogram of  Price change during 2015 to 2020</a:t>
            </a:r>
            <a:endParaRPr lang="en-US"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CB9A69D5-7EFC-4ED7-A93A-8F1623BE2DDB}"/>
              </a:ext>
            </a:extLst>
          </p:cNvPr>
          <p:cNvPicPr>
            <a:picLocks noChangeAspect="1"/>
          </p:cNvPicPr>
          <p:nvPr/>
        </p:nvPicPr>
        <p:blipFill rotWithShape="1">
          <a:blip r:embed="rId2"/>
          <a:srcRect l="1350" t="2178" r="1552" b="1925"/>
          <a:stretch/>
        </p:blipFill>
        <p:spPr>
          <a:xfrm>
            <a:off x="712922" y="2514600"/>
            <a:ext cx="5180309" cy="3626604"/>
          </a:xfrm>
          <a:prstGeom prst="rect">
            <a:avLst/>
          </a:prstGeom>
        </p:spPr>
      </p:pic>
      <p:sp>
        <p:nvSpPr>
          <p:cNvPr id="8" name="TextBox 7">
            <a:extLst>
              <a:ext uri="{FF2B5EF4-FFF2-40B4-BE49-F238E27FC236}">
                <a16:creationId xmlns:a16="http://schemas.microsoft.com/office/drawing/2014/main" id="{1D7041B0-89A6-4CB4-92E8-3A5097DEDB5F}"/>
              </a:ext>
            </a:extLst>
          </p:cNvPr>
          <p:cNvSpPr txBox="1"/>
          <p:nvPr/>
        </p:nvSpPr>
        <p:spPr>
          <a:xfrm>
            <a:off x="6097292" y="2691895"/>
            <a:ext cx="6094708" cy="1754326"/>
          </a:xfrm>
          <a:prstGeom prst="rect">
            <a:avLst/>
          </a:prstGeom>
          <a:noFill/>
        </p:spPr>
        <p:txBody>
          <a:bodyPr wrap="square">
            <a:spAutoFit/>
          </a:bodyPr>
          <a:lstStyle/>
          <a:p>
            <a:r>
              <a:rPr lang="en-US" b="1" i="0" dirty="0">
                <a:effectLst/>
                <a:latin typeface="Arial" panose="020B0604020202020204" pitchFamily="34" charset="0"/>
              </a:rPr>
              <a:t>There are two peaks. </a:t>
            </a:r>
          </a:p>
          <a:p>
            <a:pPr marL="285750" indent="-285750">
              <a:buFont typeface="Arial" panose="020B0604020202020204" pitchFamily="34" charset="0"/>
              <a:buChar char="•"/>
            </a:pPr>
            <a:r>
              <a:rPr lang="en-US" b="1" i="0" dirty="0">
                <a:effectLst/>
                <a:latin typeface="Arial" panose="020B0604020202020204" pitchFamily="34" charset="0"/>
              </a:rPr>
              <a:t>103% which means the land price slightly increased the same as five years ago. </a:t>
            </a:r>
          </a:p>
          <a:p>
            <a:pPr marL="285750" indent="-285750">
              <a:buFont typeface="Arial" panose="020B0604020202020204" pitchFamily="34" charset="0"/>
              <a:buChar char="•"/>
            </a:pPr>
            <a:r>
              <a:rPr lang="en-US" b="1" i="0" dirty="0">
                <a:effectLst/>
                <a:latin typeface="Arial" panose="020B0604020202020204" pitchFamily="34" charset="0"/>
              </a:rPr>
              <a:t>170% which means the land price increased by 70% since 2015</a:t>
            </a:r>
          </a:p>
          <a:p>
            <a:r>
              <a:rPr lang="ja-JP" altLang="en-US" b="1" dirty="0">
                <a:latin typeface="Arial" panose="020B0604020202020204" pitchFamily="34" charset="0"/>
              </a:rPr>
              <a:t>⇒</a:t>
            </a:r>
            <a:r>
              <a:rPr lang="en-US" b="1" dirty="0">
                <a:latin typeface="Arial" panose="020B0604020202020204" pitchFamily="34" charset="0"/>
              </a:rPr>
              <a:t>There are two mode in price change</a:t>
            </a:r>
            <a:endParaRPr lang="en-US" b="0" i="0" dirty="0">
              <a:effectLst/>
              <a:latin typeface="Arial" panose="020B0604020202020204" pitchFamily="34" charset="0"/>
            </a:endParaRPr>
          </a:p>
        </p:txBody>
      </p:sp>
      <p:sp>
        <p:nvSpPr>
          <p:cNvPr id="7" name="Arrow: Down 6">
            <a:extLst>
              <a:ext uri="{FF2B5EF4-FFF2-40B4-BE49-F238E27FC236}">
                <a16:creationId xmlns:a16="http://schemas.microsoft.com/office/drawing/2014/main" id="{23E7929E-6ED7-41E5-A9BA-2CA96A606FA3}"/>
              </a:ext>
            </a:extLst>
          </p:cNvPr>
          <p:cNvSpPr/>
          <p:nvPr/>
        </p:nvSpPr>
        <p:spPr>
          <a:xfrm>
            <a:off x="1699807" y="3560735"/>
            <a:ext cx="488196" cy="422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8B9EDA9A-30D4-4C4F-88E1-1ACC05035240}"/>
              </a:ext>
            </a:extLst>
          </p:cNvPr>
          <p:cNvSpPr/>
          <p:nvPr/>
        </p:nvSpPr>
        <p:spPr>
          <a:xfrm>
            <a:off x="2921590" y="4875508"/>
            <a:ext cx="488196" cy="422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6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483A-DA3C-4B06-BF4B-E9216726D9CC}"/>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Data exploration</a:t>
            </a:r>
            <a:br>
              <a:rPr lang="en-US" b="0" i="0" dirty="0">
                <a:solidFill>
                  <a:srgbClr val="A6E22E"/>
                </a:solidFill>
                <a:effectLst/>
                <a:latin typeface="Arial" panose="020B0604020202020204" pitchFamily="34" charset="0"/>
              </a:rPr>
            </a:br>
            <a:r>
              <a:rPr lang="en-US" sz="3200" b="0" i="0" dirty="0">
                <a:solidFill>
                  <a:srgbClr val="A6E22E"/>
                </a:solidFill>
                <a:effectLst/>
                <a:latin typeface="Arial" panose="020B0604020202020204" pitchFamily="34" charset="0"/>
              </a:rPr>
              <a:t>Numerical insight</a:t>
            </a:r>
          </a:p>
        </p:txBody>
      </p:sp>
      <p:sp>
        <p:nvSpPr>
          <p:cNvPr id="10" name="TextBox 9">
            <a:extLst>
              <a:ext uri="{FF2B5EF4-FFF2-40B4-BE49-F238E27FC236}">
                <a16:creationId xmlns:a16="http://schemas.microsoft.com/office/drawing/2014/main" id="{35BAA893-6F06-4A78-907B-04AD12611DF1}"/>
              </a:ext>
            </a:extLst>
          </p:cNvPr>
          <p:cNvSpPr txBox="1"/>
          <p:nvPr/>
        </p:nvSpPr>
        <p:spPr>
          <a:xfrm>
            <a:off x="640872" y="1966058"/>
            <a:ext cx="7859948" cy="646331"/>
          </a:xfrm>
          <a:prstGeom prst="rect">
            <a:avLst/>
          </a:prstGeom>
          <a:noFill/>
        </p:spPr>
        <p:txBody>
          <a:bodyPr wrap="square">
            <a:spAutoFit/>
          </a:bodyPr>
          <a:lstStyle/>
          <a:p>
            <a:r>
              <a:rPr lang="en-US" b="1" i="0" dirty="0">
                <a:effectLst/>
                <a:latin typeface="Arial" panose="020B0604020202020204" pitchFamily="34" charset="0"/>
              </a:rPr>
              <a:t>Pair plot </a:t>
            </a:r>
          </a:p>
          <a:p>
            <a:r>
              <a:rPr lang="en-US" b="1" i="0" dirty="0">
                <a:effectLst/>
                <a:latin typeface="Arial" panose="020B0604020202020204" pitchFamily="34" charset="0"/>
              </a:rPr>
              <a:t>(Price </a:t>
            </a:r>
            <a:r>
              <a:rPr lang="en-US" b="1" i="0" dirty="0" err="1">
                <a:effectLst/>
                <a:latin typeface="Arial" panose="020B0604020202020204" pitchFamily="34" charset="0"/>
              </a:rPr>
              <a:t>chang</a:t>
            </a:r>
            <a:r>
              <a:rPr lang="en-US" b="1" i="0" dirty="0">
                <a:effectLst/>
                <a:latin typeface="Arial" panose="020B0604020202020204" pitchFamily="34" charset="0"/>
              </a:rPr>
              <a:t> vs. distance from station, location, number of venues)</a:t>
            </a:r>
            <a:endParaRPr lang="en-US" b="0" i="0" dirty="0">
              <a:effectLst/>
              <a:latin typeface="Arial" panose="020B0604020202020204" pitchFamily="34" charset="0"/>
            </a:endParaRPr>
          </a:p>
        </p:txBody>
      </p:sp>
      <p:sp>
        <p:nvSpPr>
          <p:cNvPr id="8" name="TextBox 7">
            <a:extLst>
              <a:ext uri="{FF2B5EF4-FFF2-40B4-BE49-F238E27FC236}">
                <a16:creationId xmlns:a16="http://schemas.microsoft.com/office/drawing/2014/main" id="{1D7041B0-89A6-4CB4-92E8-3A5097DEDB5F}"/>
              </a:ext>
            </a:extLst>
          </p:cNvPr>
          <p:cNvSpPr txBox="1"/>
          <p:nvPr/>
        </p:nvSpPr>
        <p:spPr>
          <a:xfrm>
            <a:off x="677334" y="4537574"/>
            <a:ext cx="7823486" cy="1200329"/>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The land price tends to increase when the distance from a station.</a:t>
            </a:r>
          </a:p>
          <a:p>
            <a:pPr marL="285750" indent="-285750">
              <a:buFont typeface="Arial" panose="020B0604020202020204" pitchFamily="34" charset="0"/>
              <a:buChar char="•"/>
            </a:pPr>
            <a:r>
              <a:rPr lang="en-US" b="0" i="0" dirty="0">
                <a:effectLst/>
                <a:latin typeface="Arial" panose="020B0604020202020204" pitchFamily="34" charset="0"/>
              </a:rPr>
              <a:t>City center tends to increase the land price.</a:t>
            </a:r>
          </a:p>
          <a:p>
            <a:pPr marL="285750" indent="-285750">
              <a:buFont typeface="Arial" panose="020B0604020202020204" pitchFamily="34" charset="0"/>
              <a:buChar char="•"/>
            </a:pPr>
            <a:r>
              <a:rPr lang="en-US" b="0" i="0" dirty="0">
                <a:effectLst/>
                <a:latin typeface="Arial" panose="020B0604020202020204" pitchFamily="34" charset="0"/>
              </a:rPr>
              <a:t>The relation between a price change and the number of venues seems to have exponential relation.</a:t>
            </a:r>
          </a:p>
        </p:txBody>
      </p:sp>
      <p:pic>
        <p:nvPicPr>
          <p:cNvPr id="5" name="Picture 4">
            <a:extLst>
              <a:ext uri="{FF2B5EF4-FFF2-40B4-BE49-F238E27FC236}">
                <a16:creationId xmlns:a16="http://schemas.microsoft.com/office/drawing/2014/main" id="{6FF23FA7-4EEF-4A84-9016-6761890FB080}"/>
              </a:ext>
            </a:extLst>
          </p:cNvPr>
          <p:cNvPicPr>
            <a:picLocks noChangeAspect="1"/>
          </p:cNvPicPr>
          <p:nvPr/>
        </p:nvPicPr>
        <p:blipFill rotWithShape="1">
          <a:blip r:embed="rId2"/>
          <a:srcRect t="1087" b="80741"/>
          <a:stretch/>
        </p:blipFill>
        <p:spPr>
          <a:xfrm>
            <a:off x="640872" y="2805876"/>
            <a:ext cx="6910130" cy="1246248"/>
          </a:xfrm>
          <a:prstGeom prst="rect">
            <a:avLst/>
          </a:prstGeom>
        </p:spPr>
      </p:pic>
      <p:pic>
        <p:nvPicPr>
          <p:cNvPr id="12" name="Picture 11">
            <a:extLst>
              <a:ext uri="{FF2B5EF4-FFF2-40B4-BE49-F238E27FC236}">
                <a16:creationId xmlns:a16="http://schemas.microsoft.com/office/drawing/2014/main" id="{1B1ACA59-2DE7-48BF-9FFB-205DC2966E57}"/>
              </a:ext>
            </a:extLst>
          </p:cNvPr>
          <p:cNvPicPr>
            <a:picLocks noChangeAspect="1"/>
          </p:cNvPicPr>
          <p:nvPr/>
        </p:nvPicPr>
        <p:blipFill rotWithShape="1">
          <a:blip r:embed="rId2"/>
          <a:srcRect l="-224" t="96003" r="224" b="22"/>
          <a:stretch/>
        </p:blipFill>
        <p:spPr>
          <a:xfrm>
            <a:off x="677334" y="4088401"/>
            <a:ext cx="6910130" cy="272593"/>
          </a:xfrm>
          <a:prstGeom prst="rect">
            <a:avLst/>
          </a:prstGeom>
        </p:spPr>
      </p:pic>
    </p:spTree>
    <p:extLst>
      <p:ext uri="{BB962C8B-B14F-4D97-AF65-F5344CB8AC3E}">
        <p14:creationId xmlns:p14="http://schemas.microsoft.com/office/powerpoint/2010/main" val="122968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6312-CC5D-4DCB-85BB-64D084A563F1}"/>
              </a:ext>
            </a:extLst>
          </p:cNvPr>
          <p:cNvSpPr>
            <a:spLocks noGrp="1"/>
          </p:cNvSpPr>
          <p:nvPr>
            <p:ph type="title"/>
          </p:nvPr>
        </p:nvSpPr>
        <p:spPr/>
        <p:txBody>
          <a:bodyPr/>
          <a:lstStyle/>
          <a:p>
            <a:r>
              <a:rPr lang="en-US" b="0" i="0" dirty="0">
                <a:solidFill>
                  <a:srgbClr val="A6E22E"/>
                </a:solidFill>
                <a:effectLst/>
                <a:latin typeface="Arial" panose="020B0604020202020204" pitchFamily="34" charset="0"/>
              </a:rPr>
              <a:t>Methodology</a:t>
            </a:r>
          </a:p>
        </p:txBody>
      </p:sp>
      <p:sp>
        <p:nvSpPr>
          <p:cNvPr id="3" name="Content Placeholder 2">
            <a:extLst>
              <a:ext uri="{FF2B5EF4-FFF2-40B4-BE49-F238E27FC236}">
                <a16:creationId xmlns:a16="http://schemas.microsoft.com/office/drawing/2014/main" id="{2FA9652B-EB7D-4303-87A1-F8CAE17CCD44}"/>
              </a:ext>
            </a:extLst>
          </p:cNvPr>
          <p:cNvSpPr>
            <a:spLocks noGrp="1"/>
          </p:cNvSpPr>
          <p:nvPr>
            <p:ph idx="1"/>
          </p:nvPr>
        </p:nvSpPr>
        <p:spPr>
          <a:xfrm>
            <a:off x="940805" y="9282060"/>
            <a:ext cx="8596668" cy="3880773"/>
          </a:xfrm>
        </p:spPr>
        <p:txBody>
          <a:bodyPr/>
          <a:lstStyle/>
          <a:p>
            <a:pPr>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4BF2CED-8445-4238-ADEF-30585FFFF148}"/>
              </a:ext>
            </a:extLst>
          </p:cNvPr>
          <p:cNvSpPr txBox="1"/>
          <p:nvPr/>
        </p:nvSpPr>
        <p:spPr>
          <a:xfrm>
            <a:off x="677334" y="1736671"/>
            <a:ext cx="8776632" cy="2151808"/>
          </a:xfrm>
          <a:prstGeom prst="rect">
            <a:avLst/>
          </a:prstGeom>
          <a:noFill/>
        </p:spPr>
        <p:txBody>
          <a:bodyPr wrap="square" rtlCol="0">
            <a:spAutoFit/>
          </a:bodyPr>
          <a:lstStyle/>
          <a:p>
            <a:r>
              <a:rPr lang="en-US" sz="2000" dirty="0"/>
              <a:t>Algorithms(From </a:t>
            </a:r>
            <a:r>
              <a:rPr lang="en-US" sz="2000" dirty="0" err="1"/>
              <a:t>sklearn:https</a:t>
            </a:r>
            <a:r>
              <a:rPr lang="en-US" sz="2000" dirty="0"/>
              <a:t>://scikit-learn.org/stable/)</a:t>
            </a:r>
          </a:p>
          <a:p>
            <a:pPr marL="285750" indent="-285750">
              <a:lnSpc>
                <a:spcPct val="200000"/>
              </a:lnSpc>
              <a:buFont typeface="Arial" panose="020B0604020202020204" pitchFamily="34" charset="0"/>
              <a:buChar char="•"/>
            </a:pPr>
            <a:r>
              <a:rPr lang="en-US" sz="2000" dirty="0"/>
              <a:t>Support vector machine(SVM)</a:t>
            </a:r>
          </a:p>
          <a:p>
            <a:pPr marL="285750" indent="-285750">
              <a:lnSpc>
                <a:spcPct val="200000"/>
              </a:lnSpc>
              <a:buFont typeface="Arial" panose="020B0604020202020204" pitchFamily="34" charset="0"/>
              <a:buChar char="•"/>
            </a:pPr>
            <a:r>
              <a:rPr lang="en-US" sz="2000" dirty="0"/>
              <a:t>Elastic net regression</a:t>
            </a:r>
          </a:p>
          <a:p>
            <a:pPr marL="285750" indent="-285750">
              <a:lnSpc>
                <a:spcPct val="200000"/>
              </a:lnSpc>
              <a:buFont typeface="Arial" panose="020B0604020202020204" pitchFamily="34" charset="0"/>
              <a:buChar char="•"/>
            </a:pPr>
            <a:r>
              <a:rPr lang="en-US" sz="2000" dirty="0"/>
              <a:t>Random forest regression</a:t>
            </a:r>
          </a:p>
        </p:txBody>
      </p:sp>
      <p:sp>
        <p:nvSpPr>
          <p:cNvPr id="6" name="TextBox 5">
            <a:extLst>
              <a:ext uri="{FF2B5EF4-FFF2-40B4-BE49-F238E27FC236}">
                <a16:creationId xmlns:a16="http://schemas.microsoft.com/office/drawing/2014/main" id="{1048E9D3-9325-4711-9635-702D23220B88}"/>
              </a:ext>
            </a:extLst>
          </p:cNvPr>
          <p:cNvSpPr txBox="1"/>
          <p:nvPr/>
        </p:nvSpPr>
        <p:spPr>
          <a:xfrm>
            <a:off x="587352" y="4190569"/>
            <a:ext cx="8776632" cy="707886"/>
          </a:xfrm>
          <a:prstGeom prst="rect">
            <a:avLst/>
          </a:prstGeom>
          <a:noFill/>
        </p:spPr>
        <p:txBody>
          <a:bodyPr wrap="square" rtlCol="0">
            <a:spAutoFit/>
          </a:bodyPr>
          <a:lstStyle/>
          <a:p>
            <a:r>
              <a:rPr lang="en-US" sz="2000" dirty="0"/>
              <a:t>Hyperparameter optimize(From </a:t>
            </a:r>
            <a:r>
              <a:rPr lang="en-US" sz="2000" dirty="0" err="1"/>
              <a:t>sklearn:https</a:t>
            </a:r>
            <a:r>
              <a:rPr lang="en-US" sz="2000" dirty="0"/>
              <a:t>://scikit-learn.org/stable/)</a:t>
            </a:r>
          </a:p>
          <a:p>
            <a:pPr marL="342900" indent="-342900">
              <a:buFont typeface="Arial" panose="020B0604020202020204" pitchFamily="34" charset="0"/>
              <a:buChar char="•"/>
            </a:pPr>
            <a:r>
              <a:rPr lang="en-US" sz="2000" dirty="0" err="1"/>
              <a:t>GridSearchCV</a:t>
            </a:r>
            <a:endParaRPr lang="en-US" sz="2000" dirty="0"/>
          </a:p>
        </p:txBody>
      </p:sp>
    </p:spTree>
    <p:extLst>
      <p:ext uri="{BB962C8B-B14F-4D97-AF65-F5344CB8AC3E}">
        <p14:creationId xmlns:p14="http://schemas.microsoft.com/office/powerpoint/2010/main" val="404192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7A7-39BE-4563-B88F-C0B755EFF1D8}"/>
              </a:ext>
            </a:extLst>
          </p:cNvPr>
          <p:cNvSpPr>
            <a:spLocks noGrp="1"/>
          </p:cNvSpPr>
          <p:nvPr>
            <p:ph type="title"/>
          </p:nvPr>
        </p:nvSpPr>
        <p:spPr/>
        <p:txBody>
          <a:bodyPr>
            <a:normAutofit/>
          </a:bodyPr>
          <a:lstStyle/>
          <a:p>
            <a:r>
              <a:rPr lang="en-US" b="0" i="0" dirty="0">
                <a:solidFill>
                  <a:srgbClr val="A6E22E"/>
                </a:solidFill>
                <a:effectLst/>
                <a:latin typeface="Arial" panose="020B0604020202020204" pitchFamily="34" charset="0"/>
              </a:rPr>
              <a:t>Results</a:t>
            </a:r>
            <a:br>
              <a:rPr lang="en-US" b="0" i="0" dirty="0">
                <a:solidFill>
                  <a:srgbClr val="A6E22E"/>
                </a:solidFill>
                <a:effectLst/>
                <a:latin typeface="Arial" panose="020B0604020202020204" pitchFamily="34" charset="0"/>
              </a:rPr>
            </a:br>
            <a:r>
              <a:rPr lang="en-US" b="0" i="0" dirty="0" err="1">
                <a:solidFill>
                  <a:srgbClr val="A6E22E"/>
                </a:solidFill>
                <a:effectLst/>
                <a:latin typeface="Arial" panose="020B0604020202020204" pitchFamily="34" charset="0"/>
              </a:rPr>
              <a:t>Suppot</a:t>
            </a:r>
            <a:r>
              <a:rPr lang="en-US" b="0" i="0" dirty="0">
                <a:solidFill>
                  <a:srgbClr val="A6E22E"/>
                </a:solidFill>
                <a:effectLst/>
                <a:latin typeface="Arial" panose="020B0604020202020204" pitchFamily="34" charset="0"/>
              </a:rPr>
              <a:t> vector machine</a:t>
            </a:r>
          </a:p>
        </p:txBody>
      </p:sp>
      <p:pic>
        <p:nvPicPr>
          <p:cNvPr id="5" name="Picture 4">
            <a:extLst>
              <a:ext uri="{FF2B5EF4-FFF2-40B4-BE49-F238E27FC236}">
                <a16:creationId xmlns:a16="http://schemas.microsoft.com/office/drawing/2014/main" id="{8AA74C64-F090-4EEC-9039-062DA18B5527}"/>
              </a:ext>
            </a:extLst>
          </p:cNvPr>
          <p:cNvPicPr>
            <a:picLocks noChangeAspect="1"/>
          </p:cNvPicPr>
          <p:nvPr/>
        </p:nvPicPr>
        <p:blipFill>
          <a:blip r:embed="rId2"/>
          <a:stretch>
            <a:fillRect/>
          </a:stretch>
        </p:blipFill>
        <p:spPr>
          <a:xfrm>
            <a:off x="677334" y="2593509"/>
            <a:ext cx="4385514" cy="3215527"/>
          </a:xfrm>
          <a:prstGeom prst="rect">
            <a:avLst/>
          </a:prstGeom>
        </p:spPr>
      </p:pic>
      <p:sp>
        <p:nvSpPr>
          <p:cNvPr id="7" name="TextBox 6">
            <a:extLst>
              <a:ext uri="{FF2B5EF4-FFF2-40B4-BE49-F238E27FC236}">
                <a16:creationId xmlns:a16="http://schemas.microsoft.com/office/drawing/2014/main" id="{3F6AAE76-4EF2-4DDE-BC3F-BB18A584DDFF}"/>
              </a:ext>
            </a:extLst>
          </p:cNvPr>
          <p:cNvSpPr txBox="1"/>
          <p:nvPr/>
        </p:nvSpPr>
        <p:spPr>
          <a:xfrm>
            <a:off x="5809239" y="2853068"/>
            <a:ext cx="6101080" cy="1754326"/>
          </a:xfrm>
          <a:prstGeom prst="rect">
            <a:avLst/>
          </a:prstGeom>
          <a:noFill/>
        </p:spPr>
        <p:txBody>
          <a:bodyPr wrap="square">
            <a:spAutoFit/>
          </a:bodyPr>
          <a:lstStyle/>
          <a:p>
            <a:r>
              <a:rPr lang="en-US" dirty="0"/>
              <a:t>Best score</a:t>
            </a:r>
          </a:p>
          <a:p>
            <a:r>
              <a:rPr lang="en-US" dirty="0"/>
              <a:t>Test set score: 0.6200988623230796</a:t>
            </a:r>
          </a:p>
          <a:p>
            <a:endParaRPr lang="en-US" dirty="0"/>
          </a:p>
          <a:p>
            <a:r>
              <a:rPr lang="en-US" dirty="0"/>
              <a:t>Best parameters: {'C': 0.1, 'kernel': 'linear'}</a:t>
            </a:r>
          </a:p>
          <a:p>
            <a:endParaRPr lang="en-US" dirty="0"/>
          </a:p>
          <a:p>
            <a:r>
              <a:rPr lang="en-US" dirty="0"/>
              <a:t>Best cross-validation: 0.6469076950459205</a:t>
            </a:r>
          </a:p>
        </p:txBody>
      </p:sp>
      <p:sp>
        <p:nvSpPr>
          <p:cNvPr id="9" name="TextBox 8">
            <a:extLst>
              <a:ext uri="{FF2B5EF4-FFF2-40B4-BE49-F238E27FC236}">
                <a16:creationId xmlns:a16="http://schemas.microsoft.com/office/drawing/2014/main" id="{45E394D9-CAEA-4589-B47A-E8A99C46CD2D}"/>
              </a:ext>
            </a:extLst>
          </p:cNvPr>
          <p:cNvSpPr txBox="1"/>
          <p:nvPr/>
        </p:nvSpPr>
        <p:spPr>
          <a:xfrm>
            <a:off x="640872" y="1966058"/>
            <a:ext cx="7859948" cy="369332"/>
          </a:xfrm>
          <a:prstGeom prst="rect">
            <a:avLst/>
          </a:prstGeom>
          <a:noFill/>
        </p:spPr>
        <p:txBody>
          <a:bodyPr wrap="square">
            <a:spAutoFit/>
          </a:bodyPr>
          <a:lstStyle/>
          <a:p>
            <a:r>
              <a:rPr lang="en-US" b="1" i="0" dirty="0">
                <a:effectLst/>
                <a:latin typeface="Arial" panose="020B0604020202020204" pitchFamily="34" charset="0"/>
              </a:rPr>
              <a:t>Heat map of hyperparameter optimization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353041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803</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The land price increase prediction in Osaka city in Japan</vt:lpstr>
      <vt:lpstr>Introduction</vt:lpstr>
      <vt:lpstr>Data</vt:lpstr>
      <vt:lpstr>Data cleansing</vt:lpstr>
      <vt:lpstr>Data exploration Geographical insight</vt:lpstr>
      <vt:lpstr>Data exploration Numerical insight</vt:lpstr>
      <vt:lpstr>Data exploration Numerical insight</vt:lpstr>
      <vt:lpstr>Methodology</vt:lpstr>
      <vt:lpstr>Results Suppot vector machine</vt:lpstr>
      <vt:lpstr>Results Elastic net regression</vt:lpstr>
      <vt:lpstr>Results Random forest regression</vt:lpstr>
      <vt:lpstr>Results Comparison of three algorithms</vt:lpstr>
      <vt:lpstr>Discussion</vt:lpstr>
      <vt:lpstr>Conclusion</vt:lpstr>
      <vt:lpstr>Thank you for marking!!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land price increase prediction in Osaka city in Japan</dc:title>
  <dc:creator>Yoshii Takahiro</dc:creator>
  <cp:lastModifiedBy>Yoshii Takahiro</cp:lastModifiedBy>
  <cp:revision>7</cp:revision>
  <dcterms:created xsi:type="dcterms:W3CDTF">2020-11-08T08:37:49Z</dcterms:created>
  <dcterms:modified xsi:type="dcterms:W3CDTF">2020-11-08T09:58:30Z</dcterms:modified>
</cp:coreProperties>
</file>