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70" r:id="rId5"/>
    <p:sldId id="271" r:id="rId6"/>
    <p:sldId id="272" r:id="rId7"/>
    <p:sldId id="273" r:id="rId8"/>
    <p:sldId id="280" r:id="rId9"/>
    <p:sldId id="281" r:id="rId10"/>
    <p:sldId id="282" r:id="rId11"/>
    <p:sldId id="283" r:id="rId12"/>
    <p:sldId id="266" r:id="rId13"/>
    <p:sldId id="274" r:id="rId14"/>
    <p:sldId id="267" r:id="rId15"/>
    <p:sldId id="275" r:id="rId16"/>
    <p:sldId id="268" r:id="rId17"/>
    <p:sldId id="276" r:id="rId18"/>
    <p:sldId id="269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259632" y="3068960"/>
            <a:ext cx="6408712" cy="720080"/>
          </a:xfrm>
          <a:prstGeom prst="rect">
            <a:avLst/>
          </a:prstGeom>
        </p:spPr>
        <p:txBody>
          <a:bodyPr/>
          <a:lstStyle>
            <a:lvl1pPr>
              <a:defRPr sz="4000" b="1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869950"/>
            <a:ext cx="2967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31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9592" y="75797"/>
            <a:ext cx="6408712" cy="504056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テキスト プレースホルダー 13"/>
          <p:cNvSpPr>
            <a:spLocks noGrp="1"/>
          </p:cNvSpPr>
          <p:nvPr>
            <p:ph idx="1" hasCustomPrompt="1"/>
          </p:nvPr>
        </p:nvSpPr>
        <p:spPr>
          <a:xfrm>
            <a:off x="1115616" y="1340768"/>
            <a:ext cx="7128792" cy="377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marL="285750" indent="-285750">
              <a:buClr>
                <a:srgbClr val="C00000"/>
              </a:buClr>
              <a:buFont typeface="Wingdings" pitchFamily="2" charset="2"/>
              <a:buChar char="n"/>
            </a:pPr>
            <a:r>
              <a:rPr lang="ja-JP" altLang="ja-JP" b="1" dirty="0" smtClean="0">
                <a:latin typeface="Helvetica" pitchFamily="34" charset="0"/>
                <a:cs typeface="Helvetica" pitchFamily="34" charset="0"/>
              </a:rPr>
              <a:t>マスタ テキストの書式設定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l"/>
            </a:pPr>
            <a:r>
              <a:rPr lang="ja-JP" altLang="ja-JP" sz="1600" dirty="0" smtClean="0">
                <a:latin typeface="Helvetica" pitchFamily="34" charset="0"/>
                <a:cs typeface="Helvetica" pitchFamily="34" charset="0"/>
              </a:rPr>
              <a:t>第 2 レベル</a:t>
            </a:r>
          </a:p>
          <a:p>
            <a:pPr marL="1200150" lvl="2" indent="-285750">
              <a:buClr>
                <a:srgbClr val="C00000"/>
              </a:buClr>
              <a:buFont typeface="Wingdings" pitchFamily="2" charset="2"/>
              <a:buChar char="l"/>
            </a:pPr>
            <a:r>
              <a:rPr lang="ja-JP" altLang="ja-JP" sz="1400" dirty="0" smtClean="0">
                <a:latin typeface="Helvetica" pitchFamily="34" charset="0"/>
                <a:cs typeface="Helvetica" pitchFamily="34" charset="0"/>
              </a:rPr>
              <a:t>第 3 レベル</a:t>
            </a:r>
            <a:endParaRPr lang="en-US" altLang="ja-JP" sz="1400" dirty="0" smtClean="0">
              <a:latin typeface="Helvetica" pitchFamily="34" charset="0"/>
              <a:cs typeface="Helvetica" pitchFamily="34" charset="0"/>
            </a:endParaRPr>
          </a:p>
          <a:p>
            <a:pPr marL="1657350" lvl="3" indent="-285750">
              <a:buClr>
                <a:srgbClr val="C00000"/>
              </a:buClr>
              <a:buFont typeface="Wingdings" pitchFamily="2" charset="2"/>
              <a:buChar char="l"/>
            </a:pPr>
            <a:r>
              <a:rPr lang="ja-JP" altLang="ja-JP" sz="1200" dirty="0" smtClean="0">
                <a:latin typeface="Helvetica" pitchFamily="34" charset="0"/>
                <a:cs typeface="Helvetica" pitchFamily="34" charset="0"/>
              </a:rPr>
              <a:t>第 4 レベル</a:t>
            </a:r>
          </a:p>
          <a:p>
            <a:pPr marL="2114550" lvl="4" indent="-285750">
              <a:buClr>
                <a:srgbClr val="C00000"/>
              </a:buClr>
              <a:buFont typeface="Wingdings" pitchFamily="2" charset="2"/>
              <a:buChar char="l"/>
            </a:pPr>
            <a:r>
              <a:rPr lang="ja-JP" altLang="ja-JP" sz="1200" dirty="0" smtClean="0">
                <a:latin typeface="Helvetica" pitchFamily="34" charset="0"/>
                <a:cs typeface="Helvetica" pitchFamily="34" charset="0"/>
              </a:rPr>
              <a:t>第 5 レベル</a:t>
            </a:r>
            <a:endParaRPr lang="ja-JP" altLang="ja-JP" sz="1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04248" y="59492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3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405563"/>
            <a:ext cx="9144000" cy="17462"/>
          </a:xfrm>
          <a:prstGeom prst="rect">
            <a:avLst/>
          </a:prstGeom>
          <a:solidFill>
            <a:srgbClr val="B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6583363"/>
            <a:ext cx="2519362" cy="1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641350"/>
            <a:ext cx="9144000" cy="17463"/>
          </a:xfrm>
          <a:prstGeom prst="rect">
            <a:avLst/>
          </a:prstGeom>
          <a:solidFill>
            <a:srgbClr val="B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idx="1"/>
          </p:nvPr>
        </p:nvSpPr>
        <p:spPr>
          <a:xfrm>
            <a:off x="1115616" y="1340768"/>
            <a:ext cx="7128792" cy="377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n"/>
            </a:pPr>
            <a:r>
              <a:rPr lang="ja-JP" altLang="ja-JP" b="1" dirty="0" smtClean="0">
                <a:latin typeface="Helvetica" pitchFamily="34" charset="0"/>
                <a:cs typeface="Helvetica" pitchFamily="34" charset="0"/>
              </a:rPr>
              <a:t>マスタ テキストの書式設定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l"/>
            </a:pPr>
            <a:r>
              <a:rPr lang="ja-JP" altLang="ja-JP" sz="1600" dirty="0" smtClean="0">
                <a:latin typeface="Helvetica" pitchFamily="34" charset="0"/>
                <a:cs typeface="Helvetica" pitchFamily="34" charset="0"/>
              </a:rPr>
              <a:t>第 2 レベル</a:t>
            </a:r>
          </a:p>
          <a:p>
            <a:pPr marL="1200150" lvl="2" indent="-285750">
              <a:buClr>
                <a:srgbClr val="C00000"/>
              </a:buClr>
              <a:buFont typeface="Wingdings" pitchFamily="2" charset="2"/>
              <a:buChar char="l"/>
            </a:pPr>
            <a:r>
              <a:rPr lang="ja-JP" altLang="ja-JP" sz="1400" dirty="0" smtClean="0">
                <a:latin typeface="Helvetica" pitchFamily="34" charset="0"/>
                <a:cs typeface="Helvetica" pitchFamily="34" charset="0"/>
              </a:rPr>
              <a:t>第 3 レベル</a:t>
            </a:r>
            <a:endParaRPr lang="en-US" altLang="ja-JP" sz="1400" dirty="0" smtClean="0">
              <a:latin typeface="Helvetica" pitchFamily="34" charset="0"/>
              <a:cs typeface="Helvetica" pitchFamily="34" charset="0"/>
            </a:endParaRPr>
          </a:p>
          <a:p>
            <a:pPr marL="1657350" lvl="3" indent="-285750">
              <a:buClr>
                <a:srgbClr val="C00000"/>
              </a:buClr>
              <a:buFont typeface="Wingdings" pitchFamily="2" charset="2"/>
              <a:buChar char="l"/>
            </a:pPr>
            <a:r>
              <a:rPr lang="ja-JP" altLang="ja-JP" sz="1200" dirty="0" smtClean="0">
                <a:latin typeface="Helvetica" pitchFamily="34" charset="0"/>
                <a:cs typeface="Helvetica" pitchFamily="34" charset="0"/>
              </a:rPr>
              <a:t>第 4 レベル</a:t>
            </a:r>
          </a:p>
          <a:p>
            <a:pPr marL="2114550" lvl="4" indent="-285750">
              <a:buClr>
                <a:srgbClr val="C00000"/>
              </a:buClr>
              <a:buFont typeface="Wingdings" pitchFamily="2" charset="2"/>
              <a:buChar char="l"/>
            </a:pPr>
            <a:r>
              <a:rPr lang="ja-JP" altLang="ja-JP" sz="1200" dirty="0" smtClean="0">
                <a:latin typeface="Helvetica" pitchFamily="34" charset="0"/>
                <a:cs typeface="Helvetica" pitchFamily="34" charset="0"/>
              </a:rPr>
              <a:t>第 5 レベル</a:t>
            </a:r>
            <a:endParaRPr lang="ja-JP" altLang="ja-JP" sz="1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タイトル プレースホルダー 1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222250"/>
            <a:ext cx="1481137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08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l"/>
        <a:defRPr kumimoji="1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akamario/20130730-node-hands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143302"/>
            <a:ext cx="6408712" cy="16457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Temple </a:t>
            </a:r>
            <a:r>
              <a:rPr lang="en-US" dirty="0" err="1">
                <a:latin typeface="Helvetica"/>
                <a:cs typeface="Helvetica"/>
              </a:rPr>
              <a:t>Hackathon</a:t>
            </a:r>
            <a:r>
              <a:rPr lang="en-US" dirty="0">
                <a:latin typeface="Helvetica"/>
                <a:cs typeface="Helvetica"/>
              </a:rPr>
              <a:t/>
            </a:r>
            <a:br>
              <a:rPr lang="en-US" dirty="0">
                <a:latin typeface="Helvetica"/>
                <a:cs typeface="Helvetica"/>
              </a:rPr>
            </a:br>
            <a:r>
              <a:rPr lang="en-US" dirty="0">
                <a:latin typeface="Helvetica"/>
                <a:cs typeface="Helvetica"/>
              </a:rPr>
              <a:t>- </a:t>
            </a:r>
            <a:r>
              <a:rPr lang="en-US" dirty="0" err="1">
                <a:latin typeface="Helvetica"/>
                <a:cs typeface="Helvetica"/>
              </a:rPr>
              <a:t>Node.js</a:t>
            </a:r>
            <a:r>
              <a:rPr lang="en-US" dirty="0">
                <a:latin typeface="Helvetica"/>
                <a:cs typeface="Helvetica"/>
              </a:rPr>
              <a:t> study session -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1264" y="47841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>
                <a:latin typeface="Helvetica"/>
                <a:cs typeface="Helvetica"/>
              </a:rPr>
              <a:t>Shoei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Takamaru</a:t>
            </a:r>
            <a:r>
              <a:rPr lang="en-US" dirty="0" smtClean="0">
                <a:latin typeface="Helvetica"/>
                <a:cs typeface="Helvetica"/>
              </a:rPr>
              <a:t>, Global </a:t>
            </a:r>
            <a:r>
              <a:rPr lang="en-US" dirty="0">
                <a:latin typeface="Helvetica"/>
                <a:cs typeface="Helvetica"/>
              </a:rPr>
              <a:t>Mall Group</a:t>
            </a:r>
          </a:p>
        </p:txBody>
      </p:sp>
    </p:spTree>
    <p:extLst>
      <p:ext uri="{BB962C8B-B14F-4D97-AF65-F5344CB8AC3E}">
        <p14:creationId xmlns:p14="http://schemas.microsoft.com/office/powerpoint/2010/main" val="207732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Image of blocking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I/O</a:t>
            </a:r>
            <a:endParaRPr lang="en-US" dirty="0"/>
          </a:p>
        </p:txBody>
      </p:sp>
      <p:pic>
        <p:nvPicPr>
          <p:cNvPr id="4" name="Picture 3" descr="20110114_15696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52" y="910817"/>
            <a:ext cx="6897970" cy="516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Image of Non-blocking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I/O</a:t>
            </a:r>
            <a:endParaRPr lang="en-US" dirty="0"/>
          </a:p>
        </p:txBody>
      </p:sp>
      <p:pic>
        <p:nvPicPr>
          <p:cNvPr id="4" name="Picture 3" descr="c0131691_1825571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00" y="1182844"/>
            <a:ext cx="6653719" cy="4990289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20781123">
            <a:off x="2017258" y="4882352"/>
            <a:ext cx="3726914" cy="305914"/>
          </a:xfrm>
          <a:prstGeom prst="leftArrow">
            <a:avLst>
              <a:gd name="adj1" fmla="val 50000"/>
              <a:gd name="adj2" fmla="val 9803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2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Agenda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3964" y="2732995"/>
            <a:ext cx="6842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JavaScript </a:t>
            </a:r>
            <a:r>
              <a:rPr lang="en-US" sz="5400" dirty="0" err="1" smtClean="0"/>
              <a:t>vs</a:t>
            </a:r>
            <a:r>
              <a:rPr lang="en-US" sz="5400" dirty="0" smtClean="0"/>
              <a:t> </a:t>
            </a:r>
            <a:r>
              <a:rPr lang="en-US" sz="5400" dirty="0" err="1" smtClean="0"/>
              <a:t>Node.js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7099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syntaxes are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require</a:t>
            </a:r>
          </a:p>
          <a:p>
            <a:pPr marL="0" indent="0">
              <a:buNone/>
            </a:pPr>
            <a:r>
              <a:rPr lang="en-US" dirty="0" err="1" smtClean="0"/>
              <a:t>module.exports</a:t>
            </a:r>
            <a:r>
              <a:rPr lang="en-US" dirty="0" smtClean="0"/>
              <a:t> and exports</a:t>
            </a:r>
          </a:p>
          <a:p>
            <a:pPr marL="0" indent="0">
              <a:buNone/>
            </a:pPr>
            <a:r>
              <a:rPr lang="en-US" dirty="0" smtClean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156778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Agenda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6154" y="2710314"/>
            <a:ext cx="3803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Node.js</a:t>
            </a:r>
            <a:r>
              <a:rPr lang="en-US" sz="5400" dirty="0" smtClean="0"/>
              <a:t> API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7099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http</a:t>
            </a:r>
          </a:p>
          <a:p>
            <a:pPr marL="0" indent="0">
              <a:buNone/>
            </a:pPr>
            <a:r>
              <a:rPr lang="en-US" dirty="0" smtClean="0"/>
              <a:t>event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8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Agenda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7778" y="2710314"/>
            <a:ext cx="2609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express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7099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err="1" smtClean="0"/>
              <a:t>Node.js</a:t>
            </a:r>
            <a:r>
              <a:rPr lang="en-US" sz="3200" dirty="0" smtClean="0"/>
              <a:t> became popular thank</a:t>
            </a:r>
            <a:r>
              <a:rPr lang="en-US" altLang="ja-JP" sz="3200" dirty="0" smtClean="0"/>
              <a:t>s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to express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light, simple, fast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install</a:t>
            </a:r>
          </a:p>
          <a:p>
            <a:pPr marL="0" indent="0">
              <a:buNone/>
            </a:pPr>
            <a:r>
              <a:rPr lang="en-US" dirty="0" smtClean="0"/>
              <a:t>run</a:t>
            </a:r>
          </a:p>
          <a:p>
            <a:pPr marL="0" indent="0">
              <a:buNone/>
            </a:pPr>
            <a:r>
              <a:rPr lang="en-US" dirty="0" smtClean="0"/>
              <a:t>template</a:t>
            </a:r>
          </a:p>
          <a:p>
            <a:pPr marL="0" indent="0">
              <a:buNone/>
            </a:pPr>
            <a:r>
              <a:rPr lang="en-US" dirty="0" smtClean="0"/>
              <a:t>routes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090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Agenda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9022" y="2710314"/>
            <a:ext cx="3033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Socket.io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7099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supports </a:t>
            </a:r>
            <a:r>
              <a:rPr lang="en-US" dirty="0" err="1" smtClean="0"/>
              <a:t>websocket</a:t>
            </a:r>
            <a:r>
              <a:rPr lang="en-US" dirty="0" smtClean="0"/>
              <a:t> and automatically flash socket and </a:t>
            </a:r>
            <a:r>
              <a:rPr lang="en-US" dirty="0" err="1" smtClean="0"/>
              <a:t>ajax</a:t>
            </a:r>
            <a:r>
              <a:rPr lang="en-US" dirty="0" smtClean="0"/>
              <a:t> long polling</a:t>
            </a:r>
          </a:p>
          <a:p>
            <a:pPr marL="0" indent="0">
              <a:buNone/>
            </a:pPr>
            <a:r>
              <a:rPr lang="en-US" dirty="0" smtClean="0"/>
              <a:t>chat application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realtime</a:t>
            </a:r>
            <a:r>
              <a:rPr lang="en-US" dirty="0"/>
              <a:t> </a:t>
            </a:r>
            <a:r>
              <a:rPr lang="en-US" dirty="0" smtClean="0"/>
              <a:t>e.g.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8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Agenda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4" name="グループ化 1"/>
          <p:cNvGrpSpPr>
            <a:grpSpLocks/>
          </p:cNvGrpSpPr>
          <p:nvPr/>
        </p:nvGrpSpPr>
        <p:grpSpPr bwMode="auto">
          <a:xfrm>
            <a:off x="1350417" y="1357694"/>
            <a:ext cx="5957887" cy="536575"/>
            <a:chOff x="769938" y="4706938"/>
            <a:chExt cx="5957887" cy="536575"/>
          </a:xfrm>
        </p:grpSpPr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769938" y="4706938"/>
              <a:ext cx="536575" cy="536575"/>
            </a:xfrm>
            <a:prstGeom prst="rect">
              <a:avLst/>
            </a:prstGeom>
            <a:solidFill>
              <a:srgbClr val="BF0000"/>
            </a:solidFill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2400" b="1">
                  <a:solidFill>
                    <a:schemeClr val="bg1"/>
                  </a:solidFill>
                  <a:latin typeface="Helvetica"/>
                  <a:cs typeface="Helvetica"/>
                </a:rPr>
                <a:t>１</a:t>
              </a:r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306513" y="4706938"/>
              <a:ext cx="5421312" cy="536575"/>
            </a:xfrm>
            <a:prstGeom prst="rect">
              <a:avLst/>
            </a:prstGeom>
            <a:noFill/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altLang="ja-JP" sz="2000" dirty="0" smtClean="0">
                  <a:latin typeface="Helvetica"/>
                  <a:cs typeface="Helvetica"/>
                </a:rPr>
                <a:t>What is </a:t>
              </a:r>
              <a:r>
                <a:rPr lang="en-US" altLang="ja-JP" sz="2000" dirty="0" err="1" smtClean="0">
                  <a:latin typeface="Helvetica"/>
                  <a:cs typeface="Helvetica"/>
                </a:rPr>
                <a:t>Node,js</a:t>
              </a:r>
              <a:endParaRPr lang="en-US" altLang="ja-JP" sz="2000" dirty="0">
                <a:latin typeface="Helvetica"/>
                <a:cs typeface="Helvetica"/>
              </a:endParaRPr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769938" y="4706938"/>
              <a:ext cx="536575" cy="536575"/>
            </a:xfrm>
            <a:prstGeom prst="rect">
              <a:avLst/>
            </a:prstGeom>
            <a:solidFill>
              <a:srgbClr val="BF0000"/>
            </a:solidFill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altLang="ja-JP" sz="2400" b="1" dirty="0">
                  <a:solidFill>
                    <a:schemeClr val="bg1"/>
                  </a:solidFill>
                  <a:latin typeface="Helvetica"/>
                  <a:cs typeface="Helvetica"/>
                </a:rPr>
                <a:t>1</a:t>
              </a:r>
            </a:p>
          </p:txBody>
        </p:sp>
      </p:grpSp>
      <p:grpSp>
        <p:nvGrpSpPr>
          <p:cNvPr id="8" name="グループ化 1"/>
          <p:cNvGrpSpPr>
            <a:grpSpLocks/>
          </p:cNvGrpSpPr>
          <p:nvPr/>
        </p:nvGrpSpPr>
        <p:grpSpPr bwMode="auto">
          <a:xfrm>
            <a:off x="1350417" y="2761395"/>
            <a:ext cx="5957887" cy="536575"/>
            <a:chOff x="769938" y="4706938"/>
            <a:chExt cx="5957887" cy="536575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769938" y="4706938"/>
              <a:ext cx="536575" cy="536575"/>
            </a:xfrm>
            <a:prstGeom prst="rect">
              <a:avLst/>
            </a:prstGeom>
            <a:solidFill>
              <a:srgbClr val="BF0000"/>
            </a:solidFill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2400" b="1">
                  <a:solidFill>
                    <a:schemeClr val="bg1"/>
                  </a:solidFill>
                  <a:latin typeface="Helvetica"/>
                  <a:cs typeface="Helvetica"/>
                </a:rPr>
                <a:t>１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06513" y="4706938"/>
              <a:ext cx="5421312" cy="536575"/>
            </a:xfrm>
            <a:prstGeom prst="rect">
              <a:avLst/>
            </a:prstGeom>
            <a:noFill/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altLang="ja-JP" sz="2000" dirty="0" err="1" smtClean="0">
                  <a:latin typeface="Helvetica"/>
                  <a:cs typeface="Helvetica"/>
                </a:rPr>
                <a:t>Node.js</a:t>
              </a:r>
              <a:r>
                <a:rPr lang="en-US" altLang="ja-JP" sz="2000" dirty="0" smtClean="0">
                  <a:latin typeface="Helvetica"/>
                  <a:cs typeface="Helvetica"/>
                </a:rPr>
                <a:t> API</a:t>
              </a:r>
              <a:endParaRPr lang="en-US" altLang="ja-JP" sz="2000" dirty="0">
                <a:latin typeface="Helvetica"/>
                <a:cs typeface="Helvetica"/>
              </a:endParaRP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769938" y="4706938"/>
              <a:ext cx="536575" cy="536575"/>
            </a:xfrm>
            <a:prstGeom prst="rect">
              <a:avLst/>
            </a:prstGeom>
            <a:solidFill>
              <a:srgbClr val="BF0000"/>
            </a:solidFill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altLang="ja-JP" sz="2400" b="1" dirty="0">
                  <a:solidFill>
                    <a:schemeClr val="bg1"/>
                  </a:solidFill>
                  <a:latin typeface="Helvetica"/>
                  <a:cs typeface="Helvetica"/>
                </a:rPr>
                <a:t>3</a:t>
              </a:r>
            </a:p>
          </p:txBody>
        </p:sp>
      </p:grpSp>
      <p:grpSp>
        <p:nvGrpSpPr>
          <p:cNvPr id="13" name="グループ化 1"/>
          <p:cNvGrpSpPr>
            <a:grpSpLocks/>
          </p:cNvGrpSpPr>
          <p:nvPr/>
        </p:nvGrpSpPr>
        <p:grpSpPr bwMode="auto">
          <a:xfrm>
            <a:off x="1350417" y="2070742"/>
            <a:ext cx="5957887" cy="536575"/>
            <a:chOff x="769938" y="4706938"/>
            <a:chExt cx="5957887" cy="536575"/>
          </a:xfrm>
        </p:grpSpPr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769938" y="4706938"/>
              <a:ext cx="536575" cy="536575"/>
            </a:xfrm>
            <a:prstGeom prst="rect">
              <a:avLst/>
            </a:prstGeom>
            <a:solidFill>
              <a:srgbClr val="BF0000"/>
            </a:solidFill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2400" b="1">
                  <a:solidFill>
                    <a:schemeClr val="bg1"/>
                  </a:solidFill>
                  <a:latin typeface="Helvetica"/>
                  <a:cs typeface="Helvetica"/>
                </a:rPr>
                <a:t>１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306513" y="4706938"/>
              <a:ext cx="5421312" cy="536575"/>
            </a:xfrm>
            <a:prstGeom prst="rect">
              <a:avLst/>
            </a:prstGeom>
            <a:noFill/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altLang="ja-JP" sz="2000" dirty="0" smtClean="0">
                  <a:latin typeface="Helvetica"/>
                  <a:cs typeface="Helvetica"/>
                </a:rPr>
                <a:t>JavaScript </a:t>
              </a:r>
              <a:r>
                <a:rPr lang="en-US" altLang="ja-JP" sz="2000" dirty="0" err="1" smtClean="0">
                  <a:latin typeface="Helvetica"/>
                  <a:cs typeface="Helvetica"/>
                </a:rPr>
                <a:t>vs</a:t>
              </a:r>
              <a:r>
                <a:rPr lang="en-US" altLang="ja-JP" sz="2000" dirty="0" smtClean="0">
                  <a:latin typeface="Helvetica"/>
                  <a:cs typeface="Helvetica"/>
                </a:rPr>
                <a:t> </a:t>
              </a:r>
              <a:r>
                <a:rPr lang="en-US" altLang="ja-JP" sz="2000" dirty="0" err="1" smtClean="0">
                  <a:latin typeface="Helvetica"/>
                  <a:cs typeface="Helvetica"/>
                </a:rPr>
                <a:t>Node.js</a:t>
              </a:r>
              <a:endParaRPr lang="en-US" altLang="ja-JP" sz="2000" dirty="0">
                <a:latin typeface="Helvetica"/>
                <a:cs typeface="Helvetica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769938" y="4706938"/>
              <a:ext cx="536575" cy="536575"/>
            </a:xfrm>
            <a:prstGeom prst="rect">
              <a:avLst/>
            </a:prstGeom>
            <a:solidFill>
              <a:srgbClr val="BF0000"/>
            </a:solidFill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altLang="ja-JP" sz="24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2</a:t>
              </a:r>
              <a:endParaRPr lang="en-US" altLang="ja-JP" sz="24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7" name="グループ化 1"/>
          <p:cNvGrpSpPr>
            <a:grpSpLocks/>
          </p:cNvGrpSpPr>
          <p:nvPr/>
        </p:nvGrpSpPr>
        <p:grpSpPr bwMode="auto">
          <a:xfrm>
            <a:off x="1350417" y="3465588"/>
            <a:ext cx="5957887" cy="536575"/>
            <a:chOff x="769938" y="4706938"/>
            <a:chExt cx="5957887" cy="536575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769938" y="4706938"/>
              <a:ext cx="536575" cy="536575"/>
            </a:xfrm>
            <a:prstGeom prst="rect">
              <a:avLst/>
            </a:prstGeom>
            <a:solidFill>
              <a:srgbClr val="BF0000"/>
            </a:solidFill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2400" b="1">
                  <a:solidFill>
                    <a:schemeClr val="bg1"/>
                  </a:solidFill>
                  <a:latin typeface="Helvetica"/>
                  <a:cs typeface="Helvetica"/>
                </a:rPr>
                <a:t>１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306513" y="4706938"/>
              <a:ext cx="5421312" cy="536575"/>
            </a:xfrm>
            <a:prstGeom prst="rect">
              <a:avLst/>
            </a:prstGeom>
            <a:noFill/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altLang="ja-JP" sz="2000" dirty="0" smtClean="0">
                  <a:latin typeface="Helvetica"/>
                  <a:cs typeface="Helvetica"/>
                </a:rPr>
                <a:t>express</a:t>
              </a:r>
              <a:endParaRPr lang="en-US" altLang="ja-JP" sz="2000" dirty="0">
                <a:latin typeface="Helvetica"/>
                <a:cs typeface="Helvetica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769938" y="4706938"/>
              <a:ext cx="536575" cy="536575"/>
            </a:xfrm>
            <a:prstGeom prst="rect">
              <a:avLst/>
            </a:prstGeom>
            <a:solidFill>
              <a:srgbClr val="BF0000"/>
            </a:solidFill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altLang="ja-JP" sz="24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4</a:t>
              </a:r>
              <a:endParaRPr lang="en-US" altLang="ja-JP" sz="24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2" name="グループ化 1"/>
          <p:cNvGrpSpPr>
            <a:grpSpLocks/>
          </p:cNvGrpSpPr>
          <p:nvPr/>
        </p:nvGrpSpPr>
        <p:grpSpPr bwMode="auto">
          <a:xfrm>
            <a:off x="1350417" y="4150978"/>
            <a:ext cx="5957887" cy="536575"/>
            <a:chOff x="769938" y="4706938"/>
            <a:chExt cx="5957887" cy="536575"/>
          </a:xfrm>
        </p:grpSpPr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769938" y="4706938"/>
              <a:ext cx="536575" cy="536575"/>
            </a:xfrm>
            <a:prstGeom prst="rect">
              <a:avLst/>
            </a:prstGeom>
            <a:solidFill>
              <a:srgbClr val="BF0000"/>
            </a:solidFill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2400" b="1">
                  <a:solidFill>
                    <a:schemeClr val="bg1"/>
                  </a:solidFill>
                  <a:latin typeface="Helvetica"/>
                  <a:cs typeface="Helvetica"/>
                </a:rPr>
                <a:t>１</a:t>
              </a: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1306513" y="4706938"/>
              <a:ext cx="5421312" cy="536575"/>
            </a:xfrm>
            <a:prstGeom prst="rect">
              <a:avLst/>
            </a:prstGeom>
            <a:noFill/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altLang="ja-JP" sz="2000" dirty="0" err="1" smtClean="0">
                  <a:latin typeface="Helvetica"/>
                  <a:cs typeface="Helvetica"/>
                </a:rPr>
                <a:t>Socket.io</a:t>
              </a:r>
              <a:endParaRPr lang="en-US" altLang="ja-JP" sz="2000" dirty="0">
                <a:latin typeface="Helvetica"/>
                <a:cs typeface="Helvetica"/>
              </a:endParaRP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769938" y="4706938"/>
              <a:ext cx="536575" cy="536575"/>
            </a:xfrm>
            <a:prstGeom prst="rect">
              <a:avLst/>
            </a:prstGeom>
            <a:solidFill>
              <a:srgbClr val="BF0000"/>
            </a:solidFill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altLang="ja-JP" sz="24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5</a:t>
              </a:r>
              <a:endParaRPr lang="en-US" altLang="ja-JP" sz="24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7" name="グループ化 1"/>
          <p:cNvGrpSpPr>
            <a:grpSpLocks/>
          </p:cNvGrpSpPr>
          <p:nvPr/>
        </p:nvGrpSpPr>
        <p:grpSpPr bwMode="auto">
          <a:xfrm>
            <a:off x="1350417" y="4839953"/>
            <a:ext cx="5957887" cy="536575"/>
            <a:chOff x="769938" y="4706938"/>
            <a:chExt cx="5957887" cy="536575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769938" y="4706938"/>
              <a:ext cx="536575" cy="536575"/>
            </a:xfrm>
            <a:prstGeom prst="rect">
              <a:avLst/>
            </a:prstGeom>
            <a:solidFill>
              <a:srgbClr val="BF0000"/>
            </a:solidFill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2400" b="1">
                  <a:solidFill>
                    <a:schemeClr val="bg1"/>
                  </a:solidFill>
                  <a:latin typeface="Helvetica"/>
                  <a:cs typeface="Helvetica"/>
                </a:rPr>
                <a:t>１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1306513" y="4706938"/>
              <a:ext cx="5421312" cy="536575"/>
            </a:xfrm>
            <a:prstGeom prst="rect">
              <a:avLst/>
            </a:prstGeom>
            <a:noFill/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altLang="ja-JP" sz="2000" dirty="0" smtClean="0">
                  <a:latin typeface="Helvetica"/>
                  <a:cs typeface="Helvetica"/>
                </a:rPr>
                <a:t>Useful Libraries</a:t>
              </a:r>
              <a:endParaRPr lang="en-US" altLang="ja-JP" sz="2000" dirty="0">
                <a:latin typeface="Helvetica"/>
                <a:cs typeface="Helvetica"/>
              </a:endParaRPr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769938" y="4706938"/>
              <a:ext cx="536575" cy="536575"/>
            </a:xfrm>
            <a:prstGeom prst="rect">
              <a:avLst/>
            </a:prstGeom>
            <a:solidFill>
              <a:srgbClr val="BF0000"/>
            </a:solidFill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2pPr>
              <a:lvl3pPr marL="11430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3pPr>
              <a:lvl4pPr marL="16002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4pPr>
              <a:lvl5pPr marL="2057400" indent="-228600" defTabSz="381000" eaLnBrk="0" hangingPunct="0"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5pPr>
              <a:lvl6pPr marL="25146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6pPr>
              <a:lvl7pPr marL="29718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7pPr>
              <a:lvl8pPr marL="34290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8pPr>
              <a:lvl9pPr marL="3886200" indent="-228600" algn="ctr" defTabSz="381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Franklin Gothic Demi Cond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altLang="ja-JP" sz="24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6</a:t>
              </a:r>
              <a:endParaRPr lang="en-US" altLang="ja-JP" sz="24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66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Agenda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0807" y="2693616"/>
            <a:ext cx="499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Useful Libraries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7975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</a:t>
            </a:r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340768"/>
            <a:ext cx="7128792" cy="11122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github.com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takamario</a:t>
            </a:r>
            <a:r>
              <a:rPr lang="en-US" sz="2400" dirty="0">
                <a:hlinkClick r:id="rId2"/>
              </a:rPr>
              <a:t>/20130730-node-handson#libraries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40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Agenda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9172" y="2710314"/>
            <a:ext cx="5033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What is </a:t>
            </a:r>
            <a:r>
              <a:rPr lang="en-US" sz="5400" dirty="0" err="1" smtClean="0"/>
              <a:t>Node.js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5625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326805"/>
            <a:ext cx="3158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people say…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9880" y="2922671"/>
            <a:ext cx="8423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“</a:t>
            </a:r>
            <a:r>
              <a:rPr lang="en-US" sz="4000" dirty="0" err="1" smtClean="0">
                <a:solidFill>
                  <a:srgbClr val="C00000"/>
                </a:solidFill>
              </a:rPr>
              <a:t>Node.js</a:t>
            </a:r>
            <a:r>
              <a:rPr lang="en-US" sz="4000" dirty="0" smtClean="0">
                <a:solidFill>
                  <a:srgbClr val="C00000"/>
                </a:solidFill>
              </a:rPr>
              <a:t> is a server-side JavaScript”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7573" y="5048795"/>
            <a:ext cx="2608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 what??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6466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5428" y="1074215"/>
            <a:ext cx="6798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Not only want to write in server-side,</a:t>
            </a:r>
          </a:p>
          <a:p>
            <a:r>
              <a:rPr lang="en-US" sz="3200" dirty="0" smtClean="0"/>
              <a:t>but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88740" y="2922671"/>
            <a:ext cx="6895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“</a:t>
            </a:r>
            <a:r>
              <a:rPr lang="en-US" sz="4400" dirty="0" err="1" smtClean="0">
                <a:solidFill>
                  <a:srgbClr val="C00000"/>
                </a:solidFill>
              </a:rPr>
              <a:t>Node.js</a:t>
            </a:r>
            <a:r>
              <a:rPr lang="en-US" sz="4400" dirty="0" smtClean="0">
                <a:solidFill>
                  <a:srgbClr val="C00000"/>
                </a:solidFill>
              </a:rPr>
              <a:t> is a </a:t>
            </a:r>
            <a:r>
              <a:rPr lang="en-US" sz="4400" dirty="0" smtClean="0">
                <a:solidFill>
                  <a:srgbClr val="C00000"/>
                </a:solidFill>
              </a:rPr>
              <a:t>web </a:t>
            </a:r>
            <a:r>
              <a:rPr lang="en-US" altLang="ja-JP" sz="4400" dirty="0" smtClean="0">
                <a:solidFill>
                  <a:srgbClr val="C00000"/>
                </a:solidFill>
              </a:rPr>
              <a:t>platform</a:t>
            </a:r>
            <a:r>
              <a:rPr lang="en-US" sz="4400" dirty="0" smtClean="0">
                <a:solidFill>
                  <a:srgbClr val="C00000"/>
                </a:solidFill>
              </a:rPr>
              <a:t>”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1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script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6383" y="1514163"/>
            <a:ext cx="4814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Ruby … “Easy and Beautiful”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21239" y="2226340"/>
            <a:ext cx="537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Python … “Simple and Versatile”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21239" y="2988876"/>
            <a:ext cx="329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Perl … “</a:t>
            </a:r>
            <a:r>
              <a:rPr lang="en-US" sz="2800" dirty="0"/>
              <a:t>D</a:t>
            </a:r>
            <a:r>
              <a:rPr lang="en-US" altLang="ja-JP" sz="2800" dirty="0" smtClean="0"/>
              <a:t>iversified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221239" y="3748451"/>
            <a:ext cx="69691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PHP … “</a:t>
            </a:r>
            <a:r>
              <a:rPr lang="en-US" sz="2800" dirty="0" smtClean="0"/>
              <a:t>It’s not a programming </a:t>
            </a:r>
            <a:r>
              <a:rPr lang="en-US" sz="2800" dirty="0" err="1" smtClean="0"/>
              <a:t>lang</a:t>
            </a:r>
            <a:r>
              <a:rPr lang="en-US" sz="2800" dirty="0" smtClean="0"/>
              <a:t>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                 but template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87442" y="860638"/>
            <a:ext cx="200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Someone says 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442" y="5131178"/>
            <a:ext cx="7844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These are just wrappers of 90’s C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6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Node.js</a:t>
            </a:r>
            <a:r>
              <a:rPr lang="ja-JP" altLang="en-US" dirty="0" smtClean="0"/>
              <a:t> </a:t>
            </a:r>
            <a:r>
              <a:rPr lang="en-US" altLang="ja-JP" dirty="0" smtClean="0"/>
              <a:t>Feature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997" y="1365890"/>
            <a:ext cx="67992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Asynchronous with Non-blocking I/O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997" y="3078519"/>
            <a:ext cx="42627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C00000"/>
                </a:solidFill>
              </a:rPr>
              <a:t>Run a</a:t>
            </a:r>
            <a:r>
              <a:rPr lang="en-US" sz="3200" dirty="0" smtClean="0">
                <a:solidFill>
                  <a:srgbClr val="C00000"/>
                </a:solidFill>
              </a:rPr>
              <a:t>s a HTTP server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I/O </a:t>
            </a:r>
            <a:r>
              <a:rPr lang="en-US" dirty="0" err="1" smtClean="0"/>
              <a:t>vs</a:t>
            </a:r>
            <a:r>
              <a:rPr lang="en-US" dirty="0" smtClean="0"/>
              <a:t> Non-blocking I/O</a:t>
            </a:r>
            <a:endParaRPr lang="en-US" dirty="0"/>
          </a:p>
        </p:txBody>
      </p:sp>
      <p:pic>
        <p:nvPicPr>
          <p:cNvPr id="4" name="Picture 3" descr="Boost-application-performance-using-asynchronous-I-O-1309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64" y="1519159"/>
            <a:ext cx="7264400" cy="4686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0064" y="865981"/>
            <a:ext cx="1429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Blocking I/O </a:t>
            </a:r>
          </a:p>
        </p:txBody>
      </p:sp>
    </p:spTree>
    <p:extLst>
      <p:ext uri="{BB962C8B-B14F-4D97-AF65-F5344CB8AC3E}">
        <p14:creationId xmlns:p14="http://schemas.microsoft.com/office/powerpoint/2010/main" val="206388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I/O </a:t>
            </a:r>
            <a:r>
              <a:rPr lang="en-US" dirty="0" err="1" smtClean="0"/>
              <a:t>vs</a:t>
            </a:r>
            <a:r>
              <a:rPr lang="en-US" dirty="0" smtClean="0"/>
              <a:t> Non-blocking I/O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0064" y="865981"/>
            <a:ext cx="1914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Non-b</a:t>
            </a:r>
            <a:r>
              <a:rPr lang="en-US" dirty="0" smtClean="0"/>
              <a:t>locking </a:t>
            </a:r>
            <a:r>
              <a:rPr lang="en-US" dirty="0"/>
              <a:t>I/O </a:t>
            </a:r>
          </a:p>
        </p:txBody>
      </p:sp>
      <p:pic>
        <p:nvPicPr>
          <p:cNvPr id="3" name="Picture 2" descr="Boost-application-performance-using-asynchronous-I-O-1311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43" y="1606323"/>
            <a:ext cx="6438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0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R-style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BF0000"/>
      </a:accent1>
      <a:accent2>
        <a:srgbClr val="00506E"/>
      </a:accent2>
      <a:accent3>
        <a:srgbClr val="F0D296"/>
      </a:accent3>
      <a:accent4>
        <a:srgbClr val="8296AA"/>
      </a:accent4>
      <a:accent5>
        <a:srgbClr val="F06E5A"/>
      </a:accent5>
      <a:accent6>
        <a:srgbClr val="F0AA5A"/>
      </a:accent6>
      <a:hlink>
        <a:srgbClr val="C8DC46"/>
      </a:hlink>
      <a:folHlink>
        <a:srgbClr val="00646E"/>
      </a:folHlink>
    </a:clrScheme>
    <a:fontScheme name="R-style">
      <a:majorFont>
        <a:latin typeface="Calibri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corporate_print(Eng)_2010.potx</Template>
  <TotalTime>402</TotalTime>
  <Words>264</Words>
  <Application>Microsoft Macintosh PowerPoint</Application>
  <PresentationFormat>On-screen Show (4:3)</PresentationFormat>
  <Paragraphs>80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​​テーマ</vt:lpstr>
      <vt:lpstr>Temple Hackathon - Node.js study session -</vt:lpstr>
      <vt:lpstr>Agenda</vt:lpstr>
      <vt:lpstr>Agenda</vt:lpstr>
      <vt:lpstr>What’s Node.js?</vt:lpstr>
      <vt:lpstr>What’s Node.js?</vt:lpstr>
      <vt:lpstr>Other script language</vt:lpstr>
      <vt:lpstr>Node.js Feature</vt:lpstr>
      <vt:lpstr>Blocking I/O vs Non-blocking I/O</vt:lpstr>
      <vt:lpstr>Blocking I/O vs Non-blocking I/O</vt:lpstr>
      <vt:lpstr>Image of blocking I/O</vt:lpstr>
      <vt:lpstr>Image of Non-blocking I/O</vt:lpstr>
      <vt:lpstr>Agenda</vt:lpstr>
      <vt:lpstr>Most syntaxes are same</vt:lpstr>
      <vt:lpstr>Agenda</vt:lpstr>
      <vt:lpstr>PowerPoint Presentation</vt:lpstr>
      <vt:lpstr>Agenda</vt:lpstr>
      <vt:lpstr>express features</vt:lpstr>
      <vt:lpstr>Agenda</vt:lpstr>
      <vt:lpstr>PowerPoint Presentation</vt:lpstr>
      <vt:lpstr>Agenda</vt:lpstr>
      <vt:lpstr>Useful Libraries</vt:lpstr>
    </vt:vector>
  </TitlesOfParts>
  <Company>RAKUTEN,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Temple Hackathon - Node.js study session -</dc:title>
  <dc:creator>Shoei TAKAMARU</dc:creator>
  <cp:lastModifiedBy>Shoei TAKAMARU</cp:lastModifiedBy>
  <cp:revision>11</cp:revision>
  <dcterms:created xsi:type="dcterms:W3CDTF">2013-07-30T21:48:40Z</dcterms:created>
  <dcterms:modified xsi:type="dcterms:W3CDTF">2013-07-31T05:46:47Z</dcterms:modified>
</cp:coreProperties>
</file>