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7" r:id="rId21"/>
    <p:sldId id="288" r:id="rId22"/>
    <p:sldId id="278" r:id="rId23"/>
    <p:sldId id="279" r:id="rId24"/>
    <p:sldId id="280" r:id="rId25"/>
    <p:sldId id="281" r:id="rId26"/>
    <p:sldId id="282" r:id="rId27"/>
    <p:sldId id="283" r:id="rId28"/>
    <p:sldId id="289" r:id="rId29"/>
    <p:sldId id="284" r:id="rId30"/>
    <p:sldId id="286" r:id="rId31"/>
    <p:sldId id="287" r:id="rId32"/>
  </p:sldIdLst>
  <p:sldSz cx="12192000" cy="6858000"/>
  <p:notesSz cx="6858000" cy="994568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6" autoAdjust="0"/>
    <p:restoredTop sz="94660"/>
  </p:normalViewPr>
  <p:slideViewPr>
    <p:cSldViewPr snapToGrid="0">
      <p:cViewPr varScale="1">
        <p:scale>
          <a:sx n="72" d="100"/>
          <a:sy n="72" d="100"/>
        </p:scale>
        <p:origin x="60" y="10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2971800" cy="49901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1"/>
            <a:ext cx="2971800" cy="499012"/>
          </a:xfrm>
          <a:prstGeom prst="rect">
            <a:avLst/>
          </a:prstGeom>
        </p:spPr>
        <p:txBody>
          <a:bodyPr vert="horz" lIns="91440" tIns="45720" rIns="91440" bIns="45720" rtlCol="0"/>
          <a:lstStyle>
            <a:lvl1pPr algn="r">
              <a:defRPr sz="1200"/>
            </a:lvl1pPr>
          </a:lstStyle>
          <a:p>
            <a:fld id="{D575FE5D-5BAA-429D-8021-85F0EE0E2109}" type="datetimeFigureOut">
              <a:rPr kumimoji="1" lang="ja-JP" altLang="en-US" smtClean="0"/>
              <a:t>2024/5/22</a:t>
            </a:fld>
            <a:endParaRPr kumimoji="1" lang="ja-JP" altLang="en-US"/>
          </a:p>
        </p:txBody>
      </p:sp>
      <p:sp>
        <p:nvSpPr>
          <p:cNvPr id="4" name="スライド イメージ プレースホルダー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6678"/>
            <a:ext cx="2971800" cy="49901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9446678"/>
            <a:ext cx="2971800" cy="499012"/>
          </a:xfrm>
          <a:prstGeom prst="rect">
            <a:avLst/>
          </a:prstGeom>
        </p:spPr>
        <p:txBody>
          <a:bodyPr vert="horz" lIns="91440" tIns="45720" rIns="91440" bIns="45720" rtlCol="0" anchor="b"/>
          <a:lstStyle>
            <a:lvl1pPr algn="r">
              <a:defRPr sz="1200"/>
            </a:lvl1pPr>
          </a:lstStyle>
          <a:p>
            <a:fld id="{10B92405-B2FE-41F0-9B49-0995A6C135FA}" type="slidenum">
              <a:rPr kumimoji="1" lang="ja-JP" altLang="en-US" smtClean="0"/>
              <a:t>‹#›</a:t>
            </a:fld>
            <a:endParaRPr kumimoji="1" lang="ja-JP" altLang="en-US"/>
          </a:p>
        </p:txBody>
      </p:sp>
    </p:spTree>
    <p:extLst>
      <p:ext uri="{BB962C8B-B14F-4D97-AF65-F5344CB8AC3E}">
        <p14:creationId xmlns:p14="http://schemas.microsoft.com/office/powerpoint/2010/main" val="33637072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DCCAE0-A306-749D-6419-2EA3392C1D3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32197E6-4C46-D707-FA60-2A0BE707F3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A2C40D0-7828-32E7-69A9-736A56C1F4DD}"/>
              </a:ext>
            </a:extLst>
          </p:cNvPr>
          <p:cNvSpPr>
            <a:spLocks noGrp="1"/>
          </p:cNvSpPr>
          <p:nvPr>
            <p:ph type="dt" sz="half" idx="10"/>
          </p:nvPr>
        </p:nvSpPr>
        <p:spPr/>
        <p:txBody>
          <a:bodyPr/>
          <a:lstStyle/>
          <a:p>
            <a:fld id="{FC382620-1B22-4D39-A9E9-27CCAD2CBE03}" type="datetime1">
              <a:rPr kumimoji="1" lang="ja-JP" altLang="en-US" smtClean="0"/>
              <a:t>2024/5/22</a:t>
            </a:fld>
            <a:endParaRPr kumimoji="1" lang="ja-JP" altLang="en-US"/>
          </a:p>
        </p:txBody>
      </p:sp>
      <p:sp>
        <p:nvSpPr>
          <p:cNvPr id="5" name="フッター プレースホルダー 4">
            <a:extLst>
              <a:ext uri="{FF2B5EF4-FFF2-40B4-BE49-F238E27FC236}">
                <a16:creationId xmlns:a16="http://schemas.microsoft.com/office/drawing/2014/main" id="{F085EA1C-AAA6-6A8D-CBDF-A258994ABC9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D3D039-3508-97DA-AB68-EA07FC27232F}"/>
              </a:ext>
            </a:extLst>
          </p:cNvPr>
          <p:cNvSpPr>
            <a:spLocks noGrp="1"/>
          </p:cNvSpPr>
          <p:nvPr>
            <p:ph type="sldNum" sz="quarter" idx="12"/>
          </p:nvPr>
        </p:nvSpPr>
        <p:spPr/>
        <p:txBody>
          <a:bodyPr/>
          <a:lstStyle/>
          <a:p>
            <a:fld id="{416D8084-7B80-402C-89D0-55855C7D9247}" type="slidenum">
              <a:rPr kumimoji="1" lang="ja-JP" altLang="en-US" smtClean="0"/>
              <a:t>‹#›</a:t>
            </a:fld>
            <a:endParaRPr kumimoji="1" lang="ja-JP" altLang="en-US"/>
          </a:p>
        </p:txBody>
      </p:sp>
    </p:spTree>
    <p:extLst>
      <p:ext uri="{BB962C8B-B14F-4D97-AF65-F5344CB8AC3E}">
        <p14:creationId xmlns:p14="http://schemas.microsoft.com/office/powerpoint/2010/main" val="652003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5E37E9-2634-9C06-FA82-CA1464FCD50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F13D508-5458-0FD8-F4E1-1474163B65D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F145715-3004-75C8-C718-A7F8717A62B2}"/>
              </a:ext>
            </a:extLst>
          </p:cNvPr>
          <p:cNvSpPr>
            <a:spLocks noGrp="1"/>
          </p:cNvSpPr>
          <p:nvPr>
            <p:ph type="dt" sz="half" idx="10"/>
          </p:nvPr>
        </p:nvSpPr>
        <p:spPr/>
        <p:txBody>
          <a:bodyPr/>
          <a:lstStyle/>
          <a:p>
            <a:fld id="{CDCBF605-C3B7-48E0-8DAA-90BEC712962A}" type="datetime1">
              <a:rPr kumimoji="1" lang="ja-JP" altLang="en-US" smtClean="0"/>
              <a:t>2024/5/22</a:t>
            </a:fld>
            <a:endParaRPr kumimoji="1" lang="ja-JP" altLang="en-US"/>
          </a:p>
        </p:txBody>
      </p:sp>
      <p:sp>
        <p:nvSpPr>
          <p:cNvPr id="5" name="フッター プレースホルダー 4">
            <a:extLst>
              <a:ext uri="{FF2B5EF4-FFF2-40B4-BE49-F238E27FC236}">
                <a16:creationId xmlns:a16="http://schemas.microsoft.com/office/drawing/2014/main" id="{E4BD4B11-A5A3-21FC-9F55-A998B48E751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4088A7F-99F3-1797-9508-127C84CE91F1}"/>
              </a:ext>
            </a:extLst>
          </p:cNvPr>
          <p:cNvSpPr>
            <a:spLocks noGrp="1"/>
          </p:cNvSpPr>
          <p:nvPr>
            <p:ph type="sldNum" sz="quarter" idx="12"/>
          </p:nvPr>
        </p:nvSpPr>
        <p:spPr/>
        <p:txBody>
          <a:bodyPr/>
          <a:lstStyle/>
          <a:p>
            <a:fld id="{416D8084-7B80-402C-89D0-55855C7D9247}" type="slidenum">
              <a:rPr kumimoji="1" lang="ja-JP" altLang="en-US" smtClean="0"/>
              <a:t>‹#›</a:t>
            </a:fld>
            <a:endParaRPr kumimoji="1" lang="ja-JP" altLang="en-US"/>
          </a:p>
        </p:txBody>
      </p:sp>
    </p:spTree>
    <p:extLst>
      <p:ext uri="{BB962C8B-B14F-4D97-AF65-F5344CB8AC3E}">
        <p14:creationId xmlns:p14="http://schemas.microsoft.com/office/powerpoint/2010/main" val="836900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0892FE7-1BF8-B61B-9466-1C86875590B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2BEE183-604A-BD40-7132-35180A91773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82FBD3B-7B70-82B9-1F27-180DEFE66644}"/>
              </a:ext>
            </a:extLst>
          </p:cNvPr>
          <p:cNvSpPr>
            <a:spLocks noGrp="1"/>
          </p:cNvSpPr>
          <p:nvPr>
            <p:ph type="dt" sz="half" idx="10"/>
          </p:nvPr>
        </p:nvSpPr>
        <p:spPr/>
        <p:txBody>
          <a:bodyPr/>
          <a:lstStyle/>
          <a:p>
            <a:fld id="{858871BC-F468-4C3D-B977-F3C7D322E34D}" type="datetime1">
              <a:rPr kumimoji="1" lang="ja-JP" altLang="en-US" smtClean="0"/>
              <a:t>2024/5/22</a:t>
            </a:fld>
            <a:endParaRPr kumimoji="1" lang="ja-JP" altLang="en-US"/>
          </a:p>
        </p:txBody>
      </p:sp>
      <p:sp>
        <p:nvSpPr>
          <p:cNvPr id="5" name="フッター プレースホルダー 4">
            <a:extLst>
              <a:ext uri="{FF2B5EF4-FFF2-40B4-BE49-F238E27FC236}">
                <a16:creationId xmlns:a16="http://schemas.microsoft.com/office/drawing/2014/main" id="{7F6E1916-6756-211D-349F-26CEF8355E8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90D5F8-1A31-F2CB-1A90-94F5B6EFDAF0}"/>
              </a:ext>
            </a:extLst>
          </p:cNvPr>
          <p:cNvSpPr>
            <a:spLocks noGrp="1"/>
          </p:cNvSpPr>
          <p:nvPr>
            <p:ph type="sldNum" sz="quarter" idx="12"/>
          </p:nvPr>
        </p:nvSpPr>
        <p:spPr/>
        <p:txBody>
          <a:bodyPr/>
          <a:lstStyle/>
          <a:p>
            <a:fld id="{416D8084-7B80-402C-89D0-55855C7D9247}" type="slidenum">
              <a:rPr kumimoji="1" lang="ja-JP" altLang="en-US" smtClean="0"/>
              <a:t>‹#›</a:t>
            </a:fld>
            <a:endParaRPr kumimoji="1" lang="ja-JP" altLang="en-US"/>
          </a:p>
        </p:txBody>
      </p:sp>
    </p:spTree>
    <p:extLst>
      <p:ext uri="{BB962C8B-B14F-4D97-AF65-F5344CB8AC3E}">
        <p14:creationId xmlns:p14="http://schemas.microsoft.com/office/powerpoint/2010/main" val="3560623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93366D-3732-4731-D78B-F177B156AC7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FEAB146-89EF-E7FC-7588-648C67B64C9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BD15447-E0DE-C006-2CA0-7E3920A9DD92}"/>
              </a:ext>
            </a:extLst>
          </p:cNvPr>
          <p:cNvSpPr>
            <a:spLocks noGrp="1"/>
          </p:cNvSpPr>
          <p:nvPr>
            <p:ph type="dt" sz="half" idx="10"/>
          </p:nvPr>
        </p:nvSpPr>
        <p:spPr/>
        <p:txBody>
          <a:bodyPr/>
          <a:lstStyle/>
          <a:p>
            <a:fld id="{D3F1DF6B-88D5-4C80-A2BA-ACB6DBD5AD64}" type="datetime1">
              <a:rPr kumimoji="1" lang="ja-JP" altLang="en-US" smtClean="0"/>
              <a:t>2024/5/22</a:t>
            </a:fld>
            <a:endParaRPr kumimoji="1" lang="ja-JP" altLang="en-US"/>
          </a:p>
        </p:txBody>
      </p:sp>
      <p:sp>
        <p:nvSpPr>
          <p:cNvPr id="5" name="フッター プレースホルダー 4">
            <a:extLst>
              <a:ext uri="{FF2B5EF4-FFF2-40B4-BE49-F238E27FC236}">
                <a16:creationId xmlns:a16="http://schemas.microsoft.com/office/drawing/2014/main" id="{EDB9E827-0EDB-859B-8227-5DDB33FC031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D8B6B90-91C0-2286-9C2C-643FE87FDB0F}"/>
              </a:ext>
            </a:extLst>
          </p:cNvPr>
          <p:cNvSpPr>
            <a:spLocks noGrp="1"/>
          </p:cNvSpPr>
          <p:nvPr>
            <p:ph type="sldNum" sz="quarter" idx="12"/>
          </p:nvPr>
        </p:nvSpPr>
        <p:spPr/>
        <p:txBody>
          <a:bodyPr/>
          <a:lstStyle/>
          <a:p>
            <a:fld id="{416D8084-7B80-402C-89D0-55855C7D9247}" type="slidenum">
              <a:rPr kumimoji="1" lang="ja-JP" altLang="en-US" smtClean="0"/>
              <a:t>‹#›</a:t>
            </a:fld>
            <a:endParaRPr kumimoji="1" lang="ja-JP" altLang="en-US"/>
          </a:p>
        </p:txBody>
      </p:sp>
    </p:spTree>
    <p:extLst>
      <p:ext uri="{BB962C8B-B14F-4D97-AF65-F5344CB8AC3E}">
        <p14:creationId xmlns:p14="http://schemas.microsoft.com/office/powerpoint/2010/main" val="572632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CDAD0B-3D3A-9580-BC77-4A27E05C15A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8B888D9-F5AF-FAEC-F19D-DEEA708F397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15C65EA-0668-3C99-F43D-7BDAFD744A99}"/>
              </a:ext>
            </a:extLst>
          </p:cNvPr>
          <p:cNvSpPr>
            <a:spLocks noGrp="1"/>
          </p:cNvSpPr>
          <p:nvPr>
            <p:ph type="dt" sz="half" idx="10"/>
          </p:nvPr>
        </p:nvSpPr>
        <p:spPr/>
        <p:txBody>
          <a:bodyPr/>
          <a:lstStyle/>
          <a:p>
            <a:fld id="{63F88777-3D5F-4858-841A-CFDA171D1E57}" type="datetime1">
              <a:rPr kumimoji="1" lang="ja-JP" altLang="en-US" smtClean="0"/>
              <a:t>2024/5/22</a:t>
            </a:fld>
            <a:endParaRPr kumimoji="1" lang="ja-JP" altLang="en-US"/>
          </a:p>
        </p:txBody>
      </p:sp>
      <p:sp>
        <p:nvSpPr>
          <p:cNvPr id="5" name="フッター プレースホルダー 4">
            <a:extLst>
              <a:ext uri="{FF2B5EF4-FFF2-40B4-BE49-F238E27FC236}">
                <a16:creationId xmlns:a16="http://schemas.microsoft.com/office/drawing/2014/main" id="{ACC64F85-963D-DD1A-E581-E97B2E0F4B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A94A424-5C03-D6EA-3595-8E7025F068EC}"/>
              </a:ext>
            </a:extLst>
          </p:cNvPr>
          <p:cNvSpPr>
            <a:spLocks noGrp="1"/>
          </p:cNvSpPr>
          <p:nvPr>
            <p:ph type="sldNum" sz="quarter" idx="12"/>
          </p:nvPr>
        </p:nvSpPr>
        <p:spPr/>
        <p:txBody>
          <a:bodyPr/>
          <a:lstStyle/>
          <a:p>
            <a:fld id="{416D8084-7B80-402C-89D0-55855C7D9247}" type="slidenum">
              <a:rPr kumimoji="1" lang="ja-JP" altLang="en-US" smtClean="0"/>
              <a:t>‹#›</a:t>
            </a:fld>
            <a:endParaRPr kumimoji="1" lang="ja-JP" altLang="en-US"/>
          </a:p>
        </p:txBody>
      </p:sp>
    </p:spTree>
    <p:extLst>
      <p:ext uri="{BB962C8B-B14F-4D97-AF65-F5344CB8AC3E}">
        <p14:creationId xmlns:p14="http://schemas.microsoft.com/office/powerpoint/2010/main" val="3827508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E3D6CB-FBAA-1AA8-4FF5-78DC4E87417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B41B8AE-0927-F18C-4B76-38FE8EBEE8D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922F806-7C87-3F74-FB05-520064E2178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D888189-2E66-F825-A9B1-0D8FC2871A5A}"/>
              </a:ext>
            </a:extLst>
          </p:cNvPr>
          <p:cNvSpPr>
            <a:spLocks noGrp="1"/>
          </p:cNvSpPr>
          <p:nvPr>
            <p:ph type="dt" sz="half" idx="10"/>
          </p:nvPr>
        </p:nvSpPr>
        <p:spPr/>
        <p:txBody>
          <a:bodyPr/>
          <a:lstStyle/>
          <a:p>
            <a:fld id="{5D9370E6-D891-4FA6-B0DA-6E54BD86A897}" type="datetime1">
              <a:rPr kumimoji="1" lang="ja-JP" altLang="en-US" smtClean="0"/>
              <a:t>2024/5/22</a:t>
            </a:fld>
            <a:endParaRPr kumimoji="1" lang="ja-JP" altLang="en-US"/>
          </a:p>
        </p:txBody>
      </p:sp>
      <p:sp>
        <p:nvSpPr>
          <p:cNvPr id="6" name="フッター プレースホルダー 5">
            <a:extLst>
              <a:ext uri="{FF2B5EF4-FFF2-40B4-BE49-F238E27FC236}">
                <a16:creationId xmlns:a16="http://schemas.microsoft.com/office/drawing/2014/main" id="{78BE702E-12A0-E1D7-EFBC-5F41EDF481E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272DA79-A6AC-1C57-13B3-E1A0D51BFD75}"/>
              </a:ext>
            </a:extLst>
          </p:cNvPr>
          <p:cNvSpPr>
            <a:spLocks noGrp="1"/>
          </p:cNvSpPr>
          <p:nvPr>
            <p:ph type="sldNum" sz="quarter" idx="12"/>
          </p:nvPr>
        </p:nvSpPr>
        <p:spPr/>
        <p:txBody>
          <a:bodyPr/>
          <a:lstStyle/>
          <a:p>
            <a:fld id="{416D8084-7B80-402C-89D0-55855C7D9247}" type="slidenum">
              <a:rPr kumimoji="1" lang="ja-JP" altLang="en-US" smtClean="0"/>
              <a:t>‹#›</a:t>
            </a:fld>
            <a:endParaRPr kumimoji="1" lang="ja-JP" altLang="en-US"/>
          </a:p>
        </p:txBody>
      </p:sp>
    </p:spTree>
    <p:extLst>
      <p:ext uri="{BB962C8B-B14F-4D97-AF65-F5344CB8AC3E}">
        <p14:creationId xmlns:p14="http://schemas.microsoft.com/office/powerpoint/2010/main" val="2217087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D7F536-4A31-D6F8-0523-FDC24A329DE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66FADA-ADD9-0410-3918-1E7E488DA4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6BB780B-E3C3-A5F0-155E-B1CCED1CFF6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DE08A50-FD6B-A24F-3803-84834266F2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EF7B043-D307-7049-115D-D3D0387DA68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54A1EEB-4CFD-67D2-67F0-71FA84050FEE}"/>
              </a:ext>
            </a:extLst>
          </p:cNvPr>
          <p:cNvSpPr>
            <a:spLocks noGrp="1"/>
          </p:cNvSpPr>
          <p:nvPr>
            <p:ph type="dt" sz="half" idx="10"/>
          </p:nvPr>
        </p:nvSpPr>
        <p:spPr/>
        <p:txBody>
          <a:bodyPr/>
          <a:lstStyle/>
          <a:p>
            <a:fld id="{F6283DFF-8A8A-4D26-88B8-364CFCB3B4BF}" type="datetime1">
              <a:rPr kumimoji="1" lang="ja-JP" altLang="en-US" smtClean="0"/>
              <a:t>2024/5/22</a:t>
            </a:fld>
            <a:endParaRPr kumimoji="1" lang="ja-JP" altLang="en-US"/>
          </a:p>
        </p:txBody>
      </p:sp>
      <p:sp>
        <p:nvSpPr>
          <p:cNvPr id="8" name="フッター プレースホルダー 7">
            <a:extLst>
              <a:ext uri="{FF2B5EF4-FFF2-40B4-BE49-F238E27FC236}">
                <a16:creationId xmlns:a16="http://schemas.microsoft.com/office/drawing/2014/main" id="{79871B4C-9CF1-EF07-0FFB-B9AF663563B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F473CE6-A9F0-1140-8B21-2C9AB79B2DFB}"/>
              </a:ext>
            </a:extLst>
          </p:cNvPr>
          <p:cNvSpPr>
            <a:spLocks noGrp="1"/>
          </p:cNvSpPr>
          <p:nvPr>
            <p:ph type="sldNum" sz="quarter" idx="12"/>
          </p:nvPr>
        </p:nvSpPr>
        <p:spPr/>
        <p:txBody>
          <a:bodyPr/>
          <a:lstStyle/>
          <a:p>
            <a:fld id="{416D8084-7B80-402C-89D0-55855C7D9247}" type="slidenum">
              <a:rPr kumimoji="1" lang="ja-JP" altLang="en-US" smtClean="0"/>
              <a:t>‹#›</a:t>
            </a:fld>
            <a:endParaRPr kumimoji="1" lang="ja-JP" altLang="en-US"/>
          </a:p>
        </p:txBody>
      </p:sp>
    </p:spTree>
    <p:extLst>
      <p:ext uri="{BB962C8B-B14F-4D97-AF65-F5344CB8AC3E}">
        <p14:creationId xmlns:p14="http://schemas.microsoft.com/office/powerpoint/2010/main" val="1124459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A0D2A7-89D0-ACDB-8258-85F1C743CD2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F379C1C-8098-46F1-6970-BDB07EBB2F30}"/>
              </a:ext>
            </a:extLst>
          </p:cNvPr>
          <p:cNvSpPr>
            <a:spLocks noGrp="1"/>
          </p:cNvSpPr>
          <p:nvPr>
            <p:ph type="dt" sz="half" idx="10"/>
          </p:nvPr>
        </p:nvSpPr>
        <p:spPr/>
        <p:txBody>
          <a:bodyPr/>
          <a:lstStyle/>
          <a:p>
            <a:fld id="{68FC6783-D81C-4AB5-A0D0-762C78B0279F}" type="datetime1">
              <a:rPr kumimoji="1" lang="ja-JP" altLang="en-US" smtClean="0"/>
              <a:t>2024/5/22</a:t>
            </a:fld>
            <a:endParaRPr kumimoji="1" lang="ja-JP" altLang="en-US"/>
          </a:p>
        </p:txBody>
      </p:sp>
      <p:sp>
        <p:nvSpPr>
          <p:cNvPr id="4" name="フッター プレースホルダー 3">
            <a:extLst>
              <a:ext uri="{FF2B5EF4-FFF2-40B4-BE49-F238E27FC236}">
                <a16:creationId xmlns:a16="http://schemas.microsoft.com/office/drawing/2014/main" id="{BB274C2E-4439-F605-74BC-18A9F77F6FD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14FDE7F-52EA-4526-EE25-E11343482AA6}"/>
              </a:ext>
            </a:extLst>
          </p:cNvPr>
          <p:cNvSpPr>
            <a:spLocks noGrp="1"/>
          </p:cNvSpPr>
          <p:nvPr>
            <p:ph type="sldNum" sz="quarter" idx="12"/>
          </p:nvPr>
        </p:nvSpPr>
        <p:spPr/>
        <p:txBody>
          <a:bodyPr/>
          <a:lstStyle/>
          <a:p>
            <a:fld id="{416D8084-7B80-402C-89D0-55855C7D9247}" type="slidenum">
              <a:rPr kumimoji="1" lang="ja-JP" altLang="en-US" smtClean="0"/>
              <a:t>‹#›</a:t>
            </a:fld>
            <a:endParaRPr kumimoji="1" lang="ja-JP" altLang="en-US"/>
          </a:p>
        </p:txBody>
      </p:sp>
    </p:spTree>
    <p:extLst>
      <p:ext uri="{BB962C8B-B14F-4D97-AF65-F5344CB8AC3E}">
        <p14:creationId xmlns:p14="http://schemas.microsoft.com/office/powerpoint/2010/main" val="3908014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0259762-DD12-8BF9-CFAB-80C86470496B}"/>
              </a:ext>
            </a:extLst>
          </p:cNvPr>
          <p:cNvSpPr>
            <a:spLocks noGrp="1"/>
          </p:cNvSpPr>
          <p:nvPr>
            <p:ph type="dt" sz="half" idx="10"/>
          </p:nvPr>
        </p:nvSpPr>
        <p:spPr/>
        <p:txBody>
          <a:bodyPr/>
          <a:lstStyle/>
          <a:p>
            <a:fld id="{FA303523-E539-4155-BA79-34ED5BB50B19}" type="datetime1">
              <a:rPr kumimoji="1" lang="ja-JP" altLang="en-US" smtClean="0"/>
              <a:t>2024/5/22</a:t>
            </a:fld>
            <a:endParaRPr kumimoji="1" lang="ja-JP" altLang="en-US"/>
          </a:p>
        </p:txBody>
      </p:sp>
      <p:sp>
        <p:nvSpPr>
          <p:cNvPr id="3" name="フッター プレースホルダー 2">
            <a:extLst>
              <a:ext uri="{FF2B5EF4-FFF2-40B4-BE49-F238E27FC236}">
                <a16:creationId xmlns:a16="http://schemas.microsoft.com/office/drawing/2014/main" id="{A4346171-E6BA-2FD4-2BCE-F027868E666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6BF5604-6BDD-6FD6-F03A-3A1250B10354}"/>
              </a:ext>
            </a:extLst>
          </p:cNvPr>
          <p:cNvSpPr>
            <a:spLocks noGrp="1"/>
          </p:cNvSpPr>
          <p:nvPr>
            <p:ph type="sldNum" sz="quarter" idx="12"/>
          </p:nvPr>
        </p:nvSpPr>
        <p:spPr/>
        <p:txBody>
          <a:bodyPr/>
          <a:lstStyle/>
          <a:p>
            <a:fld id="{416D8084-7B80-402C-89D0-55855C7D9247}" type="slidenum">
              <a:rPr kumimoji="1" lang="ja-JP" altLang="en-US" smtClean="0"/>
              <a:t>‹#›</a:t>
            </a:fld>
            <a:endParaRPr kumimoji="1" lang="ja-JP" altLang="en-US"/>
          </a:p>
        </p:txBody>
      </p:sp>
    </p:spTree>
    <p:extLst>
      <p:ext uri="{BB962C8B-B14F-4D97-AF65-F5344CB8AC3E}">
        <p14:creationId xmlns:p14="http://schemas.microsoft.com/office/powerpoint/2010/main" val="428398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B7E386-A32A-9FF5-4BB9-68E26754698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F2F1527-A6F5-1EAA-9D08-CBF66E73FB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E4AAC64-2BB2-A34A-EF56-AC2E306EC7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CE24B7A-8854-832A-73DE-D84299C4689D}"/>
              </a:ext>
            </a:extLst>
          </p:cNvPr>
          <p:cNvSpPr>
            <a:spLocks noGrp="1"/>
          </p:cNvSpPr>
          <p:nvPr>
            <p:ph type="dt" sz="half" idx="10"/>
          </p:nvPr>
        </p:nvSpPr>
        <p:spPr/>
        <p:txBody>
          <a:bodyPr/>
          <a:lstStyle/>
          <a:p>
            <a:fld id="{8111AF0E-ACCD-453E-9E26-6D4FB1219AEE}" type="datetime1">
              <a:rPr kumimoji="1" lang="ja-JP" altLang="en-US" smtClean="0"/>
              <a:t>2024/5/22</a:t>
            </a:fld>
            <a:endParaRPr kumimoji="1" lang="ja-JP" altLang="en-US"/>
          </a:p>
        </p:txBody>
      </p:sp>
      <p:sp>
        <p:nvSpPr>
          <p:cNvPr id="6" name="フッター プレースホルダー 5">
            <a:extLst>
              <a:ext uri="{FF2B5EF4-FFF2-40B4-BE49-F238E27FC236}">
                <a16:creationId xmlns:a16="http://schemas.microsoft.com/office/drawing/2014/main" id="{EF4D7692-E468-F139-0D83-19E4F5D3B67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FC180B5-6496-6AD0-8A00-A48D0B2A12CC}"/>
              </a:ext>
            </a:extLst>
          </p:cNvPr>
          <p:cNvSpPr>
            <a:spLocks noGrp="1"/>
          </p:cNvSpPr>
          <p:nvPr>
            <p:ph type="sldNum" sz="quarter" idx="12"/>
          </p:nvPr>
        </p:nvSpPr>
        <p:spPr/>
        <p:txBody>
          <a:bodyPr/>
          <a:lstStyle/>
          <a:p>
            <a:fld id="{416D8084-7B80-402C-89D0-55855C7D9247}" type="slidenum">
              <a:rPr kumimoji="1" lang="ja-JP" altLang="en-US" smtClean="0"/>
              <a:t>‹#›</a:t>
            </a:fld>
            <a:endParaRPr kumimoji="1" lang="ja-JP" altLang="en-US"/>
          </a:p>
        </p:txBody>
      </p:sp>
    </p:spTree>
    <p:extLst>
      <p:ext uri="{BB962C8B-B14F-4D97-AF65-F5344CB8AC3E}">
        <p14:creationId xmlns:p14="http://schemas.microsoft.com/office/powerpoint/2010/main" val="4215736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B66296-70D4-53AD-1B7D-A459761B6CE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C3287CE-13B8-93DC-55CC-14D9C1EC2C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6EFBDA8-3284-9475-8B79-A6D0D06113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24F5C15-229D-D94C-7C3E-D6DD578228F0}"/>
              </a:ext>
            </a:extLst>
          </p:cNvPr>
          <p:cNvSpPr>
            <a:spLocks noGrp="1"/>
          </p:cNvSpPr>
          <p:nvPr>
            <p:ph type="dt" sz="half" idx="10"/>
          </p:nvPr>
        </p:nvSpPr>
        <p:spPr/>
        <p:txBody>
          <a:bodyPr/>
          <a:lstStyle/>
          <a:p>
            <a:fld id="{FD6C35EB-5EEA-44BB-8C7E-E101E17F9821}" type="datetime1">
              <a:rPr kumimoji="1" lang="ja-JP" altLang="en-US" smtClean="0"/>
              <a:t>2024/5/22</a:t>
            </a:fld>
            <a:endParaRPr kumimoji="1" lang="ja-JP" altLang="en-US"/>
          </a:p>
        </p:txBody>
      </p:sp>
      <p:sp>
        <p:nvSpPr>
          <p:cNvPr id="6" name="フッター プレースホルダー 5">
            <a:extLst>
              <a:ext uri="{FF2B5EF4-FFF2-40B4-BE49-F238E27FC236}">
                <a16:creationId xmlns:a16="http://schemas.microsoft.com/office/drawing/2014/main" id="{04729940-8B18-9F3A-472D-1DAA6875BE4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49FED60-1CFE-E5EE-88F9-A9C64C01929B}"/>
              </a:ext>
            </a:extLst>
          </p:cNvPr>
          <p:cNvSpPr>
            <a:spLocks noGrp="1"/>
          </p:cNvSpPr>
          <p:nvPr>
            <p:ph type="sldNum" sz="quarter" idx="12"/>
          </p:nvPr>
        </p:nvSpPr>
        <p:spPr/>
        <p:txBody>
          <a:bodyPr/>
          <a:lstStyle/>
          <a:p>
            <a:fld id="{416D8084-7B80-402C-89D0-55855C7D9247}" type="slidenum">
              <a:rPr kumimoji="1" lang="ja-JP" altLang="en-US" smtClean="0"/>
              <a:t>‹#›</a:t>
            </a:fld>
            <a:endParaRPr kumimoji="1" lang="ja-JP" altLang="en-US"/>
          </a:p>
        </p:txBody>
      </p:sp>
    </p:spTree>
    <p:extLst>
      <p:ext uri="{BB962C8B-B14F-4D97-AF65-F5344CB8AC3E}">
        <p14:creationId xmlns:p14="http://schemas.microsoft.com/office/powerpoint/2010/main" val="3364316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7393139-F202-85E1-2401-20F6AF9723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6403624-2F0E-4613-CE71-827B1F74A7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8260B28-C018-CD41-9550-AB684D4667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C9D4B78-E4DF-4786-ACAB-C6142FC1FE11}" type="datetime1">
              <a:rPr kumimoji="1" lang="ja-JP" altLang="en-US" smtClean="0"/>
              <a:t>2024/5/22</a:t>
            </a:fld>
            <a:endParaRPr kumimoji="1" lang="ja-JP" altLang="en-US"/>
          </a:p>
        </p:txBody>
      </p:sp>
      <p:sp>
        <p:nvSpPr>
          <p:cNvPr id="5" name="フッター プレースホルダー 4">
            <a:extLst>
              <a:ext uri="{FF2B5EF4-FFF2-40B4-BE49-F238E27FC236}">
                <a16:creationId xmlns:a16="http://schemas.microsoft.com/office/drawing/2014/main" id="{A6FF1161-7DB0-8DAA-80D3-258BCE2B1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B111BBC-E316-A3FF-8397-95AC8EC2A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16D8084-7B80-402C-89D0-55855C7D9247}" type="slidenum">
              <a:rPr kumimoji="1" lang="ja-JP" altLang="en-US" smtClean="0"/>
              <a:t>‹#›</a:t>
            </a:fld>
            <a:endParaRPr kumimoji="1" lang="ja-JP" altLang="en-US"/>
          </a:p>
        </p:txBody>
      </p:sp>
    </p:spTree>
    <p:extLst>
      <p:ext uri="{BB962C8B-B14F-4D97-AF65-F5344CB8AC3E}">
        <p14:creationId xmlns:p14="http://schemas.microsoft.com/office/powerpoint/2010/main" val="984780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6.wmf"/><Relationship Id="rId7" Type="http://schemas.openxmlformats.org/officeDocument/2006/relationships/image" Target="../media/image8.wmf"/><Relationship Id="rId2" Type="http://schemas.openxmlformats.org/officeDocument/2006/relationships/oleObject" Target="../embeddings/oleObject5.bin"/><Relationship Id="rId1" Type="http://schemas.openxmlformats.org/officeDocument/2006/relationships/slideLayout" Target="../slideLayouts/slideLayout2.xml"/><Relationship Id="rId6" Type="http://schemas.openxmlformats.org/officeDocument/2006/relationships/oleObject" Target="../embeddings/oleObject7.bin"/><Relationship Id="rId5" Type="http://schemas.openxmlformats.org/officeDocument/2006/relationships/image" Target="../media/image7.wmf"/><Relationship Id="rId4" Type="http://schemas.openxmlformats.org/officeDocument/2006/relationships/oleObject" Target="../embeddings/oleObject6.bin"/><Relationship Id="rId9" Type="http://schemas.openxmlformats.org/officeDocument/2006/relationships/image" Target="../media/image9.wmf"/></Relationships>
</file>

<file path=ppt/slides/_rels/slide1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9.bin"/><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oleObject" Target="../embeddings/oleObject10.bin"/></Relationships>
</file>

<file path=ppt/slides/_rels/slide1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2.wmf"/><Relationship Id="rId7"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3.wmf"/><Relationship Id="rId4" Type="http://schemas.openxmlformats.org/officeDocument/2006/relationships/oleObject" Target="../embeddings/oleObject2.bin"/><Relationship Id="rId9"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CE3EAF-4EE4-AEF0-2E0D-68FFE4757F3A}"/>
              </a:ext>
            </a:extLst>
          </p:cNvPr>
          <p:cNvSpPr>
            <a:spLocks noGrp="1"/>
          </p:cNvSpPr>
          <p:nvPr>
            <p:ph type="ctrTitle"/>
          </p:nvPr>
        </p:nvSpPr>
        <p:spPr/>
        <p:txBody>
          <a:bodyPr>
            <a:normAutofit/>
          </a:bodyPr>
          <a:lstStyle/>
          <a:p>
            <a:r>
              <a:rPr kumimoji="1" lang="ja-JP" altLang="en-US" sz="4400" dirty="0"/>
              <a:t>統制能力の自己申告と</a:t>
            </a:r>
            <a:br>
              <a:rPr kumimoji="1" lang="en-US" altLang="ja-JP" sz="4400" dirty="0"/>
            </a:br>
            <a:r>
              <a:rPr kumimoji="1" lang="ja-JP" altLang="en-US" sz="4400" dirty="0"/>
              <a:t>報酬契約へのコミットメント戦略</a:t>
            </a:r>
          </a:p>
        </p:txBody>
      </p:sp>
      <p:sp>
        <p:nvSpPr>
          <p:cNvPr id="3" name="字幕 2">
            <a:extLst>
              <a:ext uri="{FF2B5EF4-FFF2-40B4-BE49-F238E27FC236}">
                <a16:creationId xmlns:a16="http://schemas.microsoft.com/office/drawing/2014/main" id="{9ED3155A-DE1C-3439-F3C5-ADABE27098FB}"/>
              </a:ext>
            </a:extLst>
          </p:cNvPr>
          <p:cNvSpPr>
            <a:spLocks noGrp="1"/>
          </p:cNvSpPr>
          <p:nvPr>
            <p:ph type="subTitle" idx="1"/>
          </p:nvPr>
        </p:nvSpPr>
        <p:spPr/>
        <p:txBody>
          <a:bodyPr/>
          <a:lstStyle/>
          <a:p>
            <a:r>
              <a:rPr kumimoji="1" lang="ja-JP" altLang="en-US" dirty="0"/>
              <a:t>早稲田大学</a:t>
            </a:r>
            <a:endParaRPr kumimoji="1" lang="en-US" altLang="ja-JP" dirty="0"/>
          </a:p>
          <a:p>
            <a:r>
              <a:rPr kumimoji="1" lang="ja-JP" altLang="en-US" dirty="0"/>
              <a:t>鈴木孝則</a:t>
            </a:r>
            <a:endParaRPr kumimoji="1" lang="en-US" altLang="ja-JP" dirty="0"/>
          </a:p>
          <a:p>
            <a:r>
              <a:rPr kumimoji="1" lang="ja-JP" altLang="en-US" dirty="0"/>
              <a:t>令和</a:t>
            </a:r>
            <a:r>
              <a:rPr kumimoji="1" lang="en-US" altLang="ja-JP" dirty="0"/>
              <a:t>6</a:t>
            </a:r>
            <a:r>
              <a:rPr kumimoji="1" lang="ja-JP" altLang="en-US" dirty="0"/>
              <a:t>年</a:t>
            </a:r>
            <a:r>
              <a:rPr kumimoji="1" lang="en-US" altLang="ja-JP" dirty="0"/>
              <a:t>5</a:t>
            </a:r>
            <a:r>
              <a:rPr kumimoji="1" lang="ja-JP" altLang="en-US" dirty="0"/>
              <a:t>月</a:t>
            </a:r>
            <a:r>
              <a:rPr kumimoji="1" lang="en-US" altLang="ja-JP" dirty="0"/>
              <a:t>19</a:t>
            </a:r>
            <a:r>
              <a:rPr kumimoji="1" lang="ja-JP" altLang="en-US" dirty="0"/>
              <a:t>日</a:t>
            </a:r>
            <a:r>
              <a:rPr kumimoji="1" lang="en-US" altLang="ja-JP" dirty="0"/>
              <a:t>(</a:t>
            </a:r>
            <a:r>
              <a:rPr kumimoji="1" lang="ja-JP" altLang="en-US" dirty="0"/>
              <a:t>日</a:t>
            </a:r>
            <a:r>
              <a:rPr kumimoji="1" lang="en-US" altLang="ja-JP" dirty="0"/>
              <a:t>)</a:t>
            </a:r>
            <a:endParaRPr kumimoji="1" lang="ja-JP" altLang="en-US" dirty="0"/>
          </a:p>
        </p:txBody>
      </p:sp>
      <p:sp>
        <p:nvSpPr>
          <p:cNvPr id="4" name="スライド番号プレースホルダー 3">
            <a:extLst>
              <a:ext uri="{FF2B5EF4-FFF2-40B4-BE49-F238E27FC236}">
                <a16:creationId xmlns:a16="http://schemas.microsoft.com/office/drawing/2014/main" id="{E98DB7D8-0B13-25CA-6E0F-45B71AE78146}"/>
              </a:ext>
            </a:extLst>
          </p:cNvPr>
          <p:cNvSpPr>
            <a:spLocks noGrp="1"/>
          </p:cNvSpPr>
          <p:nvPr>
            <p:ph type="sldNum" sz="quarter" idx="12"/>
          </p:nvPr>
        </p:nvSpPr>
        <p:spPr/>
        <p:txBody>
          <a:bodyPr/>
          <a:lstStyle/>
          <a:p>
            <a:fld id="{416D8084-7B80-402C-89D0-55855C7D9247}" type="slidenum">
              <a:rPr kumimoji="1" lang="ja-JP" altLang="en-US" smtClean="0"/>
              <a:t>1</a:t>
            </a:fld>
            <a:endParaRPr kumimoji="1" lang="ja-JP" altLang="en-US"/>
          </a:p>
        </p:txBody>
      </p:sp>
      <p:sp>
        <p:nvSpPr>
          <p:cNvPr id="5" name="日付プレースホルダー 4">
            <a:extLst>
              <a:ext uri="{FF2B5EF4-FFF2-40B4-BE49-F238E27FC236}">
                <a16:creationId xmlns:a16="http://schemas.microsoft.com/office/drawing/2014/main" id="{8CE2AEF0-9BBD-BAB9-A25F-1AD4A07012A1}"/>
              </a:ext>
            </a:extLst>
          </p:cNvPr>
          <p:cNvSpPr>
            <a:spLocks noGrp="1"/>
          </p:cNvSpPr>
          <p:nvPr>
            <p:ph type="dt" sz="half" idx="10"/>
          </p:nvPr>
        </p:nvSpPr>
        <p:spPr/>
        <p:txBody>
          <a:bodyPr/>
          <a:lstStyle/>
          <a:p>
            <a:fld id="{8E547AA4-A360-4B8B-91B3-B57EC5A5344A}" type="datetime1">
              <a:rPr kumimoji="1" lang="ja-JP" altLang="en-US" smtClean="0"/>
              <a:t>2024/5/22</a:t>
            </a:fld>
            <a:endParaRPr kumimoji="1" lang="ja-JP" altLang="en-US"/>
          </a:p>
        </p:txBody>
      </p:sp>
    </p:spTree>
    <p:extLst>
      <p:ext uri="{BB962C8B-B14F-4D97-AF65-F5344CB8AC3E}">
        <p14:creationId xmlns:p14="http://schemas.microsoft.com/office/powerpoint/2010/main" val="1118139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38A045-BF58-F5EC-5005-76B12C293C00}"/>
              </a:ext>
            </a:extLst>
          </p:cNvPr>
          <p:cNvSpPr>
            <a:spLocks noGrp="1"/>
          </p:cNvSpPr>
          <p:nvPr>
            <p:ph type="title"/>
          </p:nvPr>
        </p:nvSpPr>
        <p:spPr/>
        <p:txBody>
          <a:bodyPr/>
          <a:lstStyle/>
          <a:p>
            <a:r>
              <a:rPr kumimoji="1" lang="ja-JP" altLang="en-US" dirty="0"/>
              <a:t>モデルの設定：プレーヤー</a:t>
            </a:r>
          </a:p>
        </p:txBody>
      </p:sp>
      <p:sp>
        <p:nvSpPr>
          <p:cNvPr id="3" name="コンテンツ プレースホルダー 2">
            <a:extLst>
              <a:ext uri="{FF2B5EF4-FFF2-40B4-BE49-F238E27FC236}">
                <a16:creationId xmlns:a16="http://schemas.microsoft.com/office/drawing/2014/main" id="{205922A9-B603-5FF5-9A03-45E97E250F5F}"/>
              </a:ext>
            </a:extLst>
          </p:cNvPr>
          <p:cNvSpPr>
            <a:spLocks noGrp="1"/>
          </p:cNvSpPr>
          <p:nvPr>
            <p:ph idx="1"/>
          </p:nvPr>
        </p:nvSpPr>
        <p:spPr/>
        <p:txBody>
          <a:bodyPr/>
          <a:lstStyle/>
          <a:p>
            <a:r>
              <a:rPr kumimoji="1" lang="ja-JP" altLang="en-US" dirty="0"/>
              <a:t>株主（プリンシパル）の効用関数</a:t>
            </a:r>
            <a:endParaRPr kumimoji="1" lang="en-US" altLang="ja-JP" dirty="0"/>
          </a:p>
          <a:p>
            <a:endParaRPr lang="en-US" altLang="ja-JP" dirty="0"/>
          </a:p>
          <a:p>
            <a:r>
              <a:rPr kumimoji="1" lang="ja-JP" altLang="en-US" dirty="0"/>
              <a:t>経営者（エイジェント）の効用関数</a:t>
            </a:r>
            <a:endParaRPr kumimoji="1" lang="en-US" altLang="ja-JP" dirty="0"/>
          </a:p>
          <a:p>
            <a:endParaRPr lang="en-US" altLang="ja-JP" dirty="0"/>
          </a:p>
          <a:p>
            <a:r>
              <a:rPr kumimoji="1" lang="ja-JP" altLang="en-US" dirty="0"/>
              <a:t>エイジェントの統制能力</a:t>
            </a:r>
            <a:endParaRPr kumimoji="1" lang="en-US" altLang="ja-JP" dirty="0"/>
          </a:p>
          <a:p>
            <a:endParaRPr lang="en-US" altLang="ja-JP" dirty="0"/>
          </a:p>
          <a:p>
            <a:r>
              <a:rPr kumimoji="1" lang="ja-JP" altLang="en-US" dirty="0"/>
              <a:t>エイジェントの活動コスト</a:t>
            </a:r>
            <a:endParaRPr kumimoji="1" lang="en-US" altLang="ja-JP" dirty="0"/>
          </a:p>
          <a:p>
            <a:pPr marL="0" indent="0">
              <a:buNone/>
            </a:pPr>
            <a:endParaRPr kumimoji="1" lang="en-US" altLang="ja-JP" dirty="0"/>
          </a:p>
          <a:p>
            <a:pPr marL="0" indent="0">
              <a:buNone/>
            </a:pPr>
            <a:endParaRPr kumimoji="1" lang="ja-JP" altLang="en-US" dirty="0"/>
          </a:p>
        </p:txBody>
      </p:sp>
      <p:sp>
        <p:nvSpPr>
          <p:cNvPr id="4" name="日付プレースホルダー 3">
            <a:extLst>
              <a:ext uri="{FF2B5EF4-FFF2-40B4-BE49-F238E27FC236}">
                <a16:creationId xmlns:a16="http://schemas.microsoft.com/office/drawing/2014/main" id="{6ABD6223-9542-2BBA-2F8B-F50CB571C41E}"/>
              </a:ext>
            </a:extLst>
          </p:cNvPr>
          <p:cNvSpPr>
            <a:spLocks noGrp="1"/>
          </p:cNvSpPr>
          <p:nvPr>
            <p:ph type="dt" sz="half" idx="10"/>
          </p:nvPr>
        </p:nvSpPr>
        <p:spPr/>
        <p:txBody>
          <a:bodyPr/>
          <a:lstStyle/>
          <a:p>
            <a:fld id="{D3F1DF6B-88D5-4C80-A2BA-ACB6DBD5AD64}" type="datetime1">
              <a:rPr kumimoji="1" lang="ja-JP" altLang="en-US" smtClean="0"/>
              <a:t>2024/5/22</a:t>
            </a:fld>
            <a:endParaRPr kumimoji="1" lang="ja-JP" altLang="en-US"/>
          </a:p>
        </p:txBody>
      </p:sp>
      <p:sp>
        <p:nvSpPr>
          <p:cNvPr id="5" name="スライド番号プレースホルダー 4">
            <a:extLst>
              <a:ext uri="{FF2B5EF4-FFF2-40B4-BE49-F238E27FC236}">
                <a16:creationId xmlns:a16="http://schemas.microsoft.com/office/drawing/2014/main" id="{A8950FFF-80AD-3587-86E7-72EC1742ED0D}"/>
              </a:ext>
            </a:extLst>
          </p:cNvPr>
          <p:cNvSpPr>
            <a:spLocks noGrp="1"/>
          </p:cNvSpPr>
          <p:nvPr>
            <p:ph type="sldNum" sz="quarter" idx="12"/>
          </p:nvPr>
        </p:nvSpPr>
        <p:spPr/>
        <p:txBody>
          <a:bodyPr/>
          <a:lstStyle/>
          <a:p>
            <a:fld id="{416D8084-7B80-402C-89D0-55855C7D9247}" type="slidenum">
              <a:rPr kumimoji="1" lang="ja-JP" altLang="en-US" smtClean="0"/>
              <a:t>10</a:t>
            </a:fld>
            <a:endParaRPr kumimoji="1" lang="ja-JP" altLang="en-US"/>
          </a:p>
        </p:txBody>
      </p:sp>
      <p:graphicFrame>
        <p:nvGraphicFramePr>
          <p:cNvPr id="6" name="オブジェクト 5">
            <a:extLst>
              <a:ext uri="{FF2B5EF4-FFF2-40B4-BE49-F238E27FC236}">
                <a16:creationId xmlns:a16="http://schemas.microsoft.com/office/drawing/2014/main" id="{2D3651E7-98A4-574A-2984-0F3EA4DEEE35}"/>
              </a:ext>
            </a:extLst>
          </p:cNvPr>
          <p:cNvGraphicFramePr>
            <a:graphicFrameLocks noChangeAspect="1"/>
          </p:cNvGraphicFramePr>
          <p:nvPr>
            <p:extLst>
              <p:ext uri="{D42A27DB-BD31-4B8C-83A1-F6EECF244321}">
                <p14:modId xmlns:p14="http://schemas.microsoft.com/office/powerpoint/2010/main" val="1758132040"/>
              </p:ext>
            </p:extLst>
          </p:nvPr>
        </p:nvGraphicFramePr>
        <p:xfrm>
          <a:off x="1458913" y="2249536"/>
          <a:ext cx="1200150" cy="600075"/>
        </p:xfrm>
        <a:graphic>
          <a:graphicData uri="http://schemas.openxmlformats.org/presentationml/2006/ole">
            <mc:AlternateContent xmlns:mc="http://schemas.openxmlformats.org/markup-compatibility/2006">
              <mc:Choice xmlns:v="urn:schemas-microsoft-com:vml" Requires="v">
                <p:oleObj name="Equation" r:id="rId2" imgW="507960" imgH="253800" progId="Equation.DSMT4">
                  <p:embed/>
                </p:oleObj>
              </mc:Choice>
              <mc:Fallback>
                <p:oleObj name="Equation" r:id="rId2" imgW="507960" imgH="253800" progId="Equation.DSMT4">
                  <p:embed/>
                  <p:pic>
                    <p:nvPicPr>
                      <p:cNvPr id="6" name="オブジェクト 5">
                        <a:extLst>
                          <a:ext uri="{FF2B5EF4-FFF2-40B4-BE49-F238E27FC236}">
                            <a16:creationId xmlns:a16="http://schemas.microsoft.com/office/drawing/2014/main" id="{2D3651E7-98A4-574A-2984-0F3EA4DEEE35}"/>
                          </a:ext>
                        </a:extLst>
                      </p:cNvPr>
                      <p:cNvPicPr/>
                      <p:nvPr/>
                    </p:nvPicPr>
                    <p:blipFill>
                      <a:blip r:embed="rId3"/>
                      <a:stretch>
                        <a:fillRect/>
                      </a:stretch>
                    </p:blipFill>
                    <p:spPr>
                      <a:xfrm>
                        <a:off x="1458913" y="2249536"/>
                        <a:ext cx="1200150" cy="600075"/>
                      </a:xfrm>
                      <a:prstGeom prst="rect">
                        <a:avLst/>
                      </a:prstGeom>
                    </p:spPr>
                  </p:pic>
                </p:oleObj>
              </mc:Fallback>
            </mc:AlternateContent>
          </a:graphicData>
        </a:graphic>
      </p:graphicFrame>
      <p:graphicFrame>
        <p:nvGraphicFramePr>
          <p:cNvPr id="7" name="オブジェクト 6">
            <a:extLst>
              <a:ext uri="{FF2B5EF4-FFF2-40B4-BE49-F238E27FC236}">
                <a16:creationId xmlns:a16="http://schemas.microsoft.com/office/drawing/2014/main" id="{0CB942BE-498C-3143-C6B9-C9B87FEA7C5A}"/>
              </a:ext>
            </a:extLst>
          </p:cNvPr>
          <p:cNvGraphicFramePr>
            <a:graphicFrameLocks noChangeAspect="1"/>
          </p:cNvGraphicFramePr>
          <p:nvPr>
            <p:extLst>
              <p:ext uri="{D42A27DB-BD31-4B8C-83A1-F6EECF244321}">
                <p14:modId xmlns:p14="http://schemas.microsoft.com/office/powerpoint/2010/main" val="3200322970"/>
              </p:ext>
            </p:extLst>
          </p:nvPr>
        </p:nvGraphicFramePr>
        <p:xfrm>
          <a:off x="1458913" y="3278910"/>
          <a:ext cx="2490787" cy="600075"/>
        </p:xfrm>
        <a:graphic>
          <a:graphicData uri="http://schemas.openxmlformats.org/presentationml/2006/ole">
            <mc:AlternateContent xmlns:mc="http://schemas.openxmlformats.org/markup-compatibility/2006">
              <mc:Choice xmlns:v="urn:schemas-microsoft-com:vml" Requires="v">
                <p:oleObj name="Equation" r:id="rId4" imgW="1054080" imgH="253800" progId="Equation.DSMT4">
                  <p:embed/>
                </p:oleObj>
              </mc:Choice>
              <mc:Fallback>
                <p:oleObj name="Equation" r:id="rId4" imgW="1054080" imgH="253800" progId="Equation.DSMT4">
                  <p:embed/>
                  <p:pic>
                    <p:nvPicPr>
                      <p:cNvPr id="7" name="オブジェクト 6">
                        <a:extLst>
                          <a:ext uri="{FF2B5EF4-FFF2-40B4-BE49-F238E27FC236}">
                            <a16:creationId xmlns:a16="http://schemas.microsoft.com/office/drawing/2014/main" id="{0CB942BE-498C-3143-C6B9-C9B87FEA7C5A}"/>
                          </a:ext>
                        </a:extLst>
                      </p:cNvPr>
                      <p:cNvPicPr/>
                      <p:nvPr/>
                    </p:nvPicPr>
                    <p:blipFill>
                      <a:blip r:embed="rId5"/>
                      <a:stretch>
                        <a:fillRect/>
                      </a:stretch>
                    </p:blipFill>
                    <p:spPr>
                      <a:xfrm>
                        <a:off x="1458913" y="3278910"/>
                        <a:ext cx="2490787" cy="600075"/>
                      </a:xfrm>
                      <a:prstGeom prst="rect">
                        <a:avLst/>
                      </a:prstGeom>
                    </p:spPr>
                  </p:pic>
                </p:oleObj>
              </mc:Fallback>
            </mc:AlternateContent>
          </a:graphicData>
        </a:graphic>
      </p:graphicFrame>
      <p:graphicFrame>
        <p:nvGraphicFramePr>
          <p:cNvPr id="9" name="オブジェクト 8">
            <a:extLst>
              <a:ext uri="{FF2B5EF4-FFF2-40B4-BE49-F238E27FC236}">
                <a16:creationId xmlns:a16="http://schemas.microsoft.com/office/drawing/2014/main" id="{1EF4C824-E198-D865-4C63-237128B347C8}"/>
              </a:ext>
            </a:extLst>
          </p:cNvPr>
          <p:cNvGraphicFramePr>
            <a:graphicFrameLocks noChangeAspect="1"/>
          </p:cNvGraphicFramePr>
          <p:nvPr>
            <p:extLst>
              <p:ext uri="{D42A27DB-BD31-4B8C-83A1-F6EECF244321}">
                <p14:modId xmlns:p14="http://schemas.microsoft.com/office/powerpoint/2010/main" val="2289422328"/>
              </p:ext>
            </p:extLst>
          </p:nvPr>
        </p:nvGraphicFramePr>
        <p:xfrm>
          <a:off x="1458913" y="4285480"/>
          <a:ext cx="3146425" cy="600075"/>
        </p:xfrm>
        <a:graphic>
          <a:graphicData uri="http://schemas.openxmlformats.org/presentationml/2006/ole">
            <mc:AlternateContent xmlns:mc="http://schemas.openxmlformats.org/markup-compatibility/2006">
              <mc:Choice xmlns:v="urn:schemas-microsoft-com:vml" Requires="v">
                <p:oleObj name="Equation" r:id="rId6" imgW="1333440" imgH="253800" progId="Equation.DSMT4">
                  <p:embed/>
                </p:oleObj>
              </mc:Choice>
              <mc:Fallback>
                <p:oleObj name="Equation" r:id="rId6" imgW="1333440" imgH="253800" progId="Equation.DSMT4">
                  <p:embed/>
                  <p:pic>
                    <p:nvPicPr>
                      <p:cNvPr id="9" name="オブジェクト 8">
                        <a:extLst>
                          <a:ext uri="{FF2B5EF4-FFF2-40B4-BE49-F238E27FC236}">
                            <a16:creationId xmlns:a16="http://schemas.microsoft.com/office/drawing/2014/main" id="{1EF4C824-E198-D865-4C63-237128B347C8}"/>
                          </a:ext>
                        </a:extLst>
                      </p:cNvPr>
                      <p:cNvPicPr/>
                      <p:nvPr/>
                    </p:nvPicPr>
                    <p:blipFill>
                      <a:blip r:embed="rId7"/>
                      <a:stretch>
                        <a:fillRect/>
                      </a:stretch>
                    </p:blipFill>
                    <p:spPr>
                      <a:xfrm>
                        <a:off x="1458913" y="4285480"/>
                        <a:ext cx="3146425" cy="600075"/>
                      </a:xfrm>
                      <a:prstGeom prst="rect">
                        <a:avLst/>
                      </a:prstGeom>
                    </p:spPr>
                  </p:pic>
                </p:oleObj>
              </mc:Fallback>
            </mc:AlternateContent>
          </a:graphicData>
        </a:graphic>
      </p:graphicFrame>
      <p:graphicFrame>
        <p:nvGraphicFramePr>
          <p:cNvPr id="8" name="オブジェクト 7">
            <a:extLst>
              <a:ext uri="{FF2B5EF4-FFF2-40B4-BE49-F238E27FC236}">
                <a16:creationId xmlns:a16="http://schemas.microsoft.com/office/drawing/2014/main" id="{DE1C9639-7B56-A399-DFAB-644B0CF126F5}"/>
              </a:ext>
            </a:extLst>
          </p:cNvPr>
          <p:cNvGraphicFramePr>
            <a:graphicFrameLocks noChangeAspect="1"/>
          </p:cNvGraphicFramePr>
          <p:nvPr>
            <p:extLst>
              <p:ext uri="{D42A27DB-BD31-4B8C-83A1-F6EECF244321}">
                <p14:modId xmlns:p14="http://schemas.microsoft.com/office/powerpoint/2010/main" val="1527298846"/>
              </p:ext>
            </p:extLst>
          </p:nvPr>
        </p:nvGraphicFramePr>
        <p:xfrm>
          <a:off x="1414462" y="5292050"/>
          <a:ext cx="1617663" cy="930275"/>
        </p:xfrm>
        <a:graphic>
          <a:graphicData uri="http://schemas.openxmlformats.org/presentationml/2006/ole">
            <mc:AlternateContent xmlns:mc="http://schemas.openxmlformats.org/markup-compatibility/2006">
              <mc:Choice xmlns:v="urn:schemas-microsoft-com:vml" Requires="v">
                <p:oleObj name="Equation" r:id="rId8" imgW="685800" imgH="393480" progId="Equation.DSMT4">
                  <p:embed/>
                </p:oleObj>
              </mc:Choice>
              <mc:Fallback>
                <p:oleObj name="Equation" r:id="rId8" imgW="685800" imgH="393480" progId="Equation.DSMT4">
                  <p:embed/>
                  <p:pic>
                    <p:nvPicPr>
                      <p:cNvPr id="9" name="オブジェクト 8">
                        <a:extLst>
                          <a:ext uri="{FF2B5EF4-FFF2-40B4-BE49-F238E27FC236}">
                            <a16:creationId xmlns:a16="http://schemas.microsoft.com/office/drawing/2014/main" id="{1EF4C824-E198-D865-4C63-237128B347C8}"/>
                          </a:ext>
                        </a:extLst>
                      </p:cNvPr>
                      <p:cNvPicPr/>
                      <p:nvPr/>
                    </p:nvPicPr>
                    <p:blipFill>
                      <a:blip r:embed="rId9"/>
                      <a:stretch>
                        <a:fillRect/>
                      </a:stretch>
                    </p:blipFill>
                    <p:spPr>
                      <a:xfrm>
                        <a:off x="1414462" y="5292050"/>
                        <a:ext cx="1617663" cy="930275"/>
                      </a:xfrm>
                      <a:prstGeom prst="rect">
                        <a:avLst/>
                      </a:prstGeom>
                    </p:spPr>
                  </p:pic>
                </p:oleObj>
              </mc:Fallback>
            </mc:AlternateContent>
          </a:graphicData>
        </a:graphic>
      </p:graphicFrame>
    </p:spTree>
    <p:extLst>
      <p:ext uri="{BB962C8B-B14F-4D97-AF65-F5344CB8AC3E}">
        <p14:creationId xmlns:p14="http://schemas.microsoft.com/office/powerpoint/2010/main" val="1258910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C03CF5-F7E2-A67F-277B-B653BE27F001}"/>
              </a:ext>
            </a:extLst>
          </p:cNvPr>
          <p:cNvSpPr>
            <a:spLocks noGrp="1"/>
          </p:cNvSpPr>
          <p:nvPr>
            <p:ph type="title"/>
          </p:nvPr>
        </p:nvSpPr>
        <p:spPr/>
        <p:txBody>
          <a:bodyPr/>
          <a:lstStyle/>
          <a:p>
            <a:r>
              <a:rPr kumimoji="1" lang="ja-JP" altLang="en-US" dirty="0"/>
              <a:t>モデルの設定：プリンシパルの期待効用とエイジェントの確実性等価</a:t>
            </a:r>
          </a:p>
        </p:txBody>
      </p:sp>
      <p:sp>
        <p:nvSpPr>
          <p:cNvPr id="3" name="コンテンツ プレースホルダー 2">
            <a:extLst>
              <a:ext uri="{FF2B5EF4-FFF2-40B4-BE49-F238E27FC236}">
                <a16:creationId xmlns:a16="http://schemas.microsoft.com/office/drawing/2014/main" id="{C2E17350-1671-F4C1-B2CB-1FF90CB6EEDB}"/>
              </a:ext>
            </a:extLst>
          </p:cNvPr>
          <p:cNvSpPr>
            <a:spLocks noGrp="1"/>
          </p:cNvSpPr>
          <p:nvPr>
            <p:ph idx="1"/>
          </p:nvPr>
        </p:nvSpPr>
        <p:spPr/>
        <p:txBody>
          <a:bodyPr/>
          <a:lstStyle/>
          <a:p>
            <a:r>
              <a:rPr kumimoji="1" lang="ja-JP" altLang="en-US" dirty="0"/>
              <a:t>プリンシパルの期待効用</a:t>
            </a:r>
            <a:endParaRPr kumimoji="1" lang="en-US" altLang="ja-JP" dirty="0"/>
          </a:p>
          <a:p>
            <a:endParaRPr kumimoji="1" lang="en-US" altLang="ja-JP" dirty="0"/>
          </a:p>
          <a:p>
            <a:endParaRPr lang="en-US" altLang="ja-JP" dirty="0"/>
          </a:p>
          <a:p>
            <a:r>
              <a:rPr kumimoji="1" lang="ja-JP" altLang="en-US" dirty="0"/>
              <a:t>エイジェントの確実性等価</a:t>
            </a:r>
          </a:p>
        </p:txBody>
      </p:sp>
      <p:sp>
        <p:nvSpPr>
          <p:cNvPr id="4" name="日付プレースホルダー 3">
            <a:extLst>
              <a:ext uri="{FF2B5EF4-FFF2-40B4-BE49-F238E27FC236}">
                <a16:creationId xmlns:a16="http://schemas.microsoft.com/office/drawing/2014/main" id="{34DE6088-697D-7D7C-66CB-AA6EA2D615B4}"/>
              </a:ext>
            </a:extLst>
          </p:cNvPr>
          <p:cNvSpPr>
            <a:spLocks noGrp="1"/>
          </p:cNvSpPr>
          <p:nvPr>
            <p:ph type="dt" sz="half" idx="10"/>
          </p:nvPr>
        </p:nvSpPr>
        <p:spPr/>
        <p:txBody>
          <a:bodyPr/>
          <a:lstStyle/>
          <a:p>
            <a:fld id="{D3F1DF6B-88D5-4C80-A2BA-ACB6DBD5AD64}" type="datetime1">
              <a:rPr kumimoji="1" lang="ja-JP" altLang="en-US" smtClean="0"/>
              <a:t>2024/5/22</a:t>
            </a:fld>
            <a:endParaRPr kumimoji="1" lang="ja-JP" altLang="en-US"/>
          </a:p>
        </p:txBody>
      </p:sp>
      <p:sp>
        <p:nvSpPr>
          <p:cNvPr id="5" name="スライド番号プレースホルダー 4">
            <a:extLst>
              <a:ext uri="{FF2B5EF4-FFF2-40B4-BE49-F238E27FC236}">
                <a16:creationId xmlns:a16="http://schemas.microsoft.com/office/drawing/2014/main" id="{9471D170-2EF1-BAD9-EDA2-181A253691AE}"/>
              </a:ext>
            </a:extLst>
          </p:cNvPr>
          <p:cNvSpPr>
            <a:spLocks noGrp="1"/>
          </p:cNvSpPr>
          <p:nvPr>
            <p:ph type="sldNum" sz="quarter" idx="12"/>
          </p:nvPr>
        </p:nvSpPr>
        <p:spPr/>
        <p:txBody>
          <a:bodyPr/>
          <a:lstStyle/>
          <a:p>
            <a:fld id="{416D8084-7B80-402C-89D0-55855C7D9247}" type="slidenum">
              <a:rPr kumimoji="1" lang="ja-JP" altLang="en-US" smtClean="0"/>
              <a:t>11</a:t>
            </a:fld>
            <a:endParaRPr kumimoji="1" lang="ja-JP" altLang="en-US"/>
          </a:p>
        </p:txBody>
      </p:sp>
      <p:graphicFrame>
        <p:nvGraphicFramePr>
          <p:cNvPr id="6" name="コンテンツ プレースホルダー 10">
            <a:extLst>
              <a:ext uri="{FF2B5EF4-FFF2-40B4-BE49-F238E27FC236}">
                <a16:creationId xmlns:a16="http://schemas.microsoft.com/office/drawing/2014/main" id="{5D429540-3139-CF95-3A60-7B8BFED3997F}"/>
              </a:ext>
            </a:extLst>
          </p:cNvPr>
          <p:cNvGraphicFramePr>
            <a:graphicFrameLocks noChangeAspect="1"/>
          </p:cNvGraphicFramePr>
          <p:nvPr>
            <p:extLst>
              <p:ext uri="{D42A27DB-BD31-4B8C-83A1-F6EECF244321}">
                <p14:modId xmlns:p14="http://schemas.microsoft.com/office/powerpoint/2010/main" val="330976569"/>
              </p:ext>
            </p:extLst>
          </p:nvPr>
        </p:nvGraphicFramePr>
        <p:xfrm>
          <a:off x="1630363" y="3648075"/>
          <a:ext cx="6353175" cy="1198563"/>
        </p:xfrm>
        <a:graphic>
          <a:graphicData uri="http://schemas.openxmlformats.org/presentationml/2006/ole">
            <mc:AlternateContent xmlns:mc="http://schemas.openxmlformats.org/markup-compatibility/2006">
              <mc:Choice xmlns:v="urn:schemas-microsoft-com:vml" Requires="v">
                <p:oleObj name="Equation" r:id="rId2" imgW="2692080" imgH="507960" progId="Equation.DSMT4">
                  <p:embed/>
                </p:oleObj>
              </mc:Choice>
              <mc:Fallback>
                <p:oleObj name="Equation" r:id="rId2" imgW="2692080" imgH="507960" progId="Equation.DSMT4">
                  <p:embed/>
                  <p:pic>
                    <p:nvPicPr>
                      <p:cNvPr id="11" name="コンテンツ プレースホルダー 10">
                        <a:extLst>
                          <a:ext uri="{FF2B5EF4-FFF2-40B4-BE49-F238E27FC236}">
                            <a16:creationId xmlns:a16="http://schemas.microsoft.com/office/drawing/2014/main" id="{17161431-3472-5991-A767-123076F881D5}"/>
                          </a:ext>
                        </a:extLst>
                      </p:cNvPr>
                      <p:cNvPicPr/>
                      <p:nvPr/>
                    </p:nvPicPr>
                    <p:blipFill>
                      <a:blip r:embed="rId3"/>
                      <a:stretch>
                        <a:fillRect/>
                      </a:stretch>
                    </p:blipFill>
                    <p:spPr>
                      <a:xfrm>
                        <a:off x="1630363" y="3648075"/>
                        <a:ext cx="6353175" cy="1198563"/>
                      </a:xfrm>
                      <a:prstGeom prst="rect">
                        <a:avLst/>
                      </a:prstGeom>
                    </p:spPr>
                  </p:pic>
                </p:oleObj>
              </mc:Fallback>
            </mc:AlternateContent>
          </a:graphicData>
        </a:graphic>
      </p:graphicFrame>
      <p:graphicFrame>
        <p:nvGraphicFramePr>
          <p:cNvPr id="7" name="コンテンツ プレースホルダー 10">
            <a:extLst>
              <a:ext uri="{FF2B5EF4-FFF2-40B4-BE49-F238E27FC236}">
                <a16:creationId xmlns:a16="http://schemas.microsoft.com/office/drawing/2014/main" id="{3B2D9359-9C94-DF0B-3E01-14F8A29A7C1E}"/>
              </a:ext>
            </a:extLst>
          </p:cNvPr>
          <p:cNvGraphicFramePr>
            <a:graphicFrameLocks noChangeAspect="1"/>
          </p:cNvGraphicFramePr>
          <p:nvPr>
            <p:extLst>
              <p:ext uri="{D42A27DB-BD31-4B8C-83A1-F6EECF244321}">
                <p14:modId xmlns:p14="http://schemas.microsoft.com/office/powerpoint/2010/main" val="3368537776"/>
              </p:ext>
            </p:extLst>
          </p:nvPr>
        </p:nvGraphicFramePr>
        <p:xfrm>
          <a:off x="1615751" y="2436851"/>
          <a:ext cx="3446462" cy="600075"/>
        </p:xfrm>
        <a:graphic>
          <a:graphicData uri="http://schemas.openxmlformats.org/presentationml/2006/ole">
            <mc:AlternateContent xmlns:mc="http://schemas.openxmlformats.org/markup-compatibility/2006">
              <mc:Choice xmlns:v="urn:schemas-microsoft-com:vml" Requires="v">
                <p:oleObj name="Equation" r:id="rId4" imgW="1460160" imgH="253800" progId="Equation.DSMT4">
                  <p:embed/>
                </p:oleObj>
              </mc:Choice>
              <mc:Fallback>
                <p:oleObj name="Equation" r:id="rId4" imgW="1460160" imgH="253800" progId="Equation.DSMT4">
                  <p:embed/>
                  <p:pic>
                    <p:nvPicPr>
                      <p:cNvPr id="6" name="コンテンツ プレースホルダー 10">
                        <a:extLst>
                          <a:ext uri="{FF2B5EF4-FFF2-40B4-BE49-F238E27FC236}">
                            <a16:creationId xmlns:a16="http://schemas.microsoft.com/office/drawing/2014/main" id="{5D429540-3139-CF95-3A60-7B8BFED3997F}"/>
                          </a:ext>
                        </a:extLst>
                      </p:cNvPr>
                      <p:cNvPicPr/>
                      <p:nvPr/>
                    </p:nvPicPr>
                    <p:blipFill>
                      <a:blip r:embed="rId5"/>
                      <a:stretch>
                        <a:fillRect/>
                      </a:stretch>
                    </p:blipFill>
                    <p:spPr>
                      <a:xfrm>
                        <a:off x="1615751" y="2436851"/>
                        <a:ext cx="3446462" cy="600075"/>
                      </a:xfrm>
                      <a:prstGeom prst="rect">
                        <a:avLst/>
                      </a:prstGeom>
                    </p:spPr>
                  </p:pic>
                </p:oleObj>
              </mc:Fallback>
            </mc:AlternateContent>
          </a:graphicData>
        </a:graphic>
      </p:graphicFrame>
    </p:spTree>
    <p:extLst>
      <p:ext uri="{BB962C8B-B14F-4D97-AF65-F5344CB8AC3E}">
        <p14:creationId xmlns:p14="http://schemas.microsoft.com/office/powerpoint/2010/main" val="1741177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3B28FF-BD10-6159-99B4-3C9E6455572E}"/>
              </a:ext>
            </a:extLst>
          </p:cNvPr>
          <p:cNvSpPr>
            <a:spLocks noGrp="1"/>
          </p:cNvSpPr>
          <p:nvPr>
            <p:ph type="title"/>
          </p:nvPr>
        </p:nvSpPr>
        <p:spPr/>
        <p:txBody>
          <a:bodyPr/>
          <a:lstStyle/>
          <a:p>
            <a:r>
              <a:rPr kumimoji="1" lang="ja-JP" altLang="en-US" dirty="0"/>
              <a:t>モデルの設定：その他の設定</a:t>
            </a:r>
          </a:p>
        </p:txBody>
      </p:sp>
      <p:sp>
        <p:nvSpPr>
          <p:cNvPr id="3" name="コンテンツ プレースホルダー 2">
            <a:extLst>
              <a:ext uri="{FF2B5EF4-FFF2-40B4-BE49-F238E27FC236}">
                <a16:creationId xmlns:a16="http://schemas.microsoft.com/office/drawing/2014/main" id="{25C3F580-3801-0ADD-131A-5EE5BF57254A}"/>
              </a:ext>
            </a:extLst>
          </p:cNvPr>
          <p:cNvSpPr>
            <a:spLocks noGrp="1"/>
          </p:cNvSpPr>
          <p:nvPr>
            <p:ph idx="1"/>
          </p:nvPr>
        </p:nvSpPr>
        <p:spPr/>
        <p:txBody>
          <a:bodyPr/>
          <a:lstStyle/>
          <a:p>
            <a:r>
              <a:rPr kumimoji="1" lang="ja-JP" altLang="en-US" dirty="0"/>
              <a:t>エイジェントの留保賃金：</a:t>
            </a:r>
            <a:r>
              <a:rPr kumimoji="1" lang="en-US" altLang="ja-JP" dirty="0"/>
              <a:t>0</a:t>
            </a:r>
          </a:p>
          <a:p>
            <a:r>
              <a:rPr kumimoji="1" lang="ja-JP" altLang="en-US" dirty="0"/>
              <a:t>エイジェントの経営活動の観察可能性：観察不能</a:t>
            </a:r>
            <a:endParaRPr lang="en-US" altLang="ja-JP" dirty="0"/>
          </a:p>
          <a:p>
            <a:r>
              <a:rPr kumimoji="1" lang="ja-JP" altLang="en-US" dirty="0"/>
              <a:t>統制環境と生産性の関係</a:t>
            </a:r>
            <a:endParaRPr lang="en-US" altLang="ja-JP" dirty="0"/>
          </a:p>
          <a:p>
            <a:endParaRPr lang="en-US" altLang="ja-JP" dirty="0"/>
          </a:p>
          <a:p>
            <a:endParaRPr kumimoji="1" lang="en-US" altLang="ja-JP" dirty="0"/>
          </a:p>
        </p:txBody>
      </p:sp>
      <p:sp>
        <p:nvSpPr>
          <p:cNvPr id="4" name="日付プレースホルダー 3">
            <a:extLst>
              <a:ext uri="{FF2B5EF4-FFF2-40B4-BE49-F238E27FC236}">
                <a16:creationId xmlns:a16="http://schemas.microsoft.com/office/drawing/2014/main" id="{1FED99BE-8EE3-3D36-C1D5-3D745F5D2524}"/>
              </a:ext>
            </a:extLst>
          </p:cNvPr>
          <p:cNvSpPr>
            <a:spLocks noGrp="1"/>
          </p:cNvSpPr>
          <p:nvPr>
            <p:ph type="dt" sz="half" idx="10"/>
          </p:nvPr>
        </p:nvSpPr>
        <p:spPr/>
        <p:txBody>
          <a:bodyPr/>
          <a:lstStyle/>
          <a:p>
            <a:fld id="{D3F1DF6B-88D5-4C80-A2BA-ACB6DBD5AD64}" type="datetime1">
              <a:rPr kumimoji="1" lang="ja-JP" altLang="en-US" smtClean="0"/>
              <a:t>2024/5/22</a:t>
            </a:fld>
            <a:endParaRPr kumimoji="1" lang="ja-JP" altLang="en-US"/>
          </a:p>
        </p:txBody>
      </p:sp>
      <p:sp>
        <p:nvSpPr>
          <p:cNvPr id="5" name="スライド番号プレースホルダー 4">
            <a:extLst>
              <a:ext uri="{FF2B5EF4-FFF2-40B4-BE49-F238E27FC236}">
                <a16:creationId xmlns:a16="http://schemas.microsoft.com/office/drawing/2014/main" id="{39547A5A-3A38-9F5B-07B6-B9638ED34932}"/>
              </a:ext>
            </a:extLst>
          </p:cNvPr>
          <p:cNvSpPr>
            <a:spLocks noGrp="1"/>
          </p:cNvSpPr>
          <p:nvPr>
            <p:ph type="sldNum" sz="quarter" idx="12"/>
          </p:nvPr>
        </p:nvSpPr>
        <p:spPr/>
        <p:txBody>
          <a:bodyPr/>
          <a:lstStyle/>
          <a:p>
            <a:fld id="{416D8084-7B80-402C-89D0-55855C7D9247}" type="slidenum">
              <a:rPr kumimoji="1" lang="ja-JP" altLang="en-US" smtClean="0"/>
              <a:t>12</a:t>
            </a:fld>
            <a:endParaRPr kumimoji="1" lang="ja-JP" altLang="en-US"/>
          </a:p>
        </p:txBody>
      </p:sp>
      <p:graphicFrame>
        <p:nvGraphicFramePr>
          <p:cNvPr id="6" name="コンテンツ プレースホルダー 10">
            <a:extLst>
              <a:ext uri="{FF2B5EF4-FFF2-40B4-BE49-F238E27FC236}">
                <a16:creationId xmlns:a16="http://schemas.microsoft.com/office/drawing/2014/main" id="{93E421C0-A273-2FB9-E4E5-3533CD75DB87}"/>
              </a:ext>
            </a:extLst>
          </p:cNvPr>
          <p:cNvGraphicFramePr>
            <a:graphicFrameLocks noChangeAspect="1"/>
          </p:cNvGraphicFramePr>
          <p:nvPr>
            <p:extLst>
              <p:ext uri="{D42A27DB-BD31-4B8C-83A1-F6EECF244321}">
                <p14:modId xmlns:p14="http://schemas.microsoft.com/office/powerpoint/2010/main" val="4071204012"/>
              </p:ext>
            </p:extLst>
          </p:nvPr>
        </p:nvGraphicFramePr>
        <p:xfrm>
          <a:off x="1624806" y="3236167"/>
          <a:ext cx="1169987" cy="930275"/>
        </p:xfrm>
        <a:graphic>
          <a:graphicData uri="http://schemas.openxmlformats.org/presentationml/2006/ole">
            <mc:AlternateContent xmlns:mc="http://schemas.openxmlformats.org/markup-compatibility/2006">
              <mc:Choice xmlns:v="urn:schemas-microsoft-com:vml" Requires="v">
                <p:oleObj name="Equation" r:id="rId2" imgW="495000" imgH="393480" progId="Equation.DSMT4">
                  <p:embed/>
                </p:oleObj>
              </mc:Choice>
              <mc:Fallback>
                <p:oleObj name="Equation" r:id="rId2" imgW="495000" imgH="393480" progId="Equation.DSMT4">
                  <p:embed/>
                  <p:pic>
                    <p:nvPicPr>
                      <p:cNvPr id="7" name="コンテンツ プレースホルダー 10">
                        <a:extLst>
                          <a:ext uri="{FF2B5EF4-FFF2-40B4-BE49-F238E27FC236}">
                            <a16:creationId xmlns:a16="http://schemas.microsoft.com/office/drawing/2014/main" id="{3B2D9359-9C94-DF0B-3E01-14F8A29A7C1E}"/>
                          </a:ext>
                        </a:extLst>
                      </p:cNvPr>
                      <p:cNvPicPr/>
                      <p:nvPr/>
                    </p:nvPicPr>
                    <p:blipFill>
                      <a:blip r:embed="rId3"/>
                      <a:stretch>
                        <a:fillRect/>
                      </a:stretch>
                    </p:blipFill>
                    <p:spPr>
                      <a:xfrm>
                        <a:off x="1624806" y="3236167"/>
                        <a:ext cx="1169987" cy="930275"/>
                      </a:xfrm>
                      <a:prstGeom prst="rect">
                        <a:avLst/>
                      </a:prstGeom>
                    </p:spPr>
                  </p:pic>
                </p:oleObj>
              </mc:Fallback>
            </mc:AlternateContent>
          </a:graphicData>
        </a:graphic>
      </p:graphicFrame>
    </p:spTree>
    <p:extLst>
      <p:ext uri="{BB962C8B-B14F-4D97-AF65-F5344CB8AC3E}">
        <p14:creationId xmlns:p14="http://schemas.microsoft.com/office/powerpoint/2010/main" val="2947890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3BE239-F458-6D04-C4B3-172144228DD2}"/>
              </a:ext>
            </a:extLst>
          </p:cNvPr>
          <p:cNvSpPr>
            <a:spLocks noGrp="1"/>
          </p:cNvSpPr>
          <p:nvPr>
            <p:ph type="title"/>
          </p:nvPr>
        </p:nvSpPr>
        <p:spPr/>
        <p:txBody>
          <a:bodyPr/>
          <a:lstStyle/>
          <a:p>
            <a:r>
              <a:rPr kumimoji="1" lang="ja-JP" altLang="en-US" dirty="0"/>
              <a:t>統制能力が観察できる場合の報酬契約の設計プロセス</a:t>
            </a:r>
          </a:p>
        </p:txBody>
      </p:sp>
      <p:sp>
        <p:nvSpPr>
          <p:cNvPr id="3" name="コンテンツ プレースホルダー 2">
            <a:extLst>
              <a:ext uri="{FF2B5EF4-FFF2-40B4-BE49-F238E27FC236}">
                <a16:creationId xmlns:a16="http://schemas.microsoft.com/office/drawing/2014/main" id="{7994B6FB-2D5F-4C4A-395C-A0650BED7860}"/>
              </a:ext>
            </a:extLst>
          </p:cNvPr>
          <p:cNvSpPr>
            <a:spLocks noGrp="1"/>
          </p:cNvSpPr>
          <p:nvPr>
            <p:ph idx="1"/>
          </p:nvPr>
        </p:nvSpPr>
        <p:spPr/>
        <p:txBody>
          <a:bodyPr>
            <a:normAutofit fontScale="92500"/>
          </a:bodyPr>
          <a:lstStyle/>
          <a:p>
            <a:r>
              <a:rPr kumimoji="1" lang="ja-JP" altLang="en-US" dirty="0"/>
              <a:t>エイジェントの統制能力</a:t>
            </a:r>
            <a:r>
              <a:rPr kumimoji="1" lang="en-US" altLang="ja-JP" dirty="0"/>
              <a:t>θ</a:t>
            </a:r>
            <a:r>
              <a:rPr kumimoji="1" lang="ja-JP" altLang="en-US" dirty="0"/>
              <a:t>がプリンシパルから観察可能なため、エイジェントに</a:t>
            </a:r>
            <a:r>
              <a:rPr kumimoji="1" lang="en-US" altLang="ja-JP" dirty="0"/>
              <a:t>θ</a:t>
            </a:r>
            <a:r>
              <a:rPr kumimoji="1" lang="ja-JP" altLang="en-US" dirty="0"/>
              <a:t>に関する自己申告</a:t>
            </a:r>
            <a:r>
              <a:rPr kumimoji="1" lang="en-US" altLang="ja-JP" dirty="0"/>
              <a:t>η</a:t>
            </a:r>
            <a:r>
              <a:rPr kumimoji="1" lang="ja-JP" altLang="en-US" dirty="0"/>
              <a:t>を求める必要がない。</a:t>
            </a:r>
            <a:endParaRPr kumimoji="1" lang="en-US" altLang="ja-JP" dirty="0"/>
          </a:p>
          <a:p>
            <a:r>
              <a:rPr kumimoji="1" lang="ja-JP" altLang="en-US" dirty="0"/>
              <a:t>プリンシパルは、統制能力</a:t>
            </a:r>
            <a:r>
              <a:rPr kumimoji="1" lang="en-US" altLang="ja-JP" u="sng" dirty="0">
                <a:solidFill>
                  <a:srgbClr val="FF0000"/>
                </a:solidFill>
              </a:rPr>
              <a:t>θ</a:t>
            </a:r>
            <a:r>
              <a:rPr kumimoji="1" lang="ja-JP" altLang="en-US" dirty="0"/>
              <a:t>という情報と、会計情報システムから出力される業績指標</a:t>
            </a:r>
            <a:r>
              <a:rPr kumimoji="1" lang="en-US" altLang="ja-JP" u="sng" dirty="0">
                <a:solidFill>
                  <a:srgbClr val="FF0000"/>
                </a:solidFill>
              </a:rPr>
              <a:t>y</a:t>
            </a:r>
            <a:r>
              <a:rPr kumimoji="1" lang="ja-JP" altLang="en-US" dirty="0"/>
              <a:t>という情報の</a:t>
            </a:r>
            <a:r>
              <a:rPr kumimoji="1" lang="en-US" altLang="ja-JP" dirty="0"/>
              <a:t>2</a:t>
            </a:r>
            <a:r>
              <a:rPr kumimoji="1" lang="ja-JP" altLang="en-US" dirty="0"/>
              <a:t>つの情報を用いて、エイジェントの経営活動</a:t>
            </a:r>
            <a:r>
              <a:rPr kumimoji="1" lang="en-US" altLang="ja-JP" dirty="0"/>
              <a:t>(e</a:t>
            </a:r>
            <a:r>
              <a:rPr kumimoji="1" lang="en-US" altLang="ja-JP" baseline="-25000" dirty="0"/>
              <a:t>1</a:t>
            </a:r>
            <a:r>
              <a:rPr kumimoji="1" lang="en-US" altLang="ja-JP" dirty="0"/>
              <a:t>,e</a:t>
            </a:r>
            <a:r>
              <a:rPr kumimoji="1" lang="en-US" altLang="ja-JP" baseline="-25000" dirty="0"/>
              <a:t>2</a:t>
            </a:r>
            <a:r>
              <a:rPr kumimoji="1" lang="en-US" altLang="ja-JP" dirty="0"/>
              <a:t>)</a:t>
            </a:r>
            <a:r>
              <a:rPr kumimoji="1" lang="ja-JP" altLang="en-US" dirty="0"/>
              <a:t>を適切な水準に誘導することが</a:t>
            </a:r>
            <a:r>
              <a:rPr kumimoji="1" lang="ja-JP" altLang="en-US" u="sng" dirty="0">
                <a:solidFill>
                  <a:srgbClr val="FF0000"/>
                </a:solidFill>
              </a:rPr>
              <a:t>できる</a:t>
            </a:r>
            <a:r>
              <a:rPr kumimoji="1" lang="ja-JP" altLang="en-US" dirty="0"/>
              <a:t>。</a:t>
            </a:r>
            <a:endParaRPr kumimoji="1" lang="en-US" altLang="ja-JP" dirty="0"/>
          </a:p>
          <a:p>
            <a:r>
              <a:rPr kumimoji="1" lang="ja-JP" altLang="en-US" dirty="0"/>
              <a:t>報酬契約の設計方針</a:t>
            </a:r>
            <a:endParaRPr kumimoji="1" lang="en-US" altLang="ja-JP" dirty="0"/>
          </a:p>
          <a:p>
            <a:pPr lvl="1"/>
            <a:r>
              <a:rPr kumimoji="1" lang="ja-JP" altLang="en-US" dirty="0"/>
              <a:t>エイジェントの確実性等価</a:t>
            </a:r>
            <a:r>
              <a:rPr kumimoji="1" lang="en-US" altLang="ja-JP" u="sng" dirty="0">
                <a:solidFill>
                  <a:srgbClr val="FF0000"/>
                </a:solidFill>
              </a:rPr>
              <a:t>CE</a:t>
            </a:r>
            <a:r>
              <a:rPr kumimoji="1" lang="ja-JP" altLang="en-US" u="sng" dirty="0">
                <a:solidFill>
                  <a:srgbClr val="FF0000"/>
                </a:solidFill>
              </a:rPr>
              <a:t>を最大</a:t>
            </a:r>
            <a:r>
              <a:rPr kumimoji="1" lang="ja-JP" altLang="en-US" dirty="0"/>
              <a:t>にする生産活動</a:t>
            </a:r>
            <a:r>
              <a:rPr kumimoji="1" lang="en-US" altLang="ja-JP" dirty="0"/>
              <a:t>e</a:t>
            </a:r>
            <a:r>
              <a:rPr kumimoji="1" lang="en-US" altLang="ja-JP" baseline="-25000" dirty="0"/>
              <a:t>1</a:t>
            </a:r>
            <a:r>
              <a:rPr kumimoji="1" lang="ja-JP" altLang="en-US" dirty="0"/>
              <a:t>と統制活動</a:t>
            </a:r>
            <a:r>
              <a:rPr kumimoji="1" lang="en-US" altLang="ja-JP" dirty="0"/>
              <a:t>e</a:t>
            </a:r>
            <a:r>
              <a:rPr kumimoji="1" lang="en-US" altLang="ja-JP" baseline="-25000" dirty="0"/>
              <a:t>2</a:t>
            </a:r>
            <a:r>
              <a:rPr kumimoji="1" lang="ja-JP" altLang="en-US" dirty="0"/>
              <a:t>を、それぞれ変動給係数</a:t>
            </a:r>
            <a:r>
              <a:rPr kumimoji="1" lang="en-US" altLang="ja-JP" dirty="0"/>
              <a:t>β</a:t>
            </a:r>
            <a:r>
              <a:rPr kumimoji="1" lang="ja-JP" altLang="en-US" dirty="0"/>
              <a:t>の関数として表す。</a:t>
            </a:r>
            <a:endParaRPr kumimoji="1" lang="en-US" altLang="ja-JP" dirty="0"/>
          </a:p>
          <a:p>
            <a:pPr lvl="1"/>
            <a:r>
              <a:rPr kumimoji="1" lang="en-US" altLang="ja-JP" u="sng" dirty="0">
                <a:solidFill>
                  <a:srgbClr val="FF0000"/>
                </a:solidFill>
              </a:rPr>
              <a:t>CE</a:t>
            </a:r>
            <a:r>
              <a:rPr kumimoji="1" lang="ja-JP" altLang="en-US" u="sng" dirty="0">
                <a:solidFill>
                  <a:srgbClr val="FF0000"/>
                </a:solidFill>
              </a:rPr>
              <a:t>を留保賃金と等しく</a:t>
            </a:r>
            <a:r>
              <a:rPr kumimoji="1" lang="ja-JP" altLang="en-US" dirty="0"/>
              <a:t>する固定給</a:t>
            </a:r>
            <a:r>
              <a:rPr kumimoji="1" lang="en-US" altLang="ja-JP" dirty="0"/>
              <a:t>α</a:t>
            </a:r>
            <a:r>
              <a:rPr kumimoji="1" lang="ja-JP" altLang="en-US" dirty="0"/>
              <a:t>を、</a:t>
            </a:r>
            <a:r>
              <a:rPr kumimoji="1" lang="en-US" altLang="ja-JP" dirty="0"/>
              <a:t>β</a:t>
            </a:r>
            <a:r>
              <a:rPr kumimoji="1" lang="ja-JP" altLang="en-US" dirty="0"/>
              <a:t>の関数として表現する。</a:t>
            </a:r>
            <a:endParaRPr kumimoji="1" lang="en-US" altLang="ja-JP" dirty="0"/>
          </a:p>
          <a:p>
            <a:pPr lvl="1"/>
            <a:r>
              <a:rPr kumimoji="1" lang="ja-JP" altLang="en-US" dirty="0"/>
              <a:t>プリンシパルの期待効用</a:t>
            </a:r>
            <a:r>
              <a:rPr kumimoji="1" lang="en-US" altLang="ja-JP" u="sng" dirty="0">
                <a:solidFill>
                  <a:srgbClr val="FF0000"/>
                </a:solidFill>
              </a:rPr>
              <a:t>EU</a:t>
            </a:r>
            <a:r>
              <a:rPr kumimoji="1" lang="ja-JP" altLang="en-US" u="sng" dirty="0">
                <a:solidFill>
                  <a:srgbClr val="FF0000"/>
                </a:solidFill>
              </a:rPr>
              <a:t>を最大</a:t>
            </a:r>
            <a:r>
              <a:rPr kumimoji="1" lang="ja-JP" altLang="en-US" dirty="0"/>
              <a:t>にする</a:t>
            </a:r>
            <a:r>
              <a:rPr kumimoji="1" lang="en-US" altLang="ja-JP" dirty="0"/>
              <a:t>β</a:t>
            </a:r>
            <a:r>
              <a:rPr kumimoji="1" lang="ja-JP" altLang="en-US" dirty="0"/>
              <a:t>を求める。</a:t>
            </a:r>
            <a:endParaRPr kumimoji="1" lang="en-US" altLang="ja-JP" dirty="0"/>
          </a:p>
          <a:p>
            <a:pPr lvl="1"/>
            <a:r>
              <a:rPr kumimoji="1" lang="ja-JP" altLang="en-US" dirty="0"/>
              <a:t>この</a:t>
            </a:r>
            <a:r>
              <a:rPr kumimoji="1" lang="en-US" altLang="ja-JP" dirty="0"/>
              <a:t>β</a:t>
            </a:r>
            <a:r>
              <a:rPr kumimoji="1" lang="ja-JP" altLang="en-US" dirty="0"/>
              <a:t>にもとづいて、最適な</a:t>
            </a:r>
            <a:r>
              <a:rPr kumimoji="1" lang="en-US" altLang="ja-JP" dirty="0"/>
              <a:t>α</a:t>
            </a:r>
            <a:r>
              <a:rPr kumimoji="1" lang="ja-JP" altLang="en-US" dirty="0"/>
              <a:t>、経営行動</a:t>
            </a:r>
            <a:r>
              <a:rPr kumimoji="1" lang="en-US" altLang="ja-JP" dirty="0"/>
              <a:t>(e</a:t>
            </a:r>
            <a:r>
              <a:rPr kumimoji="1" lang="en-US" altLang="ja-JP" baseline="-25000" dirty="0"/>
              <a:t>1</a:t>
            </a:r>
            <a:r>
              <a:rPr kumimoji="1" lang="en-US" altLang="ja-JP" dirty="0"/>
              <a:t>,e</a:t>
            </a:r>
            <a:r>
              <a:rPr kumimoji="1" lang="en-US" altLang="ja-JP" baseline="-25000" dirty="0"/>
              <a:t>2</a:t>
            </a:r>
            <a:r>
              <a:rPr kumimoji="1" lang="en-US" altLang="ja-JP" dirty="0"/>
              <a:t>)</a:t>
            </a:r>
            <a:r>
              <a:rPr kumimoji="1" lang="ja-JP" altLang="en-US" dirty="0"/>
              <a:t>、および精度</a:t>
            </a:r>
            <a:r>
              <a:rPr kumimoji="1" lang="en-US" altLang="ja-JP" dirty="0"/>
              <a:t>s</a:t>
            </a:r>
            <a:r>
              <a:rPr kumimoji="1" lang="ja-JP" altLang="en-US" dirty="0"/>
              <a:t>を計算する。</a:t>
            </a:r>
          </a:p>
        </p:txBody>
      </p:sp>
      <p:sp>
        <p:nvSpPr>
          <p:cNvPr id="4" name="日付プレースホルダー 3">
            <a:extLst>
              <a:ext uri="{FF2B5EF4-FFF2-40B4-BE49-F238E27FC236}">
                <a16:creationId xmlns:a16="http://schemas.microsoft.com/office/drawing/2014/main" id="{1BB0F729-421A-4171-D49C-4567521296DC}"/>
              </a:ext>
            </a:extLst>
          </p:cNvPr>
          <p:cNvSpPr>
            <a:spLocks noGrp="1"/>
          </p:cNvSpPr>
          <p:nvPr>
            <p:ph type="dt" sz="half" idx="10"/>
          </p:nvPr>
        </p:nvSpPr>
        <p:spPr/>
        <p:txBody>
          <a:bodyPr/>
          <a:lstStyle/>
          <a:p>
            <a:fld id="{D3F1DF6B-88D5-4C80-A2BA-ACB6DBD5AD64}" type="datetime1">
              <a:rPr kumimoji="1" lang="ja-JP" altLang="en-US" smtClean="0"/>
              <a:t>2024/5/22</a:t>
            </a:fld>
            <a:endParaRPr kumimoji="1" lang="ja-JP" altLang="en-US"/>
          </a:p>
        </p:txBody>
      </p:sp>
      <p:sp>
        <p:nvSpPr>
          <p:cNvPr id="5" name="スライド番号プレースホルダー 4">
            <a:extLst>
              <a:ext uri="{FF2B5EF4-FFF2-40B4-BE49-F238E27FC236}">
                <a16:creationId xmlns:a16="http://schemas.microsoft.com/office/drawing/2014/main" id="{5F985A36-2202-5616-EA88-20ADB980DE32}"/>
              </a:ext>
            </a:extLst>
          </p:cNvPr>
          <p:cNvSpPr>
            <a:spLocks noGrp="1"/>
          </p:cNvSpPr>
          <p:nvPr>
            <p:ph type="sldNum" sz="quarter" idx="12"/>
          </p:nvPr>
        </p:nvSpPr>
        <p:spPr/>
        <p:txBody>
          <a:bodyPr/>
          <a:lstStyle/>
          <a:p>
            <a:fld id="{416D8084-7B80-402C-89D0-55855C7D9247}" type="slidenum">
              <a:rPr kumimoji="1" lang="ja-JP" altLang="en-US" smtClean="0"/>
              <a:t>13</a:t>
            </a:fld>
            <a:endParaRPr kumimoji="1" lang="ja-JP" altLang="en-US"/>
          </a:p>
        </p:txBody>
      </p:sp>
    </p:spTree>
    <p:extLst>
      <p:ext uri="{BB962C8B-B14F-4D97-AF65-F5344CB8AC3E}">
        <p14:creationId xmlns:p14="http://schemas.microsoft.com/office/powerpoint/2010/main" val="644981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87640-2D6F-0BBA-5F60-443CE4585FE7}"/>
              </a:ext>
            </a:extLst>
          </p:cNvPr>
          <p:cNvSpPr>
            <a:spLocks noGrp="1"/>
          </p:cNvSpPr>
          <p:nvPr>
            <p:ph type="title"/>
          </p:nvPr>
        </p:nvSpPr>
        <p:spPr/>
        <p:txBody>
          <a:bodyPr/>
          <a:lstStyle/>
          <a:p>
            <a:r>
              <a:rPr kumimoji="1" lang="ja-JP" altLang="en-US" dirty="0"/>
              <a:t>統制能力が観察できる場合の報酬契約の設計結果</a:t>
            </a:r>
          </a:p>
        </p:txBody>
      </p:sp>
      <p:sp>
        <p:nvSpPr>
          <p:cNvPr id="3" name="コンテンツ プレースホルダー 2">
            <a:extLst>
              <a:ext uri="{FF2B5EF4-FFF2-40B4-BE49-F238E27FC236}">
                <a16:creationId xmlns:a16="http://schemas.microsoft.com/office/drawing/2014/main" id="{C5563424-80D2-D80D-4195-A635C9C908B9}"/>
              </a:ext>
            </a:extLst>
          </p:cNvPr>
          <p:cNvSpPr>
            <a:spLocks noGrp="1"/>
          </p:cNvSpPr>
          <p:nvPr>
            <p:ph idx="1"/>
          </p:nvPr>
        </p:nvSpPr>
        <p:spPr/>
        <p:txBody>
          <a:bodyPr/>
          <a:lstStyle/>
          <a:p>
            <a:r>
              <a:rPr kumimoji="1" lang="ja-JP" altLang="en-US" dirty="0"/>
              <a:t>変動給率</a:t>
            </a:r>
            <a:r>
              <a:rPr kumimoji="1" lang="en-US" altLang="ja-JP" dirty="0"/>
              <a:t>β</a:t>
            </a:r>
            <a:r>
              <a:rPr kumimoji="1" lang="ja-JP" altLang="en-US" dirty="0"/>
              <a:t>は正の値をとる。</a:t>
            </a:r>
            <a:endParaRPr kumimoji="1" lang="en-US" altLang="ja-JP" dirty="0"/>
          </a:p>
          <a:p>
            <a:r>
              <a:rPr kumimoji="1" lang="ja-JP" altLang="en-US" dirty="0"/>
              <a:t>固定給</a:t>
            </a:r>
            <a:r>
              <a:rPr kumimoji="1" lang="en-US" altLang="ja-JP" dirty="0"/>
              <a:t>α</a:t>
            </a:r>
            <a:r>
              <a:rPr kumimoji="1" lang="ja-JP" altLang="en-US" dirty="0"/>
              <a:t>は</a:t>
            </a:r>
            <a:r>
              <a:rPr kumimoji="1" lang="ja-JP" altLang="en-US" u="sng" dirty="0">
                <a:solidFill>
                  <a:srgbClr val="FF0000"/>
                </a:solidFill>
              </a:rPr>
              <a:t>負</a:t>
            </a:r>
            <a:r>
              <a:rPr kumimoji="1" lang="ja-JP" altLang="en-US" dirty="0"/>
              <a:t>の値をとる。これは、エイジェントがプリンシパルに企業への参加費用（エントリーフィー）を支払う必要のあることを意味する。</a:t>
            </a:r>
            <a:endParaRPr kumimoji="1" lang="en-US" altLang="ja-JP" dirty="0"/>
          </a:p>
          <a:p>
            <a:r>
              <a:rPr kumimoji="1" lang="ja-JP" altLang="en-US" dirty="0"/>
              <a:t>エイジェントの確実性等価は、留保賃金と</a:t>
            </a:r>
            <a:r>
              <a:rPr kumimoji="1" lang="ja-JP" altLang="en-US" u="sng" dirty="0">
                <a:solidFill>
                  <a:srgbClr val="FF0000"/>
                </a:solidFill>
              </a:rPr>
              <a:t>等</a:t>
            </a:r>
            <a:r>
              <a:rPr kumimoji="1" lang="ja-JP" altLang="en-US" dirty="0"/>
              <a:t>しい水準に固定される。すなわち、エイジェントにレントは発生しない。</a:t>
            </a:r>
            <a:endParaRPr kumimoji="1" lang="en-US" altLang="ja-JP" dirty="0"/>
          </a:p>
          <a:p>
            <a:r>
              <a:rPr kumimoji="1" lang="ja-JP" altLang="en-US" dirty="0"/>
              <a:t>プリンシパルが獲得する事前の期待効用は</a:t>
            </a:r>
            <a:r>
              <a:rPr kumimoji="1" lang="ja-JP" altLang="en-US" u="sng" dirty="0">
                <a:solidFill>
                  <a:srgbClr val="FF0000"/>
                </a:solidFill>
              </a:rPr>
              <a:t>正</a:t>
            </a:r>
            <a:r>
              <a:rPr kumimoji="1" lang="ja-JP" altLang="en-US" dirty="0"/>
              <a:t>の水準となる。</a:t>
            </a:r>
          </a:p>
        </p:txBody>
      </p:sp>
      <p:sp>
        <p:nvSpPr>
          <p:cNvPr id="4" name="日付プレースホルダー 3">
            <a:extLst>
              <a:ext uri="{FF2B5EF4-FFF2-40B4-BE49-F238E27FC236}">
                <a16:creationId xmlns:a16="http://schemas.microsoft.com/office/drawing/2014/main" id="{6D207600-0A6E-6C5F-10C1-43808E1E0BB9}"/>
              </a:ext>
            </a:extLst>
          </p:cNvPr>
          <p:cNvSpPr>
            <a:spLocks noGrp="1"/>
          </p:cNvSpPr>
          <p:nvPr>
            <p:ph type="dt" sz="half" idx="10"/>
          </p:nvPr>
        </p:nvSpPr>
        <p:spPr/>
        <p:txBody>
          <a:bodyPr/>
          <a:lstStyle/>
          <a:p>
            <a:fld id="{D3F1DF6B-88D5-4C80-A2BA-ACB6DBD5AD64}" type="datetime1">
              <a:rPr kumimoji="1" lang="ja-JP" altLang="en-US" smtClean="0"/>
              <a:t>2024/5/22</a:t>
            </a:fld>
            <a:endParaRPr kumimoji="1" lang="ja-JP" altLang="en-US"/>
          </a:p>
        </p:txBody>
      </p:sp>
      <p:sp>
        <p:nvSpPr>
          <p:cNvPr id="5" name="スライド番号プレースホルダー 4">
            <a:extLst>
              <a:ext uri="{FF2B5EF4-FFF2-40B4-BE49-F238E27FC236}">
                <a16:creationId xmlns:a16="http://schemas.microsoft.com/office/drawing/2014/main" id="{194656DF-009C-77C9-25D2-DF9EEF45CC2F}"/>
              </a:ext>
            </a:extLst>
          </p:cNvPr>
          <p:cNvSpPr>
            <a:spLocks noGrp="1"/>
          </p:cNvSpPr>
          <p:nvPr>
            <p:ph type="sldNum" sz="quarter" idx="12"/>
          </p:nvPr>
        </p:nvSpPr>
        <p:spPr/>
        <p:txBody>
          <a:bodyPr/>
          <a:lstStyle/>
          <a:p>
            <a:fld id="{416D8084-7B80-402C-89D0-55855C7D9247}" type="slidenum">
              <a:rPr kumimoji="1" lang="ja-JP" altLang="en-US" smtClean="0"/>
              <a:t>14</a:t>
            </a:fld>
            <a:endParaRPr kumimoji="1" lang="ja-JP" altLang="en-US"/>
          </a:p>
        </p:txBody>
      </p:sp>
    </p:spTree>
    <p:extLst>
      <p:ext uri="{BB962C8B-B14F-4D97-AF65-F5344CB8AC3E}">
        <p14:creationId xmlns:p14="http://schemas.microsoft.com/office/powerpoint/2010/main" val="599034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3BE239-F458-6D04-C4B3-172144228DD2}"/>
              </a:ext>
            </a:extLst>
          </p:cNvPr>
          <p:cNvSpPr>
            <a:spLocks noGrp="1"/>
          </p:cNvSpPr>
          <p:nvPr>
            <p:ph type="title"/>
          </p:nvPr>
        </p:nvSpPr>
        <p:spPr/>
        <p:txBody>
          <a:bodyPr>
            <a:normAutofit fontScale="90000"/>
          </a:bodyPr>
          <a:lstStyle/>
          <a:p>
            <a:r>
              <a:rPr kumimoji="1" lang="ja-JP" altLang="en-US" dirty="0"/>
              <a:t>統制能力が観察不能で、アドバースセレクションが誘発される場合の報酬契約の設計プロセス</a:t>
            </a:r>
          </a:p>
        </p:txBody>
      </p:sp>
      <p:sp>
        <p:nvSpPr>
          <p:cNvPr id="3" name="コンテンツ プレースホルダー 2">
            <a:extLst>
              <a:ext uri="{FF2B5EF4-FFF2-40B4-BE49-F238E27FC236}">
                <a16:creationId xmlns:a16="http://schemas.microsoft.com/office/drawing/2014/main" id="{7994B6FB-2D5F-4C4A-395C-A0650BED7860}"/>
              </a:ext>
            </a:extLst>
          </p:cNvPr>
          <p:cNvSpPr>
            <a:spLocks noGrp="1"/>
          </p:cNvSpPr>
          <p:nvPr>
            <p:ph idx="1"/>
          </p:nvPr>
        </p:nvSpPr>
        <p:spPr/>
        <p:txBody>
          <a:bodyPr>
            <a:normAutofit lnSpcReduction="10000"/>
          </a:bodyPr>
          <a:lstStyle/>
          <a:p>
            <a:r>
              <a:rPr kumimoji="1" lang="ja-JP" altLang="en-US" dirty="0"/>
              <a:t>エイジェントの統制能力</a:t>
            </a:r>
            <a:r>
              <a:rPr kumimoji="1" lang="en-US" altLang="ja-JP" dirty="0"/>
              <a:t>θ</a:t>
            </a:r>
            <a:r>
              <a:rPr kumimoji="1" lang="ja-JP" altLang="en-US" dirty="0"/>
              <a:t>がプリンシパルから観察不能なため、エイジェントに</a:t>
            </a:r>
            <a:r>
              <a:rPr kumimoji="1" lang="en-US" altLang="ja-JP" dirty="0"/>
              <a:t>θ</a:t>
            </a:r>
            <a:r>
              <a:rPr kumimoji="1" lang="ja-JP" altLang="en-US" dirty="0"/>
              <a:t>に関する自己申告</a:t>
            </a:r>
            <a:r>
              <a:rPr kumimoji="1" lang="en-US" altLang="ja-JP" dirty="0"/>
              <a:t>η</a:t>
            </a:r>
            <a:r>
              <a:rPr kumimoji="1" lang="ja-JP" altLang="en-US" dirty="0"/>
              <a:t>を求める。</a:t>
            </a:r>
            <a:endParaRPr kumimoji="1" lang="en-US" altLang="ja-JP" dirty="0"/>
          </a:p>
          <a:p>
            <a:r>
              <a:rPr kumimoji="1" lang="ja-JP" altLang="en-US" dirty="0"/>
              <a:t>しかし、プリンシパルは虚偽報告の可能性がないものと思い込み、エイジェントに真実報告のインセンティブを与える</a:t>
            </a:r>
            <a:r>
              <a:rPr kumimoji="1" lang="ja-JP" altLang="en-US" u="sng" dirty="0">
                <a:solidFill>
                  <a:srgbClr val="FF0000"/>
                </a:solidFill>
              </a:rPr>
              <a:t>努力を怠る</a:t>
            </a:r>
            <a:r>
              <a:rPr kumimoji="1" lang="ja-JP" altLang="en-US" dirty="0"/>
              <a:t>ものと仮定する。</a:t>
            </a:r>
            <a:endParaRPr kumimoji="1" lang="en-US" altLang="ja-JP" dirty="0"/>
          </a:p>
          <a:p>
            <a:r>
              <a:rPr kumimoji="1" lang="ja-JP" altLang="en-US" dirty="0"/>
              <a:t>プリンシパルは、統制能力</a:t>
            </a:r>
            <a:r>
              <a:rPr kumimoji="1" lang="en-US" altLang="ja-JP" dirty="0"/>
              <a:t>θ</a:t>
            </a:r>
            <a:r>
              <a:rPr kumimoji="1" lang="ja-JP" altLang="en-US" dirty="0"/>
              <a:t>に関する報告</a:t>
            </a:r>
            <a:r>
              <a:rPr kumimoji="1" lang="en-US" altLang="ja-JP" u="sng" dirty="0">
                <a:solidFill>
                  <a:srgbClr val="FF0000"/>
                </a:solidFill>
              </a:rPr>
              <a:t>η</a:t>
            </a:r>
            <a:r>
              <a:rPr kumimoji="1" lang="ja-JP" altLang="en-US" dirty="0"/>
              <a:t>という情報と、会計情報システムから出力される業績指標</a:t>
            </a:r>
            <a:r>
              <a:rPr kumimoji="1" lang="en-US" altLang="ja-JP" u="sng" dirty="0">
                <a:solidFill>
                  <a:srgbClr val="FF0000"/>
                </a:solidFill>
              </a:rPr>
              <a:t>y</a:t>
            </a:r>
            <a:r>
              <a:rPr kumimoji="1" lang="ja-JP" altLang="en-US" dirty="0"/>
              <a:t>という情報の</a:t>
            </a:r>
            <a:r>
              <a:rPr kumimoji="1" lang="en-US" altLang="ja-JP" dirty="0"/>
              <a:t>2</a:t>
            </a:r>
            <a:r>
              <a:rPr kumimoji="1" lang="ja-JP" altLang="en-US" dirty="0"/>
              <a:t>つの情報を用いて、エイジェントの経営活動</a:t>
            </a:r>
            <a:r>
              <a:rPr kumimoji="1" lang="en-US" altLang="ja-JP" dirty="0"/>
              <a:t>(e</a:t>
            </a:r>
            <a:r>
              <a:rPr kumimoji="1" lang="en-US" altLang="ja-JP" baseline="-25000" dirty="0"/>
              <a:t>1</a:t>
            </a:r>
            <a:r>
              <a:rPr kumimoji="1" lang="en-US" altLang="ja-JP" dirty="0"/>
              <a:t>,e</a:t>
            </a:r>
            <a:r>
              <a:rPr kumimoji="1" lang="en-US" altLang="ja-JP" baseline="-25000" dirty="0"/>
              <a:t>2</a:t>
            </a:r>
            <a:r>
              <a:rPr kumimoji="1" lang="en-US" altLang="ja-JP" dirty="0"/>
              <a:t>)</a:t>
            </a:r>
            <a:r>
              <a:rPr kumimoji="1" lang="ja-JP" altLang="en-US" dirty="0"/>
              <a:t>を適切な水準に誘導</a:t>
            </a:r>
            <a:r>
              <a:rPr kumimoji="1" lang="ja-JP" altLang="en-US" u="sng" dirty="0">
                <a:solidFill>
                  <a:srgbClr val="FF0000"/>
                </a:solidFill>
              </a:rPr>
              <a:t>しようとする</a:t>
            </a:r>
            <a:r>
              <a:rPr kumimoji="1" lang="ja-JP" altLang="en-US" dirty="0"/>
              <a:t>。</a:t>
            </a:r>
            <a:endParaRPr kumimoji="1" lang="en-US" altLang="ja-JP" dirty="0"/>
          </a:p>
          <a:p>
            <a:r>
              <a:rPr kumimoji="1" lang="ja-JP" altLang="en-US" dirty="0"/>
              <a:t>報酬契約の設計方針は、統制能力が観察可能な場合と</a:t>
            </a:r>
            <a:r>
              <a:rPr kumimoji="1" lang="ja-JP" altLang="en-US" u="sng" dirty="0">
                <a:solidFill>
                  <a:srgbClr val="FF0000"/>
                </a:solidFill>
              </a:rPr>
              <a:t>同じ</a:t>
            </a:r>
            <a:r>
              <a:rPr kumimoji="1" lang="ja-JP" altLang="en-US" dirty="0"/>
              <a:t>である。</a:t>
            </a:r>
            <a:endParaRPr kumimoji="1" lang="en-US" altLang="ja-JP" dirty="0"/>
          </a:p>
        </p:txBody>
      </p:sp>
      <p:sp>
        <p:nvSpPr>
          <p:cNvPr id="4" name="日付プレースホルダー 3">
            <a:extLst>
              <a:ext uri="{FF2B5EF4-FFF2-40B4-BE49-F238E27FC236}">
                <a16:creationId xmlns:a16="http://schemas.microsoft.com/office/drawing/2014/main" id="{1BB0F729-421A-4171-D49C-4567521296DC}"/>
              </a:ext>
            </a:extLst>
          </p:cNvPr>
          <p:cNvSpPr>
            <a:spLocks noGrp="1"/>
          </p:cNvSpPr>
          <p:nvPr>
            <p:ph type="dt" sz="half" idx="10"/>
          </p:nvPr>
        </p:nvSpPr>
        <p:spPr/>
        <p:txBody>
          <a:bodyPr/>
          <a:lstStyle/>
          <a:p>
            <a:fld id="{D3F1DF6B-88D5-4C80-A2BA-ACB6DBD5AD64}" type="datetime1">
              <a:rPr kumimoji="1" lang="ja-JP" altLang="en-US" smtClean="0"/>
              <a:t>2024/5/22</a:t>
            </a:fld>
            <a:endParaRPr kumimoji="1" lang="ja-JP" altLang="en-US"/>
          </a:p>
        </p:txBody>
      </p:sp>
      <p:sp>
        <p:nvSpPr>
          <p:cNvPr id="5" name="スライド番号プレースホルダー 4">
            <a:extLst>
              <a:ext uri="{FF2B5EF4-FFF2-40B4-BE49-F238E27FC236}">
                <a16:creationId xmlns:a16="http://schemas.microsoft.com/office/drawing/2014/main" id="{5F985A36-2202-5616-EA88-20ADB980DE32}"/>
              </a:ext>
            </a:extLst>
          </p:cNvPr>
          <p:cNvSpPr>
            <a:spLocks noGrp="1"/>
          </p:cNvSpPr>
          <p:nvPr>
            <p:ph type="sldNum" sz="quarter" idx="12"/>
          </p:nvPr>
        </p:nvSpPr>
        <p:spPr/>
        <p:txBody>
          <a:bodyPr/>
          <a:lstStyle/>
          <a:p>
            <a:fld id="{416D8084-7B80-402C-89D0-55855C7D9247}" type="slidenum">
              <a:rPr kumimoji="1" lang="ja-JP" altLang="en-US" smtClean="0"/>
              <a:t>15</a:t>
            </a:fld>
            <a:endParaRPr kumimoji="1" lang="ja-JP" altLang="en-US"/>
          </a:p>
        </p:txBody>
      </p:sp>
    </p:spTree>
    <p:extLst>
      <p:ext uri="{BB962C8B-B14F-4D97-AF65-F5344CB8AC3E}">
        <p14:creationId xmlns:p14="http://schemas.microsoft.com/office/powerpoint/2010/main" val="1977059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87640-2D6F-0BBA-5F60-443CE4585FE7}"/>
              </a:ext>
            </a:extLst>
          </p:cNvPr>
          <p:cNvSpPr>
            <a:spLocks noGrp="1"/>
          </p:cNvSpPr>
          <p:nvPr>
            <p:ph type="title"/>
          </p:nvPr>
        </p:nvSpPr>
        <p:spPr/>
        <p:txBody>
          <a:bodyPr>
            <a:normAutofit fontScale="90000"/>
          </a:bodyPr>
          <a:lstStyle/>
          <a:p>
            <a:r>
              <a:rPr kumimoji="1" lang="ja-JP" altLang="en-US" dirty="0"/>
              <a:t>統制能力が観察不能で、アドバースセレクションが誘発される場合の報酬契約の設計結果</a:t>
            </a:r>
          </a:p>
        </p:txBody>
      </p:sp>
      <p:sp>
        <p:nvSpPr>
          <p:cNvPr id="3" name="コンテンツ プレースホルダー 2">
            <a:extLst>
              <a:ext uri="{FF2B5EF4-FFF2-40B4-BE49-F238E27FC236}">
                <a16:creationId xmlns:a16="http://schemas.microsoft.com/office/drawing/2014/main" id="{C5563424-80D2-D80D-4195-A635C9C908B9}"/>
              </a:ext>
            </a:extLst>
          </p:cNvPr>
          <p:cNvSpPr>
            <a:spLocks noGrp="1"/>
          </p:cNvSpPr>
          <p:nvPr>
            <p:ph idx="1"/>
          </p:nvPr>
        </p:nvSpPr>
        <p:spPr/>
        <p:txBody>
          <a:bodyPr>
            <a:normAutofit fontScale="92500" lnSpcReduction="10000"/>
          </a:bodyPr>
          <a:lstStyle/>
          <a:p>
            <a:r>
              <a:rPr kumimoji="1" lang="ja-JP" altLang="en-US" dirty="0"/>
              <a:t>実際の統制能力</a:t>
            </a:r>
            <a:r>
              <a:rPr kumimoji="1" lang="en-US" altLang="ja-JP" dirty="0"/>
              <a:t>θ</a:t>
            </a:r>
            <a:r>
              <a:rPr kumimoji="1" lang="ja-JP" altLang="en-US" dirty="0"/>
              <a:t>よりも</a:t>
            </a:r>
            <a:r>
              <a:rPr kumimoji="1" lang="ja-JP" altLang="en-US" u="sng" dirty="0">
                <a:solidFill>
                  <a:srgbClr val="FF0000"/>
                </a:solidFill>
              </a:rPr>
              <a:t>小</a:t>
            </a:r>
            <a:r>
              <a:rPr kumimoji="1" lang="ja-JP" altLang="en-US" dirty="0"/>
              <a:t>さな（控え目な）値が</a:t>
            </a:r>
            <a:r>
              <a:rPr kumimoji="1" lang="en-US" altLang="ja-JP" dirty="0"/>
              <a:t>η</a:t>
            </a:r>
            <a:r>
              <a:rPr kumimoji="1" lang="ja-JP" altLang="en-US" dirty="0"/>
              <a:t>として報告される。（虚偽報告）</a:t>
            </a:r>
            <a:endParaRPr kumimoji="1" lang="en-US" altLang="ja-JP" dirty="0"/>
          </a:p>
          <a:p>
            <a:r>
              <a:rPr kumimoji="1" lang="ja-JP" altLang="en-US" dirty="0"/>
              <a:t>変動給率</a:t>
            </a:r>
            <a:r>
              <a:rPr kumimoji="1" lang="en-US" altLang="ja-JP" dirty="0"/>
              <a:t>β</a:t>
            </a:r>
            <a:r>
              <a:rPr kumimoji="1" lang="ja-JP" altLang="en-US" dirty="0"/>
              <a:t>も固定給</a:t>
            </a:r>
            <a:r>
              <a:rPr kumimoji="1" lang="en-US" altLang="ja-JP" dirty="0"/>
              <a:t>α</a:t>
            </a:r>
            <a:r>
              <a:rPr kumimoji="1" lang="ja-JP" altLang="en-US" dirty="0"/>
              <a:t>も</a:t>
            </a:r>
            <a:r>
              <a:rPr kumimoji="1" lang="ja-JP" altLang="en-US" u="sng" dirty="0">
                <a:solidFill>
                  <a:srgbClr val="FF0000"/>
                </a:solidFill>
              </a:rPr>
              <a:t>正</a:t>
            </a:r>
            <a:r>
              <a:rPr kumimoji="1" lang="ja-JP" altLang="en-US" dirty="0"/>
              <a:t>の値をとる。</a:t>
            </a:r>
            <a:endParaRPr kumimoji="1" lang="en-US" altLang="ja-JP" dirty="0"/>
          </a:p>
          <a:p>
            <a:r>
              <a:rPr kumimoji="1" lang="ja-JP" altLang="en-US" dirty="0"/>
              <a:t>生産活動と統制活動は、統制能力が観察可能な場合よりも</a:t>
            </a:r>
            <a:r>
              <a:rPr kumimoji="1" lang="ja-JP" altLang="en-US" u="sng" dirty="0">
                <a:solidFill>
                  <a:srgbClr val="FF0000"/>
                </a:solidFill>
              </a:rPr>
              <a:t>小</a:t>
            </a:r>
            <a:r>
              <a:rPr kumimoji="1" lang="ja-JP" altLang="en-US" dirty="0"/>
              <a:t>さくなる。</a:t>
            </a:r>
            <a:endParaRPr kumimoji="1" lang="en-US" altLang="ja-JP" dirty="0"/>
          </a:p>
          <a:p>
            <a:r>
              <a:rPr kumimoji="1" lang="ja-JP" altLang="en-US" dirty="0"/>
              <a:t>業績指標の精度は、統制能力が観察可能な場合よりも</a:t>
            </a:r>
            <a:r>
              <a:rPr kumimoji="1" lang="ja-JP" altLang="en-US" u="sng" dirty="0">
                <a:solidFill>
                  <a:srgbClr val="FF0000"/>
                </a:solidFill>
              </a:rPr>
              <a:t>低</a:t>
            </a:r>
            <a:r>
              <a:rPr kumimoji="1" lang="ja-JP" altLang="en-US" dirty="0"/>
              <a:t>くなる。</a:t>
            </a:r>
            <a:endParaRPr kumimoji="1" lang="en-US" altLang="ja-JP" dirty="0"/>
          </a:p>
          <a:p>
            <a:r>
              <a:rPr kumimoji="1" lang="ja-JP" altLang="en-US" dirty="0"/>
              <a:t>エイジェントは、留保賃金を</a:t>
            </a:r>
            <a:r>
              <a:rPr kumimoji="1" lang="ja-JP" altLang="en-US" u="sng" dirty="0">
                <a:solidFill>
                  <a:srgbClr val="FF0000"/>
                </a:solidFill>
              </a:rPr>
              <a:t>上</a:t>
            </a:r>
            <a:r>
              <a:rPr kumimoji="1" lang="ja-JP" altLang="en-US" dirty="0"/>
              <a:t>回る確実性等価を獲得する。すなわち、エイジェントにレントが発生する。</a:t>
            </a:r>
            <a:endParaRPr kumimoji="1" lang="en-US" altLang="ja-JP" dirty="0"/>
          </a:p>
          <a:p>
            <a:r>
              <a:rPr kumimoji="1" lang="ja-JP" altLang="en-US" dirty="0"/>
              <a:t>プリンシパルは、統制能力が観察可能な場合より</a:t>
            </a:r>
            <a:r>
              <a:rPr kumimoji="1" lang="ja-JP" altLang="en-US" u="sng" dirty="0">
                <a:solidFill>
                  <a:srgbClr val="FF0000"/>
                </a:solidFill>
              </a:rPr>
              <a:t>小</a:t>
            </a:r>
            <a:r>
              <a:rPr kumimoji="1" lang="ja-JP" altLang="en-US" dirty="0"/>
              <a:t>さい事前の期待効用しか得ることができない。ただし、正の水準は維持することができる。</a:t>
            </a:r>
          </a:p>
        </p:txBody>
      </p:sp>
      <p:sp>
        <p:nvSpPr>
          <p:cNvPr id="4" name="日付プレースホルダー 3">
            <a:extLst>
              <a:ext uri="{FF2B5EF4-FFF2-40B4-BE49-F238E27FC236}">
                <a16:creationId xmlns:a16="http://schemas.microsoft.com/office/drawing/2014/main" id="{6D207600-0A6E-6C5F-10C1-43808E1E0BB9}"/>
              </a:ext>
            </a:extLst>
          </p:cNvPr>
          <p:cNvSpPr>
            <a:spLocks noGrp="1"/>
          </p:cNvSpPr>
          <p:nvPr>
            <p:ph type="dt" sz="half" idx="10"/>
          </p:nvPr>
        </p:nvSpPr>
        <p:spPr/>
        <p:txBody>
          <a:bodyPr/>
          <a:lstStyle/>
          <a:p>
            <a:fld id="{D3F1DF6B-88D5-4C80-A2BA-ACB6DBD5AD64}" type="datetime1">
              <a:rPr kumimoji="1" lang="ja-JP" altLang="en-US" smtClean="0"/>
              <a:t>2024/5/22</a:t>
            </a:fld>
            <a:endParaRPr kumimoji="1" lang="ja-JP" altLang="en-US"/>
          </a:p>
        </p:txBody>
      </p:sp>
      <p:sp>
        <p:nvSpPr>
          <p:cNvPr id="5" name="スライド番号プレースホルダー 4">
            <a:extLst>
              <a:ext uri="{FF2B5EF4-FFF2-40B4-BE49-F238E27FC236}">
                <a16:creationId xmlns:a16="http://schemas.microsoft.com/office/drawing/2014/main" id="{194656DF-009C-77C9-25D2-DF9EEF45CC2F}"/>
              </a:ext>
            </a:extLst>
          </p:cNvPr>
          <p:cNvSpPr>
            <a:spLocks noGrp="1"/>
          </p:cNvSpPr>
          <p:nvPr>
            <p:ph type="sldNum" sz="quarter" idx="12"/>
          </p:nvPr>
        </p:nvSpPr>
        <p:spPr/>
        <p:txBody>
          <a:bodyPr/>
          <a:lstStyle/>
          <a:p>
            <a:fld id="{416D8084-7B80-402C-89D0-55855C7D9247}" type="slidenum">
              <a:rPr kumimoji="1" lang="ja-JP" altLang="en-US" smtClean="0"/>
              <a:t>16</a:t>
            </a:fld>
            <a:endParaRPr kumimoji="1" lang="ja-JP" altLang="en-US"/>
          </a:p>
        </p:txBody>
      </p:sp>
    </p:spTree>
    <p:extLst>
      <p:ext uri="{BB962C8B-B14F-4D97-AF65-F5344CB8AC3E}">
        <p14:creationId xmlns:p14="http://schemas.microsoft.com/office/powerpoint/2010/main" val="2447653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3BE239-F458-6D04-C4B3-172144228DD2}"/>
              </a:ext>
            </a:extLst>
          </p:cNvPr>
          <p:cNvSpPr>
            <a:spLocks noGrp="1"/>
          </p:cNvSpPr>
          <p:nvPr>
            <p:ph type="title"/>
          </p:nvPr>
        </p:nvSpPr>
        <p:spPr/>
        <p:txBody>
          <a:bodyPr>
            <a:normAutofit/>
          </a:bodyPr>
          <a:lstStyle/>
          <a:p>
            <a:r>
              <a:rPr kumimoji="1" lang="ja-JP" altLang="en-US" dirty="0"/>
              <a:t>統制能力が観察不能で、真実報告を誘導する場合の報酬契約の設計プロセス</a:t>
            </a:r>
          </a:p>
        </p:txBody>
      </p:sp>
      <p:sp>
        <p:nvSpPr>
          <p:cNvPr id="3" name="コンテンツ プレースホルダー 2">
            <a:extLst>
              <a:ext uri="{FF2B5EF4-FFF2-40B4-BE49-F238E27FC236}">
                <a16:creationId xmlns:a16="http://schemas.microsoft.com/office/drawing/2014/main" id="{7994B6FB-2D5F-4C4A-395C-A0650BED7860}"/>
              </a:ext>
            </a:extLst>
          </p:cNvPr>
          <p:cNvSpPr>
            <a:spLocks noGrp="1"/>
          </p:cNvSpPr>
          <p:nvPr>
            <p:ph idx="1"/>
          </p:nvPr>
        </p:nvSpPr>
        <p:spPr/>
        <p:txBody>
          <a:bodyPr>
            <a:normAutofit fontScale="92500" lnSpcReduction="20000"/>
          </a:bodyPr>
          <a:lstStyle/>
          <a:p>
            <a:r>
              <a:rPr kumimoji="1" lang="ja-JP" altLang="en-US" dirty="0"/>
              <a:t>エイジェントの統制能力</a:t>
            </a:r>
            <a:r>
              <a:rPr kumimoji="1" lang="en-US" altLang="ja-JP" dirty="0"/>
              <a:t>θ</a:t>
            </a:r>
            <a:r>
              <a:rPr kumimoji="1" lang="ja-JP" altLang="en-US" dirty="0"/>
              <a:t>がプリンシパルから観察不能なため、エイジェントに</a:t>
            </a:r>
            <a:r>
              <a:rPr kumimoji="1" lang="en-US" altLang="ja-JP" dirty="0"/>
              <a:t>θ</a:t>
            </a:r>
            <a:r>
              <a:rPr kumimoji="1" lang="ja-JP" altLang="en-US" dirty="0"/>
              <a:t>に関する自己申告</a:t>
            </a:r>
            <a:r>
              <a:rPr kumimoji="1" lang="en-US" altLang="ja-JP" dirty="0"/>
              <a:t>η</a:t>
            </a:r>
            <a:r>
              <a:rPr kumimoji="1" lang="ja-JP" altLang="en-US" dirty="0"/>
              <a:t>を求める。</a:t>
            </a:r>
            <a:endParaRPr kumimoji="1" lang="en-US" altLang="ja-JP" dirty="0"/>
          </a:p>
          <a:p>
            <a:r>
              <a:rPr kumimoji="1" lang="ja-JP" altLang="en-US" dirty="0"/>
              <a:t>プリンシパルは虚偽報告の可能性があるものと覚悟し、エイジェントに真実報告のインセンティブを与えるような報酬契約を設計する</a:t>
            </a:r>
            <a:r>
              <a:rPr kumimoji="1" lang="ja-JP" altLang="en-US" u="sng" dirty="0">
                <a:solidFill>
                  <a:srgbClr val="FF0000"/>
                </a:solidFill>
              </a:rPr>
              <a:t>努力を行う</a:t>
            </a:r>
            <a:r>
              <a:rPr kumimoji="1" lang="ja-JP" altLang="en-US" dirty="0"/>
              <a:t>ものと仮定する。</a:t>
            </a:r>
            <a:endParaRPr kumimoji="1" lang="en-US" altLang="ja-JP" dirty="0"/>
          </a:p>
          <a:p>
            <a:r>
              <a:rPr kumimoji="1" lang="ja-JP" altLang="en-US" dirty="0"/>
              <a:t>報酬契約の設計方針</a:t>
            </a:r>
            <a:endParaRPr kumimoji="1" lang="en-US" altLang="ja-JP" dirty="0"/>
          </a:p>
          <a:p>
            <a:pPr lvl="1"/>
            <a:r>
              <a:rPr kumimoji="1" lang="ja-JP" altLang="en-US" dirty="0"/>
              <a:t>エイジェントの確実性等価</a:t>
            </a:r>
            <a:r>
              <a:rPr kumimoji="1" lang="en-US" altLang="ja-JP" u="sng" dirty="0">
                <a:solidFill>
                  <a:srgbClr val="FF0000"/>
                </a:solidFill>
              </a:rPr>
              <a:t>CE</a:t>
            </a:r>
            <a:r>
              <a:rPr kumimoji="1" lang="ja-JP" altLang="en-US" u="sng" dirty="0">
                <a:solidFill>
                  <a:srgbClr val="FF0000"/>
                </a:solidFill>
              </a:rPr>
              <a:t>を最大</a:t>
            </a:r>
            <a:r>
              <a:rPr kumimoji="1" lang="ja-JP" altLang="en-US" dirty="0"/>
              <a:t>にする生産活動</a:t>
            </a:r>
            <a:r>
              <a:rPr kumimoji="1" lang="en-US" altLang="ja-JP" dirty="0"/>
              <a:t>e</a:t>
            </a:r>
            <a:r>
              <a:rPr kumimoji="1" lang="en-US" altLang="ja-JP" baseline="-25000" dirty="0"/>
              <a:t>1</a:t>
            </a:r>
            <a:r>
              <a:rPr kumimoji="1" lang="ja-JP" altLang="en-US" dirty="0"/>
              <a:t>と統制活動</a:t>
            </a:r>
            <a:r>
              <a:rPr kumimoji="1" lang="en-US" altLang="ja-JP" dirty="0"/>
              <a:t>e</a:t>
            </a:r>
            <a:r>
              <a:rPr kumimoji="1" lang="en-US" altLang="ja-JP" baseline="-25000" dirty="0"/>
              <a:t>2</a:t>
            </a:r>
            <a:r>
              <a:rPr kumimoji="1" lang="ja-JP" altLang="en-US" dirty="0"/>
              <a:t>を、それぞれ変動給係数</a:t>
            </a:r>
            <a:r>
              <a:rPr kumimoji="1" lang="en-US" altLang="ja-JP" dirty="0"/>
              <a:t>β</a:t>
            </a:r>
            <a:r>
              <a:rPr kumimoji="1" lang="ja-JP" altLang="en-US" dirty="0"/>
              <a:t>の関数として表す。</a:t>
            </a:r>
            <a:endParaRPr kumimoji="1" lang="en-US" altLang="ja-JP" dirty="0"/>
          </a:p>
          <a:p>
            <a:pPr lvl="1"/>
            <a:r>
              <a:rPr kumimoji="1" lang="ja-JP" altLang="en-US" u="sng" dirty="0">
                <a:solidFill>
                  <a:srgbClr val="FF0000"/>
                </a:solidFill>
              </a:rPr>
              <a:t>真実報告の誘導</a:t>
            </a:r>
            <a:r>
              <a:rPr kumimoji="1" lang="ja-JP" altLang="en-US" dirty="0"/>
              <a:t>に必要な、</a:t>
            </a:r>
            <a:r>
              <a:rPr kumimoji="1" lang="en-US" altLang="ja-JP" dirty="0"/>
              <a:t>CE</a:t>
            </a:r>
            <a:r>
              <a:rPr kumimoji="1" lang="ja-JP" altLang="en-US" dirty="0"/>
              <a:t>と</a:t>
            </a:r>
            <a:r>
              <a:rPr kumimoji="1" lang="en-US" altLang="ja-JP" dirty="0"/>
              <a:t>β</a:t>
            </a:r>
            <a:r>
              <a:rPr kumimoji="1" lang="ja-JP" altLang="en-US" dirty="0"/>
              <a:t>の関係を求める。（微分方程式）</a:t>
            </a:r>
            <a:endParaRPr kumimoji="1" lang="en-US" altLang="ja-JP" dirty="0"/>
          </a:p>
          <a:p>
            <a:pPr lvl="1"/>
            <a:r>
              <a:rPr kumimoji="1" lang="ja-JP" altLang="en-US" dirty="0"/>
              <a:t>どのような統制能力のエイジェントでも</a:t>
            </a:r>
            <a:r>
              <a:rPr kumimoji="1" lang="ja-JP" altLang="en-US" u="sng" dirty="0">
                <a:solidFill>
                  <a:srgbClr val="FF0000"/>
                </a:solidFill>
              </a:rPr>
              <a:t>留保賃金以上の</a:t>
            </a:r>
            <a:r>
              <a:rPr kumimoji="1" lang="en-US" altLang="ja-JP" u="sng" dirty="0">
                <a:solidFill>
                  <a:srgbClr val="FF0000"/>
                </a:solidFill>
              </a:rPr>
              <a:t>CE</a:t>
            </a:r>
            <a:r>
              <a:rPr kumimoji="1" lang="ja-JP" altLang="en-US" dirty="0"/>
              <a:t>となるような条件を求める。（始点における境界条件）</a:t>
            </a:r>
            <a:endParaRPr kumimoji="1" lang="en-US" altLang="ja-JP" dirty="0"/>
          </a:p>
          <a:p>
            <a:pPr lvl="1"/>
            <a:r>
              <a:rPr kumimoji="1" lang="ja-JP" altLang="en-US" dirty="0"/>
              <a:t>上記</a:t>
            </a:r>
            <a:r>
              <a:rPr kumimoji="1" lang="en-US" altLang="ja-JP" dirty="0"/>
              <a:t>2</a:t>
            </a:r>
            <a:r>
              <a:rPr kumimoji="1" lang="ja-JP" altLang="en-US" dirty="0"/>
              <a:t>つを満たしつつ、</a:t>
            </a:r>
            <a:r>
              <a:rPr kumimoji="1" lang="en-US" altLang="ja-JP" u="sng" dirty="0">
                <a:solidFill>
                  <a:srgbClr val="FF0000"/>
                </a:solidFill>
              </a:rPr>
              <a:t>EU</a:t>
            </a:r>
            <a:r>
              <a:rPr kumimoji="1" lang="ja-JP" altLang="en-US" u="sng" dirty="0">
                <a:solidFill>
                  <a:srgbClr val="FF0000"/>
                </a:solidFill>
              </a:rPr>
              <a:t>を最大</a:t>
            </a:r>
            <a:r>
              <a:rPr kumimoji="1" lang="ja-JP" altLang="en-US" dirty="0"/>
              <a:t>にする</a:t>
            </a:r>
            <a:r>
              <a:rPr kumimoji="1" lang="en-US" altLang="ja-JP" dirty="0"/>
              <a:t>β</a:t>
            </a:r>
            <a:r>
              <a:rPr kumimoji="1" lang="ja-JP" altLang="en-US" dirty="0"/>
              <a:t>と</a:t>
            </a:r>
            <a:r>
              <a:rPr kumimoji="1" lang="en-US" altLang="ja-JP" dirty="0"/>
              <a:t>CE</a:t>
            </a:r>
            <a:r>
              <a:rPr kumimoji="1" lang="ja-JP" altLang="en-US" dirty="0"/>
              <a:t>を求める。（最適制御問題）</a:t>
            </a:r>
            <a:endParaRPr kumimoji="1" lang="en-US" altLang="ja-JP" dirty="0"/>
          </a:p>
          <a:p>
            <a:pPr lvl="1"/>
            <a:r>
              <a:rPr kumimoji="1" lang="ja-JP" altLang="en-US" dirty="0"/>
              <a:t>この</a:t>
            </a:r>
            <a:r>
              <a:rPr kumimoji="1" lang="en-US" altLang="ja-JP" dirty="0"/>
              <a:t>β</a:t>
            </a:r>
            <a:r>
              <a:rPr kumimoji="1" lang="ja-JP" altLang="en-US" dirty="0"/>
              <a:t>にもとづいて、最適な</a:t>
            </a:r>
            <a:r>
              <a:rPr kumimoji="1" lang="en-US" altLang="ja-JP" dirty="0"/>
              <a:t>α</a:t>
            </a:r>
            <a:r>
              <a:rPr kumimoji="1" lang="ja-JP" altLang="en-US" dirty="0"/>
              <a:t>、</a:t>
            </a:r>
            <a:r>
              <a:rPr kumimoji="1" lang="en-US" altLang="ja-JP" dirty="0"/>
              <a:t>(e</a:t>
            </a:r>
            <a:r>
              <a:rPr kumimoji="1" lang="en-US" altLang="ja-JP" baseline="-25000" dirty="0"/>
              <a:t>1</a:t>
            </a:r>
            <a:r>
              <a:rPr kumimoji="1" lang="en-US" altLang="ja-JP" dirty="0"/>
              <a:t>,e</a:t>
            </a:r>
            <a:r>
              <a:rPr kumimoji="1" lang="en-US" altLang="ja-JP" baseline="-25000" dirty="0"/>
              <a:t>2</a:t>
            </a:r>
            <a:r>
              <a:rPr kumimoji="1" lang="en-US" altLang="ja-JP" dirty="0"/>
              <a:t>)</a:t>
            </a:r>
            <a:r>
              <a:rPr kumimoji="1" lang="ja-JP" altLang="en-US" dirty="0"/>
              <a:t>、および</a:t>
            </a:r>
            <a:r>
              <a:rPr kumimoji="1" lang="en-US" altLang="ja-JP" dirty="0"/>
              <a:t>s</a:t>
            </a:r>
            <a:r>
              <a:rPr kumimoji="1" lang="ja-JP" altLang="en-US" dirty="0"/>
              <a:t>を計算する。</a:t>
            </a:r>
          </a:p>
          <a:p>
            <a:pPr lvl="1"/>
            <a:endParaRPr kumimoji="1" lang="en-US" altLang="ja-JP" dirty="0"/>
          </a:p>
          <a:p>
            <a:pPr lvl="1"/>
            <a:endParaRPr kumimoji="1" lang="en-US" altLang="ja-JP" dirty="0"/>
          </a:p>
          <a:p>
            <a:pPr lvl="1"/>
            <a:endParaRPr kumimoji="1" lang="ja-JP" altLang="en-US" dirty="0"/>
          </a:p>
        </p:txBody>
      </p:sp>
      <p:sp>
        <p:nvSpPr>
          <p:cNvPr id="4" name="日付プレースホルダー 3">
            <a:extLst>
              <a:ext uri="{FF2B5EF4-FFF2-40B4-BE49-F238E27FC236}">
                <a16:creationId xmlns:a16="http://schemas.microsoft.com/office/drawing/2014/main" id="{1BB0F729-421A-4171-D49C-4567521296DC}"/>
              </a:ext>
            </a:extLst>
          </p:cNvPr>
          <p:cNvSpPr>
            <a:spLocks noGrp="1"/>
          </p:cNvSpPr>
          <p:nvPr>
            <p:ph type="dt" sz="half" idx="10"/>
          </p:nvPr>
        </p:nvSpPr>
        <p:spPr/>
        <p:txBody>
          <a:bodyPr/>
          <a:lstStyle/>
          <a:p>
            <a:fld id="{D3F1DF6B-88D5-4C80-A2BA-ACB6DBD5AD64}" type="datetime1">
              <a:rPr kumimoji="1" lang="ja-JP" altLang="en-US" smtClean="0"/>
              <a:t>2024/5/22</a:t>
            </a:fld>
            <a:endParaRPr kumimoji="1" lang="ja-JP" altLang="en-US"/>
          </a:p>
        </p:txBody>
      </p:sp>
      <p:sp>
        <p:nvSpPr>
          <p:cNvPr id="5" name="スライド番号プレースホルダー 4">
            <a:extLst>
              <a:ext uri="{FF2B5EF4-FFF2-40B4-BE49-F238E27FC236}">
                <a16:creationId xmlns:a16="http://schemas.microsoft.com/office/drawing/2014/main" id="{5F985A36-2202-5616-EA88-20ADB980DE32}"/>
              </a:ext>
            </a:extLst>
          </p:cNvPr>
          <p:cNvSpPr>
            <a:spLocks noGrp="1"/>
          </p:cNvSpPr>
          <p:nvPr>
            <p:ph type="sldNum" sz="quarter" idx="12"/>
          </p:nvPr>
        </p:nvSpPr>
        <p:spPr/>
        <p:txBody>
          <a:bodyPr/>
          <a:lstStyle/>
          <a:p>
            <a:fld id="{416D8084-7B80-402C-89D0-55855C7D9247}" type="slidenum">
              <a:rPr kumimoji="1" lang="ja-JP" altLang="en-US" smtClean="0"/>
              <a:t>17</a:t>
            </a:fld>
            <a:endParaRPr kumimoji="1" lang="ja-JP" altLang="en-US"/>
          </a:p>
        </p:txBody>
      </p:sp>
    </p:spTree>
    <p:extLst>
      <p:ext uri="{BB962C8B-B14F-4D97-AF65-F5344CB8AC3E}">
        <p14:creationId xmlns:p14="http://schemas.microsoft.com/office/powerpoint/2010/main" val="2742008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87640-2D6F-0BBA-5F60-443CE4585FE7}"/>
              </a:ext>
            </a:extLst>
          </p:cNvPr>
          <p:cNvSpPr>
            <a:spLocks noGrp="1"/>
          </p:cNvSpPr>
          <p:nvPr>
            <p:ph type="title"/>
          </p:nvPr>
        </p:nvSpPr>
        <p:spPr/>
        <p:txBody>
          <a:bodyPr>
            <a:normAutofit/>
          </a:bodyPr>
          <a:lstStyle/>
          <a:p>
            <a:r>
              <a:rPr kumimoji="1" lang="ja-JP" altLang="en-US" dirty="0"/>
              <a:t>統制能力が観察不能で、真実報告を誘導する場合の報酬契約の設計結果</a:t>
            </a:r>
          </a:p>
        </p:txBody>
      </p:sp>
      <p:sp>
        <p:nvSpPr>
          <p:cNvPr id="3" name="コンテンツ プレースホルダー 2">
            <a:extLst>
              <a:ext uri="{FF2B5EF4-FFF2-40B4-BE49-F238E27FC236}">
                <a16:creationId xmlns:a16="http://schemas.microsoft.com/office/drawing/2014/main" id="{C5563424-80D2-D80D-4195-A635C9C908B9}"/>
              </a:ext>
            </a:extLst>
          </p:cNvPr>
          <p:cNvSpPr>
            <a:spLocks noGrp="1"/>
          </p:cNvSpPr>
          <p:nvPr>
            <p:ph idx="1"/>
          </p:nvPr>
        </p:nvSpPr>
        <p:spPr/>
        <p:txBody>
          <a:bodyPr>
            <a:normAutofit fontScale="92500" lnSpcReduction="10000"/>
          </a:bodyPr>
          <a:lstStyle/>
          <a:p>
            <a:r>
              <a:rPr kumimoji="1" lang="ja-JP" altLang="en-US" dirty="0"/>
              <a:t>実際の統制能力</a:t>
            </a:r>
            <a:r>
              <a:rPr kumimoji="1" lang="en-US" altLang="ja-JP" dirty="0"/>
              <a:t>θ</a:t>
            </a:r>
            <a:r>
              <a:rPr kumimoji="1" lang="ja-JP" altLang="en-US" dirty="0"/>
              <a:t>と</a:t>
            </a:r>
            <a:r>
              <a:rPr kumimoji="1" lang="ja-JP" altLang="en-US" u="sng" dirty="0">
                <a:solidFill>
                  <a:srgbClr val="FF0000"/>
                </a:solidFill>
              </a:rPr>
              <a:t>同</a:t>
            </a:r>
            <a:r>
              <a:rPr kumimoji="1" lang="ja-JP" altLang="en-US" dirty="0"/>
              <a:t>じ値が</a:t>
            </a:r>
            <a:r>
              <a:rPr kumimoji="1" lang="en-US" altLang="ja-JP" dirty="0"/>
              <a:t>η</a:t>
            </a:r>
            <a:r>
              <a:rPr kumimoji="1" lang="ja-JP" altLang="en-US" dirty="0"/>
              <a:t>として報告される。すなわち、真実報告が実現する。</a:t>
            </a:r>
            <a:endParaRPr kumimoji="1" lang="en-US" altLang="ja-JP" dirty="0"/>
          </a:p>
          <a:p>
            <a:r>
              <a:rPr kumimoji="1" lang="ja-JP" altLang="en-US" dirty="0"/>
              <a:t>統制能力が観察可能な場合よりも</a:t>
            </a:r>
            <a:r>
              <a:rPr kumimoji="1" lang="ja-JP" altLang="en-US" u="sng" dirty="0">
                <a:solidFill>
                  <a:srgbClr val="FF0000"/>
                </a:solidFill>
              </a:rPr>
              <a:t>優</a:t>
            </a:r>
            <a:r>
              <a:rPr kumimoji="1" lang="ja-JP" altLang="en-US" dirty="0"/>
              <a:t>れた統制環境</a:t>
            </a:r>
            <a:r>
              <a:rPr kumimoji="1" lang="en-US" altLang="ja-JP" dirty="0"/>
              <a:t>p</a:t>
            </a:r>
            <a:r>
              <a:rPr kumimoji="1" lang="ja-JP" altLang="en-US" dirty="0"/>
              <a:t>が必要となる。</a:t>
            </a:r>
            <a:endParaRPr kumimoji="1" lang="en-US" altLang="ja-JP" dirty="0"/>
          </a:p>
          <a:p>
            <a:r>
              <a:rPr kumimoji="1" lang="ja-JP" altLang="en-US" dirty="0"/>
              <a:t>生産活動と統制活動は、統制能力が観察可能な場合</a:t>
            </a:r>
            <a:r>
              <a:rPr kumimoji="1" lang="ja-JP" altLang="en-US" u="sng" dirty="0">
                <a:solidFill>
                  <a:srgbClr val="FF0000"/>
                </a:solidFill>
              </a:rPr>
              <a:t>以下</a:t>
            </a:r>
            <a:r>
              <a:rPr kumimoji="1" lang="ja-JP" altLang="en-US" dirty="0"/>
              <a:t>となる。</a:t>
            </a:r>
            <a:endParaRPr kumimoji="1" lang="en-US" altLang="ja-JP" dirty="0"/>
          </a:p>
          <a:p>
            <a:r>
              <a:rPr kumimoji="1" lang="ja-JP" altLang="en-US" dirty="0"/>
              <a:t>業績指標の精度は、統制能力が観察可能な場合</a:t>
            </a:r>
            <a:r>
              <a:rPr kumimoji="1" lang="ja-JP" altLang="en-US" u="sng" dirty="0">
                <a:solidFill>
                  <a:srgbClr val="FF0000"/>
                </a:solidFill>
              </a:rPr>
              <a:t>以下</a:t>
            </a:r>
            <a:r>
              <a:rPr kumimoji="1" lang="ja-JP" altLang="en-US" dirty="0"/>
              <a:t>となる。</a:t>
            </a:r>
            <a:endParaRPr kumimoji="1" lang="en-US" altLang="ja-JP" dirty="0"/>
          </a:p>
          <a:p>
            <a:r>
              <a:rPr kumimoji="1" lang="ja-JP" altLang="en-US" dirty="0"/>
              <a:t>エイジェントは、統制能力が観察可能な場合を</a:t>
            </a:r>
            <a:r>
              <a:rPr kumimoji="1" lang="ja-JP" altLang="en-US" u="sng" dirty="0">
                <a:solidFill>
                  <a:srgbClr val="FF0000"/>
                </a:solidFill>
              </a:rPr>
              <a:t>上</a:t>
            </a:r>
            <a:r>
              <a:rPr kumimoji="1" lang="ja-JP" altLang="en-US" dirty="0"/>
              <a:t>回るが、アドバースセレクションが誘発される場合よりも</a:t>
            </a:r>
            <a:r>
              <a:rPr kumimoji="1" lang="ja-JP" altLang="en-US" u="sng" dirty="0">
                <a:solidFill>
                  <a:srgbClr val="FF0000"/>
                </a:solidFill>
              </a:rPr>
              <a:t>小</a:t>
            </a:r>
            <a:r>
              <a:rPr kumimoji="1" lang="ja-JP" altLang="en-US" dirty="0"/>
              <a:t>さい確実性等価しか得ることができない。</a:t>
            </a:r>
            <a:endParaRPr kumimoji="1" lang="en-US" altLang="ja-JP" dirty="0"/>
          </a:p>
          <a:p>
            <a:r>
              <a:rPr kumimoji="1" lang="ja-JP" altLang="en-US" dirty="0"/>
              <a:t>プリンシパルは、統制能力が観察可能な場合を</a:t>
            </a:r>
            <a:r>
              <a:rPr kumimoji="1" lang="ja-JP" altLang="en-US" u="sng" dirty="0">
                <a:solidFill>
                  <a:srgbClr val="FF0000"/>
                </a:solidFill>
              </a:rPr>
              <a:t>下</a:t>
            </a:r>
            <a:r>
              <a:rPr kumimoji="1" lang="ja-JP" altLang="en-US" dirty="0"/>
              <a:t>回るが、アドバースセレクションが誘発される場合よりも</a:t>
            </a:r>
            <a:r>
              <a:rPr kumimoji="1" lang="ja-JP" altLang="en-US" u="sng" dirty="0">
                <a:solidFill>
                  <a:srgbClr val="FF0000"/>
                </a:solidFill>
              </a:rPr>
              <a:t>大</a:t>
            </a:r>
            <a:r>
              <a:rPr kumimoji="1" lang="ja-JP" altLang="en-US" dirty="0"/>
              <a:t>きい事前の期待効用を得ることができる。</a:t>
            </a:r>
          </a:p>
        </p:txBody>
      </p:sp>
      <p:sp>
        <p:nvSpPr>
          <p:cNvPr id="4" name="日付プレースホルダー 3">
            <a:extLst>
              <a:ext uri="{FF2B5EF4-FFF2-40B4-BE49-F238E27FC236}">
                <a16:creationId xmlns:a16="http://schemas.microsoft.com/office/drawing/2014/main" id="{6D207600-0A6E-6C5F-10C1-43808E1E0BB9}"/>
              </a:ext>
            </a:extLst>
          </p:cNvPr>
          <p:cNvSpPr>
            <a:spLocks noGrp="1"/>
          </p:cNvSpPr>
          <p:nvPr>
            <p:ph type="dt" sz="half" idx="10"/>
          </p:nvPr>
        </p:nvSpPr>
        <p:spPr/>
        <p:txBody>
          <a:bodyPr/>
          <a:lstStyle/>
          <a:p>
            <a:fld id="{D3F1DF6B-88D5-4C80-A2BA-ACB6DBD5AD64}" type="datetime1">
              <a:rPr kumimoji="1" lang="ja-JP" altLang="en-US" smtClean="0"/>
              <a:t>2024/5/22</a:t>
            </a:fld>
            <a:endParaRPr kumimoji="1" lang="ja-JP" altLang="en-US"/>
          </a:p>
        </p:txBody>
      </p:sp>
      <p:sp>
        <p:nvSpPr>
          <p:cNvPr id="5" name="スライド番号プレースホルダー 4">
            <a:extLst>
              <a:ext uri="{FF2B5EF4-FFF2-40B4-BE49-F238E27FC236}">
                <a16:creationId xmlns:a16="http://schemas.microsoft.com/office/drawing/2014/main" id="{194656DF-009C-77C9-25D2-DF9EEF45CC2F}"/>
              </a:ext>
            </a:extLst>
          </p:cNvPr>
          <p:cNvSpPr>
            <a:spLocks noGrp="1"/>
          </p:cNvSpPr>
          <p:nvPr>
            <p:ph type="sldNum" sz="quarter" idx="12"/>
          </p:nvPr>
        </p:nvSpPr>
        <p:spPr/>
        <p:txBody>
          <a:bodyPr/>
          <a:lstStyle/>
          <a:p>
            <a:fld id="{416D8084-7B80-402C-89D0-55855C7D9247}" type="slidenum">
              <a:rPr kumimoji="1" lang="ja-JP" altLang="en-US" smtClean="0"/>
              <a:t>18</a:t>
            </a:fld>
            <a:endParaRPr kumimoji="1" lang="ja-JP" altLang="en-US"/>
          </a:p>
        </p:txBody>
      </p:sp>
    </p:spTree>
    <p:extLst>
      <p:ext uri="{BB962C8B-B14F-4D97-AF65-F5344CB8AC3E}">
        <p14:creationId xmlns:p14="http://schemas.microsoft.com/office/powerpoint/2010/main" val="2399969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3BE239-F458-6D04-C4B3-172144228DD2}"/>
              </a:ext>
            </a:extLst>
          </p:cNvPr>
          <p:cNvSpPr>
            <a:spLocks noGrp="1"/>
          </p:cNvSpPr>
          <p:nvPr>
            <p:ph type="title"/>
          </p:nvPr>
        </p:nvSpPr>
        <p:spPr/>
        <p:txBody>
          <a:bodyPr>
            <a:normAutofit/>
          </a:bodyPr>
          <a:lstStyle/>
          <a:p>
            <a:r>
              <a:rPr kumimoji="1" lang="ja-JP" altLang="en-US" dirty="0"/>
              <a:t>統制能力が観察不能で、自己申告を求めない場合の報酬契約の設計プロセス</a:t>
            </a:r>
          </a:p>
        </p:txBody>
      </p:sp>
      <p:sp>
        <p:nvSpPr>
          <p:cNvPr id="3" name="コンテンツ プレースホルダー 2">
            <a:extLst>
              <a:ext uri="{FF2B5EF4-FFF2-40B4-BE49-F238E27FC236}">
                <a16:creationId xmlns:a16="http://schemas.microsoft.com/office/drawing/2014/main" id="{7994B6FB-2D5F-4C4A-395C-A0650BED7860}"/>
              </a:ext>
            </a:extLst>
          </p:cNvPr>
          <p:cNvSpPr>
            <a:spLocks noGrp="1"/>
          </p:cNvSpPr>
          <p:nvPr>
            <p:ph idx="1"/>
          </p:nvPr>
        </p:nvSpPr>
        <p:spPr/>
        <p:txBody>
          <a:bodyPr>
            <a:normAutofit/>
          </a:bodyPr>
          <a:lstStyle/>
          <a:p>
            <a:r>
              <a:rPr kumimoji="1" lang="ja-JP" altLang="en-US" dirty="0"/>
              <a:t>プリンシパルは、会計情報システムから出力される業績指標</a:t>
            </a:r>
            <a:r>
              <a:rPr kumimoji="1" lang="en-US" altLang="ja-JP" u="sng" dirty="0">
                <a:solidFill>
                  <a:srgbClr val="FF0000"/>
                </a:solidFill>
              </a:rPr>
              <a:t>y</a:t>
            </a:r>
            <a:r>
              <a:rPr kumimoji="1" lang="ja-JP" altLang="en-US" dirty="0"/>
              <a:t>という情報のみを用いて、エイジェントの経営活動</a:t>
            </a:r>
            <a:r>
              <a:rPr kumimoji="1" lang="en-US" altLang="ja-JP" dirty="0"/>
              <a:t>(e</a:t>
            </a:r>
            <a:r>
              <a:rPr kumimoji="1" lang="en-US" altLang="ja-JP" baseline="-25000" dirty="0"/>
              <a:t>1</a:t>
            </a:r>
            <a:r>
              <a:rPr kumimoji="1" lang="en-US" altLang="ja-JP" dirty="0"/>
              <a:t>,e</a:t>
            </a:r>
            <a:r>
              <a:rPr kumimoji="1" lang="en-US" altLang="ja-JP" baseline="-25000" dirty="0"/>
              <a:t>2</a:t>
            </a:r>
            <a:r>
              <a:rPr kumimoji="1" lang="en-US" altLang="ja-JP" dirty="0"/>
              <a:t>)</a:t>
            </a:r>
            <a:r>
              <a:rPr kumimoji="1" lang="ja-JP" altLang="en-US" dirty="0"/>
              <a:t>を適切な水準に誘導しなければならない。</a:t>
            </a:r>
            <a:endParaRPr kumimoji="1" lang="en-US" altLang="ja-JP" dirty="0"/>
          </a:p>
          <a:p>
            <a:r>
              <a:rPr kumimoji="1" lang="ja-JP" altLang="en-US" dirty="0"/>
              <a:t>報酬契約の設計方針</a:t>
            </a:r>
            <a:endParaRPr kumimoji="1" lang="en-US" altLang="ja-JP" dirty="0"/>
          </a:p>
          <a:p>
            <a:pPr lvl="1"/>
            <a:r>
              <a:rPr kumimoji="1" lang="ja-JP" altLang="en-US" dirty="0"/>
              <a:t>エイジェントの確実性等価</a:t>
            </a:r>
            <a:r>
              <a:rPr kumimoji="1" lang="en-US" altLang="ja-JP" u="sng" dirty="0">
                <a:solidFill>
                  <a:srgbClr val="FF0000"/>
                </a:solidFill>
              </a:rPr>
              <a:t>CE</a:t>
            </a:r>
            <a:r>
              <a:rPr kumimoji="1" lang="ja-JP" altLang="en-US" u="sng" dirty="0">
                <a:solidFill>
                  <a:srgbClr val="FF0000"/>
                </a:solidFill>
              </a:rPr>
              <a:t>を最大</a:t>
            </a:r>
            <a:r>
              <a:rPr kumimoji="1" lang="ja-JP" altLang="en-US" dirty="0"/>
              <a:t>にする生産活動</a:t>
            </a:r>
            <a:r>
              <a:rPr kumimoji="1" lang="en-US" altLang="ja-JP" dirty="0"/>
              <a:t>e</a:t>
            </a:r>
            <a:r>
              <a:rPr kumimoji="1" lang="en-US" altLang="ja-JP" baseline="-25000" dirty="0"/>
              <a:t>1</a:t>
            </a:r>
            <a:r>
              <a:rPr kumimoji="1" lang="ja-JP" altLang="en-US" dirty="0"/>
              <a:t>と統制活動</a:t>
            </a:r>
            <a:r>
              <a:rPr kumimoji="1" lang="en-US" altLang="ja-JP" dirty="0"/>
              <a:t>e</a:t>
            </a:r>
            <a:r>
              <a:rPr kumimoji="1" lang="en-US" altLang="ja-JP" baseline="-25000" dirty="0"/>
              <a:t>2</a:t>
            </a:r>
            <a:r>
              <a:rPr kumimoji="1" lang="ja-JP" altLang="en-US" dirty="0"/>
              <a:t>を、それぞれ変動給係数</a:t>
            </a:r>
            <a:r>
              <a:rPr kumimoji="1" lang="en-US" altLang="ja-JP" dirty="0"/>
              <a:t>β</a:t>
            </a:r>
            <a:r>
              <a:rPr kumimoji="1" lang="ja-JP" altLang="en-US" dirty="0"/>
              <a:t>の関数として表す。</a:t>
            </a:r>
            <a:endParaRPr kumimoji="1" lang="en-US" altLang="ja-JP" dirty="0"/>
          </a:p>
          <a:p>
            <a:pPr lvl="1"/>
            <a:r>
              <a:rPr kumimoji="1" lang="ja-JP" altLang="en-US" dirty="0"/>
              <a:t>どのような統制能力のエイジェントでも</a:t>
            </a:r>
            <a:r>
              <a:rPr kumimoji="1" lang="ja-JP" altLang="en-US" u="sng" dirty="0">
                <a:solidFill>
                  <a:srgbClr val="FF0000"/>
                </a:solidFill>
              </a:rPr>
              <a:t>留保賃金以上の</a:t>
            </a:r>
            <a:r>
              <a:rPr kumimoji="1" lang="en-US" altLang="ja-JP" u="sng" dirty="0">
                <a:solidFill>
                  <a:srgbClr val="FF0000"/>
                </a:solidFill>
              </a:rPr>
              <a:t>CE</a:t>
            </a:r>
            <a:r>
              <a:rPr kumimoji="1" lang="ja-JP" altLang="en-US" dirty="0"/>
              <a:t>となるように、固定給</a:t>
            </a:r>
            <a:r>
              <a:rPr kumimoji="1" lang="en-US" altLang="ja-JP" dirty="0"/>
              <a:t>α</a:t>
            </a:r>
            <a:r>
              <a:rPr kumimoji="1" lang="ja-JP" altLang="en-US" dirty="0"/>
              <a:t>を、</a:t>
            </a:r>
            <a:r>
              <a:rPr kumimoji="1" lang="en-US" altLang="ja-JP" dirty="0"/>
              <a:t>β</a:t>
            </a:r>
            <a:r>
              <a:rPr kumimoji="1" lang="ja-JP" altLang="en-US" dirty="0"/>
              <a:t>の関数として表現する。</a:t>
            </a:r>
            <a:endParaRPr kumimoji="1" lang="en-US" altLang="ja-JP" dirty="0"/>
          </a:p>
          <a:p>
            <a:pPr lvl="1"/>
            <a:r>
              <a:rPr kumimoji="1" lang="ja-JP" altLang="en-US" dirty="0"/>
              <a:t>プリンシパルの期待効用</a:t>
            </a:r>
            <a:r>
              <a:rPr kumimoji="1" lang="en-US" altLang="ja-JP" u="sng" dirty="0">
                <a:solidFill>
                  <a:srgbClr val="FF0000"/>
                </a:solidFill>
              </a:rPr>
              <a:t>EU</a:t>
            </a:r>
            <a:r>
              <a:rPr kumimoji="1" lang="ja-JP" altLang="en-US" u="sng" dirty="0">
                <a:solidFill>
                  <a:srgbClr val="FF0000"/>
                </a:solidFill>
              </a:rPr>
              <a:t>を最大</a:t>
            </a:r>
            <a:r>
              <a:rPr kumimoji="1" lang="ja-JP" altLang="en-US" dirty="0"/>
              <a:t>にする</a:t>
            </a:r>
            <a:r>
              <a:rPr kumimoji="1" lang="en-US" altLang="ja-JP" dirty="0"/>
              <a:t>β</a:t>
            </a:r>
            <a:r>
              <a:rPr kumimoji="1" lang="ja-JP" altLang="en-US" dirty="0"/>
              <a:t>を求める。</a:t>
            </a:r>
            <a:endParaRPr kumimoji="1" lang="en-US" altLang="ja-JP" dirty="0"/>
          </a:p>
          <a:p>
            <a:pPr lvl="1"/>
            <a:r>
              <a:rPr kumimoji="1" lang="ja-JP" altLang="en-US" dirty="0"/>
              <a:t>この</a:t>
            </a:r>
            <a:r>
              <a:rPr kumimoji="1" lang="en-US" altLang="ja-JP" dirty="0"/>
              <a:t>β</a:t>
            </a:r>
            <a:r>
              <a:rPr kumimoji="1" lang="ja-JP" altLang="en-US" dirty="0"/>
              <a:t>にもとづいて、最適な</a:t>
            </a:r>
            <a:r>
              <a:rPr kumimoji="1" lang="en-US" altLang="ja-JP" dirty="0"/>
              <a:t>α</a:t>
            </a:r>
            <a:r>
              <a:rPr kumimoji="1" lang="ja-JP" altLang="en-US" dirty="0"/>
              <a:t>、経営行動</a:t>
            </a:r>
            <a:r>
              <a:rPr kumimoji="1" lang="en-US" altLang="ja-JP" dirty="0"/>
              <a:t>(e</a:t>
            </a:r>
            <a:r>
              <a:rPr kumimoji="1" lang="en-US" altLang="ja-JP" baseline="-25000" dirty="0"/>
              <a:t>1</a:t>
            </a:r>
            <a:r>
              <a:rPr kumimoji="1" lang="en-US" altLang="ja-JP" dirty="0"/>
              <a:t>,e</a:t>
            </a:r>
            <a:r>
              <a:rPr kumimoji="1" lang="en-US" altLang="ja-JP" baseline="-25000" dirty="0"/>
              <a:t>2</a:t>
            </a:r>
            <a:r>
              <a:rPr kumimoji="1" lang="en-US" altLang="ja-JP" dirty="0"/>
              <a:t>)</a:t>
            </a:r>
            <a:r>
              <a:rPr kumimoji="1" lang="ja-JP" altLang="en-US" dirty="0"/>
              <a:t>、および精度</a:t>
            </a:r>
            <a:r>
              <a:rPr kumimoji="1" lang="en-US" altLang="ja-JP" dirty="0"/>
              <a:t>s</a:t>
            </a:r>
            <a:r>
              <a:rPr kumimoji="1" lang="ja-JP" altLang="en-US" dirty="0"/>
              <a:t>を計算する。</a:t>
            </a:r>
          </a:p>
          <a:p>
            <a:pPr lvl="1"/>
            <a:endParaRPr kumimoji="1" lang="ja-JP" altLang="en-US" dirty="0"/>
          </a:p>
        </p:txBody>
      </p:sp>
      <p:sp>
        <p:nvSpPr>
          <p:cNvPr id="4" name="日付プレースホルダー 3">
            <a:extLst>
              <a:ext uri="{FF2B5EF4-FFF2-40B4-BE49-F238E27FC236}">
                <a16:creationId xmlns:a16="http://schemas.microsoft.com/office/drawing/2014/main" id="{1BB0F729-421A-4171-D49C-4567521296DC}"/>
              </a:ext>
            </a:extLst>
          </p:cNvPr>
          <p:cNvSpPr>
            <a:spLocks noGrp="1"/>
          </p:cNvSpPr>
          <p:nvPr>
            <p:ph type="dt" sz="half" idx="10"/>
          </p:nvPr>
        </p:nvSpPr>
        <p:spPr/>
        <p:txBody>
          <a:bodyPr/>
          <a:lstStyle/>
          <a:p>
            <a:fld id="{D3F1DF6B-88D5-4C80-A2BA-ACB6DBD5AD64}" type="datetime1">
              <a:rPr kumimoji="1" lang="ja-JP" altLang="en-US" smtClean="0"/>
              <a:t>2024/5/22</a:t>
            </a:fld>
            <a:endParaRPr kumimoji="1" lang="ja-JP" altLang="en-US"/>
          </a:p>
        </p:txBody>
      </p:sp>
      <p:sp>
        <p:nvSpPr>
          <p:cNvPr id="5" name="スライド番号プレースホルダー 4">
            <a:extLst>
              <a:ext uri="{FF2B5EF4-FFF2-40B4-BE49-F238E27FC236}">
                <a16:creationId xmlns:a16="http://schemas.microsoft.com/office/drawing/2014/main" id="{5F985A36-2202-5616-EA88-20ADB980DE32}"/>
              </a:ext>
            </a:extLst>
          </p:cNvPr>
          <p:cNvSpPr>
            <a:spLocks noGrp="1"/>
          </p:cNvSpPr>
          <p:nvPr>
            <p:ph type="sldNum" sz="quarter" idx="12"/>
          </p:nvPr>
        </p:nvSpPr>
        <p:spPr/>
        <p:txBody>
          <a:bodyPr/>
          <a:lstStyle/>
          <a:p>
            <a:fld id="{416D8084-7B80-402C-89D0-55855C7D9247}" type="slidenum">
              <a:rPr kumimoji="1" lang="ja-JP" altLang="en-US" smtClean="0"/>
              <a:t>19</a:t>
            </a:fld>
            <a:endParaRPr kumimoji="1" lang="ja-JP" altLang="en-US"/>
          </a:p>
        </p:txBody>
      </p:sp>
    </p:spTree>
    <p:extLst>
      <p:ext uri="{BB962C8B-B14F-4D97-AF65-F5344CB8AC3E}">
        <p14:creationId xmlns:p14="http://schemas.microsoft.com/office/powerpoint/2010/main" val="3290565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985895-F1B0-23B2-33EE-9E6CEB732DA3}"/>
              </a:ext>
            </a:extLst>
          </p:cNvPr>
          <p:cNvSpPr>
            <a:spLocks noGrp="1"/>
          </p:cNvSpPr>
          <p:nvPr>
            <p:ph type="title"/>
          </p:nvPr>
        </p:nvSpPr>
        <p:spPr/>
        <p:txBody>
          <a:bodyPr/>
          <a:lstStyle/>
          <a:p>
            <a:r>
              <a:rPr kumimoji="1" lang="ja-JP" altLang="en-US" dirty="0"/>
              <a:t>問題意識：情報非対称の解消手段</a:t>
            </a:r>
          </a:p>
        </p:txBody>
      </p:sp>
      <p:sp>
        <p:nvSpPr>
          <p:cNvPr id="3" name="コンテンツ プレースホルダー 2">
            <a:extLst>
              <a:ext uri="{FF2B5EF4-FFF2-40B4-BE49-F238E27FC236}">
                <a16:creationId xmlns:a16="http://schemas.microsoft.com/office/drawing/2014/main" id="{6FE9A3E0-4BFB-953B-85FA-E0484E3257EF}"/>
              </a:ext>
            </a:extLst>
          </p:cNvPr>
          <p:cNvSpPr>
            <a:spLocks noGrp="1"/>
          </p:cNvSpPr>
          <p:nvPr>
            <p:ph idx="1"/>
          </p:nvPr>
        </p:nvSpPr>
        <p:spPr/>
        <p:txBody>
          <a:bodyPr/>
          <a:lstStyle/>
          <a:p>
            <a:r>
              <a:rPr kumimoji="1" lang="ja-JP" altLang="en-US" dirty="0"/>
              <a:t>株主（プリンシパル）と経営者（エイジェント）の委託受託関係における情報非対称が引き起こす問題がある。</a:t>
            </a:r>
            <a:endParaRPr kumimoji="1" lang="en-US" altLang="ja-JP" dirty="0"/>
          </a:p>
          <a:p>
            <a:r>
              <a:rPr kumimoji="1" lang="ja-JP" altLang="en-US" dirty="0"/>
              <a:t>アドバースセレクション：エイジェントの能力をプリンシパルが観察できないことに起因して、プリンシパルが損失を被る。</a:t>
            </a:r>
            <a:endParaRPr kumimoji="1" lang="en-US" altLang="ja-JP" dirty="0"/>
          </a:p>
          <a:p>
            <a:r>
              <a:rPr kumimoji="1" lang="ja-JP" altLang="en-US" dirty="0"/>
              <a:t>モラルハザード：エイジェントの活動をプリンシパルが観察できないことに起因して、プリンシパルが損失を被る。</a:t>
            </a:r>
            <a:endParaRPr kumimoji="1" lang="en-US" altLang="ja-JP" dirty="0"/>
          </a:p>
          <a:p>
            <a:r>
              <a:rPr kumimoji="1" lang="ja-JP" altLang="en-US" dirty="0"/>
              <a:t>情報非対称を解消する</a:t>
            </a:r>
            <a:r>
              <a:rPr kumimoji="1" lang="en-US" altLang="ja-JP" dirty="0"/>
              <a:t>1</a:t>
            </a:r>
            <a:r>
              <a:rPr kumimoji="1" lang="ja-JP" altLang="en-US" dirty="0"/>
              <a:t>つの手段として、自己申告にもとづく報酬システムがある。</a:t>
            </a:r>
            <a:endParaRPr kumimoji="1" lang="en-US" altLang="ja-JP" dirty="0"/>
          </a:p>
        </p:txBody>
      </p:sp>
      <p:sp>
        <p:nvSpPr>
          <p:cNvPr id="4" name="スライド番号プレースホルダー 3">
            <a:extLst>
              <a:ext uri="{FF2B5EF4-FFF2-40B4-BE49-F238E27FC236}">
                <a16:creationId xmlns:a16="http://schemas.microsoft.com/office/drawing/2014/main" id="{C3FCB828-8B59-0792-E068-8CFFE0F9535C}"/>
              </a:ext>
            </a:extLst>
          </p:cNvPr>
          <p:cNvSpPr>
            <a:spLocks noGrp="1"/>
          </p:cNvSpPr>
          <p:nvPr>
            <p:ph type="sldNum" sz="quarter" idx="12"/>
          </p:nvPr>
        </p:nvSpPr>
        <p:spPr/>
        <p:txBody>
          <a:bodyPr/>
          <a:lstStyle/>
          <a:p>
            <a:fld id="{416D8084-7B80-402C-89D0-55855C7D9247}" type="slidenum">
              <a:rPr kumimoji="1" lang="ja-JP" altLang="en-US" smtClean="0"/>
              <a:t>2</a:t>
            </a:fld>
            <a:endParaRPr kumimoji="1" lang="ja-JP" altLang="en-US"/>
          </a:p>
        </p:txBody>
      </p:sp>
      <p:sp>
        <p:nvSpPr>
          <p:cNvPr id="5" name="日付プレースホルダー 4">
            <a:extLst>
              <a:ext uri="{FF2B5EF4-FFF2-40B4-BE49-F238E27FC236}">
                <a16:creationId xmlns:a16="http://schemas.microsoft.com/office/drawing/2014/main" id="{0BDD683B-DEE5-CFF2-662B-C573C64DB0CA}"/>
              </a:ext>
            </a:extLst>
          </p:cNvPr>
          <p:cNvSpPr>
            <a:spLocks noGrp="1"/>
          </p:cNvSpPr>
          <p:nvPr>
            <p:ph type="dt" sz="half" idx="10"/>
          </p:nvPr>
        </p:nvSpPr>
        <p:spPr/>
        <p:txBody>
          <a:bodyPr/>
          <a:lstStyle/>
          <a:p>
            <a:fld id="{EC8C7951-4644-4EAB-9A86-1408924B90DD}" type="datetime1">
              <a:rPr kumimoji="1" lang="ja-JP" altLang="en-US" smtClean="0"/>
              <a:t>2024/5/22</a:t>
            </a:fld>
            <a:endParaRPr kumimoji="1" lang="ja-JP" altLang="en-US"/>
          </a:p>
        </p:txBody>
      </p:sp>
    </p:spTree>
    <p:extLst>
      <p:ext uri="{BB962C8B-B14F-4D97-AF65-F5344CB8AC3E}">
        <p14:creationId xmlns:p14="http://schemas.microsoft.com/office/powerpoint/2010/main" val="23904048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87640-2D6F-0BBA-5F60-443CE4585FE7}"/>
              </a:ext>
            </a:extLst>
          </p:cNvPr>
          <p:cNvSpPr>
            <a:spLocks noGrp="1"/>
          </p:cNvSpPr>
          <p:nvPr>
            <p:ph type="title"/>
          </p:nvPr>
        </p:nvSpPr>
        <p:spPr/>
        <p:txBody>
          <a:bodyPr>
            <a:normAutofit/>
          </a:bodyPr>
          <a:lstStyle/>
          <a:p>
            <a:r>
              <a:rPr kumimoji="1" lang="ja-JP" altLang="en-US" dirty="0"/>
              <a:t>統制能力が観察不能で、自己申告を求めない場合の報酬契約の設計結果</a:t>
            </a:r>
          </a:p>
        </p:txBody>
      </p:sp>
      <p:sp>
        <p:nvSpPr>
          <p:cNvPr id="3" name="コンテンツ プレースホルダー 2">
            <a:extLst>
              <a:ext uri="{FF2B5EF4-FFF2-40B4-BE49-F238E27FC236}">
                <a16:creationId xmlns:a16="http://schemas.microsoft.com/office/drawing/2014/main" id="{C5563424-80D2-D80D-4195-A635C9C908B9}"/>
              </a:ext>
            </a:extLst>
          </p:cNvPr>
          <p:cNvSpPr>
            <a:spLocks noGrp="1"/>
          </p:cNvSpPr>
          <p:nvPr>
            <p:ph idx="1"/>
          </p:nvPr>
        </p:nvSpPr>
        <p:spPr/>
        <p:txBody>
          <a:bodyPr>
            <a:normAutofit fontScale="92500" lnSpcReduction="10000"/>
          </a:bodyPr>
          <a:lstStyle/>
          <a:p>
            <a:r>
              <a:rPr kumimoji="1" lang="ja-JP" altLang="en-US" dirty="0"/>
              <a:t>統制能力が観察可能な場合と</a:t>
            </a:r>
            <a:r>
              <a:rPr kumimoji="1" lang="ja-JP" altLang="en-US" u="sng" dirty="0">
                <a:solidFill>
                  <a:srgbClr val="FF0000"/>
                </a:solidFill>
              </a:rPr>
              <a:t>同</a:t>
            </a:r>
            <a:r>
              <a:rPr kumimoji="1" lang="ja-JP" altLang="en-US" dirty="0"/>
              <a:t>じ統制環境</a:t>
            </a:r>
            <a:r>
              <a:rPr kumimoji="1" lang="en-US" altLang="ja-JP" dirty="0"/>
              <a:t>p</a:t>
            </a:r>
            <a:r>
              <a:rPr kumimoji="1" lang="ja-JP" altLang="en-US" dirty="0"/>
              <a:t>で実現可能。</a:t>
            </a:r>
            <a:endParaRPr kumimoji="1" lang="en-US" altLang="ja-JP" dirty="0"/>
          </a:p>
          <a:p>
            <a:r>
              <a:rPr kumimoji="1" lang="ja-JP" altLang="en-US" dirty="0"/>
              <a:t>生産活動と統制活動は、統制能力が観察可能な場合</a:t>
            </a:r>
            <a:r>
              <a:rPr kumimoji="1" lang="ja-JP" altLang="en-US" u="sng" dirty="0">
                <a:solidFill>
                  <a:srgbClr val="FF0000"/>
                </a:solidFill>
              </a:rPr>
              <a:t>以下</a:t>
            </a:r>
            <a:r>
              <a:rPr kumimoji="1" lang="ja-JP" altLang="en-US" dirty="0"/>
              <a:t>となるが、アドバースセレクションが誘発される場合よりも</a:t>
            </a:r>
            <a:r>
              <a:rPr kumimoji="1" lang="ja-JP" altLang="en-US" u="sng" dirty="0">
                <a:solidFill>
                  <a:srgbClr val="FF0000"/>
                </a:solidFill>
              </a:rPr>
              <a:t>大</a:t>
            </a:r>
            <a:r>
              <a:rPr kumimoji="1" lang="ja-JP" altLang="en-US" dirty="0"/>
              <a:t>きくなる。</a:t>
            </a:r>
            <a:endParaRPr kumimoji="1" lang="en-US" altLang="ja-JP" dirty="0"/>
          </a:p>
          <a:p>
            <a:r>
              <a:rPr kumimoji="1" lang="ja-JP" altLang="en-US" dirty="0"/>
              <a:t>業績指標の精度は、統制能力が観察可能な場合</a:t>
            </a:r>
            <a:r>
              <a:rPr kumimoji="1" lang="ja-JP" altLang="en-US" u="sng" dirty="0">
                <a:solidFill>
                  <a:srgbClr val="FF0000"/>
                </a:solidFill>
              </a:rPr>
              <a:t>以下</a:t>
            </a:r>
            <a:r>
              <a:rPr kumimoji="1" lang="ja-JP" altLang="en-US" dirty="0"/>
              <a:t>となるが、アドバースセレクションが誘発される場合よりも</a:t>
            </a:r>
            <a:r>
              <a:rPr kumimoji="1" lang="ja-JP" altLang="en-US" u="sng" dirty="0">
                <a:solidFill>
                  <a:srgbClr val="FF0000"/>
                </a:solidFill>
              </a:rPr>
              <a:t>高</a:t>
            </a:r>
            <a:r>
              <a:rPr kumimoji="1" lang="ja-JP" altLang="en-US" dirty="0"/>
              <a:t>くなる。</a:t>
            </a:r>
            <a:endParaRPr kumimoji="1" lang="en-US" altLang="ja-JP" dirty="0"/>
          </a:p>
          <a:p>
            <a:r>
              <a:rPr kumimoji="1" lang="ja-JP" altLang="en-US" dirty="0"/>
              <a:t>エイジェントは、真実報告を誘導する場合を</a:t>
            </a:r>
            <a:r>
              <a:rPr kumimoji="1" lang="ja-JP" altLang="en-US" u="sng" dirty="0">
                <a:solidFill>
                  <a:srgbClr val="FF0000"/>
                </a:solidFill>
              </a:rPr>
              <a:t>上</a:t>
            </a:r>
            <a:r>
              <a:rPr kumimoji="1" lang="ja-JP" altLang="en-US" dirty="0"/>
              <a:t>回るが、アドバースセレクションが誘発される場合よりも</a:t>
            </a:r>
            <a:r>
              <a:rPr kumimoji="1" lang="ja-JP" altLang="en-US" u="sng" dirty="0">
                <a:solidFill>
                  <a:srgbClr val="FF0000"/>
                </a:solidFill>
              </a:rPr>
              <a:t>小</a:t>
            </a:r>
            <a:r>
              <a:rPr kumimoji="1" lang="ja-JP" altLang="en-US" dirty="0"/>
              <a:t>さい確実性等価しか得ることができない。</a:t>
            </a:r>
            <a:endParaRPr kumimoji="1" lang="en-US" altLang="ja-JP" dirty="0"/>
          </a:p>
          <a:p>
            <a:r>
              <a:rPr kumimoji="1" lang="ja-JP" altLang="en-US" dirty="0"/>
              <a:t>プリンシパルは、真実報告を誘導する場合を</a:t>
            </a:r>
            <a:r>
              <a:rPr kumimoji="1" lang="ja-JP" altLang="en-US" u="sng" dirty="0">
                <a:solidFill>
                  <a:srgbClr val="FF0000"/>
                </a:solidFill>
              </a:rPr>
              <a:t>下</a:t>
            </a:r>
            <a:r>
              <a:rPr kumimoji="1" lang="ja-JP" altLang="en-US" dirty="0"/>
              <a:t>回るが、アドバースセレクションが誘発される場合よりも</a:t>
            </a:r>
            <a:r>
              <a:rPr kumimoji="1" lang="ja-JP" altLang="en-US" u="sng" dirty="0">
                <a:solidFill>
                  <a:srgbClr val="FF0000"/>
                </a:solidFill>
              </a:rPr>
              <a:t>大</a:t>
            </a:r>
            <a:r>
              <a:rPr kumimoji="1" lang="ja-JP" altLang="en-US" dirty="0"/>
              <a:t>きい事前の期待効用を得ることができる。</a:t>
            </a:r>
            <a:endParaRPr kumimoji="1" lang="en-US" altLang="ja-JP" dirty="0"/>
          </a:p>
        </p:txBody>
      </p:sp>
      <p:sp>
        <p:nvSpPr>
          <p:cNvPr id="4" name="日付プレースホルダー 3">
            <a:extLst>
              <a:ext uri="{FF2B5EF4-FFF2-40B4-BE49-F238E27FC236}">
                <a16:creationId xmlns:a16="http://schemas.microsoft.com/office/drawing/2014/main" id="{6D207600-0A6E-6C5F-10C1-43808E1E0BB9}"/>
              </a:ext>
            </a:extLst>
          </p:cNvPr>
          <p:cNvSpPr>
            <a:spLocks noGrp="1"/>
          </p:cNvSpPr>
          <p:nvPr>
            <p:ph type="dt" sz="half" idx="10"/>
          </p:nvPr>
        </p:nvSpPr>
        <p:spPr/>
        <p:txBody>
          <a:bodyPr/>
          <a:lstStyle/>
          <a:p>
            <a:fld id="{D3F1DF6B-88D5-4C80-A2BA-ACB6DBD5AD64}" type="datetime1">
              <a:rPr kumimoji="1" lang="ja-JP" altLang="en-US" smtClean="0"/>
              <a:t>2024/5/22</a:t>
            </a:fld>
            <a:endParaRPr kumimoji="1" lang="ja-JP" altLang="en-US"/>
          </a:p>
        </p:txBody>
      </p:sp>
      <p:sp>
        <p:nvSpPr>
          <p:cNvPr id="5" name="スライド番号プレースホルダー 4">
            <a:extLst>
              <a:ext uri="{FF2B5EF4-FFF2-40B4-BE49-F238E27FC236}">
                <a16:creationId xmlns:a16="http://schemas.microsoft.com/office/drawing/2014/main" id="{194656DF-009C-77C9-25D2-DF9EEF45CC2F}"/>
              </a:ext>
            </a:extLst>
          </p:cNvPr>
          <p:cNvSpPr>
            <a:spLocks noGrp="1"/>
          </p:cNvSpPr>
          <p:nvPr>
            <p:ph type="sldNum" sz="quarter" idx="12"/>
          </p:nvPr>
        </p:nvSpPr>
        <p:spPr/>
        <p:txBody>
          <a:bodyPr/>
          <a:lstStyle/>
          <a:p>
            <a:fld id="{416D8084-7B80-402C-89D0-55855C7D9247}" type="slidenum">
              <a:rPr kumimoji="1" lang="ja-JP" altLang="en-US" smtClean="0"/>
              <a:t>20</a:t>
            </a:fld>
            <a:endParaRPr kumimoji="1" lang="ja-JP" altLang="en-US"/>
          </a:p>
        </p:txBody>
      </p:sp>
    </p:spTree>
    <p:extLst>
      <p:ext uri="{BB962C8B-B14F-4D97-AF65-F5344CB8AC3E}">
        <p14:creationId xmlns:p14="http://schemas.microsoft.com/office/powerpoint/2010/main" val="3538650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7DCB19-84CA-FCCC-1FC1-92788189E1C7}"/>
              </a:ext>
            </a:extLst>
          </p:cNvPr>
          <p:cNvSpPr>
            <a:spLocks noGrp="1"/>
          </p:cNvSpPr>
          <p:nvPr>
            <p:ph type="title"/>
          </p:nvPr>
        </p:nvSpPr>
        <p:spPr/>
        <p:txBody>
          <a:bodyPr/>
          <a:lstStyle/>
          <a:p>
            <a:r>
              <a:rPr kumimoji="1" lang="ja-JP" altLang="en-US" dirty="0"/>
              <a:t>報酬契約の設計のまとめ</a:t>
            </a:r>
          </a:p>
        </p:txBody>
      </p:sp>
      <p:sp>
        <p:nvSpPr>
          <p:cNvPr id="3" name="コンテンツ プレースホルダー 2">
            <a:extLst>
              <a:ext uri="{FF2B5EF4-FFF2-40B4-BE49-F238E27FC236}">
                <a16:creationId xmlns:a16="http://schemas.microsoft.com/office/drawing/2014/main" id="{17D70E5C-6D4C-0873-6E47-C1179FF094C9}"/>
              </a:ext>
            </a:extLst>
          </p:cNvPr>
          <p:cNvSpPr>
            <a:spLocks noGrp="1"/>
          </p:cNvSpPr>
          <p:nvPr>
            <p:ph idx="1"/>
          </p:nvPr>
        </p:nvSpPr>
        <p:spPr/>
        <p:txBody>
          <a:bodyPr>
            <a:normAutofit fontScale="92500" lnSpcReduction="20000"/>
          </a:bodyPr>
          <a:lstStyle/>
          <a:p>
            <a:r>
              <a:rPr kumimoji="1" lang="ja-JP" altLang="en-US" dirty="0"/>
              <a:t>エイジェントの確実性等価</a:t>
            </a:r>
            <a:endParaRPr kumimoji="1" lang="en-US" altLang="ja-JP" dirty="0"/>
          </a:p>
          <a:p>
            <a:pPr lvl="1"/>
            <a:r>
              <a:rPr kumimoji="1" lang="en-US" altLang="ja-JP" dirty="0"/>
              <a:t>CE</a:t>
            </a:r>
            <a:r>
              <a:rPr kumimoji="1" lang="ja-JP" altLang="en-US" dirty="0"/>
              <a:t>（統制能力が観察できる場合）＜</a:t>
            </a:r>
            <a:r>
              <a:rPr kumimoji="1" lang="en-US" altLang="ja-JP" dirty="0"/>
              <a:t>CE(</a:t>
            </a:r>
            <a:r>
              <a:rPr kumimoji="1" lang="ja-JP" altLang="en-US" dirty="0"/>
              <a:t>真実報告を誘導する場合）＜</a:t>
            </a:r>
            <a:r>
              <a:rPr kumimoji="1" lang="en-US" altLang="ja-JP" dirty="0"/>
              <a:t>CE</a:t>
            </a:r>
            <a:r>
              <a:rPr kumimoji="1" lang="ja-JP" altLang="en-US" dirty="0"/>
              <a:t>（自己申告を求めない場合）＜</a:t>
            </a:r>
            <a:r>
              <a:rPr kumimoji="1" lang="en-US" altLang="ja-JP" dirty="0"/>
              <a:t>CE</a:t>
            </a:r>
            <a:r>
              <a:rPr kumimoji="1" lang="ja-JP" altLang="en-US" dirty="0"/>
              <a:t>（アドバースセレクションが誘発される場合）</a:t>
            </a:r>
            <a:endParaRPr kumimoji="1" lang="en-US" altLang="ja-JP" dirty="0"/>
          </a:p>
          <a:p>
            <a:r>
              <a:rPr kumimoji="1" lang="ja-JP" altLang="en-US" dirty="0"/>
              <a:t>プリンシパルの事前の期待効用</a:t>
            </a:r>
            <a:endParaRPr kumimoji="1" lang="en-US" altLang="ja-JP" dirty="0"/>
          </a:p>
          <a:p>
            <a:pPr lvl="1"/>
            <a:r>
              <a:rPr kumimoji="1" lang="en-US" altLang="ja-JP" dirty="0"/>
              <a:t>EU</a:t>
            </a:r>
            <a:r>
              <a:rPr kumimoji="1" lang="ja-JP" altLang="en-US" dirty="0"/>
              <a:t>（アドバースセレクションが誘発される場合）＜</a:t>
            </a:r>
            <a:r>
              <a:rPr kumimoji="1" lang="en-US" altLang="ja-JP" dirty="0"/>
              <a:t>EU</a:t>
            </a:r>
            <a:r>
              <a:rPr kumimoji="1" lang="ja-JP" altLang="en-US" dirty="0"/>
              <a:t>（自己申告を求めない場合）＜</a:t>
            </a:r>
            <a:r>
              <a:rPr kumimoji="1" lang="en-US" altLang="ja-JP" dirty="0"/>
              <a:t>EU</a:t>
            </a:r>
            <a:r>
              <a:rPr kumimoji="1" lang="ja-JP" altLang="en-US" dirty="0"/>
              <a:t>（真実報告を誘導する場合）＜</a:t>
            </a:r>
            <a:r>
              <a:rPr kumimoji="1" lang="en-US" altLang="ja-JP" dirty="0"/>
              <a:t>EU</a:t>
            </a:r>
            <a:r>
              <a:rPr kumimoji="1" lang="ja-JP" altLang="en-US" dirty="0"/>
              <a:t>（統制能力が観察できる場合）</a:t>
            </a:r>
            <a:endParaRPr lang="en-US" altLang="ja-JP" dirty="0"/>
          </a:p>
          <a:p>
            <a:r>
              <a:rPr kumimoji="1" lang="ja-JP" altLang="en-US" dirty="0"/>
              <a:t>統制能力が観察できない場合、エイジェントは</a:t>
            </a:r>
            <a:r>
              <a:rPr kumimoji="1" lang="ja-JP" altLang="en-US" u="sng" dirty="0">
                <a:solidFill>
                  <a:srgbClr val="FF0000"/>
                </a:solidFill>
              </a:rPr>
              <a:t>自己申告を求めない契約</a:t>
            </a:r>
            <a:r>
              <a:rPr kumimoji="1" lang="ja-JP" altLang="en-US" dirty="0"/>
              <a:t>を好むが、</a:t>
            </a:r>
            <a:r>
              <a:rPr kumimoji="1" lang="ja-JP" altLang="en-US" u="sng" dirty="0">
                <a:solidFill>
                  <a:srgbClr val="FF0000"/>
                </a:solidFill>
              </a:rPr>
              <a:t>事前</a:t>
            </a:r>
            <a:r>
              <a:rPr kumimoji="1" lang="ja-JP" altLang="en-US" dirty="0"/>
              <a:t>の観点からは、プリンシパルは</a:t>
            </a:r>
            <a:r>
              <a:rPr kumimoji="1" lang="ja-JP" altLang="en-US" u="sng" dirty="0">
                <a:solidFill>
                  <a:srgbClr val="FF0000"/>
                </a:solidFill>
              </a:rPr>
              <a:t>真実報告を誘導する契約</a:t>
            </a:r>
            <a:r>
              <a:rPr kumimoji="1" lang="ja-JP" altLang="en-US" dirty="0"/>
              <a:t>を好むことがわかる。</a:t>
            </a:r>
          </a:p>
          <a:p>
            <a:r>
              <a:rPr kumimoji="1" lang="ja-JP" altLang="en-US" dirty="0"/>
              <a:t>換言すれば、プリンシパルは、情報伝達にある程度の</a:t>
            </a:r>
            <a:r>
              <a:rPr kumimoji="1" lang="ja-JP" altLang="en-US" u="sng" dirty="0">
                <a:solidFill>
                  <a:srgbClr val="FF0000"/>
                </a:solidFill>
              </a:rPr>
              <a:t>追加コスト</a:t>
            </a:r>
            <a:r>
              <a:rPr kumimoji="1" lang="ja-JP" altLang="en-US" dirty="0"/>
              <a:t>がかかったとしても、真実報告を誘導する報酬契約を用いるべき余地がある。</a:t>
            </a:r>
            <a:endParaRPr kumimoji="1" lang="en-US" altLang="ja-JP" dirty="0"/>
          </a:p>
        </p:txBody>
      </p:sp>
      <p:sp>
        <p:nvSpPr>
          <p:cNvPr id="4" name="日付プレースホルダー 3">
            <a:extLst>
              <a:ext uri="{FF2B5EF4-FFF2-40B4-BE49-F238E27FC236}">
                <a16:creationId xmlns:a16="http://schemas.microsoft.com/office/drawing/2014/main" id="{6612A7A1-054D-83BD-5B10-0A962C64FEAE}"/>
              </a:ext>
            </a:extLst>
          </p:cNvPr>
          <p:cNvSpPr>
            <a:spLocks noGrp="1"/>
          </p:cNvSpPr>
          <p:nvPr>
            <p:ph type="dt" sz="half" idx="10"/>
          </p:nvPr>
        </p:nvSpPr>
        <p:spPr/>
        <p:txBody>
          <a:bodyPr/>
          <a:lstStyle/>
          <a:p>
            <a:fld id="{D3F1DF6B-88D5-4C80-A2BA-ACB6DBD5AD64}" type="datetime1">
              <a:rPr kumimoji="1" lang="ja-JP" altLang="en-US" smtClean="0"/>
              <a:t>2024/5/22</a:t>
            </a:fld>
            <a:endParaRPr kumimoji="1" lang="ja-JP" altLang="en-US"/>
          </a:p>
        </p:txBody>
      </p:sp>
      <p:sp>
        <p:nvSpPr>
          <p:cNvPr id="5" name="スライド番号プレースホルダー 4">
            <a:extLst>
              <a:ext uri="{FF2B5EF4-FFF2-40B4-BE49-F238E27FC236}">
                <a16:creationId xmlns:a16="http://schemas.microsoft.com/office/drawing/2014/main" id="{6594D1B8-20C5-6548-3654-E79684CB4EC3}"/>
              </a:ext>
            </a:extLst>
          </p:cNvPr>
          <p:cNvSpPr>
            <a:spLocks noGrp="1"/>
          </p:cNvSpPr>
          <p:nvPr>
            <p:ph type="sldNum" sz="quarter" idx="12"/>
          </p:nvPr>
        </p:nvSpPr>
        <p:spPr/>
        <p:txBody>
          <a:bodyPr/>
          <a:lstStyle/>
          <a:p>
            <a:fld id="{416D8084-7B80-402C-89D0-55855C7D9247}" type="slidenum">
              <a:rPr kumimoji="1" lang="ja-JP" altLang="en-US" smtClean="0"/>
              <a:t>21</a:t>
            </a:fld>
            <a:endParaRPr kumimoji="1" lang="ja-JP" altLang="en-US"/>
          </a:p>
        </p:txBody>
      </p:sp>
    </p:spTree>
    <p:extLst>
      <p:ext uri="{BB962C8B-B14F-4D97-AF65-F5344CB8AC3E}">
        <p14:creationId xmlns:p14="http://schemas.microsoft.com/office/powerpoint/2010/main" val="1662460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84868C-A90C-EA72-C385-4085DF2CBE85}"/>
              </a:ext>
            </a:extLst>
          </p:cNvPr>
          <p:cNvSpPr>
            <a:spLocks noGrp="1"/>
          </p:cNvSpPr>
          <p:nvPr>
            <p:ph type="title"/>
          </p:nvPr>
        </p:nvSpPr>
        <p:spPr/>
        <p:txBody>
          <a:bodyPr/>
          <a:lstStyle/>
          <a:p>
            <a:r>
              <a:rPr kumimoji="1" lang="ja-JP" altLang="en-US" dirty="0">
                <a:solidFill>
                  <a:srgbClr val="FF0000"/>
                </a:solidFill>
              </a:rPr>
              <a:t>事後</a:t>
            </a:r>
            <a:r>
              <a:rPr kumimoji="1" lang="ja-JP" altLang="en-US" dirty="0"/>
              <a:t>（自己申告の後）の観点からの考察</a:t>
            </a:r>
          </a:p>
        </p:txBody>
      </p:sp>
      <p:sp>
        <p:nvSpPr>
          <p:cNvPr id="3" name="コンテンツ プレースホルダー 2">
            <a:extLst>
              <a:ext uri="{FF2B5EF4-FFF2-40B4-BE49-F238E27FC236}">
                <a16:creationId xmlns:a16="http://schemas.microsoft.com/office/drawing/2014/main" id="{A159F94E-5CE5-B2BC-23B1-520A6A45C40C}"/>
              </a:ext>
            </a:extLst>
          </p:cNvPr>
          <p:cNvSpPr>
            <a:spLocks noGrp="1"/>
          </p:cNvSpPr>
          <p:nvPr>
            <p:ph idx="1"/>
          </p:nvPr>
        </p:nvSpPr>
        <p:spPr/>
        <p:txBody>
          <a:bodyPr/>
          <a:lstStyle/>
          <a:p>
            <a:r>
              <a:rPr kumimoji="1" lang="en-US" altLang="ja-JP" dirty="0"/>
              <a:t>θ</a:t>
            </a:r>
            <a:r>
              <a:rPr kumimoji="1" lang="en-US" altLang="ja-JP" baseline="-25000" dirty="0"/>
              <a:t>0</a:t>
            </a:r>
            <a:r>
              <a:rPr kumimoji="1" lang="ja-JP" altLang="en-US" dirty="0"/>
              <a:t>＝</a:t>
            </a:r>
            <a:r>
              <a:rPr kumimoji="1" lang="en-US" altLang="ja-JP" dirty="0"/>
              <a:t>1.578…</a:t>
            </a:r>
            <a:r>
              <a:rPr kumimoji="1" lang="ja-JP" altLang="en-US" dirty="0"/>
              <a:t>という閾値が存在。</a:t>
            </a:r>
            <a:endParaRPr kumimoji="1" lang="en-US" altLang="ja-JP" dirty="0"/>
          </a:p>
          <a:p>
            <a:r>
              <a:rPr kumimoji="1" lang="en-US" altLang="ja-JP" dirty="0"/>
              <a:t>1</a:t>
            </a:r>
            <a:r>
              <a:rPr kumimoji="1" lang="ja-JP" altLang="en-US" dirty="0"/>
              <a:t>≦</a:t>
            </a:r>
            <a:r>
              <a:rPr kumimoji="1" lang="en-US" altLang="ja-JP" dirty="0"/>
              <a:t>θ</a:t>
            </a:r>
            <a:r>
              <a:rPr kumimoji="1" lang="ja-JP" altLang="en-US" dirty="0"/>
              <a:t>≦</a:t>
            </a:r>
            <a:r>
              <a:rPr kumimoji="1" lang="en-US" altLang="ja-JP" dirty="0"/>
              <a:t> θ</a:t>
            </a:r>
            <a:r>
              <a:rPr kumimoji="1" lang="en-US" altLang="ja-JP" baseline="-25000" dirty="0"/>
              <a:t>0</a:t>
            </a:r>
            <a:r>
              <a:rPr kumimoji="1" lang="ja-JP" altLang="en-US" dirty="0"/>
              <a:t>のとき（統制能力が</a:t>
            </a:r>
            <a:r>
              <a:rPr kumimoji="1" lang="ja-JP" altLang="en-US" u="sng" dirty="0">
                <a:solidFill>
                  <a:srgbClr val="FF0000"/>
                </a:solidFill>
              </a:rPr>
              <a:t>小</a:t>
            </a:r>
            <a:r>
              <a:rPr kumimoji="1" lang="ja-JP" altLang="en-US" dirty="0"/>
              <a:t>さいとき）</a:t>
            </a:r>
            <a:endParaRPr kumimoji="1" lang="en-US" altLang="ja-JP" dirty="0"/>
          </a:p>
          <a:p>
            <a:pPr lvl="1"/>
            <a:r>
              <a:rPr kumimoji="1" lang="en-US" altLang="ja-JP" dirty="0"/>
              <a:t>EU</a:t>
            </a:r>
            <a:r>
              <a:rPr kumimoji="1" lang="ja-JP" altLang="en-US" dirty="0"/>
              <a:t>（</a:t>
            </a:r>
            <a:r>
              <a:rPr kumimoji="1" lang="ja-JP" altLang="en-US" u="sng" dirty="0">
                <a:solidFill>
                  <a:srgbClr val="FF0000"/>
                </a:solidFill>
              </a:rPr>
              <a:t>自己申告を求めない契約</a:t>
            </a:r>
            <a:r>
              <a:rPr kumimoji="1" lang="ja-JP" altLang="en-US" dirty="0"/>
              <a:t>）＞</a:t>
            </a:r>
            <a:r>
              <a:rPr kumimoji="1" lang="en-US" altLang="ja-JP" dirty="0"/>
              <a:t>EU</a:t>
            </a:r>
            <a:r>
              <a:rPr kumimoji="1" lang="ja-JP" altLang="en-US" dirty="0"/>
              <a:t>（真実報告を誘導する契約）</a:t>
            </a:r>
            <a:endParaRPr kumimoji="1" lang="en-US" altLang="ja-JP" dirty="0"/>
          </a:p>
          <a:p>
            <a:r>
              <a:rPr kumimoji="1" lang="en-US" altLang="ja-JP" dirty="0"/>
              <a:t>θ</a:t>
            </a:r>
            <a:r>
              <a:rPr kumimoji="1" lang="en-US" altLang="ja-JP" baseline="-25000" dirty="0"/>
              <a:t>0 </a:t>
            </a:r>
            <a:r>
              <a:rPr kumimoji="1" lang="ja-JP" altLang="en-US" dirty="0"/>
              <a:t>＜</a:t>
            </a:r>
            <a:r>
              <a:rPr kumimoji="1" lang="en-US" altLang="ja-JP" dirty="0"/>
              <a:t>θ</a:t>
            </a:r>
            <a:r>
              <a:rPr kumimoji="1" lang="ja-JP" altLang="en-US" dirty="0"/>
              <a:t>≦</a:t>
            </a:r>
            <a:r>
              <a:rPr kumimoji="1" lang="en-US" altLang="ja-JP" dirty="0"/>
              <a:t>5</a:t>
            </a:r>
            <a:r>
              <a:rPr kumimoji="1" lang="ja-JP" altLang="en-US" dirty="0"/>
              <a:t>のとき（統制能力が</a:t>
            </a:r>
            <a:r>
              <a:rPr kumimoji="1" lang="ja-JP" altLang="en-US" u="sng" dirty="0">
                <a:solidFill>
                  <a:srgbClr val="FF0000"/>
                </a:solidFill>
              </a:rPr>
              <a:t>大</a:t>
            </a:r>
            <a:r>
              <a:rPr kumimoji="1" lang="ja-JP" altLang="en-US" dirty="0"/>
              <a:t>きいとき）</a:t>
            </a:r>
            <a:endParaRPr kumimoji="1" lang="en-US" altLang="ja-JP" dirty="0"/>
          </a:p>
          <a:p>
            <a:pPr lvl="1"/>
            <a:r>
              <a:rPr kumimoji="1" lang="en-US" altLang="ja-JP" dirty="0"/>
              <a:t>EU</a:t>
            </a:r>
            <a:r>
              <a:rPr kumimoji="1" lang="ja-JP" altLang="en-US" dirty="0"/>
              <a:t>（</a:t>
            </a:r>
            <a:r>
              <a:rPr kumimoji="1" lang="ja-JP" altLang="en-US" u="sng" dirty="0">
                <a:solidFill>
                  <a:srgbClr val="FF0000"/>
                </a:solidFill>
              </a:rPr>
              <a:t>真実報告を誘導する契約</a:t>
            </a:r>
            <a:r>
              <a:rPr kumimoji="1" lang="ja-JP" altLang="en-US" dirty="0"/>
              <a:t>）≧</a:t>
            </a:r>
            <a:r>
              <a:rPr kumimoji="1" lang="en-US" altLang="ja-JP" dirty="0"/>
              <a:t>EU</a:t>
            </a:r>
            <a:r>
              <a:rPr kumimoji="1" lang="ja-JP" altLang="en-US" dirty="0"/>
              <a:t>（自己申告を求めない契約）</a:t>
            </a:r>
            <a:endParaRPr kumimoji="1" lang="en-US" altLang="ja-JP" dirty="0"/>
          </a:p>
          <a:p>
            <a:r>
              <a:rPr kumimoji="1" lang="ja-JP" altLang="en-US" dirty="0"/>
              <a:t>「真実報告を誘導する契約」と「自己申告を求めない契約」を上手く</a:t>
            </a:r>
            <a:r>
              <a:rPr kumimoji="1" lang="ja-JP" altLang="en-US" u="sng" dirty="0">
                <a:solidFill>
                  <a:srgbClr val="FF0000"/>
                </a:solidFill>
              </a:rPr>
              <a:t>組み合わせ</a:t>
            </a:r>
            <a:r>
              <a:rPr kumimoji="1" lang="ja-JP" altLang="en-US" dirty="0"/>
              <a:t>て、事前の期待効用を改善する余地があるかもしれない。</a:t>
            </a:r>
            <a:endParaRPr kumimoji="1" lang="en-US" altLang="ja-JP" dirty="0"/>
          </a:p>
          <a:p>
            <a:pPr marL="0" indent="0">
              <a:buNone/>
            </a:pPr>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614106AD-D94E-945B-0E40-3606E4C129FC}"/>
              </a:ext>
            </a:extLst>
          </p:cNvPr>
          <p:cNvSpPr>
            <a:spLocks noGrp="1"/>
          </p:cNvSpPr>
          <p:nvPr>
            <p:ph type="dt" sz="half" idx="10"/>
          </p:nvPr>
        </p:nvSpPr>
        <p:spPr/>
        <p:txBody>
          <a:bodyPr/>
          <a:lstStyle/>
          <a:p>
            <a:fld id="{D3F1DF6B-88D5-4C80-A2BA-ACB6DBD5AD64}" type="datetime1">
              <a:rPr kumimoji="1" lang="ja-JP" altLang="en-US" smtClean="0"/>
              <a:t>2024/5/22</a:t>
            </a:fld>
            <a:endParaRPr kumimoji="1" lang="ja-JP" altLang="en-US"/>
          </a:p>
        </p:txBody>
      </p:sp>
      <p:sp>
        <p:nvSpPr>
          <p:cNvPr id="5" name="スライド番号プレースホルダー 4">
            <a:extLst>
              <a:ext uri="{FF2B5EF4-FFF2-40B4-BE49-F238E27FC236}">
                <a16:creationId xmlns:a16="http://schemas.microsoft.com/office/drawing/2014/main" id="{858D499C-1202-AB20-20F8-E9454DF173CB}"/>
              </a:ext>
            </a:extLst>
          </p:cNvPr>
          <p:cNvSpPr>
            <a:spLocks noGrp="1"/>
          </p:cNvSpPr>
          <p:nvPr>
            <p:ph type="sldNum" sz="quarter" idx="12"/>
          </p:nvPr>
        </p:nvSpPr>
        <p:spPr/>
        <p:txBody>
          <a:bodyPr/>
          <a:lstStyle/>
          <a:p>
            <a:fld id="{416D8084-7B80-402C-89D0-55855C7D9247}" type="slidenum">
              <a:rPr kumimoji="1" lang="ja-JP" altLang="en-US" smtClean="0"/>
              <a:t>22</a:t>
            </a:fld>
            <a:endParaRPr kumimoji="1" lang="ja-JP" altLang="en-US"/>
          </a:p>
        </p:txBody>
      </p:sp>
    </p:spTree>
    <p:extLst>
      <p:ext uri="{BB962C8B-B14F-4D97-AF65-F5344CB8AC3E}">
        <p14:creationId xmlns:p14="http://schemas.microsoft.com/office/powerpoint/2010/main" val="3999935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57C9B2-534E-173B-F397-EC501B8A136A}"/>
              </a:ext>
            </a:extLst>
          </p:cNvPr>
          <p:cNvSpPr>
            <a:spLocks noGrp="1"/>
          </p:cNvSpPr>
          <p:nvPr>
            <p:ph type="title"/>
          </p:nvPr>
        </p:nvSpPr>
        <p:spPr/>
        <p:txBody>
          <a:bodyPr/>
          <a:lstStyle/>
          <a:p>
            <a:r>
              <a:rPr kumimoji="1" lang="ja-JP" altLang="en-US" dirty="0"/>
              <a:t>思考実験</a:t>
            </a:r>
          </a:p>
        </p:txBody>
      </p:sp>
      <p:sp>
        <p:nvSpPr>
          <p:cNvPr id="3" name="コンテンツ プレースホルダー 2">
            <a:extLst>
              <a:ext uri="{FF2B5EF4-FFF2-40B4-BE49-F238E27FC236}">
                <a16:creationId xmlns:a16="http://schemas.microsoft.com/office/drawing/2014/main" id="{DE6223C8-18A5-1849-4B9B-FD1CC1559ACD}"/>
              </a:ext>
            </a:extLst>
          </p:cNvPr>
          <p:cNvSpPr>
            <a:spLocks noGrp="1"/>
          </p:cNvSpPr>
          <p:nvPr>
            <p:ph idx="1"/>
          </p:nvPr>
        </p:nvSpPr>
        <p:spPr/>
        <p:txBody>
          <a:bodyPr>
            <a:normAutofit lnSpcReduction="10000"/>
          </a:bodyPr>
          <a:lstStyle/>
          <a:p>
            <a:r>
              <a:rPr kumimoji="1" lang="ja-JP" altLang="en-US" dirty="0"/>
              <a:t>エイジェントの自己申告値が</a:t>
            </a:r>
            <a:r>
              <a:rPr kumimoji="1" lang="en-US" altLang="ja-JP" dirty="0"/>
              <a:t>1</a:t>
            </a:r>
            <a:r>
              <a:rPr kumimoji="1" lang="ja-JP" altLang="en-US" dirty="0"/>
              <a:t>≦</a:t>
            </a:r>
            <a:r>
              <a:rPr kumimoji="1" lang="en-US" altLang="ja-JP" dirty="0"/>
              <a:t>θ</a:t>
            </a:r>
            <a:r>
              <a:rPr kumimoji="1" lang="ja-JP" altLang="en-US" dirty="0"/>
              <a:t>≦</a:t>
            </a:r>
            <a:r>
              <a:rPr kumimoji="1" lang="en-US" altLang="ja-JP" dirty="0"/>
              <a:t> θ</a:t>
            </a:r>
            <a:r>
              <a:rPr kumimoji="1" lang="en-US" altLang="ja-JP" baseline="-25000" dirty="0"/>
              <a:t>0</a:t>
            </a:r>
            <a:r>
              <a:rPr kumimoji="1" lang="ja-JP" altLang="en-US" dirty="0"/>
              <a:t>のときには、プリンシパルは「真実報告を誘導する契約」を取り止めて、「自己申告を求めない契約」へ移行することをエイジェントに</a:t>
            </a:r>
            <a:r>
              <a:rPr kumimoji="1" lang="ja-JP" altLang="en-US" u="sng" dirty="0">
                <a:solidFill>
                  <a:srgbClr val="FF0000"/>
                </a:solidFill>
              </a:rPr>
              <a:t>提案</a:t>
            </a:r>
            <a:r>
              <a:rPr kumimoji="1" lang="ja-JP" altLang="en-US" dirty="0"/>
              <a:t>すると仮定する。</a:t>
            </a:r>
            <a:endParaRPr kumimoji="1" lang="en-US" altLang="ja-JP" dirty="0"/>
          </a:p>
          <a:p>
            <a:r>
              <a:rPr kumimoji="1" lang="ja-JP" altLang="en-US" dirty="0"/>
              <a:t>このとき、</a:t>
            </a:r>
            <a:r>
              <a:rPr kumimoji="1" lang="en-US" altLang="ja-JP" dirty="0"/>
              <a:t>CE</a:t>
            </a:r>
            <a:r>
              <a:rPr kumimoji="1" lang="ja-JP" altLang="en-US" dirty="0"/>
              <a:t>（自己申告を求めない契約）＞</a:t>
            </a:r>
            <a:r>
              <a:rPr kumimoji="1" lang="en-US" altLang="ja-JP" dirty="0"/>
              <a:t>CE</a:t>
            </a:r>
            <a:r>
              <a:rPr kumimoji="1" lang="ja-JP" altLang="en-US" dirty="0"/>
              <a:t>（真実報告を誘導する契約）だったから、エイジェントはこの提案に</a:t>
            </a:r>
            <a:r>
              <a:rPr kumimoji="1" lang="ja-JP" altLang="en-US" u="sng" dirty="0">
                <a:solidFill>
                  <a:srgbClr val="FF0000"/>
                </a:solidFill>
              </a:rPr>
              <a:t>賛成</a:t>
            </a:r>
            <a:r>
              <a:rPr kumimoji="1" lang="ja-JP" altLang="en-US" dirty="0"/>
              <a:t>する。</a:t>
            </a:r>
            <a:endParaRPr kumimoji="1" lang="en-US" altLang="ja-JP" dirty="0"/>
          </a:p>
          <a:p>
            <a:r>
              <a:rPr kumimoji="1" lang="ja-JP" altLang="en-US" dirty="0"/>
              <a:t>問題点：「</a:t>
            </a:r>
            <a:r>
              <a:rPr kumimoji="1" lang="en-US" altLang="ja-JP" dirty="0"/>
              <a:t> 1</a:t>
            </a:r>
            <a:r>
              <a:rPr kumimoji="1" lang="ja-JP" altLang="en-US" dirty="0"/>
              <a:t>≦</a:t>
            </a:r>
            <a:r>
              <a:rPr kumimoji="1" lang="en-US" altLang="ja-JP" dirty="0"/>
              <a:t>θ</a:t>
            </a:r>
            <a:r>
              <a:rPr kumimoji="1" lang="ja-JP" altLang="en-US" dirty="0"/>
              <a:t>≦</a:t>
            </a:r>
            <a:r>
              <a:rPr kumimoji="1" lang="en-US" altLang="ja-JP" dirty="0"/>
              <a:t> θ</a:t>
            </a:r>
            <a:r>
              <a:rPr kumimoji="1" lang="en-US" altLang="ja-JP" baseline="-25000" dirty="0"/>
              <a:t>0</a:t>
            </a:r>
            <a:r>
              <a:rPr kumimoji="1" lang="ja-JP" altLang="en-US" dirty="0"/>
              <a:t>のときに、このような提案が行われる」ということをエイジェントが事前に</a:t>
            </a:r>
            <a:r>
              <a:rPr kumimoji="1" lang="ja-JP" altLang="en-US" u="sng" dirty="0">
                <a:solidFill>
                  <a:srgbClr val="FF0000"/>
                </a:solidFill>
              </a:rPr>
              <a:t>予期</a:t>
            </a:r>
            <a:r>
              <a:rPr kumimoji="1" lang="ja-JP" altLang="en-US" dirty="0"/>
              <a:t>する場合、真実報告のインセンティブが</a:t>
            </a:r>
            <a:r>
              <a:rPr kumimoji="1" lang="ja-JP" altLang="en-US" u="sng" dirty="0">
                <a:solidFill>
                  <a:srgbClr val="FF0000"/>
                </a:solidFill>
              </a:rPr>
              <a:t>無効</a:t>
            </a:r>
            <a:r>
              <a:rPr kumimoji="1" lang="ja-JP" altLang="en-US" dirty="0"/>
              <a:t>となってしまうことはないだろうか？</a:t>
            </a:r>
          </a:p>
        </p:txBody>
      </p:sp>
      <p:sp>
        <p:nvSpPr>
          <p:cNvPr id="4" name="日付プレースホルダー 3">
            <a:extLst>
              <a:ext uri="{FF2B5EF4-FFF2-40B4-BE49-F238E27FC236}">
                <a16:creationId xmlns:a16="http://schemas.microsoft.com/office/drawing/2014/main" id="{02775DB3-E71D-92B0-C6CA-B537C2564609}"/>
              </a:ext>
            </a:extLst>
          </p:cNvPr>
          <p:cNvSpPr>
            <a:spLocks noGrp="1"/>
          </p:cNvSpPr>
          <p:nvPr>
            <p:ph type="dt" sz="half" idx="10"/>
          </p:nvPr>
        </p:nvSpPr>
        <p:spPr/>
        <p:txBody>
          <a:bodyPr/>
          <a:lstStyle/>
          <a:p>
            <a:fld id="{D3F1DF6B-88D5-4C80-A2BA-ACB6DBD5AD64}" type="datetime1">
              <a:rPr kumimoji="1" lang="ja-JP" altLang="en-US" smtClean="0"/>
              <a:t>2024/5/22</a:t>
            </a:fld>
            <a:endParaRPr kumimoji="1" lang="ja-JP" altLang="en-US"/>
          </a:p>
        </p:txBody>
      </p:sp>
      <p:sp>
        <p:nvSpPr>
          <p:cNvPr id="5" name="スライド番号プレースホルダー 4">
            <a:extLst>
              <a:ext uri="{FF2B5EF4-FFF2-40B4-BE49-F238E27FC236}">
                <a16:creationId xmlns:a16="http://schemas.microsoft.com/office/drawing/2014/main" id="{3B2C1EBF-8F18-F4EB-35E4-412ADF4EA838}"/>
              </a:ext>
            </a:extLst>
          </p:cNvPr>
          <p:cNvSpPr>
            <a:spLocks noGrp="1"/>
          </p:cNvSpPr>
          <p:nvPr>
            <p:ph type="sldNum" sz="quarter" idx="12"/>
          </p:nvPr>
        </p:nvSpPr>
        <p:spPr/>
        <p:txBody>
          <a:bodyPr/>
          <a:lstStyle/>
          <a:p>
            <a:fld id="{416D8084-7B80-402C-89D0-55855C7D9247}" type="slidenum">
              <a:rPr kumimoji="1" lang="ja-JP" altLang="en-US" smtClean="0"/>
              <a:t>23</a:t>
            </a:fld>
            <a:endParaRPr kumimoji="1" lang="ja-JP" altLang="en-US"/>
          </a:p>
        </p:txBody>
      </p:sp>
    </p:spTree>
    <p:extLst>
      <p:ext uri="{BB962C8B-B14F-4D97-AF65-F5344CB8AC3E}">
        <p14:creationId xmlns:p14="http://schemas.microsoft.com/office/powerpoint/2010/main" val="4026799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DB77F9-48A2-F988-773F-36CEF7C9F6C5}"/>
              </a:ext>
            </a:extLst>
          </p:cNvPr>
          <p:cNvSpPr>
            <a:spLocks noGrp="1"/>
          </p:cNvSpPr>
          <p:nvPr>
            <p:ph type="title"/>
          </p:nvPr>
        </p:nvSpPr>
        <p:spPr/>
        <p:txBody>
          <a:bodyPr/>
          <a:lstStyle/>
          <a:p>
            <a:r>
              <a:rPr kumimoji="1" lang="ja-JP" altLang="en-US" dirty="0"/>
              <a:t>契約修正の提案をエイジェントが事前に予期する場合</a:t>
            </a:r>
          </a:p>
        </p:txBody>
      </p:sp>
      <p:sp>
        <p:nvSpPr>
          <p:cNvPr id="3" name="コンテンツ プレースホルダー 2">
            <a:extLst>
              <a:ext uri="{FF2B5EF4-FFF2-40B4-BE49-F238E27FC236}">
                <a16:creationId xmlns:a16="http://schemas.microsoft.com/office/drawing/2014/main" id="{8306F336-4D97-6E55-3D9F-B066C71B86EA}"/>
              </a:ext>
            </a:extLst>
          </p:cNvPr>
          <p:cNvSpPr>
            <a:spLocks noGrp="1"/>
          </p:cNvSpPr>
          <p:nvPr>
            <p:ph idx="1"/>
          </p:nvPr>
        </p:nvSpPr>
        <p:spPr/>
        <p:txBody>
          <a:bodyPr>
            <a:normAutofit lnSpcReduction="10000"/>
          </a:bodyPr>
          <a:lstStyle/>
          <a:p>
            <a:r>
              <a:rPr kumimoji="1" lang="en-US" altLang="ja-JP" dirty="0"/>
              <a:t>θ</a:t>
            </a:r>
            <a:r>
              <a:rPr kumimoji="1" lang="en-US" altLang="ja-JP" baseline="-25000" dirty="0"/>
              <a:t>0 </a:t>
            </a:r>
            <a:r>
              <a:rPr kumimoji="1" lang="ja-JP" altLang="en-US" dirty="0"/>
              <a:t>＜ </a:t>
            </a:r>
            <a:r>
              <a:rPr kumimoji="1" lang="en-US" altLang="ja-JP" dirty="0"/>
              <a:t>θ</a:t>
            </a:r>
            <a:r>
              <a:rPr kumimoji="1" lang="en-US" altLang="ja-JP" baseline="-25000" dirty="0"/>
              <a:t>1</a:t>
            </a:r>
            <a:r>
              <a:rPr kumimoji="1" lang="ja-JP" altLang="en-US" dirty="0"/>
              <a:t>＜</a:t>
            </a:r>
            <a:r>
              <a:rPr kumimoji="1" lang="en-US" altLang="ja-JP" dirty="0"/>
              <a:t> 5</a:t>
            </a:r>
            <a:r>
              <a:rPr kumimoji="1" lang="ja-JP" altLang="en-US" dirty="0"/>
              <a:t>という閾値</a:t>
            </a:r>
            <a:r>
              <a:rPr kumimoji="1" lang="en-US" altLang="ja-JP"/>
              <a:t>θ</a:t>
            </a:r>
            <a:r>
              <a:rPr kumimoji="1" lang="en-US" altLang="ja-JP" baseline="-25000"/>
              <a:t>1</a:t>
            </a:r>
            <a:r>
              <a:rPr kumimoji="1" lang="ja-JP" altLang="en-US"/>
              <a:t>が</a:t>
            </a:r>
            <a:r>
              <a:rPr kumimoji="1" lang="ja-JP" altLang="en-US" dirty="0"/>
              <a:t>存在。</a:t>
            </a:r>
            <a:endParaRPr kumimoji="1" lang="en-US" altLang="ja-JP" dirty="0"/>
          </a:p>
          <a:p>
            <a:r>
              <a:rPr kumimoji="1" lang="ja-JP" altLang="en-US" dirty="0"/>
              <a:t>エイジェントの統制能力が</a:t>
            </a:r>
            <a:r>
              <a:rPr kumimoji="1" lang="en-US" altLang="ja-JP" dirty="0"/>
              <a:t>1</a:t>
            </a:r>
            <a:r>
              <a:rPr kumimoji="1" lang="ja-JP" altLang="en-US" dirty="0"/>
              <a:t>≦</a:t>
            </a:r>
            <a:r>
              <a:rPr kumimoji="1" lang="en-US" altLang="ja-JP" dirty="0"/>
              <a:t>θ</a:t>
            </a:r>
            <a:r>
              <a:rPr kumimoji="1" lang="ja-JP" altLang="en-US" dirty="0"/>
              <a:t>≦</a:t>
            </a:r>
            <a:r>
              <a:rPr kumimoji="1" lang="en-US" altLang="ja-JP" dirty="0"/>
              <a:t> θ</a:t>
            </a:r>
            <a:r>
              <a:rPr kumimoji="1" lang="en-US" altLang="ja-JP" baseline="-25000" dirty="0"/>
              <a:t>0</a:t>
            </a:r>
            <a:r>
              <a:rPr kumimoji="1" lang="ja-JP" altLang="en-US" dirty="0"/>
              <a:t>のとき</a:t>
            </a:r>
            <a:endParaRPr kumimoji="1" lang="en-US" altLang="ja-JP" dirty="0"/>
          </a:p>
          <a:p>
            <a:pPr lvl="1"/>
            <a:r>
              <a:rPr kumimoji="1" lang="ja-JP" altLang="en-US" dirty="0"/>
              <a:t>真実報告のインセンティブは依然として</a:t>
            </a:r>
            <a:r>
              <a:rPr kumimoji="1" lang="ja-JP" altLang="en-US" u="sng" dirty="0">
                <a:solidFill>
                  <a:srgbClr val="FF0000"/>
                </a:solidFill>
              </a:rPr>
              <a:t>有効</a:t>
            </a:r>
            <a:r>
              <a:rPr kumimoji="1" lang="ja-JP" altLang="en-US" dirty="0"/>
              <a:t>である。</a:t>
            </a:r>
            <a:endParaRPr kumimoji="1" lang="en-US" altLang="ja-JP" dirty="0"/>
          </a:p>
          <a:p>
            <a:pPr lvl="1"/>
            <a:r>
              <a:rPr kumimoji="1" lang="ja-JP" altLang="en-US" dirty="0"/>
              <a:t>「自己申告を求めない契約」が実現する。</a:t>
            </a:r>
            <a:endParaRPr kumimoji="1" lang="en-US" altLang="ja-JP" dirty="0"/>
          </a:p>
          <a:p>
            <a:r>
              <a:rPr kumimoji="1" lang="ja-JP" altLang="en-US" dirty="0"/>
              <a:t>エイジェントの統制能力が</a:t>
            </a:r>
            <a:r>
              <a:rPr kumimoji="1" lang="en-US" altLang="ja-JP" dirty="0"/>
              <a:t>θ</a:t>
            </a:r>
            <a:r>
              <a:rPr kumimoji="1" lang="en-US" altLang="ja-JP" baseline="-25000" dirty="0"/>
              <a:t>0 </a:t>
            </a:r>
            <a:r>
              <a:rPr kumimoji="1" lang="ja-JP" altLang="en-US" dirty="0"/>
              <a:t>＜</a:t>
            </a:r>
            <a:r>
              <a:rPr kumimoji="1" lang="en-US" altLang="ja-JP" dirty="0"/>
              <a:t>θ</a:t>
            </a:r>
            <a:r>
              <a:rPr kumimoji="1" lang="ja-JP" altLang="en-US" dirty="0"/>
              <a:t>≦</a:t>
            </a:r>
            <a:r>
              <a:rPr kumimoji="1" lang="en-US" altLang="ja-JP" dirty="0"/>
              <a:t> θ</a:t>
            </a:r>
            <a:r>
              <a:rPr kumimoji="1" lang="en-US" altLang="ja-JP" baseline="-25000" dirty="0"/>
              <a:t>1</a:t>
            </a:r>
            <a:r>
              <a:rPr kumimoji="1" lang="ja-JP" altLang="en-US" dirty="0"/>
              <a:t>のとき</a:t>
            </a:r>
            <a:endParaRPr kumimoji="1" lang="en-US" altLang="ja-JP" dirty="0"/>
          </a:p>
          <a:p>
            <a:pPr lvl="1"/>
            <a:r>
              <a:rPr kumimoji="1" lang="ja-JP" altLang="en-US" dirty="0"/>
              <a:t>真実報告のインセンティブは</a:t>
            </a:r>
            <a:r>
              <a:rPr kumimoji="1" lang="ja-JP" altLang="en-US" u="sng" dirty="0">
                <a:solidFill>
                  <a:srgbClr val="FF0000"/>
                </a:solidFill>
              </a:rPr>
              <a:t>無効</a:t>
            </a:r>
            <a:r>
              <a:rPr kumimoji="1" lang="ja-JP" altLang="en-US" dirty="0"/>
              <a:t>となり、</a:t>
            </a:r>
            <a:r>
              <a:rPr kumimoji="1" lang="en-US" altLang="ja-JP" dirty="0"/>
              <a:t>η</a:t>
            </a:r>
            <a:r>
              <a:rPr kumimoji="1" lang="ja-JP" altLang="en-US" dirty="0"/>
              <a:t>＝</a:t>
            </a:r>
            <a:r>
              <a:rPr kumimoji="1" lang="en-US" altLang="ja-JP" dirty="0"/>
              <a:t> θ</a:t>
            </a:r>
            <a:r>
              <a:rPr kumimoji="1" lang="en-US" altLang="ja-JP" baseline="-25000" dirty="0"/>
              <a:t>0</a:t>
            </a:r>
            <a:r>
              <a:rPr kumimoji="1" lang="ja-JP" altLang="en-US" dirty="0"/>
              <a:t>という控え目な値の虚偽報告が行われる。</a:t>
            </a:r>
            <a:endParaRPr kumimoji="1" lang="en-US" altLang="ja-JP" dirty="0"/>
          </a:p>
          <a:p>
            <a:pPr lvl="1"/>
            <a:r>
              <a:rPr kumimoji="1" lang="ja-JP" altLang="en-US" dirty="0"/>
              <a:t>「自己申告を求めない契約」が実現する。</a:t>
            </a:r>
            <a:endParaRPr kumimoji="1" lang="en-US" altLang="ja-JP" dirty="0"/>
          </a:p>
          <a:p>
            <a:r>
              <a:rPr kumimoji="1" lang="ja-JP" altLang="en-US" dirty="0"/>
              <a:t>エイジェントの統制能力が</a:t>
            </a:r>
            <a:r>
              <a:rPr kumimoji="1" lang="en-US" altLang="ja-JP" dirty="0"/>
              <a:t>θ</a:t>
            </a:r>
            <a:r>
              <a:rPr kumimoji="1" lang="en-US" altLang="ja-JP" baseline="-25000" dirty="0"/>
              <a:t>1 </a:t>
            </a:r>
            <a:r>
              <a:rPr kumimoji="1" lang="ja-JP" altLang="en-US" dirty="0"/>
              <a:t>＜</a:t>
            </a:r>
            <a:r>
              <a:rPr kumimoji="1" lang="en-US" altLang="ja-JP" dirty="0"/>
              <a:t>θ</a:t>
            </a:r>
            <a:r>
              <a:rPr kumimoji="1" lang="ja-JP" altLang="en-US" dirty="0"/>
              <a:t>≦</a:t>
            </a:r>
            <a:r>
              <a:rPr kumimoji="1" lang="en-US" altLang="ja-JP" dirty="0"/>
              <a:t> 5</a:t>
            </a:r>
            <a:r>
              <a:rPr kumimoji="1" lang="ja-JP" altLang="en-US" dirty="0"/>
              <a:t>のとき</a:t>
            </a:r>
            <a:endParaRPr kumimoji="1" lang="en-US" altLang="ja-JP" dirty="0"/>
          </a:p>
          <a:p>
            <a:pPr lvl="1"/>
            <a:r>
              <a:rPr kumimoji="1" lang="ja-JP" altLang="en-US" dirty="0"/>
              <a:t>真実報告のインセンティブは依然として</a:t>
            </a:r>
            <a:r>
              <a:rPr kumimoji="1" lang="ja-JP" altLang="en-US" u="sng" dirty="0">
                <a:solidFill>
                  <a:srgbClr val="FF0000"/>
                </a:solidFill>
              </a:rPr>
              <a:t>有効</a:t>
            </a:r>
            <a:r>
              <a:rPr kumimoji="1" lang="ja-JP" altLang="en-US" dirty="0"/>
              <a:t>である。</a:t>
            </a:r>
            <a:endParaRPr kumimoji="1" lang="en-US" altLang="ja-JP" dirty="0"/>
          </a:p>
          <a:p>
            <a:pPr lvl="1"/>
            <a:r>
              <a:rPr kumimoji="1" lang="ja-JP" altLang="en-US" dirty="0"/>
              <a:t>「真実報告を誘導する契約」が実現する。</a:t>
            </a:r>
            <a:endParaRPr kumimoji="1" lang="en-US" altLang="ja-JP" dirty="0"/>
          </a:p>
          <a:p>
            <a:endParaRPr kumimoji="1" lang="en-US" altLang="ja-JP" dirty="0"/>
          </a:p>
          <a:p>
            <a:pPr lvl="1"/>
            <a:endParaRPr kumimoji="1" lang="ja-JP" altLang="en-US" dirty="0"/>
          </a:p>
        </p:txBody>
      </p:sp>
      <p:sp>
        <p:nvSpPr>
          <p:cNvPr id="4" name="日付プレースホルダー 3">
            <a:extLst>
              <a:ext uri="{FF2B5EF4-FFF2-40B4-BE49-F238E27FC236}">
                <a16:creationId xmlns:a16="http://schemas.microsoft.com/office/drawing/2014/main" id="{F085223B-3B31-E693-EF1E-CEA1AFE94D23}"/>
              </a:ext>
            </a:extLst>
          </p:cNvPr>
          <p:cNvSpPr>
            <a:spLocks noGrp="1"/>
          </p:cNvSpPr>
          <p:nvPr>
            <p:ph type="dt" sz="half" idx="10"/>
          </p:nvPr>
        </p:nvSpPr>
        <p:spPr/>
        <p:txBody>
          <a:bodyPr/>
          <a:lstStyle/>
          <a:p>
            <a:fld id="{D3F1DF6B-88D5-4C80-A2BA-ACB6DBD5AD64}" type="datetime1">
              <a:rPr kumimoji="1" lang="ja-JP" altLang="en-US" smtClean="0"/>
              <a:t>2024/5/22</a:t>
            </a:fld>
            <a:endParaRPr kumimoji="1" lang="ja-JP" altLang="en-US"/>
          </a:p>
        </p:txBody>
      </p:sp>
      <p:sp>
        <p:nvSpPr>
          <p:cNvPr id="5" name="スライド番号プレースホルダー 4">
            <a:extLst>
              <a:ext uri="{FF2B5EF4-FFF2-40B4-BE49-F238E27FC236}">
                <a16:creationId xmlns:a16="http://schemas.microsoft.com/office/drawing/2014/main" id="{ABDC49EE-2D28-91D6-28EB-2DBF4CD67760}"/>
              </a:ext>
            </a:extLst>
          </p:cNvPr>
          <p:cNvSpPr>
            <a:spLocks noGrp="1"/>
          </p:cNvSpPr>
          <p:nvPr>
            <p:ph type="sldNum" sz="quarter" idx="12"/>
          </p:nvPr>
        </p:nvSpPr>
        <p:spPr/>
        <p:txBody>
          <a:bodyPr/>
          <a:lstStyle/>
          <a:p>
            <a:fld id="{416D8084-7B80-402C-89D0-55855C7D9247}" type="slidenum">
              <a:rPr kumimoji="1" lang="ja-JP" altLang="en-US" smtClean="0"/>
              <a:t>24</a:t>
            </a:fld>
            <a:endParaRPr kumimoji="1" lang="ja-JP" altLang="en-US"/>
          </a:p>
        </p:txBody>
      </p:sp>
    </p:spTree>
    <p:extLst>
      <p:ext uri="{BB962C8B-B14F-4D97-AF65-F5344CB8AC3E}">
        <p14:creationId xmlns:p14="http://schemas.microsoft.com/office/powerpoint/2010/main" val="2586011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E47D0D-2F96-D909-85F1-71989852F7C6}"/>
              </a:ext>
            </a:extLst>
          </p:cNvPr>
          <p:cNvSpPr>
            <a:spLocks noGrp="1"/>
          </p:cNvSpPr>
          <p:nvPr>
            <p:ph type="title"/>
          </p:nvPr>
        </p:nvSpPr>
        <p:spPr/>
        <p:txBody>
          <a:bodyPr/>
          <a:lstStyle/>
          <a:p>
            <a:r>
              <a:rPr kumimoji="1" lang="ja-JP" altLang="en-US" dirty="0"/>
              <a:t>「契約の変更提案を事前に予期する」のはどうしてか？</a:t>
            </a:r>
          </a:p>
        </p:txBody>
      </p:sp>
      <p:sp>
        <p:nvSpPr>
          <p:cNvPr id="3" name="コンテンツ プレースホルダー 2">
            <a:extLst>
              <a:ext uri="{FF2B5EF4-FFF2-40B4-BE49-F238E27FC236}">
                <a16:creationId xmlns:a16="http://schemas.microsoft.com/office/drawing/2014/main" id="{AED9EDA5-A34A-B1C8-B56F-45693A45E0C8}"/>
              </a:ext>
            </a:extLst>
          </p:cNvPr>
          <p:cNvSpPr>
            <a:spLocks noGrp="1"/>
          </p:cNvSpPr>
          <p:nvPr>
            <p:ph idx="1"/>
          </p:nvPr>
        </p:nvSpPr>
        <p:spPr/>
        <p:txBody>
          <a:bodyPr/>
          <a:lstStyle/>
          <a:p>
            <a:r>
              <a:rPr kumimoji="1" lang="ja-JP" altLang="en-US" dirty="0"/>
              <a:t>契約の変更提案をエイジェントが事前に</a:t>
            </a:r>
            <a:r>
              <a:rPr kumimoji="1" lang="ja-JP" altLang="en-US" u="sng" dirty="0">
                <a:solidFill>
                  <a:srgbClr val="FF0000"/>
                </a:solidFill>
              </a:rPr>
              <a:t>予期しない</a:t>
            </a:r>
            <a:r>
              <a:rPr kumimoji="1" lang="ja-JP" altLang="en-US" dirty="0"/>
              <a:t>のは</a:t>
            </a:r>
            <a:r>
              <a:rPr kumimoji="1" lang="en-US" altLang="ja-JP" dirty="0"/>
              <a:t>‥‥</a:t>
            </a:r>
          </a:p>
          <a:p>
            <a:pPr lvl="1"/>
            <a:r>
              <a:rPr kumimoji="1" lang="en-US" altLang="ja-JP" dirty="0"/>
              <a:t>『</a:t>
            </a:r>
            <a:r>
              <a:rPr kumimoji="1" lang="ja-JP" altLang="en-US" dirty="0"/>
              <a:t>プリンシパルが、エイジェントの自己申告後に、たとえプリンシパル自身が不利になるような状況が起きたとしても「真実報告を誘導する契約」に固執して、契約を変更することがない</a:t>
            </a:r>
            <a:r>
              <a:rPr kumimoji="1" lang="en-US" altLang="ja-JP" dirty="0"/>
              <a:t>』</a:t>
            </a:r>
            <a:r>
              <a:rPr kumimoji="1" lang="ja-JP" altLang="en-US" dirty="0"/>
              <a:t>と、エイジェントが確信する状況においてである。</a:t>
            </a:r>
            <a:endParaRPr kumimoji="1" lang="en-US" altLang="ja-JP" dirty="0"/>
          </a:p>
          <a:p>
            <a:pPr lvl="1"/>
            <a:r>
              <a:rPr kumimoji="1" lang="ja-JP" altLang="en-US" dirty="0"/>
              <a:t>このような状況は、プリンシパルが「真実報告を誘導する契約」に事前に</a:t>
            </a:r>
            <a:r>
              <a:rPr kumimoji="1" lang="ja-JP" altLang="en-US" u="sng" dirty="0">
                <a:solidFill>
                  <a:srgbClr val="FF0000"/>
                </a:solidFill>
              </a:rPr>
              <a:t>コミットする</a:t>
            </a:r>
            <a:r>
              <a:rPr kumimoji="1" lang="ja-JP" altLang="en-US" dirty="0"/>
              <a:t>場合に起こる。</a:t>
            </a:r>
            <a:endParaRPr kumimoji="1" lang="en-US" altLang="ja-JP" dirty="0"/>
          </a:p>
          <a:p>
            <a:r>
              <a:rPr kumimoji="1" lang="ja-JP" altLang="en-US" dirty="0"/>
              <a:t>契約の変更提案をエイジェントが事前に</a:t>
            </a:r>
            <a:r>
              <a:rPr kumimoji="1" lang="ja-JP" altLang="en-US" u="sng" dirty="0">
                <a:solidFill>
                  <a:srgbClr val="FF0000"/>
                </a:solidFill>
              </a:rPr>
              <a:t>予期する</a:t>
            </a:r>
            <a:r>
              <a:rPr kumimoji="1" lang="ja-JP" altLang="en-US" dirty="0"/>
              <a:t>のは</a:t>
            </a:r>
            <a:r>
              <a:rPr kumimoji="1" lang="en-US" altLang="ja-JP" dirty="0"/>
              <a:t>‥‥</a:t>
            </a:r>
          </a:p>
          <a:p>
            <a:pPr lvl="1"/>
            <a:r>
              <a:rPr kumimoji="1" lang="ja-JP" altLang="en-US" dirty="0"/>
              <a:t>プリンシパルが「真実報告を誘導する契約」に事前に</a:t>
            </a:r>
            <a:r>
              <a:rPr kumimoji="1" lang="ja-JP" altLang="en-US" u="sng" dirty="0">
                <a:solidFill>
                  <a:srgbClr val="FF0000"/>
                </a:solidFill>
              </a:rPr>
              <a:t>コミットしない</a:t>
            </a:r>
            <a:r>
              <a:rPr kumimoji="1" lang="ja-JP" altLang="en-US" dirty="0"/>
              <a:t>場合に起こる。</a:t>
            </a:r>
            <a:endParaRPr kumimoji="1" lang="en-US" altLang="ja-JP" dirty="0"/>
          </a:p>
        </p:txBody>
      </p:sp>
      <p:sp>
        <p:nvSpPr>
          <p:cNvPr id="4" name="日付プレースホルダー 3">
            <a:extLst>
              <a:ext uri="{FF2B5EF4-FFF2-40B4-BE49-F238E27FC236}">
                <a16:creationId xmlns:a16="http://schemas.microsoft.com/office/drawing/2014/main" id="{5685D84F-BC5C-CD53-65B0-DBB1B45F092C}"/>
              </a:ext>
            </a:extLst>
          </p:cNvPr>
          <p:cNvSpPr>
            <a:spLocks noGrp="1"/>
          </p:cNvSpPr>
          <p:nvPr>
            <p:ph type="dt" sz="half" idx="10"/>
          </p:nvPr>
        </p:nvSpPr>
        <p:spPr/>
        <p:txBody>
          <a:bodyPr/>
          <a:lstStyle/>
          <a:p>
            <a:fld id="{D3F1DF6B-88D5-4C80-A2BA-ACB6DBD5AD64}" type="datetime1">
              <a:rPr kumimoji="1" lang="ja-JP" altLang="en-US" smtClean="0"/>
              <a:t>2024/5/22</a:t>
            </a:fld>
            <a:endParaRPr kumimoji="1" lang="ja-JP" altLang="en-US"/>
          </a:p>
        </p:txBody>
      </p:sp>
      <p:sp>
        <p:nvSpPr>
          <p:cNvPr id="5" name="スライド番号プレースホルダー 4">
            <a:extLst>
              <a:ext uri="{FF2B5EF4-FFF2-40B4-BE49-F238E27FC236}">
                <a16:creationId xmlns:a16="http://schemas.microsoft.com/office/drawing/2014/main" id="{3D057F1B-D112-4375-E586-F001A420E0DC}"/>
              </a:ext>
            </a:extLst>
          </p:cNvPr>
          <p:cNvSpPr>
            <a:spLocks noGrp="1"/>
          </p:cNvSpPr>
          <p:nvPr>
            <p:ph type="sldNum" sz="quarter" idx="12"/>
          </p:nvPr>
        </p:nvSpPr>
        <p:spPr/>
        <p:txBody>
          <a:bodyPr/>
          <a:lstStyle/>
          <a:p>
            <a:fld id="{416D8084-7B80-402C-89D0-55855C7D9247}" type="slidenum">
              <a:rPr kumimoji="1" lang="ja-JP" altLang="en-US" smtClean="0"/>
              <a:t>25</a:t>
            </a:fld>
            <a:endParaRPr kumimoji="1" lang="ja-JP" altLang="en-US" dirty="0"/>
          </a:p>
        </p:txBody>
      </p:sp>
    </p:spTree>
    <p:extLst>
      <p:ext uri="{BB962C8B-B14F-4D97-AF65-F5344CB8AC3E}">
        <p14:creationId xmlns:p14="http://schemas.microsoft.com/office/powerpoint/2010/main" val="3905779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79A547-406D-D5EF-2531-16B060483AB4}"/>
              </a:ext>
            </a:extLst>
          </p:cNvPr>
          <p:cNvSpPr>
            <a:spLocks noGrp="1"/>
          </p:cNvSpPr>
          <p:nvPr>
            <p:ph type="title"/>
          </p:nvPr>
        </p:nvSpPr>
        <p:spPr/>
        <p:txBody>
          <a:bodyPr/>
          <a:lstStyle/>
          <a:p>
            <a:r>
              <a:rPr kumimoji="1" lang="ja-JP" altLang="en-US" dirty="0"/>
              <a:t>コミットメントの有無による事前の期待効用の比較</a:t>
            </a:r>
          </a:p>
        </p:txBody>
      </p:sp>
      <p:sp>
        <p:nvSpPr>
          <p:cNvPr id="3" name="コンテンツ プレースホルダー 2">
            <a:extLst>
              <a:ext uri="{FF2B5EF4-FFF2-40B4-BE49-F238E27FC236}">
                <a16:creationId xmlns:a16="http://schemas.microsoft.com/office/drawing/2014/main" id="{8A26A385-BABE-1F1C-B18B-8ED4882F9FD6}"/>
              </a:ext>
            </a:extLst>
          </p:cNvPr>
          <p:cNvSpPr>
            <a:spLocks noGrp="1"/>
          </p:cNvSpPr>
          <p:nvPr>
            <p:ph idx="1"/>
          </p:nvPr>
        </p:nvSpPr>
        <p:spPr/>
        <p:txBody>
          <a:bodyPr>
            <a:normAutofit lnSpcReduction="10000"/>
          </a:bodyPr>
          <a:lstStyle/>
          <a:p>
            <a:r>
              <a:rPr kumimoji="1" lang="ja-JP" altLang="en-US" dirty="0"/>
              <a:t>「真実報告を誘導する契約」への事前のコミットメントがある場合</a:t>
            </a:r>
            <a:endParaRPr kumimoji="1" lang="en-US" altLang="ja-JP" dirty="0"/>
          </a:p>
          <a:p>
            <a:pPr lvl="1"/>
            <a:r>
              <a:rPr kumimoji="1" lang="ja-JP" altLang="en-US" dirty="0"/>
              <a:t>すべてのエイジェントが真実報告を行い、「自己申告を求めない契約」が実現する。</a:t>
            </a:r>
            <a:endParaRPr kumimoji="1" lang="en-US" altLang="ja-JP" dirty="0"/>
          </a:p>
          <a:p>
            <a:r>
              <a:rPr kumimoji="1" lang="ja-JP" altLang="en-US" dirty="0"/>
              <a:t>「真実報告を誘導する契約」への事前のコミットメントがない場合</a:t>
            </a:r>
            <a:endParaRPr kumimoji="1" lang="en-US" altLang="ja-JP" dirty="0"/>
          </a:p>
          <a:p>
            <a:pPr lvl="1"/>
            <a:r>
              <a:rPr kumimoji="1" lang="en-US" altLang="ja-JP" dirty="0"/>
              <a:t>1</a:t>
            </a:r>
            <a:r>
              <a:rPr kumimoji="1" lang="ja-JP" altLang="en-US" dirty="0"/>
              <a:t>≦</a:t>
            </a:r>
            <a:r>
              <a:rPr kumimoji="1" lang="en-US" altLang="ja-JP" dirty="0"/>
              <a:t>θ</a:t>
            </a:r>
            <a:r>
              <a:rPr kumimoji="1" lang="ja-JP" altLang="en-US" dirty="0"/>
              <a:t>≦</a:t>
            </a:r>
            <a:r>
              <a:rPr kumimoji="1" lang="en-US" altLang="ja-JP" dirty="0"/>
              <a:t> θ</a:t>
            </a:r>
            <a:r>
              <a:rPr kumimoji="1" lang="en-US" altLang="ja-JP" baseline="-25000" dirty="0"/>
              <a:t>1</a:t>
            </a:r>
            <a:r>
              <a:rPr kumimoji="1" lang="ja-JP" altLang="en-US" dirty="0"/>
              <a:t>のとき、「自己申告を求めない契約」が実現する。</a:t>
            </a:r>
            <a:endParaRPr kumimoji="1" lang="en-US" altLang="ja-JP" dirty="0"/>
          </a:p>
          <a:p>
            <a:pPr lvl="1"/>
            <a:r>
              <a:rPr kumimoji="1" lang="en-US" altLang="ja-JP" dirty="0"/>
              <a:t>θ</a:t>
            </a:r>
            <a:r>
              <a:rPr kumimoji="1" lang="en-US" altLang="ja-JP" baseline="-25000" dirty="0"/>
              <a:t>1 </a:t>
            </a:r>
            <a:r>
              <a:rPr kumimoji="1" lang="ja-JP" altLang="en-US" dirty="0"/>
              <a:t>＜</a:t>
            </a:r>
            <a:r>
              <a:rPr kumimoji="1" lang="en-US" altLang="ja-JP" dirty="0"/>
              <a:t>θ</a:t>
            </a:r>
            <a:r>
              <a:rPr kumimoji="1" lang="ja-JP" altLang="en-US" dirty="0"/>
              <a:t>≦</a:t>
            </a:r>
            <a:r>
              <a:rPr kumimoji="1" lang="en-US" altLang="ja-JP" dirty="0"/>
              <a:t> 5</a:t>
            </a:r>
            <a:r>
              <a:rPr kumimoji="1" lang="ja-JP" altLang="en-US" dirty="0"/>
              <a:t>のとき、「真実報告を誘導する契約」が実現する。</a:t>
            </a:r>
            <a:endParaRPr kumimoji="1" lang="en-US" altLang="ja-JP" dirty="0"/>
          </a:p>
          <a:p>
            <a:r>
              <a:rPr kumimoji="1" lang="ja-JP" altLang="en-US" dirty="0"/>
              <a:t>事前の</a:t>
            </a:r>
            <a:r>
              <a:rPr kumimoji="1" lang="en-US" altLang="ja-JP" dirty="0"/>
              <a:t>EU</a:t>
            </a:r>
            <a:r>
              <a:rPr kumimoji="1" lang="ja-JP" altLang="en-US" dirty="0"/>
              <a:t>の比較</a:t>
            </a:r>
            <a:endParaRPr kumimoji="1" lang="en-US" altLang="ja-JP" dirty="0"/>
          </a:p>
          <a:p>
            <a:pPr lvl="1"/>
            <a:r>
              <a:rPr kumimoji="1" lang="ja-JP" altLang="en-US" dirty="0"/>
              <a:t>事前の</a:t>
            </a:r>
            <a:r>
              <a:rPr kumimoji="1" lang="en-US" altLang="ja-JP" dirty="0"/>
              <a:t>EU</a:t>
            </a:r>
            <a:r>
              <a:rPr kumimoji="1" lang="ja-JP" altLang="en-US" dirty="0"/>
              <a:t>（</a:t>
            </a:r>
            <a:r>
              <a:rPr kumimoji="1" lang="ja-JP" altLang="en-US" u="sng" dirty="0">
                <a:solidFill>
                  <a:srgbClr val="FF0000"/>
                </a:solidFill>
              </a:rPr>
              <a:t>コミットメントなし</a:t>
            </a:r>
            <a:r>
              <a:rPr kumimoji="1" lang="ja-JP" altLang="en-US" dirty="0"/>
              <a:t>）＞事前の</a:t>
            </a:r>
            <a:r>
              <a:rPr kumimoji="1" lang="en-US" altLang="ja-JP" dirty="0"/>
              <a:t>EU</a:t>
            </a:r>
            <a:r>
              <a:rPr kumimoji="1" lang="ja-JP" altLang="en-US" dirty="0"/>
              <a:t>（コミットメントあり）</a:t>
            </a:r>
            <a:endParaRPr kumimoji="1" lang="en-US" altLang="ja-JP" dirty="0"/>
          </a:p>
          <a:p>
            <a:pPr lvl="1"/>
            <a:endParaRPr kumimoji="1" lang="en-US" altLang="ja-JP" dirty="0"/>
          </a:p>
          <a:p>
            <a:endParaRPr kumimoji="1" lang="en-US" altLang="ja-JP" dirty="0"/>
          </a:p>
          <a:p>
            <a:pPr lvl="1"/>
            <a:endParaRPr kumimoji="1" lang="ja-JP" altLang="en-US" dirty="0"/>
          </a:p>
        </p:txBody>
      </p:sp>
      <p:sp>
        <p:nvSpPr>
          <p:cNvPr id="4" name="日付プレースホルダー 3">
            <a:extLst>
              <a:ext uri="{FF2B5EF4-FFF2-40B4-BE49-F238E27FC236}">
                <a16:creationId xmlns:a16="http://schemas.microsoft.com/office/drawing/2014/main" id="{EB73E59E-D831-5AEC-2722-01361372AEC9}"/>
              </a:ext>
            </a:extLst>
          </p:cNvPr>
          <p:cNvSpPr>
            <a:spLocks noGrp="1"/>
          </p:cNvSpPr>
          <p:nvPr>
            <p:ph type="dt" sz="half" idx="10"/>
          </p:nvPr>
        </p:nvSpPr>
        <p:spPr/>
        <p:txBody>
          <a:bodyPr/>
          <a:lstStyle/>
          <a:p>
            <a:fld id="{D3F1DF6B-88D5-4C80-A2BA-ACB6DBD5AD64}" type="datetime1">
              <a:rPr kumimoji="1" lang="ja-JP" altLang="en-US" smtClean="0"/>
              <a:t>2024/5/22</a:t>
            </a:fld>
            <a:endParaRPr kumimoji="1" lang="ja-JP" altLang="en-US"/>
          </a:p>
        </p:txBody>
      </p:sp>
      <p:sp>
        <p:nvSpPr>
          <p:cNvPr id="5" name="スライド番号プレースホルダー 4">
            <a:extLst>
              <a:ext uri="{FF2B5EF4-FFF2-40B4-BE49-F238E27FC236}">
                <a16:creationId xmlns:a16="http://schemas.microsoft.com/office/drawing/2014/main" id="{59B51C0D-3704-3ECB-707F-6465F0002497}"/>
              </a:ext>
            </a:extLst>
          </p:cNvPr>
          <p:cNvSpPr>
            <a:spLocks noGrp="1"/>
          </p:cNvSpPr>
          <p:nvPr>
            <p:ph type="sldNum" sz="quarter" idx="12"/>
          </p:nvPr>
        </p:nvSpPr>
        <p:spPr/>
        <p:txBody>
          <a:bodyPr/>
          <a:lstStyle/>
          <a:p>
            <a:fld id="{416D8084-7B80-402C-89D0-55855C7D9247}" type="slidenum">
              <a:rPr kumimoji="1" lang="ja-JP" altLang="en-US" smtClean="0"/>
              <a:t>26</a:t>
            </a:fld>
            <a:endParaRPr kumimoji="1" lang="ja-JP" altLang="en-US"/>
          </a:p>
        </p:txBody>
      </p:sp>
    </p:spTree>
    <p:extLst>
      <p:ext uri="{BB962C8B-B14F-4D97-AF65-F5344CB8AC3E}">
        <p14:creationId xmlns:p14="http://schemas.microsoft.com/office/powerpoint/2010/main" val="5670002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EFC232-23DA-2C52-F66E-AE6C348E55F2}"/>
              </a:ext>
            </a:extLst>
          </p:cNvPr>
          <p:cNvSpPr>
            <a:spLocks noGrp="1"/>
          </p:cNvSpPr>
          <p:nvPr>
            <p:ph type="title"/>
          </p:nvPr>
        </p:nvSpPr>
        <p:spPr/>
        <p:txBody>
          <a:bodyPr/>
          <a:lstStyle/>
          <a:p>
            <a:r>
              <a:rPr kumimoji="1" lang="ja-JP" altLang="en-US" dirty="0"/>
              <a:t>命題</a:t>
            </a:r>
          </a:p>
        </p:txBody>
      </p:sp>
      <p:sp>
        <p:nvSpPr>
          <p:cNvPr id="3" name="コンテンツ プレースホルダー 2">
            <a:extLst>
              <a:ext uri="{FF2B5EF4-FFF2-40B4-BE49-F238E27FC236}">
                <a16:creationId xmlns:a16="http://schemas.microsoft.com/office/drawing/2014/main" id="{14B4CB39-C51F-92FC-3B4F-9B0009944FD1}"/>
              </a:ext>
            </a:extLst>
          </p:cNvPr>
          <p:cNvSpPr>
            <a:spLocks noGrp="1"/>
          </p:cNvSpPr>
          <p:nvPr>
            <p:ph idx="1"/>
          </p:nvPr>
        </p:nvSpPr>
        <p:spPr/>
        <p:txBody>
          <a:bodyPr/>
          <a:lstStyle/>
          <a:p>
            <a:r>
              <a:rPr kumimoji="1" lang="ja-JP" altLang="en-US" dirty="0"/>
              <a:t>プリンシパルが、真実報告を誘導する報酬契約を用いる場合、プリンシパルは事前にこの契約に</a:t>
            </a:r>
            <a:r>
              <a:rPr kumimoji="1" lang="ja-JP" altLang="en-US" u="sng" dirty="0">
                <a:solidFill>
                  <a:srgbClr val="FF0000"/>
                </a:solidFill>
              </a:rPr>
              <a:t>コミットしてはいけない</a:t>
            </a:r>
            <a:r>
              <a:rPr kumimoji="1" lang="ja-JP" altLang="en-US" dirty="0"/>
              <a:t>。具体的には、エイジェントの自己申告値が</a:t>
            </a:r>
            <a:r>
              <a:rPr kumimoji="1" lang="en-US" altLang="ja-JP" dirty="0"/>
              <a:t>1</a:t>
            </a:r>
            <a:r>
              <a:rPr kumimoji="1" lang="ja-JP" altLang="en-US" dirty="0"/>
              <a:t>≦</a:t>
            </a:r>
            <a:r>
              <a:rPr kumimoji="1" lang="en-US" altLang="ja-JP" dirty="0"/>
              <a:t>θ</a:t>
            </a:r>
            <a:r>
              <a:rPr kumimoji="1" lang="ja-JP" altLang="en-US" dirty="0"/>
              <a:t>≦</a:t>
            </a:r>
            <a:r>
              <a:rPr kumimoji="1" lang="en-US" altLang="ja-JP" dirty="0"/>
              <a:t> θ</a:t>
            </a:r>
            <a:r>
              <a:rPr kumimoji="1" lang="en-US" altLang="ja-JP" baseline="-25000" dirty="0"/>
              <a:t>1</a:t>
            </a:r>
            <a:r>
              <a:rPr kumimoji="1" lang="ja-JP" altLang="en-US" dirty="0"/>
              <a:t>の場合、プリンシパルは、自己申告を求めない方式の契約への変更をエイジェントに提案すべきであり、また、その旨を事前にエイジェントに宣言すべきである。エイジェントはこの提案を受け入れ、プリンシパルはコミットした場合よりも大きな事前の期待効用を獲得できるからである。</a:t>
            </a:r>
          </a:p>
        </p:txBody>
      </p:sp>
      <p:sp>
        <p:nvSpPr>
          <p:cNvPr id="4" name="日付プレースホルダー 3">
            <a:extLst>
              <a:ext uri="{FF2B5EF4-FFF2-40B4-BE49-F238E27FC236}">
                <a16:creationId xmlns:a16="http://schemas.microsoft.com/office/drawing/2014/main" id="{989269F5-CD6E-5374-F7D6-EBD869A18CF2}"/>
              </a:ext>
            </a:extLst>
          </p:cNvPr>
          <p:cNvSpPr>
            <a:spLocks noGrp="1"/>
          </p:cNvSpPr>
          <p:nvPr>
            <p:ph type="dt" sz="half" idx="10"/>
          </p:nvPr>
        </p:nvSpPr>
        <p:spPr/>
        <p:txBody>
          <a:bodyPr/>
          <a:lstStyle/>
          <a:p>
            <a:fld id="{D3F1DF6B-88D5-4C80-A2BA-ACB6DBD5AD64}" type="datetime1">
              <a:rPr kumimoji="1" lang="ja-JP" altLang="en-US" smtClean="0"/>
              <a:t>2024/5/22</a:t>
            </a:fld>
            <a:endParaRPr kumimoji="1" lang="ja-JP" altLang="en-US"/>
          </a:p>
        </p:txBody>
      </p:sp>
      <p:sp>
        <p:nvSpPr>
          <p:cNvPr id="5" name="スライド番号プレースホルダー 4">
            <a:extLst>
              <a:ext uri="{FF2B5EF4-FFF2-40B4-BE49-F238E27FC236}">
                <a16:creationId xmlns:a16="http://schemas.microsoft.com/office/drawing/2014/main" id="{88B4429E-F56A-EA20-97E0-5BFB52F0C6AD}"/>
              </a:ext>
            </a:extLst>
          </p:cNvPr>
          <p:cNvSpPr>
            <a:spLocks noGrp="1"/>
          </p:cNvSpPr>
          <p:nvPr>
            <p:ph type="sldNum" sz="quarter" idx="12"/>
          </p:nvPr>
        </p:nvSpPr>
        <p:spPr/>
        <p:txBody>
          <a:bodyPr/>
          <a:lstStyle/>
          <a:p>
            <a:fld id="{416D8084-7B80-402C-89D0-55855C7D9247}" type="slidenum">
              <a:rPr kumimoji="1" lang="ja-JP" altLang="en-US" smtClean="0"/>
              <a:t>27</a:t>
            </a:fld>
            <a:endParaRPr kumimoji="1" lang="ja-JP" altLang="en-US"/>
          </a:p>
        </p:txBody>
      </p:sp>
    </p:spTree>
    <p:extLst>
      <p:ext uri="{BB962C8B-B14F-4D97-AF65-F5344CB8AC3E}">
        <p14:creationId xmlns:p14="http://schemas.microsoft.com/office/powerpoint/2010/main" val="39354734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EFC232-23DA-2C52-F66E-AE6C348E55F2}"/>
              </a:ext>
            </a:extLst>
          </p:cNvPr>
          <p:cNvSpPr>
            <a:spLocks noGrp="1"/>
          </p:cNvSpPr>
          <p:nvPr>
            <p:ph type="title"/>
          </p:nvPr>
        </p:nvSpPr>
        <p:spPr/>
        <p:txBody>
          <a:bodyPr/>
          <a:lstStyle/>
          <a:p>
            <a:r>
              <a:rPr kumimoji="1" lang="ja-JP" altLang="en-US"/>
              <a:t>含意</a:t>
            </a:r>
            <a:endParaRPr kumimoji="1" lang="ja-JP" altLang="en-US" dirty="0"/>
          </a:p>
        </p:txBody>
      </p:sp>
      <p:sp>
        <p:nvSpPr>
          <p:cNvPr id="3" name="コンテンツ プレースホルダー 2">
            <a:extLst>
              <a:ext uri="{FF2B5EF4-FFF2-40B4-BE49-F238E27FC236}">
                <a16:creationId xmlns:a16="http://schemas.microsoft.com/office/drawing/2014/main" id="{14B4CB39-C51F-92FC-3B4F-9B0009944FD1}"/>
              </a:ext>
            </a:extLst>
          </p:cNvPr>
          <p:cNvSpPr>
            <a:spLocks noGrp="1"/>
          </p:cNvSpPr>
          <p:nvPr>
            <p:ph idx="1"/>
          </p:nvPr>
        </p:nvSpPr>
        <p:spPr/>
        <p:txBody>
          <a:bodyPr>
            <a:normAutofit/>
          </a:bodyPr>
          <a:lstStyle/>
          <a:p>
            <a:r>
              <a:rPr kumimoji="1" lang="ja-JP" altLang="en-US" dirty="0"/>
              <a:t>業績指標を用いたインセンティブシステムに</a:t>
            </a:r>
            <a:r>
              <a:rPr kumimoji="1" lang="ja-JP" altLang="en-US" u="sng" dirty="0">
                <a:solidFill>
                  <a:srgbClr val="FF0000"/>
                </a:solidFill>
              </a:rPr>
              <a:t>能力主義</a:t>
            </a:r>
            <a:r>
              <a:rPr kumimoji="1" lang="ja-JP" altLang="en-US" dirty="0"/>
              <a:t>を加味することは、情報伝達のコストが過大でない限り、有用である。</a:t>
            </a:r>
            <a:endParaRPr kumimoji="1" lang="en-US" altLang="ja-JP" dirty="0"/>
          </a:p>
          <a:p>
            <a:r>
              <a:rPr kumimoji="1" lang="ja-JP" altLang="en-US" dirty="0"/>
              <a:t>しかし、能力主義の効用を</a:t>
            </a:r>
            <a:r>
              <a:rPr kumimoji="1" lang="ja-JP" altLang="en-US" u="sng" dirty="0">
                <a:solidFill>
                  <a:srgbClr val="FF0000"/>
                </a:solidFill>
              </a:rPr>
              <a:t>さらに</a:t>
            </a:r>
            <a:r>
              <a:rPr kumimoji="1" lang="ja-JP" altLang="en-US" dirty="0"/>
              <a:t>引き出すために</a:t>
            </a:r>
            <a:r>
              <a:rPr kumimoji="1" lang="ja-JP" altLang="en-US"/>
              <a:t>は、能力</a:t>
            </a:r>
            <a:r>
              <a:rPr kumimoji="1" lang="ja-JP" altLang="en-US" dirty="0"/>
              <a:t>主義に固執してはいけない。伝達された能力水準によっては、能力主義を</a:t>
            </a:r>
            <a:r>
              <a:rPr kumimoji="1" lang="ja-JP" altLang="en-US" u="sng" dirty="0">
                <a:solidFill>
                  <a:srgbClr val="FF0000"/>
                </a:solidFill>
              </a:rPr>
              <a:t>用いない</a:t>
            </a:r>
            <a:r>
              <a:rPr kumimoji="1" lang="ja-JP" altLang="en-US" dirty="0"/>
              <a:t>という柔軟な姿勢を示すこと肝要である。</a:t>
            </a:r>
            <a:endParaRPr kumimoji="1" lang="en-US" altLang="ja-JP" dirty="0"/>
          </a:p>
          <a:p>
            <a:r>
              <a:rPr kumimoji="1" lang="ja-JP" altLang="en-US" dirty="0"/>
              <a:t>さらに、このような姿勢を示す際、平均的な能力を持つエージェントは、自分の能力を控えめに伝達し、業務においても実際の能力を出し惜しむ傾向が強まることが予想される。しかし、それを承知の上でこれを戦略的寛容性として</a:t>
            </a:r>
            <a:r>
              <a:rPr kumimoji="1" lang="ja-JP" altLang="en-US" dirty="0">
                <a:solidFill>
                  <a:srgbClr val="FF0000"/>
                </a:solidFill>
              </a:rPr>
              <a:t>受け入れる</a:t>
            </a:r>
            <a:r>
              <a:rPr kumimoji="1" lang="ja-JP" altLang="en-US" dirty="0"/>
              <a:t>ことが求められる。</a:t>
            </a:r>
          </a:p>
        </p:txBody>
      </p:sp>
      <p:sp>
        <p:nvSpPr>
          <p:cNvPr id="4" name="日付プレースホルダー 3">
            <a:extLst>
              <a:ext uri="{FF2B5EF4-FFF2-40B4-BE49-F238E27FC236}">
                <a16:creationId xmlns:a16="http://schemas.microsoft.com/office/drawing/2014/main" id="{989269F5-CD6E-5374-F7D6-EBD869A18CF2}"/>
              </a:ext>
            </a:extLst>
          </p:cNvPr>
          <p:cNvSpPr>
            <a:spLocks noGrp="1"/>
          </p:cNvSpPr>
          <p:nvPr>
            <p:ph type="dt" sz="half" idx="10"/>
          </p:nvPr>
        </p:nvSpPr>
        <p:spPr/>
        <p:txBody>
          <a:bodyPr/>
          <a:lstStyle/>
          <a:p>
            <a:fld id="{D3F1DF6B-88D5-4C80-A2BA-ACB6DBD5AD64}" type="datetime1">
              <a:rPr kumimoji="1" lang="ja-JP" altLang="en-US" smtClean="0"/>
              <a:t>2024/5/22</a:t>
            </a:fld>
            <a:endParaRPr kumimoji="1" lang="ja-JP" altLang="en-US"/>
          </a:p>
        </p:txBody>
      </p:sp>
      <p:sp>
        <p:nvSpPr>
          <p:cNvPr id="5" name="スライド番号プレースホルダー 4">
            <a:extLst>
              <a:ext uri="{FF2B5EF4-FFF2-40B4-BE49-F238E27FC236}">
                <a16:creationId xmlns:a16="http://schemas.microsoft.com/office/drawing/2014/main" id="{88B4429E-F56A-EA20-97E0-5BFB52F0C6AD}"/>
              </a:ext>
            </a:extLst>
          </p:cNvPr>
          <p:cNvSpPr>
            <a:spLocks noGrp="1"/>
          </p:cNvSpPr>
          <p:nvPr>
            <p:ph type="sldNum" sz="quarter" idx="12"/>
          </p:nvPr>
        </p:nvSpPr>
        <p:spPr/>
        <p:txBody>
          <a:bodyPr/>
          <a:lstStyle/>
          <a:p>
            <a:fld id="{416D8084-7B80-402C-89D0-55855C7D9247}" type="slidenum">
              <a:rPr kumimoji="1" lang="ja-JP" altLang="en-US" smtClean="0"/>
              <a:t>28</a:t>
            </a:fld>
            <a:endParaRPr kumimoji="1" lang="ja-JP" altLang="en-US"/>
          </a:p>
        </p:txBody>
      </p:sp>
    </p:spTree>
    <p:extLst>
      <p:ext uri="{BB962C8B-B14F-4D97-AF65-F5344CB8AC3E}">
        <p14:creationId xmlns:p14="http://schemas.microsoft.com/office/powerpoint/2010/main" val="2698174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E583E2-7335-BD18-F9DE-ED2AEB76552C}"/>
              </a:ext>
            </a:extLst>
          </p:cNvPr>
          <p:cNvSpPr>
            <a:spLocks noGrp="1"/>
          </p:cNvSpPr>
          <p:nvPr>
            <p:ph type="title"/>
          </p:nvPr>
        </p:nvSpPr>
        <p:spPr/>
        <p:txBody>
          <a:bodyPr/>
          <a:lstStyle/>
          <a:p>
            <a:r>
              <a:rPr kumimoji="1" lang="ja-JP" altLang="en-US" dirty="0"/>
              <a:t>参考文献</a:t>
            </a:r>
          </a:p>
        </p:txBody>
      </p:sp>
      <p:sp>
        <p:nvSpPr>
          <p:cNvPr id="4" name="日付プレースホルダー 3">
            <a:extLst>
              <a:ext uri="{FF2B5EF4-FFF2-40B4-BE49-F238E27FC236}">
                <a16:creationId xmlns:a16="http://schemas.microsoft.com/office/drawing/2014/main" id="{4EF1C794-0736-B560-7681-DBB7A8A18FC3}"/>
              </a:ext>
            </a:extLst>
          </p:cNvPr>
          <p:cNvSpPr>
            <a:spLocks noGrp="1"/>
          </p:cNvSpPr>
          <p:nvPr>
            <p:ph type="dt" sz="half" idx="10"/>
          </p:nvPr>
        </p:nvSpPr>
        <p:spPr/>
        <p:txBody>
          <a:bodyPr/>
          <a:lstStyle/>
          <a:p>
            <a:fld id="{D3F1DF6B-88D5-4C80-A2BA-ACB6DBD5AD64}" type="datetime1">
              <a:rPr kumimoji="1" lang="ja-JP" altLang="en-US" smtClean="0"/>
              <a:t>2024/5/22</a:t>
            </a:fld>
            <a:endParaRPr kumimoji="1" lang="ja-JP" altLang="en-US"/>
          </a:p>
        </p:txBody>
      </p:sp>
      <p:sp>
        <p:nvSpPr>
          <p:cNvPr id="5" name="スライド番号プレースホルダー 4">
            <a:extLst>
              <a:ext uri="{FF2B5EF4-FFF2-40B4-BE49-F238E27FC236}">
                <a16:creationId xmlns:a16="http://schemas.microsoft.com/office/drawing/2014/main" id="{CEB4C905-8DCB-FDE8-0643-C00F6412ACDC}"/>
              </a:ext>
            </a:extLst>
          </p:cNvPr>
          <p:cNvSpPr>
            <a:spLocks noGrp="1"/>
          </p:cNvSpPr>
          <p:nvPr>
            <p:ph type="sldNum" sz="quarter" idx="12"/>
          </p:nvPr>
        </p:nvSpPr>
        <p:spPr/>
        <p:txBody>
          <a:bodyPr/>
          <a:lstStyle/>
          <a:p>
            <a:fld id="{416D8084-7B80-402C-89D0-55855C7D9247}" type="slidenum">
              <a:rPr kumimoji="1" lang="ja-JP" altLang="en-US" smtClean="0"/>
              <a:t>29</a:t>
            </a:fld>
            <a:endParaRPr kumimoji="1" lang="ja-JP" altLang="en-US"/>
          </a:p>
        </p:txBody>
      </p:sp>
      <p:pic>
        <p:nvPicPr>
          <p:cNvPr id="8" name="コンテンツ プレースホルダー 7" descr="文字と写真のスクリーンショット&#10;&#10;中程度の精度で自動的に生成された説明">
            <a:extLst>
              <a:ext uri="{FF2B5EF4-FFF2-40B4-BE49-F238E27FC236}">
                <a16:creationId xmlns:a16="http://schemas.microsoft.com/office/drawing/2014/main" id="{760ABE07-004A-D827-2776-4435732E19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6895" y="365125"/>
            <a:ext cx="8280000" cy="6031788"/>
          </a:xfrm>
        </p:spPr>
      </p:pic>
    </p:spTree>
    <p:extLst>
      <p:ext uri="{BB962C8B-B14F-4D97-AF65-F5344CB8AC3E}">
        <p14:creationId xmlns:p14="http://schemas.microsoft.com/office/powerpoint/2010/main" val="87703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4AA48A-B130-11AB-EA37-69233C6A93E0}"/>
              </a:ext>
            </a:extLst>
          </p:cNvPr>
          <p:cNvSpPr>
            <a:spLocks noGrp="1"/>
          </p:cNvSpPr>
          <p:nvPr>
            <p:ph type="title"/>
          </p:nvPr>
        </p:nvSpPr>
        <p:spPr/>
        <p:txBody>
          <a:bodyPr/>
          <a:lstStyle/>
          <a:p>
            <a:r>
              <a:rPr kumimoji="1" lang="ja-JP" altLang="en-US" dirty="0"/>
              <a:t>問題意識：自己申告にもとづく報酬システムの問題点</a:t>
            </a:r>
          </a:p>
        </p:txBody>
      </p:sp>
      <p:sp>
        <p:nvSpPr>
          <p:cNvPr id="3" name="コンテンツ プレースホルダー 2">
            <a:extLst>
              <a:ext uri="{FF2B5EF4-FFF2-40B4-BE49-F238E27FC236}">
                <a16:creationId xmlns:a16="http://schemas.microsoft.com/office/drawing/2014/main" id="{FC718A04-20E0-84D1-7049-55B1D61B6997}"/>
              </a:ext>
            </a:extLst>
          </p:cNvPr>
          <p:cNvSpPr>
            <a:spLocks noGrp="1"/>
          </p:cNvSpPr>
          <p:nvPr>
            <p:ph idx="1"/>
          </p:nvPr>
        </p:nvSpPr>
        <p:spPr/>
        <p:txBody>
          <a:bodyPr/>
          <a:lstStyle/>
          <a:p>
            <a:r>
              <a:rPr kumimoji="1" lang="ja-JP" altLang="en-US" dirty="0"/>
              <a:t>自己申告の不正確性：エイジェントが自身の能力を過大または過小に申告するインセンティブが働く。</a:t>
            </a:r>
            <a:endParaRPr kumimoji="1" lang="en-US" altLang="ja-JP" dirty="0"/>
          </a:p>
          <a:p>
            <a:pPr lvl="1"/>
            <a:r>
              <a:rPr kumimoji="1" lang="ja-JP" altLang="en-US" dirty="0"/>
              <a:t>公平性の欠如、休業員のモラルは士気に悪影響を及ぼす。</a:t>
            </a:r>
            <a:endParaRPr kumimoji="1" lang="en-US" altLang="ja-JP" dirty="0"/>
          </a:p>
          <a:p>
            <a:pPr lvl="1"/>
            <a:r>
              <a:rPr kumimoji="1" lang="ja-JP" altLang="en-US" dirty="0"/>
              <a:t>経営活動のインセンティブに歪みが生じる。</a:t>
            </a:r>
            <a:endParaRPr kumimoji="1" lang="en-US" altLang="ja-JP" dirty="0"/>
          </a:p>
          <a:p>
            <a:pPr lvl="1"/>
            <a:r>
              <a:rPr kumimoji="1" lang="ja-JP" altLang="en-US" dirty="0"/>
              <a:t>適切な報酬契約の設計が困難になる</a:t>
            </a:r>
            <a:endParaRPr kumimoji="1" lang="en-US" altLang="ja-JP" dirty="0"/>
          </a:p>
          <a:p>
            <a:r>
              <a:rPr kumimoji="1" lang="ja-JP" altLang="en-US" dirty="0"/>
              <a:t>システムの不透明性：自己申告の結果にもとづいて報酬システムを設計する場合、その透明性が欠如する可能性がある。</a:t>
            </a:r>
            <a:endParaRPr kumimoji="1" lang="en-US" altLang="ja-JP" dirty="0"/>
          </a:p>
          <a:p>
            <a:pPr lvl="1"/>
            <a:r>
              <a:rPr kumimoji="1" lang="ja-JP" altLang="en-US" dirty="0"/>
              <a:t>従業員がシステムの公平性に疑問をいだく。</a:t>
            </a:r>
            <a:endParaRPr kumimoji="1" lang="en-US" altLang="ja-JP" dirty="0"/>
          </a:p>
          <a:p>
            <a:pPr lvl="1"/>
            <a:r>
              <a:rPr kumimoji="1" lang="ja-JP" altLang="en-US" dirty="0"/>
              <a:t>報酬に対する納得感が得られない。</a:t>
            </a:r>
            <a:endParaRPr kumimoji="1" lang="en-US" altLang="ja-JP" dirty="0"/>
          </a:p>
          <a:p>
            <a:pPr lvl="1"/>
            <a:r>
              <a:rPr kumimoji="1" lang="ja-JP" altLang="en-US" dirty="0"/>
              <a:t>従業員のパフォーマンスが低下し、企業全体の効率性が損なわれる。</a:t>
            </a:r>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6493DC9C-4724-5750-A19A-670A1FC2F47A}"/>
              </a:ext>
            </a:extLst>
          </p:cNvPr>
          <p:cNvSpPr>
            <a:spLocks noGrp="1"/>
          </p:cNvSpPr>
          <p:nvPr>
            <p:ph type="dt" sz="half" idx="10"/>
          </p:nvPr>
        </p:nvSpPr>
        <p:spPr/>
        <p:txBody>
          <a:bodyPr/>
          <a:lstStyle/>
          <a:p>
            <a:fld id="{D3F1DF6B-88D5-4C80-A2BA-ACB6DBD5AD64}" type="datetime1">
              <a:rPr kumimoji="1" lang="ja-JP" altLang="en-US" smtClean="0"/>
              <a:t>2024/5/22</a:t>
            </a:fld>
            <a:endParaRPr kumimoji="1" lang="ja-JP" altLang="en-US"/>
          </a:p>
        </p:txBody>
      </p:sp>
      <p:sp>
        <p:nvSpPr>
          <p:cNvPr id="5" name="スライド番号プレースホルダー 4">
            <a:extLst>
              <a:ext uri="{FF2B5EF4-FFF2-40B4-BE49-F238E27FC236}">
                <a16:creationId xmlns:a16="http://schemas.microsoft.com/office/drawing/2014/main" id="{11824B8F-51E3-A42B-AAB1-BA0F45C45B34}"/>
              </a:ext>
            </a:extLst>
          </p:cNvPr>
          <p:cNvSpPr>
            <a:spLocks noGrp="1"/>
          </p:cNvSpPr>
          <p:nvPr>
            <p:ph type="sldNum" sz="quarter" idx="12"/>
          </p:nvPr>
        </p:nvSpPr>
        <p:spPr/>
        <p:txBody>
          <a:bodyPr/>
          <a:lstStyle/>
          <a:p>
            <a:fld id="{416D8084-7B80-402C-89D0-55855C7D9247}" type="slidenum">
              <a:rPr kumimoji="1" lang="ja-JP" altLang="en-US" smtClean="0"/>
              <a:t>3</a:t>
            </a:fld>
            <a:endParaRPr kumimoji="1" lang="ja-JP" altLang="en-US"/>
          </a:p>
        </p:txBody>
      </p:sp>
    </p:spTree>
    <p:extLst>
      <p:ext uri="{BB962C8B-B14F-4D97-AF65-F5344CB8AC3E}">
        <p14:creationId xmlns:p14="http://schemas.microsoft.com/office/powerpoint/2010/main" val="40534350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223F35-57A1-2D74-6A14-3BACF19B2EF0}"/>
              </a:ext>
            </a:extLst>
          </p:cNvPr>
          <p:cNvSpPr>
            <a:spLocks noGrp="1"/>
          </p:cNvSpPr>
          <p:nvPr>
            <p:ph type="title"/>
          </p:nvPr>
        </p:nvSpPr>
        <p:spPr/>
        <p:txBody>
          <a:bodyPr/>
          <a:lstStyle/>
          <a:p>
            <a:r>
              <a:rPr kumimoji="1" lang="ja-JP" altLang="en-US" dirty="0"/>
              <a:t>参考文献</a:t>
            </a:r>
          </a:p>
        </p:txBody>
      </p:sp>
      <p:sp>
        <p:nvSpPr>
          <p:cNvPr id="4" name="日付プレースホルダー 3">
            <a:extLst>
              <a:ext uri="{FF2B5EF4-FFF2-40B4-BE49-F238E27FC236}">
                <a16:creationId xmlns:a16="http://schemas.microsoft.com/office/drawing/2014/main" id="{8A1727A5-F34E-104E-A29B-AB7812A894B4}"/>
              </a:ext>
            </a:extLst>
          </p:cNvPr>
          <p:cNvSpPr>
            <a:spLocks noGrp="1"/>
          </p:cNvSpPr>
          <p:nvPr>
            <p:ph type="dt" sz="half" idx="10"/>
          </p:nvPr>
        </p:nvSpPr>
        <p:spPr/>
        <p:txBody>
          <a:bodyPr/>
          <a:lstStyle/>
          <a:p>
            <a:fld id="{D3F1DF6B-88D5-4C80-A2BA-ACB6DBD5AD64}" type="datetime1">
              <a:rPr kumimoji="1" lang="ja-JP" altLang="en-US" smtClean="0"/>
              <a:t>2024/5/22</a:t>
            </a:fld>
            <a:endParaRPr kumimoji="1" lang="ja-JP" altLang="en-US"/>
          </a:p>
        </p:txBody>
      </p:sp>
      <p:sp>
        <p:nvSpPr>
          <p:cNvPr id="5" name="スライド番号プレースホルダー 4">
            <a:extLst>
              <a:ext uri="{FF2B5EF4-FFF2-40B4-BE49-F238E27FC236}">
                <a16:creationId xmlns:a16="http://schemas.microsoft.com/office/drawing/2014/main" id="{E454022B-B458-DF9D-9060-E98323FB59A8}"/>
              </a:ext>
            </a:extLst>
          </p:cNvPr>
          <p:cNvSpPr>
            <a:spLocks noGrp="1"/>
          </p:cNvSpPr>
          <p:nvPr>
            <p:ph type="sldNum" sz="quarter" idx="12"/>
          </p:nvPr>
        </p:nvSpPr>
        <p:spPr/>
        <p:txBody>
          <a:bodyPr/>
          <a:lstStyle/>
          <a:p>
            <a:fld id="{416D8084-7B80-402C-89D0-55855C7D9247}" type="slidenum">
              <a:rPr kumimoji="1" lang="ja-JP" altLang="en-US" smtClean="0"/>
              <a:t>30</a:t>
            </a:fld>
            <a:endParaRPr kumimoji="1" lang="ja-JP" altLang="en-US"/>
          </a:p>
        </p:txBody>
      </p:sp>
      <p:pic>
        <p:nvPicPr>
          <p:cNvPr id="13" name="コンテンツ プレースホルダー 12" descr="パソコンの画面&#10;&#10;低い精度で自動的に生成された説明">
            <a:extLst>
              <a:ext uri="{FF2B5EF4-FFF2-40B4-BE49-F238E27FC236}">
                <a16:creationId xmlns:a16="http://schemas.microsoft.com/office/drawing/2014/main" id="{D94A5CB2-D3D1-296E-69E5-767B4D7C30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6756" y="365125"/>
            <a:ext cx="8280000" cy="5757616"/>
          </a:xfrm>
        </p:spPr>
      </p:pic>
    </p:spTree>
    <p:extLst>
      <p:ext uri="{BB962C8B-B14F-4D97-AF65-F5344CB8AC3E}">
        <p14:creationId xmlns:p14="http://schemas.microsoft.com/office/powerpoint/2010/main" val="41267258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223F35-57A1-2D74-6A14-3BACF19B2EF0}"/>
              </a:ext>
            </a:extLst>
          </p:cNvPr>
          <p:cNvSpPr>
            <a:spLocks noGrp="1"/>
          </p:cNvSpPr>
          <p:nvPr>
            <p:ph type="title"/>
          </p:nvPr>
        </p:nvSpPr>
        <p:spPr/>
        <p:txBody>
          <a:bodyPr/>
          <a:lstStyle/>
          <a:p>
            <a:r>
              <a:rPr kumimoji="1" lang="ja-JP" altLang="en-US" dirty="0"/>
              <a:t>参考文献</a:t>
            </a:r>
          </a:p>
        </p:txBody>
      </p:sp>
      <p:sp>
        <p:nvSpPr>
          <p:cNvPr id="4" name="日付プレースホルダー 3">
            <a:extLst>
              <a:ext uri="{FF2B5EF4-FFF2-40B4-BE49-F238E27FC236}">
                <a16:creationId xmlns:a16="http://schemas.microsoft.com/office/drawing/2014/main" id="{8A1727A5-F34E-104E-A29B-AB7812A894B4}"/>
              </a:ext>
            </a:extLst>
          </p:cNvPr>
          <p:cNvSpPr>
            <a:spLocks noGrp="1"/>
          </p:cNvSpPr>
          <p:nvPr>
            <p:ph type="dt" sz="half" idx="10"/>
          </p:nvPr>
        </p:nvSpPr>
        <p:spPr/>
        <p:txBody>
          <a:bodyPr/>
          <a:lstStyle/>
          <a:p>
            <a:fld id="{D3F1DF6B-88D5-4C80-A2BA-ACB6DBD5AD64}" type="datetime1">
              <a:rPr kumimoji="1" lang="ja-JP" altLang="en-US" smtClean="0"/>
              <a:t>2024/5/22</a:t>
            </a:fld>
            <a:endParaRPr kumimoji="1" lang="ja-JP" altLang="en-US"/>
          </a:p>
        </p:txBody>
      </p:sp>
      <p:sp>
        <p:nvSpPr>
          <p:cNvPr id="5" name="スライド番号プレースホルダー 4">
            <a:extLst>
              <a:ext uri="{FF2B5EF4-FFF2-40B4-BE49-F238E27FC236}">
                <a16:creationId xmlns:a16="http://schemas.microsoft.com/office/drawing/2014/main" id="{E454022B-B458-DF9D-9060-E98323FB59A8}"/>
              </a:ext>
            </a:extLst>
          </p:cNvPr>
          <p:cNvSpPr>
            <a:spLocks noGrp="1"/>
          </p:cNvSpPr>
          <p:nvPr>
            <p:ph type="sldNum" sz="quarter" idx="12"/>
          </p:nvPr>
        </p:nvSpPr>
        <p:spPr/>
        <p:txBody>
          <a:bodyPr/>
          <a:lstStyle/>
          <a:p>
            <a:fld id="{416D8084-7B80-402C-89D0-55855C7D9247}" type="slidenum">
              <a:rPr kumimoji="1" lang="ja-JP" altLang="en-US" smtClean="0"/>
              <a:t>31</a:t>
            </a:fld>
            <a:endParaRPr kumimoji="1" lang="ja-JP" altLang="en-US"/>
          </a:p>
        </p:txBody>
      </p:sp>
      <p:pic>
        <p:nvPicPr>
          <p:cNvPr id="8" name="コンテンツ プレースホルダー 7" descr="テキスト&#10;&#10;中程度の精度で自動的に生成された説明">
            <a:extLst>
              <a:ext uri="{FF2B5EF4-FFF2-40B4-BE49-F238E27FC236}">
                <a16:creationId xmlns:a16="http://schemas.microsoft.com/office/drawing/2014/main" id="{04412A23-7A5B-45DF-8BAD-BEDDDE625A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5568" y="365125"/>
            <a:ext cx="8280000" cy="3785536"/>
          </a:xfrm>
        </p:spPr>
      </p:pic>
    </p:spTree>
    <p:extLst>
      <p:ext uri="{BB962C8B-B14F-4D97-AF65-F5344CB8AC3E}">
        <p14:creationId xmlns:p14="http://schemas.microsoft.com/office/powerpoint/2010/main" val="655293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59B2F4-856F-CD62-0D6F-25561A8AF27D}"/>
              </a:ext>
            </a:extLst>
          </p:cNvPr>
          <p:cNvSpPr>
            <a:spLocks noGrp="1"/>
          </p:cNvSpPr>
          <p:nvPr>
            <p:ph type="title"/>
          </p:nvPr>
        </p:nvSpPr>
        <p:spPr/>
        <p:txBody>
          <a:bodyPr/>
          <a:lstStyle/>
          <a:p>
            <a:r>
              <a:rPr kumimoji="1" lang="ja-JP" altLang="en-US" dirty="0"/>
              <a:t>問題意識：自己申告にもとづく報酬システムの問題点の解決</a:t>
            </a:r>
          </a:p>
        </p:txBody>
      </p:sp>
      <p:sp>
        <p:nvSpPr>
          <p:cNvPr id="3" name="コンテンツ プレースホルダー 2">
            <a:extLst>
              <a:ext uri="{FF2B5EF4-FFF2-40B4-BE49-F238E27FC236}">
                <a16:creationId xmlns:a16="http://schemas.microsoft.com/office/drawing/2014/main" id="{C82416EC-455B-B298-409D-583FC4441BEB}"/>
              </a:ext>
            </a:extLst>
          </p:cNvPr>
          <p:cNvSpPr>
            <a:spLocks noGrp="1"/>
          </p:cNvSpPr>
          <p:nvPr>
            <p:ph idx="1"/>
          </p:nvPr>
        </p:nvSpPr>
        <p:spPr/>
        <p:txBody>
          <a:bodyPr/>
          <a:lstStyle/>
          <a:p>
            <a:r>
              <a:rPr kumimoji="1" lang="ja-JP" altLang="en-US" dirty="0"/>
              <a:t>研究の目的：自己申告にもとづく報酬システムの問題点を解決するための、新たなアプローチの提案。</a:t>
            </a:r>
            <a:endParaRPr kumimoji="1" lang="en-US" altLang="ja-JP" dirty="0"/>
          </a:p>
          <a:p>
            <a:r>
              <a:rPr kumimoji="1" lang="ja-JP" altLang="en-US" dirty="0"/>
              <a:t>自己申告の真実性を保証するためのインセンティブメカニズムの設計。</a:t>
            </a:r>
            <a:endParaRPr kumimoji="1" lang="en-US" altLang="ja-JP" dirty="0"/>
          </a:p>
          <a:p>
            <a:r>
              <a:rPr kumimoji="1" lang="ja-JP" altLang="en-US" dirty="0"/>
              <a:t>それを支える会計情報システムの精度のエイジェントによる調整。</a:t>
            </a:r>
            <a:endParaRPr kumimoji="1" lang="en-US" altLang="ja-JP" dirty="0"/>
          </a:p>
          <a:p>
            <a:r>
              <a:rPr kumimoji="1" lang="ja-JP" altLang="en-US" dirty="0"/>
              <a:t>自己申告の結果にもとづく報酬契約の適応的変更。</a:t>
            </a:r>
            <a:endParaRPr kumimoji="1" lang="en-US" altLang="ja-JP" dirty="0"/>
          </a:p>
          <a:p>
            <a:r>
              <a:rPr kumimoji="1" lang="ja-JP" altLang="en-US" dirty="0"/>
              <a:t>これにより、プリンシパルの期待効用を最大化し、企業の効率性と透明性を向上させる。</a:t>
            </a:r>
          </a:p>
        </p:txBody>
      </p:sp>
      <p:sp>
        <p:nvSpPr>
          <p:cNvPr id="4" name="日付プレースホルダー 3">
            <a:extLst>
              <a:ext uri="{FF2B5EF4-FFF2-40B4-BE49-F238E27FC236}">
                <a16:creationId xmlns:a16="http://schemas.microsoft.com/office/drawing/2014/main" id="{252924A2-73C7-C1B5-877F-44C6E1670EB1}"/>
              </a:ext>
            </a:extLst>
          </p:cNvPr>
          <p:cNvSpPr>
            <a:spLocks noGrp="1"/>
          </p:cNvSpPr>
          <p:nvPr>
            <p:ph type="dt" sz="half" idx="10"/>
          </p:nvPr>
        </p:nvSpPr>
        <p:spPr/>
        <p:txBody>
          <a:bodyPr/>
          <a:lstStyle/>
          <a:p>
            <a:fld id="{D3F1DF6B-88D5-4C80-A2BA-ACB6DBD5AD64}" type="datetime1">
              <a:rPr kumimoji="1" lang="ja-JP" altLang="en-US" smtClean="0"/>
              <a:t>2024/5/22</a:t>
            </a:fld>
            <a:endParaRPr kumimoji="1" lang="ja-JP" altLang="en-US"/>
          </a:p>
        </p:txBody>
      </p:sp>
      <p:sp>
        <p:nvSpPr>
          <p:cNvPr id="5" name="スライド番号プレースホルダー 4">
            <a:extLst>
              <a:ext uri="{FF2B5EF4-FFF2-40B4-BE49-F238E27FC236}">
                <a16:creationId xmlns:a16="http://schemas.microsoft.com/office/drawing/2014/main" id="{B06B9ED4-D2E1-E9D6-3FEE-FC9E3CB8AB58}"/>
              </a:ext>
            </a:extLst>
          </p:cNvPr>
          <p:cNvSpPr>
            <a:spLocks noGrp="1"/>
          </p:cNvSpPr>
          <p:nvPr>
            <p:ph type="sldNum" sz="quarter" idx="12"/>
          </p:nvPr>
        </p:nvSpPr>
        <p:spPr/>
        <p:txBody>
          <a:bodyPr/>
          <a:lstStyle/>
          <a:p>
            <a:fld id="{416D8084-7B80-402C-89D0-55855C7D9247}" type="slidenum">
              <a:rPr kumimoji="1" lang="ja-JP" altLang="en-US" smtClean="0"/>
              <a:t>4</a:t>
            </a:fld>
            <a:endParaRPr kumimoji="1" lang="ja-JP" altLang="en-US"/>
          </a:p>
        </p:txBody>
      </p:sp>
    </p:spTree>
    <p:extLst>
      <p:ext uri="{BB962C8B-B14F-4D97-AF65-F5344CB8AC3E}">
        <p14:creationId xmlns:p14="http://schemas.microsoft.com/office/powerpoint/2010/main" val="1559209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ED3740-1F5B-1731-85C9-F35A7E5672F4}"/>
              </a:ext>
            </a:extLst>
          </p:cNvPr>
          <p:cNvSpPr>
            <a:spLocks noGrp="1"/>
          </p:cNvSpPr>
          <p:nvPr>
            <p:ph type="title"/>
          </p:nvPr>
        </p:nvSpPr>
        <p:spPr/>
        <p:txBody>
          <a:bodyPr/>
          <a:lstStyle/>
          <a:p>
            <a:r>
              <a:rPr kumimoji="1" lang="ja-JP" altLang="en-US" dirty="0"/>
              <a:t>検討事項：会計情報システムの精度の適切な調整</a:t>
            </a:r>
          </a:p>
        </p:txBody>
      </p:sp>
      <p:sp>
        <p:nvSpPr>
          <p:cNvPr id="3" name="コンテンツ プレースホルダー 2">
            <a:extLst>
              <a:ext uri="{FF2B5EF4-FFF2-40B4-BE49-F238E27FC236}">
                <a16:creationId xmlns:a16="http://schemas.microsoft.com/office/drawing/2014/main" id="{3F8F689E-AF94-D408-D43C-AF957864EDF0}"/>
              </a:ext>
            </a:extLst>
          </p:cNvPr>
          <p:cNvSpPr>
            <a:spLocks noGrp="1"/>
          </p:cNvSpPr>
          <p:nvPr>
            <p:ph idx="1"/>
          </p:nvPr>
        </p:nvSpPr>
        <p:spPr/>
        <p:txBody>
          <a:bodyPr/>
          <a:lstStyle/>
          <a:p>
            <a:r>
              <a:rPr kumimoji="1" lang="ja-JP" altLang="en-US" dirty="0"/>
              <a:t>会計情報システムの精度</a:t>
            </a:r>
            <a:r>
              <a:rPr kumimoji="1" lang="en-US" altLang="ja-JP" dirty="0"/>
              <a:t>s</a:t>
            </a:r>
            <a:r>
              <a:rPr kumimoji="1" lang="ja-JP" altLang="en-US" dirty="0"/>
              <a:t>を、統制環境</a:t>
            </a:r>
            <a:r>
              <a:rPr kumimoji="1" lang="en-US" altLang="ja-JP" dirty="0"/>
              <a:t>p</a:t>
            </a:r>
            <a:r>
              <a:rPr kumimoji="1" lang="ja-JP" altLang="en-US" dirty="0"/>
              <a:t>と統制能力</a:t>
            </a:r>
            <a:r>
              <a:rPr kumimoji="1" lang="en-US" altLang="ja-JP" dirty="0"/>
              <a:t>θ</a:t>
            </a:r>
            <a:r>
              <a:rPr kumimoji="1" lang="ja-JP" altLang="en-US" dirty="0"/>
              <a:t>および統制活動</a:t>
            </a:r>
            <a:r>
              <a:rPr kumimoji="1" lang="en-US" altLang="ja-JP" dirty="0"/>
              <a:t>e</a:t>
            </a:r>
            <a:r>
              <a:rPr kumimoji="1" lang="en-US" altLang="ja-JP" baseline="-25000" dirty="0"/>
              <a:t>2</a:t>
            </a:r>
            <a:r>
              <a:rPr kumimoji="1" lang="ja-JP" altLang="en-US" dirty="0"/>
              <a:t>の積としてモデル化する。</a:t>
            </a:r>
            <a:endParaRPr kumimoji="1" lang="en-US" altLang="ja-JP" dirty="0"/>
          </a:p>
          <a:p>
            <a:pPr lvl="1"/>
            <a:r>
              <a:rPr kumimoji="1" lang="en-US" altLang="ja-JP" dirty="0"/>
              <a:t>p</a:t>
            </a:r>
            <a:r>
              <a:rPr kumimoji="1" lang="ja-JP" altLang="en-US" dirty="0"/>
              <a:t>：組織の文化や構造を表すパラメータ。</a:t>
            </a:r>
            <a:endParaRPr kumimoji="1" lang="en-US" altLang="ja-JP" dirty="0"/>
          </a:p>
          <a:p>
            <a:pPr lvl="1"/>
            <a:r>
              <a:rPr kumimoji="1" lang="en-US" altLang="ja-JP" dirty="0"/>
              <a:t>e</a:t>
            </a:r>
            <a:r>
              <a:rPr kumimoji="1" lang="en-US" altLang="ja-JP" baseline="-25000" dirty="0"/>
              <a:t>2 </a:t>
            </a:r>
            <a:r>
              <a:rPr kumimoji="1" lang="ja-JP" altLang="en-US" dirty="0"/>
              <a:t>：エイジェントによって選択される変数。</a:t>
            </a:r>
            <a:endParaRPr kumimoji="1" lang="en-US" altLang="ja-JP" dirty="0"/>
          </a:p>
          <a:p>
            <a:pPr lvl="1"/>
            <a:r>
              <a:rPr kumimoji="1" lang="en-US" altLang="ja-JP" dirty="0"/>
              <a:t>θ</a:t>
            </a:r>
            <a:r>
              <a:rPr kumimoji="1" lang="ja-JP" altLang="en-US" dirty="0"/>
              <a:t>：エイジェントがこの活動をどれだけ効果的に実行できるかを表すパラメータ。組織の全体的なパフォーマンスに直接的な影響を与える。</a:t>
            </a:r>
            <a:endParaRPr kumimoji="1" lang="en-US" altLang="ja-JP" dirty="0"/>
          </a:p>
          <a:p>
            <a:r>
              <a:rPr kumimoji="1" lang="ja-JP" altLang="en-US" dirty="0"/>
              <a:t>会計情報システムの精度が、どのようにプリンシパルの期待効用を最大化する形で適切に調整されるかを検討する。</a:t>
            </a:r>
            <a:endParaRPr kumimoji="1" lang="en-US" altLang="ja-JP" dirty="0"/>
          </a:p>
        </p:txBody>
      </p:sp>
      <p:sp>
        <p:nvSpPr>
          <p:cNvPr id="4" name="日付プレースホルダー 3">
            <a:extLst>
              <a:ext uri="{FF2B5EF4-FFF2-40B4-BE49-F238E27FC236}">
                <a16:creationId xmlns:a16="http://schemas.microsoft.com/office/drawing/2014/main" id="{0404D2C4-266D-B0F8-FE00-A4348931F514}"/>
              </a:ext>
            </a:extLst>
          </p:cNvPr>
          <p:cNvSpPr>
            <a:spLocks noGrp="1"/>
          </p:cNvSpPr>
          <p:nvPr>
            <p:ph type="dt" sz="half" idx="10"/>
          </p:nvPr>
        </p:nvSpPr>
        <p:spPr/>
        <p:txBody>
          <a:bodyPr/>
          <a:lstStyle/>
          <a:p>
            <a:fld id="{D3F1DF6B-88D5-4C80-A2BA-ACB6DBD5AD64}" type="datetime1">
              <a:rPr kumimoji="1" lang="ja-JP" altLang="en-US" smtClean="0"/>
              <a:t>2024/5/22</a:t>
            </a:fld>
            <a:endParaRPr kumimoji="1" lang="ja-JP" altLang="en-US"/>
          </a:p>
        </p:txBody>
      </p:sp>
      <p:sp>
        <p:nvSpPr>
          <p:cNvPr id="5" name="スライド番号プレースホルダー 4">
            <a:extLst>
              <a:ext uri="{FF2B5EF4-FFF2-40B4-BE49-F238E27FC236}">
                <a16:creationId xmlns:a16="http://schemas.microsoft.com/office/drawing/2014/main" id="{B26EB8BC-CE0E-22FA-B5FB-08317CE03E08}"/>
              </a:ext>
            </a:extLst>
          </p:cNvPr>
          <p:cNvSpPr>
            <a:spLocks noGrp="1"/>
          </p:cNvSpPr>
          <p:nvPr>
            <p:ph type="sldNum" sz="quarter" idx="12"/>
          </p:nvPr>
        </p:nvSpPr>
        <p:spPr/>
        <p:txBody>
          <a:bodyPr/>
          <a:lstStyle/>
          <a:p>
            <a:fld id="{416D8084-7B80-402C-89D0-55855C7D9247}" type="slidenum">
              <a:rPr kumimoji="1" lang="ja-JP" altLang="en-US" smtClean="0"/>
              <a:t>5</a:t>
            </a:fld>
            <a:endParaRPr kumimoji="1" lang="ja-JP" altLang="en-US"/>
          </a:p>
        </p:txBody>
      </p:sp>
    </p:spTree>
    <p:extLst>
      <p:ext uri="{BB962C8B-B14F-4D97-AF65-F5344CB8AC3E}">
        <p14:creationId xmlns:p14="http://schemas.microsoft.com/office/powerpoint/2010/main" val="3759472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89C092-1F77-85B6-07F9-E1308E9231D5}"/>
              </a:ext>
            </a:extLst>
          </p:cNvPr>
          <p:cNvSpPr>
            <a:spLocks noGrp="1"/>
          </p:cNvSpPr>
          <p:nvPr>
            <p:ph type="title"/>
          </p:nvPr>
        </p:nvSpPr>
        <p:spPr/>
        <p:txBody>
          <a:bodyPr/>
          <a:lstStyle/>
          <a:p>
            <a:r>
              <a:rPr kumimoji="1" lang="ja-JP" altLang="en-US" dirty="0"/>
              <a:t>検討事項：真実報告を保証する報酬契約の設計とその戦略的管理</a:t>
            </a:r>
          </a:p>
        </p:txBody>
      </p:sp>
      <p:sp>
        <p:nvSpPr>
          <p:cNvPr id="3" name="コンテンツ プレースホルダー 2">
            <a:extLst>
              <a:ext uri="{FF2B5EF4-FFF2-40B4-BE49-F238E27FC236}">
                <a16:creationId xmlns:a16="http://schemas.microsoft.com/office/drawing/2014/main" id="{178BDD15-B234-A3B1-2190-8067E942258A}"/>
              </a:ext>
            </a:extLst>
          </p:cNvPr>
          <p:cNvSpPr>
            <a:spLocks noGrp="1"/>
          </p:cNvSpPr>
          <p:nvPr>
            <p:ph idx="1"/>
          </p:nvPr>
        </p:nvSpPr>
        <p:spPr/>
        <p:txBody>
          <a:bodyPr>
            <a:normAutofit lnSpcReduction="10000"/>
          </a:bodyPr>
          <a:lstStyle/>
          <a:p>
            <a:r>
              <a:rPr kumimoji="1" lang="ja-JP" altLang="en-US" dirty="0"/>
              <a:t>真実報告を保証するような、自己申告にもとづく報酬契約が設計可能か調べる。</a:t>
            </a:r>
            <a:endParaRPr kumimoji="1" lang="en-US" altLang="ja-JP" dirty="0"/>
          </a:p>
          <a:p>
            <a:r>
              <a:rPr kumimoji="1" lang="ja-JP" altLang="en-US" dirty="0"/>
              <a:t>設計可能な場合、そのような報酬契約を実際に設計し、これがアドバースセレクション問題を解消しているかを確かめる。</a:t>
            </a:r>
            <a:endParaRPr kumimoji="1" lang="en-US" altLang="ja-JP" dirty="0"/>
          </a:p>
          <a:p>
            <a:r>
              <a:rPr kumimoji="1" lang="ja-JP" altLang="en-US" dirty="0"/>
              <a:t>エイジェントの自己申告値を用いない報酬契約が設計し、そのパフォーマンスを自己申告値を用いる報酬契約の場合と比較する。</a:t>
            </a:r>
            <a:endParaRPr kumimoji="1" lang="en-US" altLang="ja-JP" dirty="0"/>
          </a:p>
          <a:p>
            <a:r>
              <a:rPr kumimoji="1" lang="ja-JP" altLang="en-US" dirty="0"/>
              <a:t>双方の報酬契約を併用することが、プリンシパルにとって有意となる可能性があるか検討する。</a:t>
            </a:r>
            <a:endParaRPr kumimoji="1" lang="en-US" altLang="ja-JP" dirty="0"/>
          </a:p>
          <a:p>
            <a:r>
              <a:rPr kumimoji="1" lang="ja-JP" altLang="en-US" dirty="0"/>
              <a:t>有意となる場合、併用の実効性を評価し併用の方法を提案する。</a:t>
            </a:r>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953C20D9-0226-E5C6-BB44-71907F926355}"/>
              </a:ext>
            </a:extLst>
          </p:cNvPr>
          <p:cNvSpPr>
            <a:spLocks noGrp="1"/>
          </p:cNvSpPr>
          <p:nvPr>
            <p:ph type="dt" sz="half" idx="10"/>
          </p:nvPr>
        </p:nvSpPr>
        <p:spPr/>
        <p:txBody>
          <a:bodyPr/>
          <a:lstStyle/>
          <a:p>
            <a:fld id="{D3F1DF6B-88D5-4C80-A2BA-ACB6DBD5AD64}" type="datetime1">
              <a:rPr kumimoji="1" lang="ja-JP" altLang="en-US" smtClean="0"/>
              <a:t>2024/5/22</a:t>
            </a:fld>
            <a:endParaRPr kumimoji="1" lang="ja-JP" altLang="en-US"/>
          </a:p>
        </p:txBody>
      </p:sp>
      <p:sp>
        <p:nvSpPr>
          <p:cNvPr id="5" name="スライド番号プレースホルダー 4">
            <a:extLst>
              <a:ext uri="{FF2B5EF4-FFF2-40B4-BE49-F238E27FC236}">
                <a16:creationId xmlns:a16="http://schemas.microsoft.com/office/drawing/2014/main" id="{33AB41F2-D630-86FC-BDBC-D4B43E5664BF}"/>
              </a:ext>
            </a:extLst>
          </p:cNvPr>
          <p:cNvSpPr>
            <a:spLocks noGrp="1"/>
          </p:cNvSpPr>
          <p:nvPr>
            <p:ph type="sldNum" sz="quarter" idx="12"/>
          </p:nvPr>
        </p:nvSpPr>
        <p:spPr/>
        <p:txBody>
          <a:bodyPr/>
          <a:lstStyle/>
          <a:p>
            <a:fld id="{416D8084-7B80-402C-89D0-55855C7D9247}" type="slidenum">
              <a:rPr kumimoji="1" lang="ja-JP" altLang="en-US" smtClean="0"/>
              <a:t>6</a:t>
            </a:fld>
            <a:endParaRPr kumimoji="1" lang="ja-JP" altLang="en-US"/>
          </a:p>
        </p:txBody>
      </p:sp>
    </p:spTree>
    <p:extLst>
      <p:ext uri="{BB962C8B-B14F-4D97-AF65-F5344CB8AC3E}">
        <p14:creationId xmlns:p14="http://schemas.microsoft.com/office/powerpoint/2010/main" val="1393392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コンテンツ プレースホルダー 8" descr="ダイアグラム&#10;&#10;自動的に生成された説明">
            <a:extLst>
              <a:ext uri="{FF2B5EF4-FFF2-40B4-BE49-F238E27FC236}">
                <a16:creationId xmlns:a16="http://schemas.microsoft.com/office/drawing/2014/main" id="{9C4648E5-7C29-2000-2B46-9303540624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8185" y="-1250301"/>
            <a:ext cx="10879493" cy="8406881"/>
          </a:xfrm>
        </p:spPr>
      </p:pic>
      <p:sp>
        <p:nvSpPr>
          <p:cNvPr id="4" name="日付プレースホルダー 3">
            <a:extLst>
              <a:ext uri="{FF2B5EF4-FFF2-40B4-BE49-F238E27FC236}">
                <a16:creationId xmlns:a16="http://schemas.microsoft.com/office/drawing/2014/main" id="{A189AAC8-5677-7ADC-B13B-C5D304BDD114}"/>
              </a:ext>
            </a:extLst>
          </p:cNvPr>
          <p:cNvSpPr>
            <a:spLocks noGrp="1"/>
          </p:cNvSpPr>
          <p:nvPr>
            <p:ph type="dt" sz="half" idx="10"/>
          </p:nvPr>
        </p:nvSpPr>
        <p:spPr/>
        <p:txBody>
          <a:bodyPr/>
          <a:lstStyle/>
          <a:p>
            <a:fld id="{D3F1DF6B-88D5-4C80-A2BA-ACB6DBD5AD64}" type="datetime1">
              <a:rPr kumimoji="1" lang="ja-JP" altLang="en-US" smtClean="0"/>
              <a:t>2024/5/22</a:t>
            </a:fld>
            <a:endParaRPr kumimoji="1" lang="ja-JP" altLang="en-US"/>
          </a:p>
        </p:txBody>
      </p:sp>
      <p:sp>
        <p:nvSpPr>
          <p:cNvPr id="5" name="スライド番号プレースホルダー 4">
            <a:extLst>
              <a:ext uri="{FF2B5EF4-FFF2-40B4-BE49-F238E27FC236}">
                <a16:creationId xmlns:a16="http://schemas.microsoft.com/office/drawing/2014/main" id="{7B8002C1-6939-FBEF-773E-7380A8D0B6E3}"/>
              </a:ext>
            </a:extLst>
          </p:cNvPr>
          <p:cNvSpPr>
            <a:spLocks noGrp="1"/>
          </p:cNvSpPr>
          <p:nvPr>
            <p:ph type="sldNum" sz="quarter" idx="12"/>
          </p:nvPr>
        </p:nvSpPr>
        <p:spPr/>
        <p:txBody>
          <a:bodyPr/>
          <a:lstStyle/>
          <a:p>
            <a:fld id="{416D8084-7B80-402C-89D0-55855C7D9247}" type="slidenum">
              <a:rPr kumimoji="1" lang="ja-JP" altLang="en-US" smtClean="0"/>
              <a:t>7</a:t>
            </a:fld>
            <a:endParaRPr kumimoji="1" lang="ja-JP" altLang="en-US"/>
          </a:p>
        </p:txBody>
      </p:sp>
    </p:spTree>
    <p:extLst>
      <p:ext uri="{BB962C8B-B14F-4D97-AF65-F5344CB8AC3E}">
        <p14:creationId xmlns:p14="http://schemas.microsoft.com/office/powerpoint/2010/main" val="878021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E1312E-1824-26C6-0233-FC706CBC076D}"/>
              </a:ext>
            </a:extLst>
          </p:cNvPr>
          <p:cNvSpPr>
            <a:spLocks noGrp="1"/>
          </p:cNvSpPr>
          <p:nvPr>
            <p:ph type="title"/>
          </p:nvPr>
        </p:nvSpPr>
        <p:spPr/>
        <p:txBody>
          <a:bodyPr/>
          <a:lstStyle/>
          <a:p>
            <a:r>
              <a:rPr kumimoji="1" lang="ja-JP" altLang="en-US" dirty="0"/>
              <a:t>先行研究との関連</a:t>
            </a:r>
          </a:p>
        </p:txBody>
      </p:sp>
      <p:sp>
        <p:nvSpPr>
          <p:cNvPr id="3" name="コンテンツ プレースホルダー 2">
            <a:extLst>
              <a:ext uri="{FF2B5EF4-FFF2-40B4-BE49-F238E27FC236}">
                <a16:creationId xmlns:a16="http://schemas.microsoft.com/office/drawing/2014/main" id="{F8E70D9D-0CB0-A6CF-EFD2-1D54310C4E2C}"/>
              </a:ext>
            </a:extLst>
          </p:cNvPr>
          <p:cNvSpPr>
            <a:spLocks noGrp="1"/>
          </p:cNvSpPr>
          <p:nvPr>
            <p:ph idx="1"/>
          </p:nvPr>
        </p:nvSpPr>
        <p:spPr/>
        <p:txBody>
          <a:bodyPr>
            <a:normAutofit fontScale="77500" lnSpcReduction="20000"/>
          </a:bodyPr>
          <a:lstStyle/>
          <a:p>
            <a:pPr algn="l"/>
            <a:r>
              <a:rPr kumimoji="1" lang="ja-JP" altLang="en-US" dirty="0"/>
              <a:t>アドバースセレクション問題への対処</a:t>
            </a:r>
            <a:endParaRPr kumimoji="1" lang="en-US" altLang="ja-JP" dirty="0"/>
          </a:p>
          <a:p>
            <a:pPr lvl="1"/>
            <a:r>
              <a:rPr kumimoji="1" lang="ja-JP" altLang="en-US" dirty="0"/>
              <a:t>本研究は、真実報告が担保された自己申告を含む報酬契約の設計を通じて、アドバースセレクション問題の解消を図っている。</a:t>
            </a:r>
            <a:r>
              <a:rPr kumimoji="1" lang="en-US" altLang="ja-JP" dirty="0"/>
              <a:t> Kaplow and Shavell (1994)</a:t>
            </a:r>
            <a:r>
              <a:rPr kumimoji="1" lang="ja-JP" altLang="en-US" dirty="0"/>
              <a:t>、</a:t>
            </a:r>
            <a:r>
              <a:rPr kumimoji="1" lang="en-US" altLang="ja-JP" dirty="0"/>
              <a:t>Malik (1993)</a:t>
            </a:r>
            <a:r>
              <a:rPr kumimoji="1" lang="ja-JP" altLang="en-US" dirty="0"/>
              <a:t>、</a:t>
            </a:r>
            <a:r>
              <a:rPr kumimoji="1" lang="en-US" altLang="ja-JP" dirty="0"/>
              <a:t>Liang (2000)</a:t>
            </a:r>
            <a:r>
              <a:rPr kumimoji="1" lang="ja-JP" altLang="en-US" dirty="0"/>
              <a:t>。</a:t>
            </a:r>
            <a:endParaRPr kumimoji="1" lang="en-US" altLang="ja-JP" dirty="0"/>
          </a:p>
          <a:p>
            <a:pPr algn="l"/>
            <a:r>
              <a:rPr kumimoji="1" lang="ja-JP" altLang="en-US" dirty="0"/>
              <a:t>マルチタスク状況における最適インセンティブ設計</a:t>
            </a:r>
            <a:endParaRPr kumimoji="1" lang="en-US" altLang="ja-JP" dirty="0"/>
          </a:p>
          <a:p>
            <a:pPr lvl="1"/>
            <a:r>
              <a:rPr kumimoji="1" lang="ja-JP" altLang="en-US" dirty="0"/>
              <a:t>本研究の生産活動と統制活動への適切な活動配分問題は、マルチタスク状況における最適インセンティブ設計の文脈に位置づけられる。</a:t>
            </a:r>
            <a:r>
              <a:rPr kumimoji="1" lang="en-US" altLang="ja-JP" dirty="0"/>
              <a:t> Holmstrom and Milgrom (1991)</a:t>
            </a:r>
            <a:r>
              <a:rPr kumimoji="1" lang="ja-JP" altLang="en-US" dirty="0"/>
              <a:t>、</a:t>
            </a:r>
            <a:r>
              <a:rPr kumimoji="1" lang="en-US" altLang="ja-JP" dirty="0"/>
              <a:t> Feltham and Xie (1994)</a:t>
            </a:r>
            <a:r>
              <a:rPr kumimoji="1" lang="ja-JP" altLang="en-US" dirty="0"/>
              <a:t>。</a:t>
            </a:r>
            <a:endParaRPr kumimoji="1" lang="en-US" altLang="ja-JP" dirty="0"/>
          </a:p>
          <a:p>
            <a:pPr algn="l"/>
            <a:r>
              <a:rPr kumimoji="1" lang="ja-JP" altLang="en-US" dirty="0"/>
              <a:t>契約の再交渉可能性と適応的修正</a:t>
            </a:r>
            <a:endParaRPr kumimoji="1" lang="en-US" altLang="ja-JP" dirty="0"/>
          </a:p>
          <a:p>
            <a:pPr lvl="1"/>
            <a:r>
              <a:rPr kumimoji="1" lang="ja-JP" altLang="en-US" dirty="0"/>
              <a:t>本研究は、自己申告の結果にもとづいて報酬契約を適応的に修正し、状況に応じて自己申告のない契約への移行を提案することで、プリンシパルの期待効用をさらに最大化することが示されている。このアプローチは、契約の再交渉可能性に関する先行研究とも関連している。</a:t>
            </a:r>
            <a:r>
              <a:rPr kumimoji="1" lang="en-US" altLang="ja-JP" dirty="0"/>
              <a:t> </a:t>
            </a:r>
            <a:r>
              <a:rPr kumimoji="1" lang="en-US" altLang="ja-JP" dirty="0" err="1"/>
              <a:t>Fudenberg</a:t>
            </a:r>
            <a:r>
              <a:rPr kumimoji="1" lang="en-US" altLang="ja-JP" dirty="0"/>
              <a:t> and </a:t>
            </a:r>
            <a:r>
              <a:rPr kumimoji="1" lang="en-US" altLang="ja-JP" dirty="0" err="1"/>
              <a:t>Tirole</a:t>
            </a:r>
            <a:r>
              <a:rPr kumimoji="1" lang="en-US" altLang="ja-JP" dirty="0"/>
              <a:t> (1990)</a:t>
            </a:r>
            <a:r>
              <a:rPr kumimoji="1" lang="ja-JP" altLang="en-US" dirty="0"/>
              <a:t>、</a:t>
            </a:r>
            <a:r>
              <a:rPr kumimoji="1" lang="en-US" altLang="ja-JP" dirty="0"/>
              <a:t> Pearce and </a:t>
            </a:r>
            <a:r>
              <a:rPr kumimoji="1" lang="en-US" altLang="ja-JP" dirty="0" err="1"/>
              <a:t>Stacchetti</a:t>
            </a:r>
            <a:r>
              <a:rPr kumimoji="1" lang="en-US" altLang="ja-JP" dirty="0"/>
              <a:t> (1998)</a:t>
            </a:r>
            <a:r>
              <a:rPr kumimoji="1" lang="ja-JP" altLang="en-US" dirty="0"/>
              <a:t>。</a:t>
            </a:r>
            <a:endParaRPr kumimoji="1" lang="en-US" altLang="ja-JP" dirty="0"/>
          </a:p>
          <a:p>
            <a:pPr algn="l"/>
            <a:r>
              <a:rPr kumimoji="1" lang="ja-JP" altLang="en-US" dirty="0"/>
              <a:t>内部統制と会計情報システムの精度</a:t>
            </a:r>
            <a:endParaRPr kumimoji="1" lang="en-US" altLang="ja-JP" dirty="0"/>
          </a:p>
          <a:p>
            <a:pPr lvl="1"/>
            <a:r>
              <a:rPr kumimoji="1" lang="ja-JP" altLang="en-US" dirty="0"/>
              <a:t>本研究では、会計情報システムの精度を、統制環境</a:t>
            </a:r>
            <a:r>
              <a:rPr kumimoji="1" lang="en-US" altLang="ja-JP" dirty="0"/>
              <a:t>p</a:t>
            </a:r>
            <a:r>
              <a:rPr kumimoji="1" lang="ja-JP" altLang="en-US" dirty="0"/>
              <a:t>、統制能力</a:t>
            </a:r>
            <a:r>
              <a:rPr kumimoji="1" lang="en-US" altLang="ja-JP" dirty="0"/>
              <a:t>θ</a:t>
            </a:r>
            <a:r>
              <a:rPr kumimoji="1" lang="ja-JP" altLang="en-US" dirty="0"/>
              <a:t>、統制活動</a:t>
            </a:r>
            <a:r>
              <a:rPr kumimoji="1" lang="en-US" altLang="ja-JP" dirty="0"/>
              <a:t>e</a:t>
            </a:r>
            <a:r>
              <a:rPr kumimoji="1" lang="en-US" altLang="ja-JP" baseline="-25000" dirty="0"/>
              <a:t>2</a:t>
            </a:r>
            <a:r>
              <a:rPr kumimoji="1" lang="en-US" altLang="ja-JP" dirty="0"/>
              <a:t> </a:t>
            </a:r>
            <a:r>
              <a:rPr kumimoji="1" lang="ja-JP" altLang="en-US" dirty="0"/>
              <a:t>の関数</a:t>
            </a:r>
            <a:r>
              <a:rPr kumimoji="1" lang="en-US" altLang="ja-JP" dirty="0"/>
              <a:t>s = pθe</a:t>
            </a:r>
            <a:r>
              <a:rPr kumimoji="1" lang="en-US" altLang="ja-JP" baseline="-25000" dirty="0"/>
              <a:t>2</a:t>
            </a:r>
            <a:r>
              <a:rPr kumimoji="1" lang="en-US" altLang="ja-JP" dirty="0"/>
              <a:t> </a:t>
            </a:r>
            <a:r>
              <a:rPr kumimoji="1" lang="ja-JP" altLang="en-US" dirty="0"/>
              <a:t>としてモデル化している。この点は、内部統制の概念と会計情報の精度の関係を扱った先行研究と関連している。</a:t>
            </a:r>
            <a:r>
              <a:rPr kumimoji="1" lang="en-US" altLang="ja-JP" dirty="0"/>
              <a:t> Liang and Nan (2014) </a:t>
            </a:r>
            <a:r>
              <a:rPr kumimoji="1" lang="ja-JP" altLang="en-US" dirty="0"/>
              <a:t>、</a:t>
            </a:r>
            <a:r>
              <a:rPr kumimoji="1" lang="en-US" altLang="ja-JP" dirty="0"/>
              <a:t> Kinney (2000)</a:t>
            </a:r>
            <a:r>
              <a:rPr kumimoji="1" lang="ja-JP" altLang="en-US" dirty="0"/>
              <a:t>。</a:t>
            </a:r>
            <a:endParaRPr kumimoji="1" lang="en-US" altLang="ja-JP" dirty="0"/>
          </a:p>
          <a:p>
            <a:pPr lvl="1"/>
            <a:endParaRPr kumimoji="1" lang="ja-JP" altLang="en-US" dirty="0"/>
          </a:p>
        </p:txBody>
      </p:sp>
      <p:sp>
        <p:nvSpPr>
          <p:cNvPr id="4" name="日付プレースホルダー 3">
            <a:extLst>
              <a:ext uri="{FF2B5EF4-FFF2-40B4-BE49-F238E27FC236}">
                <a16:creationId xmlns:a16="http://schemas.microsoft.com/office/drawing/2014/main" id="{47AF9FC6-2098-6AE2-39B4-4D2562AAAA16}"/>
              </a:ext>
            </a:extLst>
          </p:cNvPr>
          <p:cNvSpPr>
            <a:spLocks noGrp="1"/>
          </p:cNvSpPr>
          <p:nvPr>
            <p:ph type="dt" sz="half" idx="10"/>
          </p:nvPr>
        </p:nvSpPr>
        <p:spPr/>
        <p:txBody>
          <a:bodyPr/>
          <a:lstStyle/>
          <a:p>
            <a:fld id="{D3F1DF6B-88D5-4C80-A2BA-ACB6DBD5AD64}" type="datetime1">
              <a:rPr kumimoji="1" lang="ja-JP" altLang="en-US" smtClean="0"/>
              <a:t>2024/5/22</a:t>
            </a:fld>
            <a:endParaRPr kumimoji="1" lang="ja-JP" altLang="en-US"/>
          </a:p>
        </p:txBody>
      </p:sp>
      <p:sp>
        <p:nvSpPr>
          <p:cNvPr id="5" name="スライド番号プレースホルダー 4">
            <a:extLst>
              <a:ext uri="{FF2B5EF4-FFF2-40B4-BE49-F238E27FC236}">
                <a16:creationId xmlns:a16="http://schemas.microsoft.com/office/drawing/2014/main" id="{44CEF4A9-A538-BDD8-B26C-A3E1CF70A9DF}"/>
              </a:ext>
            </a:extLst>
          </p:cNvPr>
          <p:cNvSpPr>
            <a:spLocks noGrp="1"/>
          </p:cNvSpPr>
          <p:nvPr>
            <p:ph type="sldNum" sz="quarter" idx="12"/>
          </p:nvPr>
        </p:nvSpPr>
        <p:spPr/>
        <p:txBody>
          <a:bodyPr/>
          <a:lstStyle/>
          <a:p>
            <a:fld id="{416D8084-7B80-402C-89D0-55855C7D9247}" type="slidenum">
              <a:rPr kumimoji="1" lang="ja-JP" altLang="en-US" smtClean="0"/>
              <a:t>8</a:t>
            </a:fld>
            <a:endParaRPr kumimoji="1" lang="ja-JP" altLang="en-US"/>
          </a:p>
        </p:txBody>
      </p:sp>
    </p:spTree>
    <p:extLst>
      <p:ext uri="{BB962C8B-B14F-4D97-AF65-F5344CB8AC3E}">
        <p14:creationId xmlns:p14="http://schemas.microsoft.com/office/powerpoint/2010/main" val="2569717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38A045-BF58-F5EC-5005-76B12C293C00}"/>
              </a:ext>
            </a:extLst>
          </p:cNvPr>
          <p:cNvSpPr>
            <a:spLocks noGrp="1"/>
          </p:cNvSpPr>
          <p:nvPr>
            <p:ph type="title"/>
          </p:nvPr>
        </p:nvSpPr>
        <p:spPr/>
        <p:txBody>
          <a:bodyPr/>
          <a:lstStyle/>
          <a:p>
            <a:r>
              <a:rPr kumimoji="1" lang="ja-JP" altLang="en-US" dirty="0"/>
              <a:t>モデルの設定：システム</a:t>
            </a:r>
          </a:p>
        </p:txBody>
      </p:sp>
      <p:sp>
        <p:nvSpPr>
          <p:cNvPr id="3" name="コンテンツ プレースホルダー 2">
            <a:extLst>
              <a:ext uri="{FF2B5EF4-FFF2-40B4-BE49-F238E27FC236}">
                <a16:creationId xmlns:a16="http://schemas.microsoft.com/office/drawing/2014/main" id="{205922A9-B603-5FF5-9A03-45E97E250F5F}"/>
              </a:ext>
            </a:extLst>
          </p:cNvPr>
          <p:cNvSpPr>
            <a:spLocks noGrp="1"/>
          </p:cNvSpPr>
          <p:nvPr>
            <p:ph idx="1"/>
          </p:nvPr>
        </p:nvSpPr>
        <p:spPr/>
        <p:txBody>
          <a:bodyPr/>
          <a:lstStyle/>
          <a:p>
            <a:r>
              <a:rPr kumimoji="1" lang="ja-JP" altLang="en-US" dirty="0"/>
              <a:t>生産システム</a:t>
            </a:r>
            <a:endParaRPr kumimoji="1" lang="en-US" altLang="ja-JP" dirty="0"/>
          </a:p>
          <a:p>
            <a:endParaRPr lang="en-US" altLang="ja-JP" dirty="0"/>
          </a:p>
          <a:p>
            <a:r>
              <a:rPr kumimoji="1" lang="ja-JP" altLang="en-US" dirty="0"/>
              <a:t>会計情報システム</a:t>
            </a:r>
            <a:endParaRPr kumimoji="1" lang="en-US" altLang="ja-JP" dirty="0"/>
          </a:p>
          <a:p>
            <a:endParaRPr lang="en-US" altLang="ja-JP" dirty="0"/>
          </a:p>
          <a:p>
            <a:r>
              <a:rPr kumimoji="1" lang="ja-JP" altLang="en-US" dirty="0"/>
              <a:t>内部統制システム</a:t>
            </a:r>
            <a:endParaRPr kumimoji="1" lang="en-US" altLang="ja-JP" dirty="0"/>
          </a:p>
          <a:p>
            <a:endParaRPr lang="en-US" altLang="ja-JP" dirty="0"/>
          </a:p>
          <a:p>
            <a:r>
              <a:rPr kumimoji="1" lang="ja-JP" altLang="en-US" dirty="0"/>
              <a:t>報酬システム</a:t>
            </a:r>
            <a:endParaRPr kumimoji="1" lang="en-US" altLang="ja-JP" dirty="0"/>
          </a:p>
          <a:p>
            <a:pPr marL="0" indent="0">
              <a:buNone/>
            </a:pPr>
            <a:endParaRPr kumimoji="1" lang="ja-JP" altLang="en-US" dirty="0"/>
          </a:p>
        </p:txBody>
      </p:sp>
      <p:sp>
        <p:nvSpPr>
          <p:cNvPr id="4" name="日付プレースホルダー 3">
            <a:extLst>
              <a:ext uri="{FF2B5EF4-FFF2-40B4-BE49-F238E27FC236}">
                <a16:creationId xmlns:a16="http://schemas.microsoft.com/office/drawing/2014/main" id="{6ABD6223-9542-2BBA-2F8B-F50CB571C41E}"/>
              </a:ext>
            </a:extLst>
          </p:cNvPr>
          <p:cNvSpPr>
            <a:spLocks noGrp="1"/>
          </p:cNvSpPr>
          <p:nvPr>
            <p:ph type="dt" sz="half" idx="10"/>
          </p:nvPr>
        </p:nvSpPr>
        <p:spPr/>
        <p:txBody>
          <a:bodyPr/>
          <a:lstStyle/>
          <a:p>
            <a:fld id="{D3F1DF6B-88D5-4C80-A2BA-ACB6DBD5AD64}" type="datetime1">
              <a:rPr kumimoji="1" lang="ja-JP" altLang="en-US" smtClean="0"/>
              <a:t>2024/5/22</a:t>
            </a:fld>
            <a:endParaRPr kumimoji="1" lang="ja-JP" altLang="en-US"/>
          </a:p>
        </p:txBody>
      </p:sp>
      <p:sp>
        <p:nvSpPr>
          <p:cNvPr id="5" name="スライド番号プレースホルダー 4">
            <a:extLst>
              <a:ext uri="{FF2B5EF4-FFF2-40B4-BE49-F238E27FC236}">
                <a16:creationId xmlns:a16="http://schemas.microsoft.com/office/drawing/2014/main" id="{A8950FFF-80AD-3587-86E7-72EC1742ED0D}"/>
              </a:ext>
            </a:extLst>
          </p:cNvPr>
          <p:cNvSpPr>
            <a:spLocks noGrp="1"/>
          </p:cNvSpPr>
          <p:nvPr>
            <p:ph type="sldNum" sz="quarter" idx="12"/>
          </p:nvPr>
        </p:nvSpPr>
        <p:spPr/>
        <p:txBody>
          <a:bodyPr/>
          <a:lstStyle/>
          <a:p>
            <a:fld id="{416D8084-7B80-402C-89D0-55855C7D9247}" type="slidenum">
              <a:rPr kumimoji="1" lang="ja-JP" altLang="en-US" smtClean="0"/>
              <a:t>9</a:t>
            </a:fld>
            <a:endParaRPr kumimoji="1" lang="ja-JP" altLang="en-US"/>
          </a:p>
        </p:txBody>
      </p:sp>
      <p:graphicFrame>
        <p:nvGraphicFramePr>
          <p:cNvPr id="6" name="オブジェクト 5">
            <a:extLst>
              <a:ext uri="{FF2B5EF4-FFF2-40B4-BE49-F238E27FC236}">
                <a16:creationId xmlns:a16="http://schemas.microsoft.com/office/drawing/2014/main" id="{2D3651E7-98A4-574A-2984-0F3EA4DEEE35}"/>
              </a:ext>
            </a:extLst>
          </p:cNvPr>
          <p:cNvGraphicFramePr>
            <a:graphicFrameLocks noChangeAspect="1"/>
          </p:cNvGraphicFramePr>
          <p:nvPr>
            <p:extLst>
              <p:ext uri="{D42A27DB-BD31-4B8C-83A1-F6EECF244321}">
                <p14:modId xmlns:p14="http://schemas.microsoft.com/office/powerpoint/2010/main" val="1669044548"/>
              </p:ext>
            </p:extLst>
          </p:nvPr>
        </p:nvGraphicFramePr>
        <p:xfrm>
          <a:off x="1473200" y="2257425"/>
          <a:ext cx="1800225" cy="539750"/>
        </p:xfrm>
        <a:graphic>
          <a:graphicData uri="http://schemas.openxmlformats.org/presentationml/2006/ole">
            <mc:AlternateContent xmlns:mc="http://schemas.openxmlformats.org/markup-compatibility/2006">
              <mc:Choice xmlns:v="urn:schemas-microsoft-com:vml" Requires="v">
                <p:oleObj name="Equation" r:id="rId2" imgW="761760" imgH="228600" progId="Equation.DSMT4">
                  <p:embed/>
                </p:oleObj>
              </mc:Choice>
              <mc:Fallback>
                <p:oleObj name="Equation" r:id="rId2" imgW="761760" imgH="228600" progId="Equation.DSMT4">
                  <p:embed/>
                  <p:pic>
                    <p:nvPicPr>
                      <p:cNvPr id="0" name=""/>
                      <p:cNvPicPr/>
                      <p:nvPr/>
                    </p:nvPicPr>
                    <p:blipFill>
                      <a:blip r:embed="rId3"/>
                      <a:stretch>
                        <a:fillRect/>
                      </a:stretch>
                    </p:blipFill>
                    <p:spPr>
                      <a:xfrm>
                        <a:off x="1473200" y="2257425"/>
                        <a:ext cx="1800225" cy="539750"/>
                      </a:xfrm>
                      <a:prstGeom prst="rect">
                        <a:avLst/>
                      </a:prstGeom>
                    </p:spPr>
                  </p:pic>
                </p:oleObj>
              </mc:Fallback>
            </mc:AlternateContent>
          </a:graphicData>
        </a:graphic>
      </p:graphicFrame>
      <p:graphicFrame>
        <p:nvGraphicFramePr>
          <p:cNvPr id="7" name="オブジェクト 6">
            <a:extLst>
              <a:ext uri="{FF2B5EF4-FFF2-40B4-BE49-F238E27FC236}">
                <a16:creationId xmlns:a16="http://schemas.microsoft.com/office/drawing/2014/main" id="{0CB942BE-498C-3143-C6B9-C9B87FEA7C5A}"/>
              </a:ext>
            </a:extLst>
          </p:cNvPr>
          <p:cNvGraphicFramePr>
            <a:graphicFrameLocks noChangeAspect="1"/>
          </p:cNvGraphicFramePr>
          <p:nvPr>
            <p:extLst>
              <p:ext uri="{D42A27DB-BD31-4B8C-83A1-F6EECF244321}">
                <p14:modId xmlns:p14="http://schemas.microsoft.com/office/powerpoint/2010/main" val="661972647"/>
              </p:ext>
            </p:extLst>
          </p:nvPr>
        </p:nvGraphicFramePr>
        <p:xfrm>
          <a:off x="1458913" y="3281363"/>
          <a:ext cx="1830387" cy="569912"/>
        </p:xfrm>
        <a:graphic>
          <a:graphicData uri="http://schemas.openxmlformats.org/presentationml/2006/ole">
            <mc:AlternateContent xmlns:mc="http://schemas.openxmlformats.org/markup-compatibility/2006">
              <mc:Choice xmlns:v="urn:schemas-microsoft-com:vml" Requires="v">
                <p:oleObj name="Equation" r:id="rId4" imgW="774360" imgH="241200" progId="Equation.DSMT4">
                  <p:embed/>
                </p:oleObj>
              </mc:Choice>
              <mc:Fallback>
                <p:oleObj name="Equation" r:id="rId4" imgW="774360" imgH="241200" progId="Equation.DSMT4">
                  <p:embed/>
                  <p:pic>
                    <p:nvPicPr>
                      <p:cNvPr id="6" name="オブジェクト 5">
                        <a:extLst>
                          <a:ext uri="{FF2B5EF4-FFF2-40B4-BE49-F238E27FC236}">
                            <a16:creationId xmlns:a16="http://schemas.microsoft.com/office/drawing/2014/main" id="{2D3651E7-98A4-574A-2984-0F3EA4DEEE35}"/>
                          </a:ext>
                        </a:extLst>
                      </p:cNvPr>
                      <p:cNvPicPr/>
                      <p:nvPr/>
                    </p:nvPicPr>
                    <p:blipFill>
                      <a:blip r:embed="rId5"/>
                      <a:stretch>
                        <a:fillRect/>
                      </a:stretch>
                    </p:blipFill>
                    <p:spPr>
                      <a:xfrm>
                        <a:off x="1458913" y="3281363"/>
                        <a:ext cx="1830387" cy="569912"/>
                      </a:xfrm>
                      <a:prstGeom prst="rect">
                        <a:avLst/>
                      </a:prstGeom>
                    </p:spPr>
                  </p:pic>
                </p:oleObj>
              </mc:Fallback>
            </mc:AlternateContent>
          </a:graphicData>
        </a:graphic>
      </p:graphicFrame>
      <p:graphicFrame>
        <p:nvGraphicFramePr>
          <p:cNvPr id="9" name="オブジェクト 8">
            <a:extLst>
              <a:ext uri="{FF2B5EF4-FFF2-40B4-BE49-F238E27FC236}">
                <a16:creationId xmlns:a16="http://schemas.microsoft.com/office/drawing/2014/main" id="{1EF4C824-E198-D865-4C63-237128B347C8}"/>
              </a:ext>
            </a:extLst>
          </p:cNvPr>
          <p:cNvGraphicFramePr>
            <a:graphicFrameLocks noChangeAspect="1"/>
          </p:cNvGraphicFramePr>
          <p:nvPr>
            <p:extLst>
              <p:ext uri="{D42A27DB-BD31-4B8C-83A1-F6EECF244321}">
                <p14:modId xmlns:p14="http://schemas.microsoft.com/office/powerpoint/2010/main" val="288886128"/>
              </p:ext>
            </p:extLst>
          </p:nvPr>
        </p:nvGraphicFramePr>
        <p:xfrm>
          <a:off x="1487488" y="4283075"/>
          <a:ext cx="4229100" cy="600075"/>
        </p:xfrm>
        <a:graphic>
          <a:graphicData uri="http://schemas.openxmlformats.org/presentationml/2006/ole">
            <mc:AlternateContent xmlns:mc="http://schemas.openxmlformats.org/markup-compatibility/2006">
              <mc:Choice xmlns:v="urn:schemas-microsoft-com:vml" Requires="v">
                <p:oleObj name="Equation" r:id="rId6" imgW="1790640" imgH="253800" progId="Equation.DSMT4">
                  <p:embed/>
                </p:oleObj>
              </mc:Choice>
              <mc:Fallback>
                <p:oleObj name="Equation" r:id="rId6" imgW="1790640" imgH="253800" progId="Equation.DSMT4">
                  <p:embed/>
                  <p:pic>
                    <p:nvPicPr>
                      <p:cNvPr id="7" name="オブジェクト 6">
                        <a:extLst>
                          <a:ext uri="{FF2B5EF4-FFF2-40B4-BE49-F238E27FC236}">
                            <a16:creationId xmlns:a16="http://schemas.microsoft.com/office/drawing/2014/main" id="{0CB942BE-498C-3143-C6B9-C9B87FEA7C5A}"/>
                          </a:ext>
                        </a:extLst>
                      </p:cNvPr>
                      <p:cNvPicPr/>
                      <p:nvPr/>
                    </p:nvPicPr>
                    <p:blipFill>
                      <a:blip r:embed="rId7"/>
                      <a:stretch>
                        <a:fillRect/>
                      </a:stretch>
                    </p:blipFill>
                    <p:spPr>
                      <a:xfrm>
                        <a:off x="1487488" y="4283075"/>
                        <a:ext cx="4229100" cy="600075"/>
                      </a:xfrm>
                      <a:prstGeom prst="rect">
                        <a:avLst/>
                      </a:prstGeom>
                    </p:spPr>
                  </p:pic>
                </p:oleObj>
              </mc:Fallback>
            </mc:AlternateContent>
          </a:graphicData>
        </a:graphic>
      </p:graphicFrame>
      <p:graphicFrame>
        <p:nvGraphicFramePr>
          <p:cNvPr id="10" name="オブジェクト 9">
            <a:extLst>
              <a:ext uri="{FF2B5EF4-FFF2-40B4-BE49-F238E27FC236}">
                <a16:creationId xmlns:a16="http://schemas.microsoft.com/office/drawing/2014/main" id="{B4CB68A3-4755-E6CC-EB0D-D69CF23D224D}"/>
              </a:ext>
            </a:extLst>
          </p:cNvPr>
          <p:cNvGraphicFramePr>
            <a:graphicFrameLocks noChangeAspect="1"/>
          </p:cNvGraphicFramePr>
          <p:nvPr>
            <p:extLst>
              <p:ext uri="{D42A27DB-BD31-4B8C-83A1-F6EECF244321}">
                <p14:modId xmlns:p14="http://schemas.microsoft.com/office/powerpoint/2010/main" val="2542878970"/>
              </p:ext>
            </p:extLst>
          </p:nvPr>
        </p:nvGraphicFramePr>
        <p:xfrm>
          <a:off x="1458913" y="5314854"/>
          <a:ext cx="1770062" cy="479425"/>
        </p:xfrm>
        <a:graphic>
          <a:graphicData uri="http://schemas.openxmlformats.org/presentationml/2006/ole">
            <mc:AlternateContent xmlns:mc="http://schemas.openxmlformats.org/markup-compatibility/2006">
              <mc:Choice xmlns:v="urn:schemas-microsoft-com:vml" Requires="v">
                <p:oleObj name="Equation" r:id="rId8" imgW="749160" imgH="203040" progId="Equation.DSMT4">
                  <p:embed/>
                </p:oleObj>
              </mc:Choice>
              <mc:Fallback>
                <p:oleObj name="Equation" r:id="rId8" imgW="749160" imgH="203040" progId="Equation.DSMT4">
                  <p:embed/>
                  <p:pic>
                    <p:nvPicPr>
                      <p:cNvPr id="9" name="オブジェクト 8">
                        <a:extLst>
                          <a:ext uri="{FF2B5EF4-FFF2-40B4-BE49-F238E27FC236}">
                            <a16:creationId xmlns:a16="http://schemas.microsoft.com/office/drawing/2014/main" id="{1EF4C824-E198-D865-4C63-237128B347C8}"/>
                          </a:ext>
                        </a:extLst>
                      </p:cNvPr>
                      <p:cNvPicPr/>
                      <p:nvPr/>
                    </p:nvPicPr>
                    <p:blipFill>
                      <a:blip r:embed="rId9"/>
                      <a:stretch>
                        <a:fillRect/>
                      </a:stretch>
                    </p:blipFill>
                    <p:spPr>
                      <a:xfrm>
                        <a:off x="1458913" y="5314854"/>
                        <a:ext cx="1770062" cy="479425"/>
                      </a:xfrm>
                      <a:prstGeom prst="rect">
                        <a:avLst/>
                      </a:prstGeom>
                    </p:spPr>
                  </p:pic>
                </p:oleObj>
              </mc:Fallback>
            </mc:AlternateContent>
          </a:graphicData>
        </a:graphic>
      </p:graphicFrame>
    </p:spTree>
    <p:extLst>
      <p:ext uri="{BB962C8B-B14F-4D97-AF65-F5344CB8AC3E}">
        <p14:creationId xmlns:p14="http://schemas.microsoft.com/office/powerpoint/2010/main" val="200148179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1242</TotalTime>
  <Words>3299</Words>
  <Application>Microsoft Office PowerPoint</Application>
  <PresentationFormat>ワイド画面</PresentationFormat>
  <Paragraphs>240</Paragraphs>
  <Slides>31</Slides>
  <Notes>0</Notes>
  <HiddenSlides>0</HiddenSlides>
  <MMClips>0</MMClips>
  <ScaleCrop>false</ScaleCrop>
  <HeadingPairs>
    <vt:vector size="8" baseType="variant">
      <vt:variant>
        <vt:lpstr>使用されているフォント</vt:lpstr>
      </vt:variant>
      <vt:variant>
        <vt:i4>3</vt:i4>
      </vt:variant>
      <vt:variant>
        <vt:lpstr>テーマ</vt:lpstr>
      </vt:variant>
      <vt:variant>
        <vt:i4>1</vt:i4>
      </vt:variant>
      <vt:variant>
        <vt:lpstr>埋め込まれた OLE サーバー</vt:lpstr>
      </vt:variant>
      <vt:variant>
        <vt:i4>1</vt:i4>
      </vt:variant>
      <vt:variant>
        <vt:lpstr>スライド タイトル</vt:lpstr>
      </vt:variant>
      <vt:variant>
        <vt:i4>31</vt:i4>
      </vt:variant>
    </vt:vector>
  </HeadingPairs>
  <TitlesOfParts>
    <vt:vector size="36" baseType="lpstr">
      <vt:lpstr>游ゴシック</vt:lpstr>
      <vt:lpstr>游ゴシック Light</vt:lpstr>
      <vt:lpstr>Arial</vt:lpstr>
      <vt:lpstr>Office テーマ</vt:lpstr>
      <vt:lpstr>Equation</vt:lpstr>
      <vt:lpstr>統制能力の自己申告と 報酬契約へのコミットメント戦略</vt:lpstr>
      <vt:lpstr>問題意識：情報非対称の解消手段</vt:lpstr>
      <vt:lpstr>問題意識：自己申告にもとづく報酬システムの問題点</vt:lpstr>
      <vt:lpstr>問題意識：自己申告にもとづく報酬システムの問題点の解決</vt:lpstr>
      <vt:lpstr>検討事項：会計情報システムの精度の適切な調整</vt:lpstr>
      <vt:lpstr>検討事項：真実報告を保証する報酬契約の設計とその戦略的管理</vt:lpstr>
      <vt:lpstr>PowerPoint プレゼンテーション</vt:lpstr>
      <vt:lpstr>先行研究との関連</vt:lpstr>
      <vt:lpstr>モデルの設定：システム</vt:lpstr>
      <vt:lpstr>モデルの設定：プレーヤー</vt:lpstr>
      <vt:lpstr>モデルの設定：プリンシパルの期待効用とエイジェントの確実性等価</vt:lpstr>
      <vt:lpstr>モデルの設定：その他の設定</vt:lpstr>
      <vt:lpstr>統制能力が観察できる場合の報酬契約の設計プロセス</vt:lpstr>
      <vt:lpstr>統制能力が観察できる場合の報酬契約の設計結果</vt:lpstr>
      <vt:lpstr>統制能力が観察不能で、アドバースセレクションが誘発される場合の報酬契約の設計プロセス</vt:lpstr>
      <vt:lpstr>統制能力が観察不能で、アドバースセレクションが誘発される場合の報酬契約の設計結果</vt:lpstr>
      <vt:lpstr>統制能力が観察不能で、真実報告を誘導する場合の報酬契約の設計プロセス</vt:lpstr>
      <vt:lpstr>統制能力が観察不能で、真実報告を誘導する場合の報酬契約の設計結果</vt:lpstr>
      <vt:lpstr>統制能力が観察不能で、自己申告を求めない場合の報酬契約の設計プロセス</vt:lpstr>
      <vt:lpstr>統制能力が観察不能で、自己申告を求めない場合の報酬契約の設計結果</vt:lpstr>
      <vt:lpstr>報酬契約の設計のまとめ</vt:lpstr>
      <vt:lpstr>事後（自己申告の後）の観点からの考察</vt:lpstr>
      <vt:lpstr>思考実験</vt:lpstr>
      <vt:lpstr>契約修正の提案をエイジェントが事前に予期する場合</vt:lpstr>
      <vt:lpstr>「契約の変更提案を事前に予期する」のはどうしてか？</vt:lpstr>
      <vt:lpstr>コミットメントの有無による事前の期待効用の比較</vt:lpstr>
      <vt:lpstr>命題</vt:lpstr>
      <vt:lpstr>含意</vt:lpstr>
      <vt:lpstr>参考文献</vt:lpstr>
      <vt:lpstr>参考文献</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SUZUKI Takanori</dc:creator>
  <cp:lastModifiedBy>SUZUKI Takanori</cp:lastModifiedBy>
  <cp:revision>111</cp:revision>
  <cp:lastPrinted>2024-05-20T15:56:16Z</cp:lastPrinted>
  <dcterms:created xsi:type="dcterms:W3CDTF">2024-05-19T06:43:39Z</dcterms:created>
  <dcterms:modified xsi:type="dcterms:W3CDTF">2024-05-22T02:37:42Z</dcterms:modified>
</cp:coreProperties>
</file>