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飯島高雄" initials="飯島高雄" lastIdx="1" clrIdx="0">
    <p:extLst>
      <p:ext uri="{19B8F6BF-5375-455C-9EA6-DF929625EA0E}">
        <p15:presenceInfo xmlns:p15="http://schemas.microsoft.com/office/powerpoint/2012/main" userId="飯島高雄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88" autoAdjust="0"/>
  </p:normalViewPr>
  <p:slideViewPr>
    <p:cSldViewPr snapToGrid="0" showGuides="1">
      <p:cViewPr varScale="1">
        <p:scale>
          <a:sx n="104" d="100"/>
          <a:sy n="104" d="100"/>
        </p:scale>
        <p:origin x="174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1EED-C273-4E27-8E7F-F34CE4EBA651}" type="datetimeFigureOut">
              <a:rPr kumimoji="1" lang="ja-JP" altLang="en-US" smtClean="0"/>
              <a:t>2021/10/4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8F72-8261-4835-94D8-6DAFAD8D79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3878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1EED-C273-4E27-8E7F-F34CE4EBA651}" type="datetimeFigureOut">
              <a:rPr kumimoji="1" lang="ja-JP" altLang="en-US" smtClean="0"/>
              <a:t>2021/10/4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8F72-8261-4835-94D8-6DAFAD8D79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6385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1EED-C273-4E27-8E7F-F34CE4EBA651}" type="datetimeFigureOut">
              <a:rPr kumimoji="1" lang="ja-JP" altLang="en-US" smtClean="0"/>
              <a:t>2021/10/4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8F72-8261-4835-94D8-6DAFAD8D79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824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1EED-C273-4E27-8E7F-F34CE4EBA651}" type="datetimeFigureOut">
              <a:rPr kumimoji="1" lang="ja-JP" altLang="en-US" smtClean="0"/>
              <a:t>2021/10/4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8F72-8261-4835-94D8-6DAFAD8D79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4768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1EED-C273-4E27-8E7F-F34CE4EBA651}" type="datetimeFigureOut">
              <a:rPr kumimoji="1" lang="ja-JP" altLang="en-US" smtClean="0"/>
              <a:t>2021/10/4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8F72-8261-4835-94D8-6DAFAD8D79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704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1EED-C273-4E27-8E7F-F34CE4EBA651}" type="datetimeFigureOut">
              <a:rPr kumimoji="1" lang="ja-JP" altLang="en-US" smtClean="0"/>
              <a:t>2021/10/4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8F72-8261-4835-94D8-6DAFAD8D79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7475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1EED-C273-4E27-8E7F-F34CE4EBA651}" type="datetimeFigureOut">
              <a:rPr kumimoji="1" lang="ja-JP" altLang="en-US" smtClean="0"/>
              <a:t>2021/10/4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8F72-8261-4835-94D8-6DAFAD8D79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772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1EED-C273-4E27-8E7F-F34CE4EBA651}" type="datetimeFigureOut">
              <a:rPr kumimoji="1" lang="ja-JP" altLang="en-US" smtClean="0"/>
              <a:t>2021/10/4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8F72-8261-4835-94D8-6DAFAD8D79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739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1EED-C273-4E27-8E7F-F34CE4EBA651}" type="datetimeFigureOut">
              <a:rPr kumimoji="1" lang="ja-JP" altLang="en-US" smtClean="0"/>
              <a:t>2021/10/4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8F72-8261-4835-94D8-6DAFAD8D79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234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1EED-C273-4E27-8E7F-F34CE4EBA651}" type="datetimeFigureOut">
              <a:rPr kumimoji="1" lang="ja-JP" altLang="en-US" smtClean="0"/>
              <a:t>2021/10/4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8F72-8261-4835-94D8-6DAFAD8D79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1125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1EED-C273-4E27-8E7F-F34CE4EBA651}" type="datetimeFigureOut">
              <a:rPr kumimoji="1" lang="ja-JP" altLang="en-US" smtClean="0"/>
              <a:t>2021/10/4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8F72-8261-4835-94D8-6DAFAD8D79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2941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81EED-C273-4E27-8E7F-F34CE4EBA651}" type="datetimeFigureOut">
              <a:rPr kumimoji="1" lang="ja-JP" altLang="en-US" smtClean="0"/>
              <a:t>2021/10/4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D8F72-8261-4835-94D8-6DAFAD8D79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3384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左右 1">
            <a:extLst>
              <a:ext uri="{FF2B5EF4-FFF2-40B4-BE49-F238E27FC236}">
                <a16:creationId xmlns:a16="http://schemas.microsoft.com/office/drawing/2014/main" id="{29E3082E-6820-4D13-A958-66C19B8F2219}"/>
              </a:ext>
            </a:extLst>
          </p:cNvPr>
          <p:cNvSpPr/>
          <p:nvPr/>
        </p:nvSpPr>
        <p:spPr>
          <a:xfrm>
            <a:off x="997527" y="2325242"/>
            <a:ext cx="7148946" cy="591127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Segoe UI" panose="020B0502040204020203" pitchFamily="34" charset="0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85EC3E2-2D4E-4BE7-B07A-7D0AEC16DCF0}"/>
              </a:ext>
            </a:extLst>
          </p:cNvPr>
          <p:cNvSpPr txBox="1"/>
          <p:nvPr/>
        </p:nvSpPr>
        <p:spPr>
          <a:xfrm>
            <a:off x="187048" y="182049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リベラル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8E0A430-A8A8-4322-8778-DE3EB75BB860}"/>
              </a:ext>
            </a:extLst>
          </p:cNvPr>
          <p:cNvSpPr txBox="1"/>
          <p:nvPr/>
        </p:nvSpPr>
        <p:spPr>
          <a:xfrm>
            <a:off x="7695067" y="181125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保守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D60174-7F0A-4E21-A058-EE70EC7C4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468" y="252629"/>
            <a:ext cx="1616882" cy="14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8DBCF3B-6F37-448D-BE56-EE9BCA0FEE3E}"/>
              </a:ext>
            </a:extLst>
          </p:cNvPr>
          <p:cNvSpPr txBox="1"/>
          <p:nvPr/>
        </p:nvSpPr>
        <p:spPr>
          <a:xfrm>
            <a:off x="5835967" y="161919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共和党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E8B61DF-6D71-415D-AB52-E2B9625C1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650" y="176429"/>
            <a:ext cx="147766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BD373A1-B131-4E2D-B5B6-A0F7479D38B1}"/>
              </a:ext>
            </a:extLst>
          </p:cNvPr>
          <p:cNvSpPr txBox="1"/>
          <p:nvPr/>
        </p:nvSpPr>
        <p:spPr>
          <a:xfrm>
            <a:off x="1976538" y="161642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民主党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F1355DC-96E3-46DB-B302-8ADC8FBFD9EF}"/>
              </a:ext>
            </a:extLst>
          </p:cNvPr>
          <p:cNvSpPr/>
          <p:nvPr/>
        </p:nvSpPr>
        <p:spPr>
          <a:xfrm>
            <a:off x="5261263" y="3195687"/>
            <a:ext cx="2885210" cy="97403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小さな政府</a:t>
            </a:r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市場経済重視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5A5C47D2-15AC-440E-A76F-80CEA75108F7}"/>
              </a:ext>
            </a:extLst>
          </p:cNvPr>
          <p:cNvSpPr/>
          <p:nvPr/>
        </p:nvSpPr>
        <p:spPr>
          <a:xfrm>
            <a:off x="997527" y="3195687"/>
            <a:ext cx="2885209" cy="974030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大きな政府</a:t>
            </a:r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福祉重視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2242A99D-754B-454C-9F9B-E10735E174DD}"/>
              </a:ext>
            </a:extLst>
          </p:cNvPr>
          <p:cNvSpPr/>
          <p:nvPr/>
        </p:nvSpPr>
        <p:spPr>
          <a:xfrm>
            <a:off x="5261263" y="4400970"/>
            <a:ext cx="2885210" cy="52322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減税、規制緩和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9063822C-EA61-42C6-915E-3FBCC37BA3D0}"/>
              </a:ext>
            </a:extLst>
          </p:cNvPr>
          <p:cNvSpPr/>
          <p:nvPr/>
        </p:nvSpPr>
        <p:spPr>
          <a:xfrm>
            <a:off x="997526" y="4400970"/>
            <a:ext cx="2885209" cy="52322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増税、規制強化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7652064-2D5C-4EB2-A730-EDADEDE2860E}"/>
              </a:ext>
            </a:extLst>
          </p:cNvPr>
          <p:cNvSpPr txBox="1"/>
          <p:nvPr/>
        </p:nvSpPr>
        <p:spPr>
          <a:xfrm>
            <a:off x="315189" y="5155443"/>
            <a:ext cx="42498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1993</a:t>
            </a:r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～</a:t>
            </a:r>
            <a:r>
              <a:rPr kumimoji="1" lang="en-US" altLang="ja-JP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2001</a:t>
            </a:r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　クリントン</a:t>
            </a:r>
            <a:endParaRPr kumimoji="1" lang="en-US" altLang="ja-JP" sz="2800" dirty="0">
              <a:latin typeface="Segoe UI" panose="020B0502040204020203" pitchFamily="34" charset="0"/>
              <a:ea typeface="メイリオ" panose="020B0604030504040204" pitchFamily="50" charset="-128"/>
            </a:endParaRPr>
          </a:p>
          <a:p>
            <a:r>
              <a:rPr kumimoji="1" lang="en-US" altLang="ja-JP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2009</a:t>
            </a:r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～</a:t>
            </a:r>
            <a:r>
              <a:rPr kumimoji="1" lang="en-US" altLang="ja-JP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2017</a:t>
            </a:r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　オバマ</a:t>
            </a:r>
            <a:endParaRPr kumimoji="1" lang="en-US" altLang="ja-JP" sz="2800" dirty="0">
              <a:latin typeface="Segoe UI" panose="020B0502040204020203" pitchFamily="34" charset="0"/>
              <a:ea typeface="メイリオ" panose="020B0604030504040204" pitchFamily="50" charset="-128"/>
            </a:endParaRPr>
          </a:p>
          <a:p>
            <a:r>
              <a:rPr kumimoji="1" lang="en-US" altLang="ja-JP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2021</a:t>
            </a:r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～　　　バイデン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F982C71-FF56-4ED4-AF06-47E56F4FF224}"/>
              </a:ext>
            </a:extLst>
          </p:cNvPr>
          <p:cNvSpPr txBox="1"/>
          <p:nvPr/>
        </p:nvSpPr>
        <p:spPr>
          <a:xfrm>
            <a:off x="4578932" y="5155443"/>
            <a:ext cx="42498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1989</a:t>
            </a:r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～</a:t>
            </a:r>
            <a:r>
              <a:rPr kumimoji="1" lang="en-US" altLang="ja-JP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1993</a:t>
            </a:r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　ブッシュ父</a:t>
            </a:r>
            <a:endParaRPr kumimoji="1" lang="en-US" altLang="ja-JP" sz="2800" dirty="0">
              <a:latin typeface="Segoe UI" panose="020B0502040204020203" pitchFamily="34" charset="0"/>
              <a:ea typeface="メイリオ" panose="020B0604030504040204" pitchFamily="50" charset="-128"/>
            </a:endParaRPr>
          </a:p>
          <a:p>
            <a:r>
              <a:rPr kumimoji="1" lang="en-US" altLang="ja-JP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2001</a:t>
            </a:r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～</a:t>
            </a:r>
            <a:r>
              <a:rPr kumimoji="1" lang="en-US" altLang="ja-JP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2009</a:t>
            </a:r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　ブッシュ子</a:t>
            </a:r>
            <a:endParaRPr kumimoji="1" lang="en-US" altLang="ja-JP" sz="2800" dirty="0">
              <a:latin typeface="Segoe UI" panose="020B0502040204020203" pitchFamily="34" charset="0"/>
              <a:ea typeface="メイリオ" panose="020B0604030504040204" pitchFamily="50" charset="-128"/>
            </a:endParaRPr>
          </a:p>
          <a:p>
            <a:r>
              <a:rPr kumimoji="1" lang="en-US" altLang="ja-JP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2017</a:t>
            </a:r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～</a:t>
            </a:r>
            <a:r>
              <a:rPr kumimoji="1" lang="en-US" altLang="ja-JP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2021</a:t>
            </a:r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　トランプ</a:t>
            </a:r>
          </a:p>
        </p:txBody>
      </p:sp>
    </p:spTree>
    <p:extLst>
      <p:ext uri="{BB962C8B-B14F-4D97-AF65-F5344CB8AC3E}">
        <p14:creationId xmlns:p14="http://schemas.microsoft.com/office/powerpoint/2010/main" val="253589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左右 1">
            <a:extLst>
              <a:ext uri="{FF2B5EF4-FFF2-40B4-BE49-F238E27FC236}">
                <a16:creationId xmlns:a16="http://schemas.microsoft.com/office/drawing/2014/main" id="{29E3082E-6820-4D13-A958-66C19B8F2219}"/>
              </a:ext>
            </a:extLst>
          </p:cNvPr>
          <p:cNvSpPr/>
          <p:nvPr/>
        </p:nvSpPr>
        <p:spPr>
          <a:xfrm>
            <a:off x="1004459" y="1032066"/>
            <a:ext cx="7148946" cy="591127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Segoe UI" panose="020B0502040204020203" pitchFamily="34" charset="0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85EC3E2-2D4E-4BE7-B07A-7D0AEC16DCF0}"/>
              </a:ext>
            </a:extLst>
          </p:cNvPr>
          <p:cNvSpPr txBox="1"/>
          <p:nvPr/>
        </p:nvSpPr>
        <p:spPr>
          <a:xfrm>
            <a:off x="251711" y="106601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多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8E0A430-A8A8-4322-8778-DE3EB75BB860}"/>
              </a:ext>
            </a:extLst>
          </p:cNvPr>
          <p:cNvSpPr txBox="1"/>
          <p:nvPr/>
        </p:nvSpPr>
        <p:spPr>
          <a:xfrm>
            <a:off x="8362414" y="106361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少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BD373A1-B131-4E2D-B5B6-A0F7479D38B1}"/>
              </a:ext>
            </a:extLst>
          </p:cNvPr>
          <p:cNvSpPr txBox="1"/>
          <p:nvPr/>
        </p:nvSpPr>
        <p:spPr>
          <a:xfrm>
            <a:off x="3036446" y="420875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経済への政府関与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9063822C-EA61-42C6-915E-3FBCC37BA3D0}"/>
              </a:ext>
            </a:extLst>
          </p:cNvPr>
          <p:cNvSpPr/>
          <p:nvPr/>
        </p:nvSpPr>
        <p:spPr>
          <a:xfrm>
            <a:off x="795450" y="1878091"/>
            <a:ext cx="1663699" cy="52322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移行経済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7652064-2D5C-4EB2-A730-EDADEDE2860E}"/>
              </a:ext>
            </a:extLst>
          </p:cNvPr>
          <p:cNvSpPr txBox="1"/>
          <p:nvPr/>
        </p:nvSpPr>
        <p:spPr>
          <a:xfrm>
            <a:off x="795450" y="2690163"/>
            <a:ext cx="162095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ロシア</a:t>
            </a:r>
            <a:endParaRPr kumimoji="1" lang="en-US" altLang="ja-JP" sz="2800" dirty="0">
              <a:latin typeface="Segoe UI" panose="020B0502040204020203" pitchFamily="34" charset="0"/>
              <a:ea typeface="メイリオ" panose="020B0604030504040204" pitchFamily="50" charset="-128"/>
            </a:endParaRPr>
          </a:p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東欧諸国</a:t>
            </a:r>
            <a:endParaRPr kumimoji="1" lang="en-US" altLang="ja-JP" sz="2800" dirty="0">
              <a:latin typeface="Segoe UI" panose="020B0502040204020203" pitchFamily="34" charset="0"/>
              <a:ea typeface="メイリオ" panose="020B0604030504040204" pitchFamily="50" charset="-128"/>
            </a:endParaRPr>
          </a:p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中国</a:t>
            </a:r>
            <a:endParaRPr kumimoji="1" lang="en-US" altLang="ja-JP" sz="2800" dirty="0">
              <a:latin typeface="Segoe UI" panose="020B0502040204020203" pitchFamily="34" charset="0"/>
              <a:ea typeface="メイリオ" panose="020B0604030504040204" pitchFamily="50" charset="-128"/>
            </a:endParaRPr>
          </a:p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ベトナム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F982C71-FF56-4ED4-AF06-47E56F4FF224}"/>
              </a:ext>
            </a:extLst>
          </p:cNvPr>
          <p:cNvSpPr txBox="1"/>
          <p:nvPr/>
        </p:nvSpPr>
        <p:spPr>
          <a:xfrm>
            <a:off x="6684851" y="2667047"/>
            <a:ext cx="162095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イギリス</a:t>
            </a:r>
            <a:endParaRPr kumimoji="1" lang="en-US" altLang="ja-JP" sz="2800" dirty="0">
              <a:latin typeface="Segoe UI" panose="020B0502040204020203" pitchFamily="34" charset="0"/>
              <a:ea typeface="メイリオ" panose="020B0604030504040204" pitchFamily="50" charset="-128"/>
            </a:endParaRPr>
          </a:p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アメリカ</a:t>
            </a:r>
            <a:endParaRPr kumimoji="1" lang="en-US" altLang="ja-JP" sz="2800" dirty="0">
              <a:latin typeface="Segoe UI" panose="020B0502040204020203" pitchFamily="34" charset="0"/>
              <a:ea typeface="メイリオ" panose="020B0604030504040204" pitchFamily="50" charset="-128"/>
            </a:endParaRPr>
          </a:p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香港</a:t>
            </a:r>
            <a:endParaRPr kumimoji="1" lang="en-US" altLang="ja-JP" sz="2800" dirty="0">
              <a:latin typeface="Segoe UI" panose="020B0502040204020203" pitchFamily="34" charset="0"/>
              <a:ea typeface="メイリオ" panose="020B0604030504040204" pitchFamily="50" charset="-128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A308B9D1-F111-4A52-970A-C308E20F715C}"/>
              </a:ext>
            </a:extLst>
          </p:cNvPr>
          <p:cNvSpPr/>
          <p:nvPr/>
        </p:nvSpPr>
        <p:spPr>
          <a:xfrm>
            <a:off x="2706223" y="1883510"/>
            <a:ext cx="1663699" cy="52322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政府主導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2A78BE43-A196-4FDF-A910-A894CB06C3E1}"/>
              </a:ext>
            </a:extLst>
          </p:cNvPr>
          <p:cNvSpPr/>
          <p:nvPr/>
        </p:nvSpPr>
        <p:spPr>
          <a:xfrm>
            <a:off x="4774078" y="1878091"/>
            <a:ext cx="1663699" cy="52322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福祉国家</a:t>
            </a: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BC098297-D325-473E-9DC0-54C12BB62A1E}"/>
              </a:ext>
            </a:extLst>
          </p:cNvPr>
          <p:cNvSpPr/>
          <p:nvPr/>
        </p:nvSpPr>
        <p:spPr>
          <a:xfrm>
            <a:off x="6684851" y="1883510"/>
            <a:ext cx="1663699" cy="52322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自由放任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C3CE1EF-5DD7-4A32-BCE6-405CA34D468D}"/>
              </a:ext>
            </a:extLst>
          </p:cNvPr>
          <p:cNvSpPr txBox="1"/>
          <p:nvPr/>
        </p:nvSpPr>
        <p:spPr>
          <a:xfrm>
            <a:off x="2706223" y="2690163"/>
            <a:ext cx="2339102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日本</a:t>
            </a:r>
            <a:endParaRPr kumimoji="1" lang="en-US" altLang="ja-JP" sz="2800" dirty="0">
              <a:latin typeface="Segoe UI" panose="020B0502040204020203" pitchFamily="34" charset="0"/>
              <a:ea typeface="メイリオ" panose="020B0604030504040204" pitchFamily="50" charset="-128"/>
            </a:endParaRPr>
          </a:p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韓国</a:t>
            </a:r>
            <a:endParaRPr kumimoji="1" lang="en-US" altLang="ja-JP" sz="2800" dirty="0">
              <a:latin typeface="Segoe UI" panose="020B0502040204020203" pitchFamily="34" charset="0"/>
              <a:ea typeface="メイリオ" panose="020B0604030504040204" pitchFamily="50" charset="-128"/>
            </a:endParaRPr>
          </a:p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台湾</a:t>
            </a:r>
            <a:endParaRPr kumimoji="1" lang="en-US" altLang="ja-JP" sz="2800" dirty="0">
              <a:latin typeface="Segoe UI" panose="020B0502040204020203" pitchFamily="34" charset="0"/>
              <a:ea typeface="メイリオ" panose="020B0604030504040204" pitchFamily="50" charset="-128"/>
            </a:endParaRPr>
          </a:p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シンガポール</a:t>
            </a:r>
            <a:endParaRPr kumimoji="1" lang="en-US" altLang="ja-JP" sz="2800" dirty="0">
              <a:latin typeface="Segoe UI" panose="020B0502040204020203" pitchFamily="34" charset="0"/>
              <a:ea typeface="メイリオ" panose="020B0604030504040204" pitchFamily="50" charset="-128"/>
            </a:endParaRPr>
          </a:p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タイ</a:t>
            </a:r>
            <a:endParaRPr kumimoji="1" lang="en-US" altLang="ja-JP" sz="2800" dirty="0">
              <a:latin typeface="Segoe UI" panose="020B0502040204020203" pitchFamily="34" charset="0"/>
              <a:ea typeface="メイリオ" panose="020B0604030504040204" pitchFamily="50" charset="-128"/>
            </a:endParaRPr>
          </a:p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マレーシア</a:t>
            </a:r>
            <a:endParaRPr kumimoji="1" lang="en-US" altLang="ja-JP" sz="2800" dirty="0">
              <a:latin typeface="Segoe UI" panose="020B0502040204020203" pitchFamily="34" charset="0"/>
              <a:ea typeface="メイリオ" panose="020B0604030504040204" pitchFamily="50" charset="-128"/>
            </a:endParaRPr>
          </a:p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インドネシア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4127A42-BB7E-4196-87B9-9CE1FD94E3D8}"/>
              </a:ext>
            </a:extLst>
          </p:cNvPr>
          <p:cNvSpPr txBox="1"/>
          <p:nvPr/>
        </p:nvSpPr>
        <p:spPr>
          <a:xfrm>
            <a:off x="4774078" y="267282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北欧諸国</a:t>
            </a:r>
          </a:p>
        </p:txBody>
      </p:sp>
    </p:spTree>
    <p:extLst>
      <p:ext uri="{BB962C8B-B14F-4D97-AF65-F5344CB8AC3E}">
        <p14:creationId xmlns:p14="http://schemas.microsoft.com/office/powerpoint/2010/main" val="3560539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左右 1">
            <a:extLst>
              <a:ext uri="{FF2B5EF4-FFF2-40B4-BE49-F238E27FC236}">
                <a16:creationId xmlns:a16="http://schemas.microsoft.com/office/drawing/2014/main" id="{29E3082E-6820-4D13-A958-66C19B8F2219}"/>
              </a:ext>
            </a:extLst>
          </p:cNvPr>
          <p:cNvSpPr/>
          <p:nvPr/>
        </p:nvSpPr>
        <p:spPr>
          <a:xfrm>
            <a:off x="1004459" y="1032066"/>
            <a:ext cx="7148946" cy="591127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Segoe UI" panose="020B0502040204020203" pitchFamily="34" charset="0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85EC3E2-2D4E-4BE7-B07A-7D0AEC16DCF0}"/>
              </a:ext>
            </a:extLst>
          </p:cNvPr>
          <p:cNvSpPr txBox="1"/>
          <p:nvPr/>
        </p:nvSpPr>
        <p:spPr>
          <a:xfrm>
            <a:off x="237847" y="80200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一体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8E0A430-A8A8-4322-8778-DE3EB75BB860}"/>
              </a:ext>
            </a:extLst>
          </p:cNvPr>
          <p:cNvSpPr txBox="1"/>
          <p:nvPr/>
        </p:nvSpPr>
        <p:spPr>
          <a:xfrm>
            <a:off x="8017206" y="80200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分離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BD373A1-B131-4E2D-B5B6-A0F7479D38B1}"/>
              </a:ext>
            </a:extLst>
          </p:cNvPr>
          <p:cNvSpPr txBox="1"/>
          <p:nvPr/>
        </p:nvSpPr>
        <p:spPr>
          <a:xfrm>
            <a:off x="3036446" y="420875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所有と経営の分離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9063822C-EA61-42C6-915E-3FBCC37BA3D0}"/>
              </a:ext>
            </a:extLst>
          </p:cNvPr>
          <p:cNvSpPr/>
          <p:nvPr/>
        </p:nvSpPr>
        <p:spPr>
          <a:xfrm>
            <a:off x="681110" y="1878091"/>
            <a:ext cx="1778039" cy="108150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家族</a:t>
            </a:r>
            <a:endParaRPr kumimoji="1" lang="en-US" altLang="ja-JP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資本主義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7652064-2D5C-4EB2-A730-EDADEDE2860E}"/>
              </a:ext>
            </a:extLst>
          </p:cNvPr>
          <p:cNvSpPr txBox="1"/>
          <p:nvPr/>
        </p:nvSpPr>
        <p:spPr>
          <a:xfrm>
            <a:off x="681110" y="3096121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多くの新興国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F982C71-FF56-4ED4-AF06-47E56F4FF224}"/>
              </a:ext>
            </a:extLst>
          </p:cNvPr>
          <p:cNvSpPr txBox="1"/>
          <p:nvPr/>
        </p:nvSpPr>
        <p:spPr>
          <a:xfrm>
            <a:off x="6684851" y="3054974"/>
            <a:ext cx="16209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アメリカ</a:t>
            </a:r>
            <a:endParaRPr kumimoji="1" lang="en-US" altLang="ja-JP" sz="2800" dirty="0">
              <a:latin typeface="Segoe UI" panose="020B0502040204020203" pitchFamily="34" charset="0"/>
              <a:ea typeface="メイリオ" panose="020B0604030504040204" pitchFamily="50" charset="-128"/>
            </a:endParaRPr>
          </a:p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イギリス</a:t>
            </a:r>
            <a:endParaRPr kumimoji="1" lang="en-US" altLang="ja-JP" sz="2800" dirty="0">
              <a:latin typeface="Segoe UI" panose="020B0502040204020203" pitchFamily="34" charset="0"/>
              <a:ea typeface="メイリオ" panose="020B0604030504040204" pitchFamily="50" charset="-128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A308B9D1-F111-4A52-970A-C308E20F715C}"/>
              </a:ext>
            </a:extLst>
          </p:cNvPr>
          <p:cNvSpPr/>
          <p:nvPr/>
        </p:nvSpPr>
        <p:spPr>
          <a:xfrm>
            <a:off x="681110" y="3934597"/>
            <a:ext cx="3223522" cy="108150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縁故</a:t>
            </a:r>
            <a:endParaRPr kumimoji="1" lang="en-US" altLang="ja-JP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資本主義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2A78BE43-A196-4FDF-A910-A894CB06C3E1}"/>
              </a:ext>
            </a:extLst>
          </p:cNvPr>
          <p:cNvSpPr/>
          <p:nvPr/>
        </p:nvSpPr>
        <p:spPr>
          <a:xfrm>
            <a:off x="4793684" y="4209869"/>
            <a:ext cx="3223522" cy="108150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ステークホルダー</a:t>
            </a:r>
            <a:endParaRPr kumimoji="1" lang="en-US" altLang="ja-JP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資本主義</a:t>
            </a: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BC098297-D325-473E-9DC0-54C12BB62A1E}"/>
              </a:ext>
            </a:extLst>
          </p:cNvPr>
          <p:cNvSpPr/>
          <p:nvPr/>
        </p:nvSpPr>
        <p:spPr>
          <a:xfrm>
            <a:off x="6684851" y="1883510"/>
            <a:ext cx="1778039" cy="108150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株主</a:t>
            </a:r>
            <a:endParaRPr kumimoji="1" lang="en-US" altLang="ja-JP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資本主義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C3CE1EF-5DD7-4A32-BCE6-405CA34D468D}"/>
              </a:ext>
            </a:extLst>
          </p:cNvPr>
          <p:cNvSpPr txBox="1"/>
          <p:nvPr/>
        </p:nvSpPr>
        <p:spPr>
          <a:xfrm>
            <a:off x="681110" y="5133436"/>
            <a:ext cx="269817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アジア</a:t>
            </a:r>
            <a:endParaRPr kumimoji="1" lang="en-US" altLang="ja-JP" sz="2800" dirty="0">
              <a:latin typeface="Segoe UI" panose="020B0502040204020203" pitchFamily="34" charset="0"/>
              <a:ea typeface="メイリオ" panose="020B0604030504040204" pitchFamily="50" charset="-128"/>
            </a:endParaRPr>
          </a:p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ラテンアメリカ</a:t>
            </a:r>
            <a:endParaRPr kumimoji="1" lang="en-US" altLang="ja-JP" sz="2800" dirty="0">
              <a:latin typeface="Segoe UI" panose="020B0502040204020203" pitchFamily="34" charset="0"/>
              <a:ea typeface="メイリオ" panose="020B0604030504040204" pitchFamily="50" charset="-128"/>
            </a:endParaRPr>
          </a:p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アラブ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4127A42-BB7E-4196-87B9-9CE1FD94E3D8}"/>
              </a:ext>
            </a:extLst>
          </p:cNvPr>
          <p:cNvSpPr txBox="1"/>
          <p:nvPr/>
        </p:nvSpPr>
        <p:spPr>
          <a:xfrm>
            <a:off x="4793684" y="5410553"/>
            <a:ext cx="16209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西欧諸国</a:t>
            </a:r>
            <a:endParaRPr kumimoji="1" lang="en-US" altLang="ja-JP" sz="2800" dirty="0">
              <a:latin typeface="Segoe UI" panose="020B0502040204020203" pitchFamily="34" charset="0"/>
              <a:ea typeface="メイリオ" panose="020B0604030504040204" pitchFamily="50" charset="-128"/>
            </a:endParaRPr>
          </a:p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日本</a:t>
            </a:r>
          </a:p>
        </p:txBody>
      </p:sp>
    </p:spTree>
    <p:extLst>
      <p:ext uri="{BB962C8B-B14F-4D97-AF65-F5344CB8AC3E}">
        <p14:creationId xmlns:p14="http://schemas.microsoft.com/office/powerpoint/2010/main" val="455293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107</Words>
  <Application>Microsoft Office PowerPoint</Application>
  <PresentationFormat>画面に合わせる (4:3)</PresentationFormat>
  <Paragraphs>57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メイリオ</vt:lpstr>
      <vt:lpstr>Arial</vt:lpstr>
      <vt:lpstr>Calibri</vt:lpstr>
      <vt:lpstr>Calibri Light</vt:lpstr>
      <vt:lpstr>Segoe UI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飯島高雄</dc:creator>
  <cp:lastModifiedBy>飯島高雄</cp:lastModifiedBy>
  <cp:revision>4</cp:revision>
  <dcterms:created xsi:type="dcterms:W3CDTF">2021-09-30T11:48:02Z</dcterms:created>
  <dcterms:modified xsi:type="dcterms:W3CDTF">2021-10-04T02:13:39Z</dcterms:modified>
</cp:coreProperties>
</file>