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40" r:id="rId1"/>
  </p:sldMasterIdLst>
  <p:notesMasterIdLst>
    <p:notesMasterId r:id="rId41"/>
  </p:notesMasterIdLst>
  <p:handoutMasterIdLst>
    <p:handoutMasterId r:id="rId42"/>
  </p:handoutMasterIdLst>
  <p:sldIdLst>
    <p:sldId id="256" r:id="rId2"/>
    <p:sldId id="304" r:id="rId3"/>
    <p:sldId id="283" r:id="rId4"/>
    <p:sldId id="284" r:id="rId5"/>
    <p:sldId id="286" r:id="rId6"/>
    <p:sldId id="285" r:id="rId7"/>
    <p:sldId id="287" r:id="rId8"/>
    <p:sldId id="258" r:id="rId9"/>
    <p:sldId id="293" r:id="rId10"/>
    <p:sldId id="303" r:id="rId11"/>
    <p:sldId id="294" r:id="rId12"/>
    <p:sldId id="261" r:id="rId13"/>
    <p:sldId id="302" r:id="rId14"/>
    <p:sldId id="289" r:id="rId15"/>
    <p:sldId id="290" r:id="rId16"/>
    <p:sldId id="295" r:id="rId17"/>
    <p:sldId id="265" r:id="rId18"/>
    <p:sldId id="271" r:id="rId19"/>
    <p:sldId id="296" r:id="rId20"/>
    <p:sldId id="292" r:id="rId21"/>
    <p:sldId id="301" r:id="rId22"/>
    <p:sldId id="273" r:id="rId23"/>
    <p:sldId id="291" r:id="rId24"/>
    <p:sldId id="274" r:id="rId25"/>
    <p:sldId id="297" r:id="rId26"/>
    <p:sldId id="298" r:id="rId27"/>
    <p:sldId id="299" r:id="rId28"/>
    <p:sldId id="277" r:id="rId29"/>
    <p:sldId id="281" r:id="rId30"/>
    <p:sldId id="300" r:id="rId31"/>
    <p:sldId id="282" r:id="rId32"/>
    <p:sldId id="305" r:id="rId33"/>
    <p:sldId id="307" r:id="rId34"/>
    <p:sldId id="308" r:id="rId35"/>
    <p:sldId id="257" r:id="rId36"/>
    <p:sldId id="309" r:id="rId37"/>
    <p:sldId id="272" r:id="rId38"/>
    <p:sldId id="306" r:id="rId39"/>
    <p:sldId id="276" r:id="rId40"/>
  </p:sld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敬之 白波瀬" initials="敬之" lastIdx="2" clrIdx="0">
    <p:extLst>
      <p:ext uri="{19B8F6BF-5375-455C-9EA6-DF929625EA0E}">
        <p15:presenceInfo xmlns:p15="http://schemas.microsoft.com/office/powerpoint/2012/main" userId="926f734ef8eab4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9" autoAdjust="0"/>
    <p:restoredTop sz="83403" autoAdjust="0"/>
  </p:normalViewPr>
  <p:slideViewPr>
    <p:cSldViewPr snapToGrid="0">
      <p:cViewPr varScale="1">
        <p:scale>
          <a:sx n="53" d="100"/>
          <a:sy n="53" d="100"/>
        </p:scale>
        <p:origin x="45" y="53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39A5854E-3BB6-4889-9A78-198EE5F000D8}" type="datetimeFigureOut">
              <a:rPr kumimoji="1" lang="ja-JP" altLang="en-US" smtClean="0"/>
              <a:t>2019/3/6</a:t>
            </a:fld>
            <a:endParaRPr kumimoji="1" lang="ja-JP" altLang="en-US"/>
          </a:p>
        </p:txBody>
      </p:sp>
      <p:sp>
        <p:nvSpPr>
          <p:cNvPr id="4" name="フッター プレースホルダー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513006D8-4D8D-41A3-B145-53D5471AB5B3}" type="slidenum">
              <a:rPr kumimoji="1" lang="ja-JP" altLang="en-US" smtClean="0"/>
              <a:t>‹#›</a:t>
            </a:fld>
            <a:endParaRPr kumimoji="1" lang="ja-JP" altLang="en-US"/>
          </a:p>
        </p:txBody>
      </p:sp>
    </p:spTree>
    <p:extLst>
      <p:ext uri="{BB962C8B-B14F-4D97-AF65-F5344CB8AC3E}">
        <p14:creationId xmlns:p14="http://schemas.microsoft.com/office/powerpoint/2010/main" val="23350781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29F05833-4501-48A0-BD28-D6AA22B6445C}" type="datetimeFigureOut">
              <a:rPr kumimoji="1" lang="ja-JP" altLang="en-US" smtClean="0"/>
              <a:t>2019/3/6</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1AC26C77-7CB7-4CDA-BF00-9C5188F9B1A3}" type="slidenum">
              <a:rPr kumimoji="1" lang="ja-JP" altLang="en-US" smtClean="0"/>
              <a:t>‹#›</a:t>
            </a:fld>
            <a:endParaRPr kumimoji="1" lang="ja-JP" altLang="en-US"/>
          </a:p>
        </p:txBody>
      </p:sp>
    </p:spTree>
    <p:extLst>
      <p:ext uri="{BB962C8B-B14F-4D97-AF65-F5344CB8AC3E}">
        <p14:creationId xmlns:p14="http://schemas.microsoft.com/office/powerpoint/2010/main" val="8418356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共通軸交換によるグループアイデア発想について永井研究室の白波瀬敬之が発表します．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0</a:t>
            </a:fld>
            <a:endParaRPr kumimoji="1" lang="ja-JP" altLang="en-US"/>
          </a:p>
        </p:txBody>
      </p:sp>
    </p:spTree>
    <p:extLst>
      <p:ext uri="{BB962C8B-B14F-4D97-AF65-F5344CB8AC3E}">
        <p14:creationId xmlns:p14="http://schemas.microsoft.com/office/powerpoint/2010/main" val="264283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提案法である軸交換によるアイデア発想について紹介します．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9</a:t>
            </a:fld>
            <a:endParaRPr kumimoji="1" lang="ja-JP" altLang="en-US"/>
          </a:p>
        </p:txBody>
      </p:sp>
    </p:spTree>
    <p:extLst>
      <p:ext uri="{BB962C8B-B14F-4D97-AF65-F5344CB8AC3E}">
        <p14:creationId xmlns:p14="http://schemas.microsoft.com/office/powerpoint/2010/main" val="2655162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本研究の目的です．</a:t>
            </a:r>
            <a:endParaRPr lang="en-US" altLang="ja-JP" sz="1200" dirty="0" smtClean="0">
              <a:latin typeface="メイリオ" panose="020B0604030504040204" pitchFamily="50" charset="-128"/>
              <a:ea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rPr>
              <a:t>「</a:t>
            </a:r>
            <a:r>
              <a:rPr lang="ja-JP" altLang="ja-JP" sz="1200" dirty="0" smtClean="0">
                <a:latin typeface="メイリオ" panose="020B0604030504040204" pitchFamily="50" charset="-128"/>
                <a:ea typeface="メイリオ" panose="020B0604030504040204" pitchFamily="50" charset="-128"/>
              </a:rPr>
              <a:t>共通点を探す」という誰もが</a:t>
            </a:r>
            <a:r>
              <a:rPr lang="ja-JP" altLang="ja-JP" sz="1200" dirty="0" smtClean="0">
                <a:solidFill>
                  <a:srgbClr val="FF0000"/>
                </a:solidFill>
                <a:latin typeface="メイリオ" panose="020B0604030504040204" pitchFamily="50" charset="-128"/>
                <a:ea typeface="メイリオ" panose="020B0604030504040204" pitchFamily="50" charset="-128"/>
              </a:rPr>
              <a:t>日常的に使っている考え方</a:t>
            </a:r>
            <a:r>
              <a:rPr lang="ja-JP" altLang="ja-JP" sz="1200" dirty="0" smtClean="0">
                <a:latin typeface="メイリオ" panose="020B0604030504040204" pitchFamily="50" charset="-128"/>
                <a:ea typeface="メイリオ" panose="020B0604030504040204" pitchFamily="50" charset="-128"/>
              </a:rPr>
              <a:t>を利用してアイデア発想を行う</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ja-JP" sz="1200" dirty="0" smtClean="0">
                <a:latin typeface="メイリオ" panose="020B0604030504040204" pitchFamily="50" charset="-128"/>
                <a:ea typeface="メイリオ" panose="020B0604030504040204" pitchFamily="50" charset="-128"/>
              </a:rPr>
              <a:t>発想法を</a:t>
            </a:r>
            <a:r>
              <a:rPr lang="ja-JP" altLang="ja-JP" sz="1200" dirty="0" smtClean="0">
                <a:solidFill>
                  <a:srgbClr val="FF0000"/>
                </a:solidFill>
                <a:latin typeface="メイリオ" panose="020B0604030504040204" pitchFamily="50" charset="-128"/>
                <a:ea typeface="メイリオ" panose="020B0604030504040204" pitchFamily="50" charset="-128"/>
              </a:rPr>
              <a:t>躊躇する要素を低減</a:t>
            </a:r>
            <a:r>
              <a:rPr lang="ja-JP" altLang="en-US" sz="1200" dirty="0" smtClean="0">
                <a:solidFill>
                  <a:srgbClr val="FF0000"/>
                </a:solidFill>
                <a:latin typeface="メイリオ" panose="020B0604030504040204" pitchFamily="50" charset="-128"/>
                <a:ea typeface="メイリオ" panose="020B0604030504040204" pitchFamily="50" charset="-128"/>
              </a:rPr>
              <a:t>できると考えます．</a:t>
            </a:r>
            <a:endParaRPr lang="en-US" altLang="ja-JP" sz="1200" dirty="0" smtClean="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背景で類似性に関しても人それぞれの捉え方があると述べましたが，</a:t>
            </a:r>
            <a:endParaRPr lang="en-US" altLang="ja-JP" sz="1200" dirty="0" smtClean="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実際にアイデア発想を行い，共通軸</a:t>
            </a:r>
            <a:r>
              <a:rPr lang="ja-JP" altLang="ja-JP" sz="1200" dirty="0" smtClean="0">
                <a:latin typeface="メイリオ" panose="020B0604030504040204" pitchFamily="50" charset="-128"/>
                <a:ea typeface="メイリオ" panose="020B0604030504040204" pitchFamily="50" charset="-128"/>
              </a:rPr>
              <a:t>を比較することで発想者の視点の多様性を明らかに</a:t>
            </a:r>
            <a:r>
              <a:rPr lang="ja-JP" altLang="en-US" sz="1200" dirty="0" smtClean="0">
                <a:latin typeface="メイリオ" panose="020B0604030504040204" pitchFamily="50" charset="-128"/>
                <a:ea typeface="メイリオ" panose="020B0604030504040204" pitchFamily="50" charset="-128"/>
              </a:rPr>
              <a:t>します．</a:t>
            </a:r>
            <a:endParaRPr lang="en-US" altLang="ja-JP" sz="1200" dirty="0" smtClean="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latin typeface="メイリオ" panose="020B0604030504040204" pitchFamily="50" charset="-128"/>
                <a:ea typeface="メイリオ" panose="020B0604030504040204" pitchFamily="50" charset="-128"/>
              </a:rPr>
              <a:t>arkman,A.B.&amp;</a:t>
            </a:r>
            <a:r>
              <a:rPr lang="en-US" altLang="ja-JP" sz="1200" dirty="0" err="1" smtClean="0">
                <a:latin typeface="メイリオ" panose="020B0604030504040204" pitchFamily="50" charset="-128"/>
                <a:ea typeface="メイリオ" panose="020B0604030504040204" pitchFamily="50" charset="-128"/>
              </a:rPr>
              <a:t>Gentner,D</a:t>
            </a:r>
            <a:r>
              <a:rPr lang="en-US" altLang="ja-JP" sz="1200" dirty="0" smtClean="0">
                <a:latin typeface="メイリオ" panose="020B0604030504040204" pitchFamily="50" charset="-128"/>
                <a:ea typeface="メイリオ" panose="020B0604030504040204" pitchFamily="50" charset="-128"/>
              </a:rPr>
              <a:t>.(1993a).Splitting the </a:t>
            </a:r>
            <a:r>
              <a:rPr lang="en-US" altLang="ja-JP" sz="1200" dirty="0" err="1" smtClean="0">
                <a:latin typeface="メイリオ" panose="020B0604030504040204" pitchFamily="50" charset="-128"/>
                <a:ea typeface="メイリオ" panose="020B0604030504040204" pitchFamily="50" charset="-128"/>
              </a:rPr>
              <a:t>deferences:A</a:t>
            </a:r>
            <a:r>
              <a:rPr lang="en-US" altLang="ja-JP" sz="1200" dirty="0" smtClean="0">
                <a:latin typeface="メイリオ" panose="020B0604030504040204" pitchFamily="50" charset="-128"/>
                <a:ea typeface="メイリオ" panose="020B0604030504040204" pitchFamily="50" charset="-128"/>
              </a:rPr>
              <a:t> structural alignment view of similarity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10</a:t>
            </a:fld>
            <a:endParaRPr kumimoji="1" lang="ja-JP" altLang="en-US"/>
          </a:p>
        </p:txBody>
      </p:sp>
    </p:spTree>
    <p:extLst>
      <p:ext uri="{BB962C8B-B14F-4D97-AF65-F5344CB8AC3E}">
        <p14:creationId xmlns:p14="http://schemas.microsoft.com/office/powerpoint/2010/main" val="247107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sz="1200" dirty="0" smtClean="0">
                <a:latin typeface="メイリオ" panose="020B0604030504040204" pitchFamily="50" charset="-128"/>
                <a:ea typeface="メイリオ" panose="020B0604030504040204" pitchFamily="50" charset="-128"/>
              </a:rPr>
              <a:t>主観的評価では，</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　幅広い視点からアイデア発想及び今まで思いつかなかったアイデアの創造が実現できたかを調査します．</a:t>
            </a:r>
            <a:endParaRPr kumimoji="1" lang="en-US" altLang="ja-JP" sz="1200" dirty="0" smtClean="0">
              <a:latin typeface="メイリオ" panose="020B0604030504040204" pitchFamily="50" charset="-128"/>
              <a:ea typeface="メイリオ" panose="020B0604030504040204" pitchFamily="50" charset="-128"/>
            </a:endParaRPr>
          </a:p>
          <a:p>
            <a:pPr marL="0" indent="0">
              <a:buNone/>
            </a:pPr>
            <a:r>
              <a:rPr kumimoji="1" lang="ja-JP" altLang="en-US" sz="1200" dirty="0" smtClean="0">
                <a:latin typeface="メイリオ" panose="020B0604030504040204" pitchFamily="50" charset="-128"/>
                <a:ea typeface="メイリオ" panose="020B0604030504040204" pitchFamily="50" charset="-128"/>
              </a:rPr>
              <a:t>・多数の共通軸</a:t>
            </a:r>
            <a:r>
              <a:rPr lang="ja-JP" altLang="en-US" sz="1200" dirty="0" smtClean="0">
                <a:latin typeface="メイリオ" panose="020B0604030504040204" pitchFamily="50" charset="-128"/>
                <a:ea typeface="メイリオ" panose="020B0604030504040204" pitchFamily="50" charset="-128"/>
              </a:rPr>
              <a:t>を創出⇒多視点からの</a:t>
            </a:r>
            <a:r>
              <a:rPr kumimoji="1" lang="ja-JP" altLang="en-US" sz="1200" dirty="0" smtClean="0">
                <a:latin typeface="メイリオ" panose="020B0604030504040204" pitchFamily="50" charset="-128"/>
                <a:ea typeface="メイリオ" panose="020B0604030504040204" pitchFamily="50" charset="-128"/>
              </a:rPr>
              <a:t>発想⇒</a:t>
            </a:r>
            <a:r>
              <a:rPr kumimoji="1" lang="ja-JP" altLang="en-US" sz="1200" dirty="0" smtClean="0">
                <a:solidFill>
                  <a:srgbClr val="FF0000"/>
                </a:solidFill>
                <a:latin typeface="メイリオ" panose="020B0604030504040204" pitchFamily="50" charset="-128"/>
                <a:ea typeface="メイリオ" panose="020B0604030504040204" pitchFamily="50" charset="-128"/>
              </a:rPr>
              <a:t>柔軟性指標の向上</a:t>
            </a:r>
            <a:endParaRPr lang="en-US" altLang="ja-JP" sz="1200" dirty="0" smtClean="0">
              <a:solidFill>
                <a:srgbClr val="FF0000"/>
              </a:solidFill>
              <a:latin typeface="メイリオ" panose="020B0604030504040204" pitchFamily="50" charset="-128"/>
              <a:ea typeface="メイリオ" panose="020B0604030504040204" pitchFamily="50" charset="-128"/>
            </a:endParaRPr>
          </a:p>
          <a:p>
            <a:pPr marL="0" indent="0">
              <a:buNone/>
            </a:pPr>
            <a:r>
              <a:rPr kumimoji="1" lang="ja-JP" altLang="en-US" sz="1200" dirty="0" smtClean="0">
                <a:latin typeface="メイリオ" panose="020B0604030504040204" pitchFamily="50" charset="-128"/>
                <a:ea typeface="メイリオ" panose="020B0604030504040204" pitchFamily="50" charset="-128"/>
              </a:rPr>
              <a:t>・軸の組み合わせ⇒新しいアイデア⇒</a:t>
            </a:r>
            <a:r>
              <a:rPr kumimoji="1" lang="ja-JP" altLang="en-US" sz="1200" dirty="0" smtClean="0">
                <a:solidFill>
                  <a:srgbClr val="FF0000"/>
                </a:solidFill>
                <a:latin typeface="メイリオ" panose="020B0604030504040204" pitchFamily="50" charset="-128"/>
                <a:ea typeface="メイリオ" panose="020B0604030504040204" pitchFamily="50" charset="-128"/>
              </a:rPr>
              <a:t>新規性指標の向上</a:t>
            </a:r>
            <a:endParaRPr lang="en-US" altLang="ja-JP" sz="1200" dirty="0" smtClean="0">
              <a:solidFill>
                <a:srgbClr val="FF0000"/>
              </a:solidFill>
              <a:latin typeface="メイリオ" panose="020B0604030504040204" pitchFamily="50" charset="-128"/>
              <a:ea typeface="メイリオ" panose="020B0604030504040204" pitchFamily="50" charset="-128"/>
            </a:endParaRPr>
          </a:p>
          <a:p>
            <a:r>
              <a:rPr kumimoji="1" lang="ja-JP" altLang="en-US" dirty="0" smtClean="0"/>
              <a:t>が実現できるという仮説のもと本実験を行いました．</a:t>
            </a:r>
            <a:endParaRPr kumimoji="1" lang="en-US" altLang="ja-JP" dirty="0" smtClean="0"/>
          </a:p>
          <a:p>
            <a:endParaRPr kumimoji="1" lang="en-US" altLang="ja-JP" dirty="0" smtClean="0"/>
          </a:p>
          <a:p>
            <a:r>
              <a:rPr kumimoji="1" lang="ja-JP" altLang="en-US" dirty="0" smtClean="0"/>
              <a:t>また，アイデア評価では，アイデアの質が向上したのかを調査します．</a:t>
            </a:r>
            <a:endParaRPr kumimoji="1" lang="en-US" altLang="ja-JP" dirty="0" smtClean="0"/>
          </a:p>
          <a:p>
            <a:endParaRPr kumimoji="1" lang="en-US" altLang="ja-JP" dirty="0" smtClean="0"/>
          </a:p>
          <a:p>
            <a:endParaRPr kumimoji="1" lang="en-US" altLang="ja-JP" dirty="0" smtClean="0"/>
          </a:p>
          <a:p>
            <a:r>
              <a:rPr kumimoji="1" lang="ja-JP" altLang="en-US" dirty="0" smtClean="0"/>
              <a:t>柔軟性指標を向上させる意義は，背景で示した．</a:t>
            </a:r>
            <a:endParaRPr kumimoji="1" lang="en-US" altLang="ja-JP" dirty="0" smtClean="0"/>
          </a:p>
          <a:p>
            <a:r>
              <a:rPr kumimoji="1" lang="ja-JP" altLang="en-US" dirty="0" smtClean="0"/>
              <a:t>ただ，定義は本当に一緒なのか？ちゃんと論文読み返す．</a:t>
            </a:r>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11</a:t>
            </a:fld>
            <a:endParaRPr kumimoji="1" lang="ja-JP" altLang="en-US"/>
          </a:p>
        </p:txBody>
      </p:sp>
    </p:spTree>
    <p:extLst>
      <p:ext uri="{BB962C8B-B14F-4D97-AF65-F5344CB8AC3E}">
        <p14:creationId xmlns:p14="http://schemas.microsoft.com/office/powerpoint/2010/main" val="3393742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共通軸交換による</a:t>
            </a:r>
            <a:endParaRPr kumimoji="1" lang="en-US" altLang="ja-JP" dirty="0" smtClean="0"/>
          </a:p>
          <a:p>
            <a:r>
              <a:rPr kumimoji="1" lang="ja-JP" altLang="en-US" dirty="0" smtClean="0"/>
              <a:t>アイデア発想法を使用して予備実験を行いました．</a:t>
            </a:r>
            <a:endParaRPr kumimoji="1" lang="en-US" altLang="ja-JP" dirty="0" smtClean="0"/>
          </a:p>
          <a:p>
            <a:pPr marL="0" indent="0">
              <a:buNone/>
            </a:pPr>
            <a:r>
              <a:rPr kumimoji="1" lang="ja-JP" altLang="en-US" sz="1200" dirty="0" smtClean="0">
                <a:latin typeface="メイリオ" panose="020B0604030504040204" pitchFamily="50" charset="-128"/>
                <a:ea typeface="メイリオ" panose="020B0604030504040204" pitchFamily="50" charset="-128"/>
              </a:rPr>
              <a:t>ブレインライティングと比較して，</a:t>
            </a:r>
            <a:endParaRPr kumimoji="1" lang="en-US" altLang="ja-JP" sz="1200" dirty="0" smtClean="0">
              <a:latin typeface="メイリオ" panose="020B0604030504040204" pitchFamily="50" charset="-128"/>
              <a:ea typeface="メイリオ" panose="020B0604030504040204" pitchFamily="50" charset="-128"/>
            </a:endParaRPr>
          </a:p>
          <a:p>
            <a:pPr marL="0" indent="0">
              <a:buNone/>
            </a:pPr>
            <a:r>
              <a:rPr kumimoji="1" lang="ja-JP" altLang="en-US" sz="1200" dirty="0" smtClean="0">
                <a:latin typeface="メイリオ" panose="020B0604030504040204" pitchFamily="50" charset="-128"/>
                <a:ea typeface="メイリオ" panose="020B0604030504040204" pitchFamily="50" charset="-128"/>
              </a:rPr>
              <a:t>共通軸によるアイデア発想を紙ベースで行い，</a:t>
            </a:r>
            <a:endParaRPr kumimoji="1" lang="en-US" altLang="ja-JP" sz="1200" dirty="0" smtClean="0">
              <a:latin typeface="メイリオ" panose="020B0604030504040204" pitchFamily="50" charset="-128"/>
              <a:ea typeface="メイリオ" panose="020B0604030504040204" pitchFamily="50" charset="-128"/>
            </a:endParaRPr>
          </a:p>
          <a:p>
            <a:pPr marL="0" indent="0">
              <a:buNone/>
            </a:pPr>
            <a:r>
              <a:rPr kumimoji="1" lang="ja-JP" altLang="en-US" sz="1200" dirty="0" smtClean="0">
                <a:latin typeface="メイリオ" panose="020B0604030504040204" pitchFamily="50" charset="-128"/>
                <a:ea typeface="メイリオ" panose="020B0604030504040204" pitchFamily="50" charset="-128"/>
              </a:rPr>
              <a:t>アンケート調査で有効性と欠点を明らかにしました．</a:t>
            </a:r>
            <a:endParaRPr kumimoji="1" lang="en-US" altLang="ja-JP" sz="1200" dirty="0" smtClean="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12</a:t>
            </a:fld>
            <a:endParaRPr kumimoji="1" lang="ja-JP" altLang="en-US"/>
          </a:p>
        </p:txBody>
      </p:sp>
    </p:spTree>
    <p:extLst>
      <p:ext uri="{BB962C8B-B14F-4D97-AF65-F5344CB8AC3E}">
        <p14:creationId xmlns:p14="http://schemas.microsoft.com/office/powerpoint/2010/main" val="1205747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予備実験の問題点として，</a:t>
            </a:r>
            <a:endParaRPr kumimoji="1" lang="en-US" altLang="ja-JP" dirty="0" smtClean="0"/>
          </a:p>
          <a:p>
            <a:pPr marL="0" indent="0">
              <a:buNone/>
            </a:pPr>
            <a:r>
              <a:rPr lang="ja-JP" altLang="ja-JP" sz="1200" dirty="0" smtClean="0">
                <a:latin typeface="メイリオ" panose="020B0604030504040204" pitchFamily="50" charset="-128"/>
                <a:ea typeface="メイリオ" panose="020B0604030504040204" pitchFamily="50" charset="-128"/>
              </a:rPr>
              <a:t>・時間や手間がかかる．</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ja-JP" sz="1200" dirty="0" smtClean="0">
                <a:latin typeface="メイリオ" panose="020B0604030504040204" pitchFamily="50" charset="-128"/>
                <a:ea typeface="メイリオ" panose="020B0604030504040204" pitchFamily="50" charset="-128"/>
              </a:rPr>
              <a:t>・共通点に同じものが多い</a:t>
            </a:r>
            <a:r>
              <a:rPr lang="ja-JP" altLang="en-US" sz="1200" dirty="0" smtClean="0">
                <a:latin typeface="メイリオ" panose="020B0604030504040204" pitchFamily="50" charset="-128"/>
                <a:ea typeface="メイリオ" panose="020B0604030504040204" pitchFamily="50" charset="-128"/>
              </a:rPr>
              <a:t>．</a:t>
            </a:r>
            <a:r>
              <a:rPr kumimoji="1" lang="ja-JP" altLang="en-US" sz="1200" dirty="0" smtClean="0">
                <a:latin typeface="+mn-lt"/>
                <a:ea typeface="+mn-ea"/>
              </a:rPr>
              <a:t>という結果がみられました．</a:t>
            </a:r>
            <a:endParaRPr kumimoji="1" lang="en-US" altLang="ja-JP" sz="1200" dirty="0" smtClean="0">
              <a:latin typeface="+mn-lt"/>
              <a:ea typeface="+mn-ea"/>
            </a:endParaRPr>
          </a:p>
          <a:p>
            <a:pPr marL="0" indent="0">
              <a:buNone/>
            </a:pPr>
            <a:endParaRPr kumimoji="1" lang="en-US" altLang="ja-JP" sz="1200" dirty="0" smtClean="0">
              <a:latin typeface="+mn-lt"/>
              <a:ea typeface="+mn-ea"/>
            </a:endParaRPr>
          </a:p>
          <a:p>
            <a:pPr marL="0" indent="0">
              <a:buNone/>
            </a:pPr>
            <a:r>
              <a:rPr lang="ja-JP" altLang="en-US" sz="1200" dirty="0" smtClean="0">
                <a:latin typeface="メイリオ" panose="020B0604030504040204" pitchFamily="50" charset="-128"/>
                <a:ea typeface="メイリオ" panose="020B0604030504040204" pitchFamily="50" charset="-128"/>
              </a:rPr>
              <a:t>この問題を解決するために，</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リアルタイム分散環境チャットシステムを構築します</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リアルタイム更新により，軸やアイデアの重複をなくす．</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分散環境での意見交流が可能になる．という利点がいります．</a:t>
            </a:r>
            <a:endParaRPr lang="en-US" altLang="ja-JP" sz="1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13</a:t>
            </a:fld>
            <a:endParaRPr kumimoji="1" lang="ja-JP" altLang="en-US"/>
          </a:p>
        </p:txBody>
      </p:sp>
    </p:spTree>
    <p:extLst>
      <p:ext uri="{BB962C8B-B14F-4D97-AF65-F5344CB8AC3E}">
        <p14:creationId xmlns:p14="http://schemas.microsoft.com/office/powerpoint/2010/main" val="2463823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続いて構築したシステムについて紹介します．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第</a:t>
            </a:r>
            <a:r>
              <a:rPr lang="en-US" altLang="ja-JP" sz="1200" dirty="0" smtClean="0"/>
              <a:t>1</a:t>
            </a:r>
            <a:r>
              <a:rPr lang="ja-JP" altLang="en-US" sz="1200" dirty="0" smtClean="0"/>
              <a:t>フェーズでは，アイデアを投稿してくださいと書かれている画面に，</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dirty="0" smtClean="0"/>
              <a:t>与えたテーマに関するアイデアをひたすら入力</a:t>
            </a:r>
            <a:r>
              <a:rPr lang="ja-JP" altLang="en-US" sz="1200" dirty="0" smtClean="0"/>
              <a:t>します．</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第</a:t>
            </a:r>
            <a:r>
              <a:rPr kumimoji="1" lang="en-US" altLang="ja-JP" sz="1200" dirty="0" smtClean="0"/>
              <a:t>2</a:t>
            </a:r>
            <a:r>
              <a:rPr kumimoji="1" lang="ja-JP" altLang="en-US" sz="1200" dirty="0" smtClean="0"/>
              <a:t>フェーズでは，</a:t>
            </a:r>
            <a:r>
              <a:rPr lang="ja-JP" altLang="ja-JP" sz="1200" dirty="0" smtClean="0"/>
              <a:t>第</a:t>
            </a:r>
            <a:r>
              <a:rPr lang="en-US" altLang="ja-JP" sz="1200" dirty="0" smtClean="0"/>
              <a:t>1</a:t>
            </a:r>
            <a:r>
              <a:rPr lang="ja-JP" altLang="ja-JP" sz="1200" dirty="0" smtClean="0"/>
              <a:t>フェーズで出たアイデアの共通点をシステム右画面へ入力</a:t>
            </a:r>
            <a:r>
              <a:rPr lang="ja-JP" altLang="en-US" sz="1200" dirty="0" smtClean="0"/>
              <a:t>します．</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第</a:t>
            </a:r>
            <a:r>
              <a:rPr kumimoji="1" lang="en-US" altLang="ja-JP" sz="1200" dirty="0" smtClean="0"/>
              <a:t>3</a:t>
            </a:r>
            <a:r>
              <a:rPr kumimoji="1" lang="ja-JP" altLang="en-US" sz="1200" dirty="0" smtClean="0"/>
              <a:t>フェーズのでは，</a:t>
            </a:r>
            <a:r>
              <a:rPr lang="ja-JP" altLang="ja-JP" sz="1200" dirty="0" smtClean="0"/>
              <a:t>第</a:t>
            </a:r>
            <a:r>
              <a:rPr lang="en-US" altLang="ja-JP" sz="1200" dirty="0" smtClean="0"/>
              <a:t>2</a:t>
            </a:r>
            <a:r>
              <a:rPr lang="ja-JP" altLang="ja-JP" sz="1200" dirty="0" smtClean="0"/>
              <a:t>フェーズで出た共通点を参考にアイデア発想</a:t>
            </a:r>
            <a:r>
              <a:rPr lang="ja-JP" altLang="en-US" sz="1200" dirty="0" smtClean="0"/>
              <a:t>します</a:t>
            </a:r>
            <a:r>
              <a:rPr lang="ja-JP" altLang="ja-JP" sz="1200" dirty="0" smtClean="0"/>
              <a:t>．</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dirty="0" smtClean="0"/>
              <a:t>複数の共通点を用いて新たなアイデアを発想することも可能</a:t>
            </a:r>
            <a:r>
              <a:rPr lang="ja-JP" altLang="en-US" sz="1200" dirty="0" smtClean="0"/>
              <a:t>としました．</a:t>
            </a:r>
            <a:endParaRPr kumimoji="1" lang="ja-JP" alt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14</a:t>
            </a:fld>
            <a:endParaRPr kumimoji="1" lang="ja-JP" altLang="en-US"/>
          </a:p>
        </p:txBody>
      </p:sp>
    </p:spTree>
    <p:extLst>
      <p:ext uri="{BB962C8B-B14F-4D97-AF65-F5344CB8AC3E}">
        <p14:creationId xmlns:p14="http://schemas.microsoft.com/office/powerpoint/2010/main" val="2914270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続いて実験概要についてです</a:t>
            </a:r>
            <a:endParaRPr kumimoji="1" lang="en-US" altLang="ja-JP" dirty="0" smtClean="0"/>
          </a:p>
          <a:p>
            <a:r>
              <a:rPr lang="en-US" altLang="ja-JP" sz="1200" dirty="0" smtClean="0">
                <a:latin typeface="+mn-ea"/>
              </a:rPr>
              <a:t>1</a:t>
            </a:r>
            <a:r>
              <a:rPr lang="ja-JP" altLang="en-US" sz="1200" dirty="0" smtClean="0">
                <a:latin typeface="+mn-ea"/>
              </a:rPr>
              <a:t>グループ</a:t>
            </a:r>
            <a:r>
              <a:rPr lang="en-US" altLang="ja-JP" sz="1200" dirty="0" smtClean="0">
                <a:latin typeface="+mn-ea"/>
              </a:rPr>
              <a:t>4</a:t>
            </a:r>
            <a:r>
              <a:rPr lang="ja-JP" altLang="en-US" sz="1200" dirty="0" smtClean="0">
                <a:latin typeface="+mn-ea"/>
              </a:rPr>
              <a:t>人，</a:t>
            </a:r>
            <a:r>
              <a:rPr lang="en-US" altLang="ja-JP" sz="1200" dirty="0" smtClean="0">
                <a:latin typeface="+mn-ea"/>
              </a:rPr>
              <a:t>6</a:t>
            </a:r>
            <a:r>
              <a:rPr lang="ja-JP" altLang="en-US" sz="1200" dirty="0" smtClean="0">
                <a:latin typeface="+mn-ea"/>
              </a:rPr>
              <a:t>グループでアイデア創造活動</a:t>
            </a:r>
            <a:endParaRPr lang="en-US" altLang="ja-JP" sz="1200" dirty="0" smtClean="0">
              <a:latin typeface="+mn-ea"/>
            </a:endParaRPr>
          </a:p>
          <a:p>
            <a:r>
              <a:rPr lang="ja-JP" altLang="en-US" sz="1200" dirty="0" smtClean="0">
                <a:latin typeface="+mn-ea"/>
              </a:rPr>
              <a:t>各グループ</a:t>
            </a:r>
            <a:r>
              <a:rPr lang="en-US" altLang="ja-JP" sz="1200" dirty="0" smtClean="0">
                <a:latin typeface="+mn-ea"/>
              </a:rPr>
              <a:t>30</a:t>
            </a:r>
            <a:r>
              <a:rPr lang="ja-JP" altLang="en-US" sz="1200" dirty="0" smtClean="0">
                <a:latin typeface="+mn-ea"/>
              </a:rPr>
              <a:t>分</a:t>
            </a:r>
            <a:r>
              <a:rPr lang="en-US" altLang="ja-JP" sz="1200" dirty="0" smtClean="0">
                <a:latin typeface="+mn-ea"/>
              </a:rPr>
              <a:t>×2</a:t>
            </a:r>
            <a:r>
              <a:rPr lang="ja-JP" altLang="en-US" sz="1200" dirty="0" smtClean="0">
                <a:latin typeface="+mn-ea"/>
              </a:rPr>
              <a:t>回，（提案法と電子ブレインストーミング）の発想活動を行い，</a:t>
            </a:r>
            <a:endParaRPr lang="en-US" altLang="ja-JP" sz="1200" dirty="0" smtClean="0">
              <a:latin typeface="+mn-ea"/>
            </a:endParaRPr>
          </a:p>
          <a:p>
            <a:r>
              <a:rPr lang="ja-JP" altLang="en-US" sz="1200" dirty="0" smtClean="0">
                <a:latin typeface="+mn-ea"/>
              </a:rPr>
              <a:t>アイデア創出活動終了後に，アンケート調査という流れで実験を行いました．</a:t>
            </a:r>
            <a:endParaRPr lang="en-US" altLang="ja-JP" sz="1200" dirty="0" smtClean="0">
              <a:latin typeface="+mn-ea"/>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15</a:t>
            </a:fld>
            <a:endParaRPr kumimoji="1" lang="ja-JP" altLang="en-US"/>
          </a:p>
        </p:txBody>
      </p:sp>
    </p:spTree>
    <p:extLst>
      <p:ext uri="{BB962C8B-B14F-4D97-AF65-F5344CB8AC3E}">
        <p14:creationId xmlns:p14="http://schemas.microsoft.com/office/powerpoint/2010/main" val="3187846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smtClean="0"/>
              <a:t>続いて主観的評価の評価方法です．</a:t>
            </a:r>
            <a:endParaRPr kumimoji="1" lang="en-US" altLang="ja-JP" dirty="0" smtClean="0"/>
          </a:p>
          <a:p>
            <a:pPr marL="0" indent="0">
              <a:buNone/>
            </a:pPr>
            <a:r>
              <a:rPr kumimoji="1" lang="ja-JP" altLang="en-US" sz="1200" dirty="0" smtClean="0">
                <a:latin typeface="+mn-ea"/>
              </a:rPr>
              <a:t>各評価基準を</a:t>
            </a:r>
            <a:r>
              <a:rPr kumimoji="1" lang="en-US" altLang="ja-JP" sz="1200" dirty="0" smtClean="0">
                <a:latin typeface="+mn-ea"/>
              </a:rPr>
              <a:t>5</a:t>
            </a:r>
            <a:r>
              <a:rPr kumimoji="1" lang="ja-JP" altLang="en-US" sz="1200" dirty="0" smtClean="0">
                <a:latin typeface="+mn-ea"/>
              </a:rPr>
              <a:t>段階で評価．また，マンホイットニ</a:t>
            </a:r>
            <a:r>
              <a:rPr kumimoji="1" lang="en-US" altLang="ja-JP" sz="1200" dirty="0" smtClean="0">
                <a:latin typeface="+mn-ea"/>
              </a:rPr>
              <a:t>―</a:t>
            </a:r>
            <a:r>
              <a:rPr kumimoji="1" lang="ja-JP" altLang="en-US" sz="1200" dirty="0" smtClean="0">
                <a:latin typeface="+mn-ea"/>
              </a:rPr>
              <a:t>の</a:t>
            </a:r>
            <a:r>
              <a:rPr kumimoji="1" lang="en-US" altLang="ja-JP" sz="1200" dirty="0" smtClean="0">
                <a:latin typeface="+mn-ea"/>
              </a:rPr>
              <a:t>U</a:t>
            </a:r>
            <a:r>
              <a:rPr kumimoji="1" lang="ja-JP" altLang="en-US" sz="1200" dirty="0" smtClean="0">
                <a:latin typeface="+mn-ea"/>
              </a:rPr>
              <a:t>検定を用いました</a:t>
            </a:r>
            <a:r>
              <a:rPr lang="ja-JP" altLang="en-US" sz="1200" dirty="0" smtClean="0">
                <a:latin typeface="+mn-ea"/>
              </a:rPr>
              <a:t>．</a:t>
            </a:r>
            <a:endParaRPr kumimoji="1" lang="en-US" altLang="ja-JP" sz="1200" dirty="0" smtClean="0">
              <a:latin typeface="+mn-ea"/>
            </a:endParaRPr>
          </a:p>
          <a:p>
            <a:pPr marL="0" indent="0">
              <a:buNone/>
            </a:pPr>
            <a:r>
              <a:rPr lang="ja-JP" altLang="en-US" sz="1200" dirty="0" smtClean="0">
                <a:latin typeface="+mn-ea"/>
              </a:rPr>
              <a:t>流暢性・・・「</a:t>
            </a:r>
            <a:r>
              <a:rPr lang="ja-JP" altLang="ja-JP" sz="1200" dirty="0" smtClean="0">
                <a:latin typeface="+mn-ea"/>
              </a:rPr>
              <a:t>アイデアが発想しやすかったか」</a:t>
            </a:r>
            <a:endParaRPr lang="en-US" altLang="ja-JP" sz="1200" dirty="0" smtClean="0">
              <a:latin typeface="+mn-ea"/>
            </a:endParaRPr>
          </a:p>
          <a:p>
            <a:pPr marL="0" indent="0">
              <a:buNone/>
            </a:pPr>
            <a:r>
              <a:rPr lang="ja-JP" altLang="en-US" sz="1200" dirty="0" smtClean="0">
                <a:latin typeface="+mn-ea"/>
              </a:rPr>
              <a:t>柔軟性・・・</a:t>
            </a:r>
            <a:r>
              <a:rPr lang="ja-JP" altLang="ja-JP" sz="1200" dirty="0" smtClean="0">
                <a:latin typeface="+mn-ea"/>
              </a:rPr>
              <a:t>「多様な視点からアイデアを発想できたか」</a:t>
            </a:r>
            <a:endParaRPr kumimoji="1" lang="en-US" altLang="ja-JP" sz="1200" dirty="0" smtClean="0">
              <a:latin typeface="+mn-ea"/>
            </a:endParaRPr>
          </a:p>
          <a:p>
            <a:pPr marL="0" indent="0">
              <a:buNone/>
            </a:pPr>
            <a:r>
              <a:rPr lang="ja-JP" altLang="en-US" sz="1200" dirty="0" smtClean="0">
                <a:latin typeface="+mn-ea"/>
              </a:rPr>
              <a:t>独自性・・・</a:t>
            </a:r>
            <a:r>
              <a:rPr lang="ja-JP" altLang="ja-JP" sz="1200" dirty="0" smtClean="0">
                <a:latin typeface="+mn-ea"/>
              </a:rPr>
              <a:t>「重複しないアイデアを発想できたか」</a:t>
            </a:r>
            <a:endParaRPr lang="en-US" altLang="ja-JP" sz="1200" dirty="0" smtClean="0">
              <a:latin typeface="+mn-ea"/>
            </a:endParaRPr>
          </a:p>
          <a:p>
            <a:pPr marL="0" indent="0">
              <a:buNone/>
            </a:pPr>
            <a:r>
              <a:rPr lang="ja-JP" altLang="en-US" sz="1200" dirty="0" smtClean="0">
                <a:latin typeface="+mn-ea"/>
              </a:rPr>
              <a:t>新規性・・・</a:t>
            </a:r>
            <a:r>
              <a:rPr lang="ja-JP" altLang="ja-JP" sz="1200" dirty="0" smtClean="0">
                <a:latin typeface="+mn-ea"/>
              </a:rPr>
              <a:t>「今までに思いつかなかったアイデアを発想できたか」</a:t>
            </a:r>
            <a:endParaRPr lang="en-US" altLang="ja-JP" sz="1200" dirty="0" smtClean="0">
              <a:latin typeface="+mn-ea"/>
            </a:endParaRPr>
          </a:p>
          <a:p>
            <a:r>
              <a:rPr kumimoji="1" lang="ja-JP" altLang="en-US" sz="1200" dirty="0" smtClean="0">
                <a:latin typeface="+mn-ea"/>
              </a:rPr>
              <a:t>という内容で各指標の質問を設けました．</a:t>
            </a:r>
            <a:endParaRPr kumimoji="1" lang="en-US" altLang="ja-JP" sz="1200" dirty="0" smtClean="0">
              <a:latin typeface="+mn-ea"/>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16</a:t>
            </a:fld>
            <a:endParaRPr kumimoji="1" lang="ja-JP" altLang="en-US"/>
          </a:p>
        </p:txBody>
      </p:sp>
    </p:spTree>
    <p:extLst>
      <p:ext uri="{BB962C8B-B14F-4D97-AF65-F5344CB8AC3E}">
        <p14:creationId xmlns:p14="http://schemas.microsoft.com/office/powerpoint/2010/main" val="2160064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主観的評価の結果です．</a:t>
            </a:r>
            <a:endParaRPr kumimoji="1" lang="en-US" altLang="ja-JP" dirty="0" smtClean="0"/>
          </a:p>
          <a:p>
            <a:r>
              <a:rPr kumimoji="1" lang="ja-JP" altLang="en-US" sz="1200" dirty="0" smtClean="0">
                <a:latin typeface="メイリオ" panose="020B0604030504040204" pitchFamily="50" charset="-128"/>
                <a:ea typeface="メイリオ" panose="020B0604030504040204" pitchFamily="50" charset="-128"/>
              </a:rPr>
              <a:t>新規性・柔軟性の平均値は向上したものの，独自性・流暢性の平均値は低下しました．</a:t>
            </a:r>
            <a:endParaRPr kumimoji="1"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また，柔軟性指標（</a:t>
            </a:r>
            <a:r>
              <a:rPr kumimoji="1" lang="en-US" altLang="ja-JP" sz="1200" dirty="0" smtClean="0">
                <a:latin typeface="メイリオ" panose="020B0604030504040204" pitchFamily="50" charset="-128"/>
                <a:ea typeface="メイリオ" panose="020B0604030504040204" pitchFamily="50" charset="-128"/>
              </a:rPr>
              <a:t>p=0.039 &lt; 0.05)</a:t>
            </a:r>
            <a:r>
              <a:rPr kumimoji="1" lang="ja-JP" altLang="en-US" sz="1200" dirty="0" smtClean="0">
                <a:latin typeface="メイリオ" panose="020B0604030504040204" pitchFamily="50" charset="-128"/>
                <a:ea typeface="メイリオ" panose="020B0604030504040204" pitchFamily="50" charset="-128"/>
              </a:rPr>
              <a:t>で有意差が見られました．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17</a:t>
            </a:fld>
            <a:endParaRPr kumimoji="1" lang="ja-JP" altLang="en-US"/>
          </a:p>
        </p:txBody>
      </p:sp>
    </p:spTree>
    <p:extLst>
      <p:ext uri="{BB962C8B-B14F-4D97-AF65-F5344CB8AC3E}">
        <p14:creationId xmlns:p14="http://schemas.microsoft.com/office/powerpoint/2010/main" val="133058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続いてアンケート理由です．</a:t>
            </a:r>
            <a:endParaRPr kumimoji="1" lang="en-US" altLang="ja-JP" dirty="0" smtClean="0"/>
          </a:p>
          <a:p>
            <a:r>
              <a:rPr kumimoji="1" lang="ja-JP" altLang="en-US" sz="1200" dirty="0" smtClean="0">
                <a:latin typeface="メイリオ" panose="020B0604030504040204" pitchFamily="50" charset="-128"/>
                <a:ea typeface="メイリオ" panose="020B0604030504040204" pitchFamily="50" charset="-128"/>
              </a:rPr>
              <a:t>利点としては</a:t>
            </a:r>
            <a:endParaRPr kumimoji="1" lang="en-US" altLang="ja-JP" sz="1200" dirty="0" smtClean="0">
              <a:latin typeface="メイリオ" panose="020B0604030504040204" pitchFamily="50" charset="-128"/>
              <a:ea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rPr>
              <a:t>・</a:t>
            </a:r>
            <a:r>
              <a:rPr lang="ja-JP" altLang="ja-JP" sz="1200" dirty="0" smtClean="0">
                <a:latin typeface="メイリオ" panose="020B0604030504040204" pitchFamily="50" charset="-128"/>
                <a:ea typeface="メイリオ" panose="020B0604030504040204" pitchFamily="50" charset="-128"/>
              </a:rPr>
              <a:t>共通点を共有することで新しい視点からアイデアを発想することが出来る．</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ja-JP" sz="1200" dirty="0" smtClean="0">
                <a:latin typeface="メイリオ" panose="020B0604030504040204" pitchFamily="50" charset="-128"/>
                <a:ea typeface="メイリオ" panose="020B0604030504040204" pitchFamily="50" charset="-128"/>
              </a:rPr>
              <a:t>・電子ブレインストーミングの方は，アイデアが多くなると把握しづらくなるが，共通軸交換では他者のアイデアが簡略化された状態で自らの発想に取り込みやすい．</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という意見が見られました．</a:t>
            </a:r>
            <a:endParaRPr lang="ja-JP" altLang="ja-JP" sz="1200" dirty="0" smtClean="0">
              <a:latin typeface="メイリオ" panose="020B0604030504040204" pitchFamily="50" charset="-128"/>
              <a:ea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rPr>
              <a:t>欠点としては，</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ja-JP" sz="1200" dirty="0" smtClean="0">
                <a:latin typeface="メイリオ" panose="020B0604030504040204" pitchFamily="50" charset="-128"/>
                <a:ea typeface="メイリオ" panose="020B0604030504040204" pitchFamily="50" charset="-128"/>
              </a:rPr>
              <a:t>・途中で軸設定のフェーズが入るため思考回路が変わり再度アイデアを出すフェーズに戻るとき，頭の切り替えが上手くいかなかった．</a:t>
            </a:r>
          </a:p>
          <a:p>
            <a:pPr marL="0" indent="0">
              <a:buNone/>
            </a:pPr>
            <a:r>
              <a:rPr kumimoji="1" lang="ja-JP" altLang="en-US" sz="1200" dirty="0" smtClean="0">
                <a:latin typeface="メイリオ" panose="020B0604030504040204" pitchFamily="50" charset="-128"/>
                <a:ea typeface="メイリオ" panose="020B0604030504040204" pitchFamily="50" charset="-128"/>
              </a:rPr>
              <a:t>・軸に縛られすぎた．</a:t>
            </a:r>
            <a:endParaRPr kumimoji="1" lang="en-US" altLang="ja-JP" sz="1200" dirty="0" smtClean="0">
              <a:latin typeface="メイリオ" panose="020B0604030504040204" pitchFamily="50" charset="-128"/>
              <a:ea typeface="メイリオ" panose="020B0604030504040204" pitchFamily="50" charset="-128"/>
            </a:endParaRPr>
          </a:p>
          <a:p>
            <a:pPr marL="0" indent="0">
              <a:buNone/>
            </a:pPr>
            <a:r>
              <a:rPr kumimoji="1" lang="ja-JP" altLang="en-US" sz="1200" dirty="0" smtClean="0">
                <a:latin typeface="メイリオ" panose="020B0604030504040204" pitchFamily="50" charset="-128"/>
                <a:ea typeface="メイリオ" panose="020B0604030504040204" pitchFamily="50" charset="-128"/>
              </a:rPr>
              <a:t>という意見が見られました．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18</a:t>
            </a:fld>
            <a:endParaRPr kumimoji="1" lang="ja-JP" altLang="en-US"/>
          </a:p>
        </p:txBody>
      </p:sp>
    </p:spTree>
    <p:extLst>
      <p:ext uri="{BB962C8B-B14F-4D97-AF65-F5344CB8AC3E}">
        <p14:creationId xmlns:p14="http://schemas.microsoft.com/office/powerpoint/2010/main" val="1290482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目次です．</a:t>
            </a:r>
            <a:endParaRPr kumimoji="1" lang="en-US" altLang="ja-JP" dirty="0" smtClean="0"/>
          </a:p>
          <a:p>
            <a:r>
              <a:rPr kumimoji="1" lang="ja-JP" altLang="en-US" dirty="0" smtClean="0"/>
              <a:t>こちらの流れで発表いたします．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1</a:t>
            </a:fld>
            <a:endParaRPr kumimoji="1" lang="ja-JP" altLang="en-US"/>
          </a:p>
        </p:txBody>
      </p:sp>
    </p:spTree>
    <p:extLst>
      <p:ext uri="{BB962C8B-B14F-4D97-AF65-F5344CB8AC3E}">
        <p14:creationId xmlns:p14="http://schemas.microsoft.com/office/powerpoint/2010/main" val="2734929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続いて，創出されたアイデアの評価です．</a:t>
            </a:r>
            <a:endParaRPr kumimoji="1" lang="en-US" altLang="ja-JP" dirty="0" smtClean="0"/>
          </a:p>
          <a:p>
            <a:pPr marL="0" indent="0">
              <a:buNone/>
            </a:pPr>
            <a:r>
              <a:rPr kumimoji="1" lang="ja-JP" altLang="en-US" sz="1600" dirty="0" smtClean="0">
                <a:latin typeface="メイリオ" panose="020B0604030504040204" pitchFamily="50" charset="-128"/>
                <a:ea typeface="メイリオ" panose="020B0604030504040204" pitchFamily="50" charset="-128"/>
              </a:rPr>
              <a:t>第</a:t>
            </a:r>
            <a:r>
              <a:rPr kumimoji="1" lang="en-US" altLang="ja-JP" sz="1600" dirty="0" smtClean="0">
                <a:latin typeface="メイリオ" panose="020B0604030504040204" pitchFamily="50" charset="-128"/>
                <a:ea typeface="メイリオ" panose="020B0604030504040204" pitchFamily="50" charset="-128"/>
              </a:rPr>
              <a:t>1</a:t>
            </a:r>
            <a:r>
              <a:rPr kumimoji="1" lang="ja-JP" altLang="en-US" sz="1600" dirty="0" smtClean="0">
                <a:latin typeface="メイリオ" panose="020B0604030504040204" pitchFamily="50" charset="-128"/>
                <a:ea typeface="メイリオ" panose="020B0604030504040204" pitchFamily="50" charset="-128"/>
              </a:rPr>
              <a:t>フェーズ（軸交換前）と第</a:t>
            </a:r>
            <a:r>
              <a:rPr kumimoji="1" lang="en-US" altLang="ja-JP" sz="1600" dirty="0" smtClean="0">
                <a:latin typeface="メイリオ" panose="020B0604030504040204" pitchFamily="50" charset="-128"/>
                <a:ea typeface="メイリオ" panose="020B0604030504040204" pitchFamily="50" charset="-128"/>
              </a:rPr>
              <a:t>3</a:t>
            </a:r>
            <a:r>
              <a:rPr kumimoji="1" lang="ja-JP" altLang="en-US" sz="1600" dirty="0" smtClean="0">
                <a:latin typeface="メイリオ" panose="020B0604030504040204" pitchFamily="50" charset="-128"/>
                <a:ea typeface="メイリオ" panose="020B0604030504040204" pitchFamily="50" charset="-128"/>
              </a:rPr>
              <a:t>フェーズ（軸交換後）で</a:t>
            </a:r>
            <a:endParaRPr kumimoji="1" lang="en-US" altLang="ja-JP" sz="1600" dirty="0" smtClean="0">
              <a:latin typeface="メイリオ" panose="020B0604030504040204" pitchFamily="50" charset="-128"/>
              <a:ea typeface="メイリオ" panose="020B0604030504040204" pitchFamily="50" charset="-128"/>
            </a:endParaRPr>
          </a:p>
          <a:p>
            <a:pPr marL="0" indent="0">
              <a:buNone/>
            </a:pPr>
            <a:r>
              <a:rPr kumimoji="1" lang="ja-JP" altLang="en-US" sz="1600" dirty="0" smtClean="0">
                <a:latin typeface="メイリオ" panose="020B0604030504040204" pitchFamily="50" charset="-128"/>
                <a:ea typeface="メイリオ" panose="020B0604030504040204" pitchFamily="50" charset="-128"/>
              </a:rPr>
              <a:t>創出されたアイデアの質を評価しました．</a:t>
            </a:r>
            <a:endParaRPr kumimoji="1" lang="en-US" altLang="ja-JP" sz="16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評価者は</a:t>
            </a:r>
            <a:r>
              <a:rPr lang="en-US" altLang="ja-JP" sz="1200" dirty="0" smtClean="0">
                <a:latin typeface="メイリオ" panose="020B0604030504040204" pitchFamily="50" charset="-128"/>
                <a:ea typeface="メイリオ" panose="020B0604030504040204" pitchFamily="50" charset="-128"/>
              </a:rPr>
              <a:t>3</a:t>
            </a:r>
            <a:r>
              <a:rPr lang="ja-JP" altLang="en-US" sz="1200" dirty="0" smtClean="0">
                <a:latin typeface="メイリオ" panose="020B0604030504040204" pitchFamily="50" charset="-128"/>
                <a:ea typeface="メイリオ" panose="020B0604030504040204" pitchFamily="50" charset="-128"/>
              </a:rPr>
              <a:t>名，</a:t>
            </a:r>
            <a:r>
              <a:rPr lang="en-US" altLang="ja-JP" sz="1200" dirty="0" smtClean="0">
                <a:latin typeface="メイリオ" panose="020B0604030504040204" pitchFamily="50" charset="-128"/>
                <a:ea typeface="メイリオ" panose="020B0604030504040204" pitchFamily="50" charset="-128"/>
              </a:rPr>
              <a:t>1</a:t>
            </a:r>
            <a:r>
              <a:rPr lang="ja-JP" altLang="en-US" sz="1200" dirty="0" smtClean="0">
                <a:latin typeface="メイリオ" panose="020B0604030504040204" pitchFamily="50" charset="-128"/>
                <a:ea typeface="メイリオ" panose="020B0604030504040204" pitchFamily="50" charset="-128"/>
              </a:rPr>
              <a:t>～</a:t>
            </a:r>
            <a:r>
              <a:rPr lang="en-US" altLang="ja-JP" sz="1200" dirty="0" smtClean="0">
                <a:latin typeface="メイリオ" panose="020B0604030504040204" pitchFamily="50" charset="-128"/>
                <a:ea typeface="メイリオ" panose="020B0604030504040204" pitchFamily="50" charset="-128"/>
              </a:rPr>
              <a:t>5</a:t>
            </a:r>
            <a:r>
              <a:rPr lang="ja-JP" altLang="en-US" sz="1200" dirty="0" smtClean="0">
                <a:latin typeface="メイリオ" panose="020B0604030504040204" pitchFamily="50" charset="-128"/>
                <a:ea typeface="メイリオ" panose="020B0604030504040204" pitchFamily="50" charset="-128"/>
              </a:rPr>
              <a:t>点の</a:t>
            </a:r>
            <a:r>
              <a:rPr lang="en-US" altLang="ja-JP" sz="1200" dirty="0" smtClean="0">
                <a:latin typeface="メイリオ" panose="020B0604030504040204" pitchFamily="50" charset="-128"/>
                <a:ea typeface="メイリオ" panose="020B0604030504040204" pitchFamily="50" charset="-128"/>
              </a:rPr>
              <a:t>5</a:t>
            </a:r>
            <a:r>
              <a:rPr lang="ja-JP" altLang="en-US" sz="1200" dirty="0" smtClean="0">
                <a:latin typeface="メイリオ" panose="020B0604030504040204" pitchFamily="50" charset="-128"/>
                <a:ea typeface="メイリオ" panose="020B0604030504040204" pitchFamily="50" charset="-128"/>
              </a:rPr>
              <a:t>段階で評価．</a:t>
            </a:r>
            <a:endParaRPr kumimoji="1" lang="en-US" altLang="ja-JP" sz="1200" dirty="0" smtClean="0">
              <a:latin typeface="メイリオ" panose="020B0604030504040204" pitchFamily="50" charset="-128"/>
              <a:ea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rPr>
              <a:t>流暢性・・・お題に対してアイデアは適切であるか．</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　　　　　　　過半数が適切でないと判断した場合は，そのアイデアを除外します．</a:t>
            </a:r>
            <a:endParaRPr lang="en-US" altLang="ja-JP" sz="1200" dirty="0" smtClean="0">
              <a:latin typeface="メイリオ" panose="020B0604030504040204" pitchFamily="50" charset="-128"/>
              <a:ea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rPr>
              <a:t>独創性・・・アイデアがユニークであるか</a:t>
            </a:r>
            <a:endParaRPr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実現可能性・・・実現可能なアイデアであるか</a:t>
            </a:r>
            <a:endParaRPr kumimoji="1" lang="en-US" altLang="ja-JP" sz="1200" dirty="0" smtClean="0">
              <a:latin typeface="メイリオ" panose="020B0604030504040204" pitchFamily="50" charset="-128"/>
              <a:ea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rPr>
              <a:t>合計値・・・各アイデアの独創性と実現可能性の点数を合算した値</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t>となっています．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19</a:t>
            </a:fld>
            <a:endParaRPr kumimoji="1" lang="ja-JP" altLang="en-US"/>
          </a:p>
        </p:txBody>
      </p:sp>
    </p:spTree>
    <p:extLst>
      <p:ext uri="{BB962C8B-B14F-4D97-AF65-F5344CB8AC3E}">
        <p14:creationId xmlns:p14="http://schemas.microsoft.com/office/powerpoint/2010/main" val="3024128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流暢性評価後のアイデア数の結果です．</a:t>
            </a:r>
            <a:endParaRPr kumimoji="1" lang="en-US" altLang="ja-JP" dirty="0" smtClean="0"/>
          </a:p>
          <a:p>
            <a:r>
              <a:rPr kumimoji="1" lang="ja-JP" altLang="en-US" sz="1200" dirty="0" smtClean="0">
                <a:latin typeface="メイリオ" panose="020B0604030504040204" pitchFamily="50" charset="-128"/>
                <a:ea typeface="メイリオ" panose="020B0604030504040204" pitchFamily="50" charset="-128"/>
              </a:rPr>
              <a:t>グループ</a:t>
            </a:r>
            <a:r>
              <a:rPr kumimoji="1" lang="en-US" altLang="ja-JP" sz="1200" dirty="0" smtClean="0">
                <a:latin typeface="メイリオ" panose="020B0604030504040204" pitchFamily="50" charset="-128"/>
                <a:ea typeface="メイリオ" panose="020B0604030504040204" pitchFamily="50" charset="-128"/>
              </a:rPr>
              <a:t>C</a:t>
            </a:r>
            <a:r>
              <a:rPr kumimoji="1" lang="ja-JP" altLang="en-US" sz="1200" dirty="0" smtClean="0">
                <a:latin typeface="メイリオ" panose="020B0604030504040204" pitchFamily="50" charset="-128"/>
                <a:ea typeface="メイリオ" panose="020B0604030504040204" pitchFamily="50" charset="-128"/>
              </a:rPr>
              <a:t>の流暢性評価後のアイデア数が極端に減少</a:t>
            </a:r>
            <a:endParaRPr kumimoji="1"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⇒第</a:t>
            </a:r>
            <a:r>
              <a:rPr kumimoji="1" lang="en-US" altLang="ja-JP" sz="1200" dirty="0" smtClean="0">
                <a:latin typeface="メイリオ" panose="020B0604030504040204" pitchFamily="50" charset="-128"/>
                <a:ea typeface="メイリオ" panose="020B0604030504040204" pitchFamily="50" charset="-128"/>
              </a:rPr>
              <a:t>2</a:t>
            </a:r>
            <a:r>
              <a:rPr kumimoji="1" lang="ja-JP" altLang="en-US" sz="1200" dirty="0" smtClean="0">
                <a:latin typeface="メイリオ" panose="020B0604030504040204" pitchFamily="50" charset="-128"/>
                <a:ea typeface="メイリオ" panose="020B0604030504040204" pitchFamily="50" charset="-128"/>
              </a:rPr>
              <a:t>フェーズでお題と</a:t>
            </a:r>
            <a:r>
              <a:rPr kumimoji="1" lang="ja-JP" altLang="en-US" sz="1200" dirty="0" smtClean="0">
                <a:solidFill>
                  <a:srgbClr val="FF0000"/>
                </a:solidFill>
                <a:latin typeface="メイリオ" panose="020B0604030504040204" pitchFamily="50" charset="-128"/>
                <a:ea typeface="メイリオ" panose="020B0604030504040204" pitchFamily="50" charset="-128"/>
              </a:rPr>
              <a:t>関連性の低いワード</a:t>
            </a:r>
            <a:r>
              <a:rPr kumimoji="1" lang="ja-JP" altLang="en-US" sz="1200" dirty="0" smtClean="0">
                <a:latin typeface="メイリオ" panose="020B0604030504040204" pitchFamily="50" charset="-128"/>
                <a:ea typeface="メイリオ" panose="020B0604030504040204" pitchFamily="50" charset="-128"/>
              </a:rPr>
              <a:t>が創出されたためだと考えます．</a:t>
            </a:r>
            <a:r>
              <a:rPr kumimoji="1" lang="en-US" altLang="ja-JP" sz="1200" dirty="0" smtClean="0">
                <a:latin typeface="メイリオ" panose="020B0604030504040204" pitchFamily="50" charset="-128"/>
                <a:ea typeface="メイリオ" panose="020B0604030504040204" pitchFamily="50" charset="-128"/>
              </a:rPr>
              <a:t>Ex)</a:t>
            </a:r>
            <a:r>
              <a:rPr kumimoji="1" lang="ja-JP" altLang="en-US" sz="1200" dirty="0" smtClean="0">
                <a:latin typeface="メイリオ" panose="020B0604030504040204" pitchFamily="50" charset="-128"/>
                <a:ea typeface="メイリオ" panose="020B0604030504040204" pitchFamily="50" charset="-128"/>
              </a:rPr>
              <a:t>ロマンがある，壮大な目的</a:t>
            </a:r>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20</a:t>
            </a:fld>
            <a:endParaRPr kumimoji="1" lang="ja-JP" altLang="en-US"/>
          </a:p>
        </p:txBody>
      </p:sp>
    </p:spTree>
    <p:extLst>
      <p:ext uri="{BB962C8B-B14F-4D97-AF65-F5344CB8AC3E}">
        <p14:creationId xmlns:p14="http://schemas.microsoft.com/office/powerpoint/2010/main" val="1131913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全体のアイデア評価です．</a:t>
            </a:r>
            <a:endParaRPr kumimoji="1" lang="en-US" altLang="ja-JP" dirty="0" smtClean="0"/>
          </a:p>
          <a:p>
            <a:r>
              <a:rPr kumimoji="1" lang="ja-JP" altLang="en-US" dirty="0" smtClean="0"/>
              <a:t>独創性指標の平均値で第</a:t>
            </a:r>
            <a:r>
              <a:rPr kumimoji="1" lang="en-US" altLang="ja-JP" dirty="0" smtClean="0"/>
              <a:t>3</a:t>
            </a:r>
            <a:r>
              <a:rPr kumimoji="1" lang="ja-JP" altLang="en-US" dirty="0" smtClean="0"/>
              <a:t>フェーズの方が高くなったものの．</a:t>
            </a:r>
            <a:endParaRPr kumimoji="1" lang="en-US" altLang="ja-JP" dirty="0" smtClean="0"/>
          </a:p>
          <a:p>
            <a:r>
              <a:rPr kumimoji="1" lang="ja-JP" altLang="en-US" dirty="0" smtClean="0"/>
              <a:t>各指標で，有意差は見られませんでした．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21</a:t>
            </a:fld>
            <a:endParaRPr kumimoji="1" lang="ja-JP" altLang="en-US"/>
          </a:p>
        </p:txBody>
      </p:sp>
    </p:spTree>
    <p:extLst>
      <p:ext uri="{BB962C8B-B14F-4D97-AF65-F5344CB8AC3E}">
        <p14:creationId xmlns:p14="http://schemas.microsoft.com/office/powerpoint/2010/main" val="1803348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続いて，全体アイデア評価の箱</a:t>
            </a:r>
            <a:r>
              <a:rPr kumimoji="1" lang="ja-JP" altLang="en-US" dirty="0" err="1" smtClean="0"/>
              <a:t>ひげ</a:t>
            </a:r>
            <a:r>
              <a:rPr kumimoji="1" lang="ja-JP" altLang="en-US" dirty="0" smtClean="0"/>
              <a:t>図です．</a:t>
            </a:r>
            <a:endParaRPr kumimoji="1" lang="en-US" altLang="ja-JP" dirty="0" smtClean="0"/>
          </a:p>
          <a:p>
            <a:r>
              <a:rPr lang="ja-JP" altLang="en-US" dirty="0" smtClean="0">
                <a:latin typeface="メイリオ" panose="020B0604030504040204" pitchFamily="50" charset="-128"/>
                <a:ea typeface="メイリオ" panose="020B0604030504040204" pitchFamily="50" charset="-128"/>
              </a:rPr>
              <a:t>独創性の</a:t>
            </a:r>
            <a:r>
              <a:rPr lang="en-US" altLang="ja-JP" dirty="0" smtClean="0">
                <a:latin typeface="メイリオ" panose="020B0604030504040204" pitchFamily="50" charset="-128"/>
                <a:ea typeface="メイリオ" panose="020B0604030504040204" pitchFamily="50" charset="-128"/>
              </a:rPr>
              <a:t>75</a:t>
            </a:r>
            <a:r>
              <a:rPr lang="ja-JP" altLang="en-US" dirty="0" smtClean="0">
                <a:latin typeface="メイリオ" panose="020B0604030504040204" pitchFamily="50" charset="-128"/>
                <a:ea typeface="メイリオ" panose="020B0604030504040204" pitchFamily="50" charset="-128"/>
              </a:rPr>
              <a:t>パーセンタイル値，実現可能性の</a:t>
            </a:r>
            <a:r>
              <a:rPr lang="en-US" altLang="ja-JP" dirty="0" smtClean="0">
                <a:latin typeface="メイリオ" panose="020B0604030504040204" pitchFamily="50" charset="-128"/>
                <a:ea typeface="メイリオ" panose="020B0604030504040204" pitchFamily="50" charset="-128"/>
              </a:rPr>
              <a:t>25</a:t>
            </a:r>
            <a:r>
              <a:rPr lang="ja-JP" altLang="en-US" dirty="0" smtClean="0">
                <a:latin typeface="メイリオ" panose="020B0604030504040204" pitchFamily="50" charset="-128"/>
                <a:ea typeface="メイリオ" panose="020B0604030504040204" pitchFamily="50" charset="-128"/>
              </a:rPr>
              <a:t>パーセンタイル値に差異</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独創性　⇒　第</a:t>
            </a:r>
            <a:r>
              <a:rPr kumimoji="1" lang="en-US" altLang="ja-JP" dirty="0" smtClean="0">
                <a:latin typeface="メイリオ" panose="020B0604030504040204" pitchFamily="50" charset="-128"/>
                <a:ea typeface="メイリオ" panose="020B0604030504040204" pitchFamily="50" charset="-128"/>
              </a:rPr>
              <a:t>3</a:t>
            </a:r>
            <a:r>
              <a:rPr kumimoji="1" lang="ja-JP" altLang="en-US" dirty="0" smtClean="0">
                <a:latin typeface="メイリオ" panose="020B0604030504040204" pitchFamily="50" charset="-128"/>
                <a:ea typeface="メイリオ" panose="020B0604030504040204" pitchFamily="50" charset="-128"/>
              </a:rPr>
              <a:t>フェーズの方がばらつきが多きく</a:t>
            </a:r>
            <a:r>
              <a:rPr kumimoji="1" lang="ja-JP" altLang="en-US" dirty="0" smtClean="0">
                <a:solidFill>
                  <a:srgbClr val="FF0000"/>
                </a:solidFill>
                <a:latin typeface="メイリオ" panose="020B0604030504040204" pitchFamily="50" charset="-128"/>
                <a:ea typeface="メイリオ" panose="020B0604030504040204" pitchFamily="50" charset="-128"/>
              </a:rPr>
              <a:t>高い点数に分布</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実現可能性　⇒　第</a:t>
            </a:r>
            <a:r>
              <a:rPr kumimoji="1" lang="en-US" altLang="ja-JP" dirty="0" smtClean="0">
                <a:latin typeface="メイリオ" panose="020B0604030504040204" pitchFamily="50" charset="-128"/>
                <a:ea typeface="メイリオ" panose="020B0604030504040204" pitchFamily="50" charset="-128"/>
              </a:rPr>
              <a:t>3</a:t>
            </a:r>
            <a:r>
              <a:rPr kumimoji="1" lang="ja-JP" altLang="en-US" dirty="0" smtClean="0">
                <a:latin typeface="メイリオ" panose="020B0604030504040204" pitchFamily="50" charset="-128"/>
                <a:ea typeface="メイリオ" panose="020B0604030504040204" pitchFamily="50" charset="-128"/>
              </a:rPr>
              <a:t>フェーズの方がばらつきが大きく</a:t>
            </a:r>
            <a:r>
              <a:rPr kumimoji="1" lang="ja-JP" altLang="en-US" dirty="0" smtClean="0">
                <a:solidFill>
                  <a:srgbClr val="FF0000"/>
                </a:solidFill>
                <a:latin typeface="メイリオ" panose="020B0604030504040204" pitchFamily="50" charset="-128"/>
                <a:ea typeface="メイリオ" panose="020B0604030504040204" pitchFamily="50" charset="-128"/>
              </a:rPr>
              <a:t>低い点数にも分布</a:t>
            </a:r>
          </a:p>
          <a:p>
            <a:r>
              <a:rPr kumimoji="1" lang="ja-JP" altLang="en-US" dirty="0" smtClean="0"/>
              <a:t>していました．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22</a:t>
            </a:fld>
            <a:endParaRPr kumimoji="1" lang="ja-JP" altLang="en-US"/>
          </a:p>
        </p:txBody>
      </p:sp>
    </p:spTree>
    <p:extLst>
      <p:ext uri="{BB962C8B-B14F-4D97-AF65-F5344CB8AC3E}">
        <p14:creationId xmlns:p14="http://schemas.microsoft.com/office/powerpoint/2010/main" val="3426507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続いて，第</a:t>
            </a:r>
            <a:r>
              <a:rPr lang="en-US" altLang="ja-JP" sz="1200" dirty="0" smtClean="0"/>
              <a:t>2</a:t>
            </a:r>
            <a:r>
              <a:rPr lang="ja-JP" altLang="en-US" sz="1200" dirty="0" smtClean="0"/>
              <a:t>フェーズで創出された共通軸の調査結果です．</a:t>
            </a:r>
            <a:endParaRPr kumimoji="1" lang="ja-JP" altLang="en-US" dirty="0" smtClean="0"/>
          </a:p>
          <a:p>
            <a:endParaRPr lang="en-US" altLang="ja-JP" sz="1200" dirty="0" smtClean="0"/>
          </a:p>
          <a:p>
            <a:r>
              <a:rPr kumimoji="1" lang="ja-JP" altLang="en-US" sz="1200" dirty="0" smtClean="0">
                <a:latin typeface="メイリオ" panose="020B0604030504040204" pitchFamily="50" charset="-128"/>
                <a:ea typeface="メイリオ" panose="020B0604030504040204" pitchFamily="50" charset="-128"/>
              </a:rPr>
              <a:t>洗濯機</a:t>
            </a:r>
            <a:r>
              <a:rPr kumimoji="1" lang="en-US" altLang="ja-JP" sz="1200" dirty="0" smtClean="0">
                <a:latin typeface="メイリオ" panose="020B0604030504040204" pitchFamily="50" charset="-128"/>
                <a:ea typeface="メイリオ" panose="020B0604030504040204" pitchFamily="50" charset="-128"/>
              </a:rPr>
              <a:t>77</a:t>
            </a:r>
            <a:r>
              <a:rPr kumimoji="1" lang="ja-JP" altLang="en-US" sz="1200" dirty="0" smtClean="0">
                <a:latin typeface="メイリオ" panose="020B0604030504040204" pitchFamily="50" charset="-128"/>
                <a:ea typeface="メイリオ" panose="020B0604030504040204" pitchFamily="50" charset="-128"/>
              </a:rPr>
              <a:t>個，冷蔵庫</a:t>
            </a:r>
            <a:r>
              <a:rPr kumimoji="1" lang="en-US" altLang="ja-JP" sz="1200" dirty="0" smtClean="0">
                <a:latin typeface="メイリオ" panose="020B0604030504040204" pitchFamily="50" charset="-128"/>
                <a:ea typeface="メイリオ" panose="020B0604030504040204" pitchFamily="50" charset="-128"/>
              </a:rPr>
              <a:t>60</a:t>
            </a:r>
            <a:r>
              <a:rPr kumimoji="1" lang="ja-JP" altLang="en-US" sz="1200" dirty="0" smtClean="0">
                <a:latin typeface="メイリオ" panose="020B0604030504040204" pitchFamily="50" charset="-128"/>
                <a:ea typeface="メイリオ" panose="020B0604030504040204" pitchFamily="50" charset="-128"/>
              </a:rPr>
              <a:t>個の共通軸が創出され，</a:t>
            </a:r>
            <a:endParaRPr kumimoji="1"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そのうち重複したものを除いた共通軸の合計は，</a:t>
            </a:r>
            <a:r>
              <a:rPr lang="en-US" altLang="ja-JP" sz="1200" dirty="0" smtClean="0">
                <a:latin typeface="メイリオ" panose="020B0604030504040204" pitchFamily="50" charset="-128"/>
                <a:ea typeface="メイリオ" panose="020B0604030504040204" pitchFamily="50" charset="-128"/>
              </a:rPr>
              <a:t>60</a:t>
            </a:r>
            <a:r>
              <a:rPr lang="ja-JP" altLang="en-US" sz="1200" dirty="0" smtClean="0">
                <a:latin typeface="メイリオ" panose="020B0604030504040204" pitchFamily="50" charset="-128"/>
                <a:ea typeface="メイリオ" panose="020B0604030504040204" pitchFamily="50" charset="-128"/>
              </a:rPr>
              <a:t>個と</a:t>
            </a:r>
            <a:r>
              <a:rPr lang="en-US" altLang="ja-JP" sz="1200" dirty="0" smtClean="0">
                <a:latin typeface="メイリオ" panose="020B0604030504040204" pitchFamily="50" charset="-128"/>
                <a:ea typeface="メイリオ" panose="020B0604030504040204" pitchFamily="50" charset="-128"/>
              </a:rPr>
              <a:t>47</a:t>
            </a:r>
            <a:r>
              <a:rPr lang="ja-JP" altLang="en-US" sz="1200" dirty="0" smtClean="0">
                <a:latin typeface="メイリオ" panose="020B0604030504040204" pitchFamily="50" charset="-128"/>
                <a:ea typeface="メイリオ" panose="020B0604030504040204" pitchFamily="50" charset="-128"/>
              </a:rPr>
              <a:t>個でした．</a:t>
            </a:r>
            <a:endParaRPr lang="en-US" altLang="ja-JP" sz="1200" dirty="0" smtClean="0">
              <a:latin typeface="メイリオ" panose="020B0604030504040204" pitchFamily="50" charset="-128"/>
              <a:ea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rPr>
              <a:t>どちらも重複していたのは，２２％程度</a:t>
            </a:r>
            <a:endParaRPr lang="en-US" altLang="ja-JP" sz="1200" dirty="0" smtClean="0">
              <a:latin typeface="メイリオ" panose="020B0604030504040204" pitchFamily="50" charset="-128"/>
              <a:ea typeface="メイリオ" panose="020B0604030504040204" pitchFamily="50" charset="-128"/>
            </a:endParaRPr>
          </a:p>
          <a:p>
            <a:r>
              <a:rPr lang="ja-JP" altLang="en-US" sz="1200" dirty="0" smtClean="0">
                <a:solidFill>
                  <a:srgbClr val="FF0000"/>
                </a:solidFill>
                <a:latin typeface="メイリオ" panose="020B0604030504040204" pitchFamily="50" charset="-128"/>
                <a:ea typeface="メイリオ" panose="020B0604030504040204" pitchFamily="50" charset="-128"/>
              </a:rPr>
              <a:t>このことから，多様な思考観点から共通点を創出している</a:t>
            </a:r>
            <a:r>
              <a:rPr lang="ja-JP" altLang="en-US" sz="1200" dirty="0" smtClean="0">
                <a:latin typeface="メイリオ" panose="020B0604030504040204" pitchFamily="50" charset="-128"/>
                <a:ea typeface="メイリオ" panose="020B0604030504040204" pitchFamily="50" charset="-128"/>
              </a:rPr>
              <a:t>ことが認められた．</a:t>
            </a:r>
            <a:endParaRPr lang="en-US" altLang="ja-JP" sz="1200" dirty="0" smtClean="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23</a:t>
            </a:fld>
            <a:endParaRPr kumimoji="1" lang="ja-JP" altLang="en-US"/>
          </a:p>
        </p:txBody>
      </p:sp>
    </p:spTree>
    <p:extLst>
      <p:ext uri="{BB962C8B-B14F-4D97-AF65-F5344CB8AC3E}">
        <p14:creationId xmlns:p14="http://schemas.microsoft.com/office/powerpoint/2010/main" val="4146844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続いてグループごとのアイデアの質を比較しました．</a:t>
            </a:r>
            <a:endParaRPr kumimoji="1" lang="en-US" altLang="ja-JP" dirty="0" smtClean="0"/>
          </a:p>
          <a:p>
            <a:r>
              <a:rPr kumimoji="1" lang="en-US" altLang="ja-JP" sz="1200" dirty="0" smtClean="0">
                <a:latin typeface="メイリオ" panose="020B0604030504040204" pitchFamily="50" charset="-128"/>
                <a:ea typeface="メイリオ" panose="020B0604030504040204" pitchFamily="50" charset="-128"/>
              </a:rPr>
              <a:t>3</a:t>
            </a:r>
            <a:r>
              <a:rPr kumimoji="1" lang="ja-JP" altLang="en-US" sz="1200" dirty="0" smtClean="0">
                <a:latin typeface="メイリオ" panose="020B0604030504040204" pitchFamily="50" charset="-128"/>
                <a:ea typeface="メイリオ" panose="020B0604030504040204" pitchFamily="50" charset="-128"/>
              </a:rPr>
              <a:t>グループで軸交換後の平均値が高い結果となりました．</a:t>
            </a:r>
            <a:endParaRPr kumimoji="1"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グループ</a:t>
            </a:r>
            <a:r>
              <a:rPr kumimoji="1" lang="en-US" altLang="ja-JP" sz="1200" dirty="0" smtClean="0">
                <a:latin typeface="メイリオ" panose="020B0604030504040204" pitchFamily="50" charset="-128"/>
                <a:ea typeface="メイリオ" panose="020B0604030504040204" pitchFamily="50" charset="-128"/>
              </a:rPr>
              <a:t>A</a:t>
            </a:r>
            <a:r>
              <a:rPr kumimoji="1" lang="ja-JP" altLang="en-US" sz="1200" dirty="0" smtClean="0">
                <a:latin typeface="メイリオ" panose="020B0604030504040204" pitchFamily="50" charset="-128"/>
                <a:ea typeface="メイリオ" panose="020B0604030504040204" pitchFamily="50" charset="-128"/>
              </a:rPr>
              <a:t>で有意差</a:t>
            </a:r>
            <a:r>
              <a:rPr kumimoji="1" lang="en-US" altLang="ja-JP" sz="1200" dirty="0" smtClean="0">
                <a:latin typeface="メイリオ" panose="020B0604030504040204" pitchFamily="50" charset="-128"/>
                <a:ea typeface="メイリオ" panose="020B0604030504040204" pitchFamily="50" charset="-128"/>
              </a:rPr>
              <a:t>(p=0.006&lt;0.05)</a:t>
            </a:r>
            <a:r>
              <a:rPr kumimoji="1" lang="ja-JP" altLang="en-US" sz="1200" dirty="0" smtClean="0">
                <a:latin typeface="メイリオ" panose="020B0604030504040204" pitchFamily="50" charset="-128"/>
                <a:ea typeface="メイリオ" panose="020B0604030504040204" pitchFamily="50" charset="-128"/>
              </a:rPr>
              <a:t>がみられました．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24</a:t>
            </a:fld>
            <a:endParaRPr kumimoji="1" lang="ja-JP" altLang="en-US"/>
          </a:p>
        </p:txBody>
      </p:sp>
    </p:spTree>
    <p:extLst>
      <p:ext uri="{BB962C8B-B14F-4D97-AF65-F5344CB8AC3E}">
        <p14:creationId xmlns:p14="http://schemas.microsoft.com/office/powerpoint/2010/main" val="2287988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続いて，実現可能性についてのグループごとの調査結果です．</a:t>
            </a:r>
            <a:endParaRPr kumimoji="1" lang="en-US" altLang="ja-JP" dirty="0" smtClean="0"/>
          </a:p>
          <a:p>
            <a:r>
              <a:rPr kumimoji="1" lang="en-US" altLang="ja-JP" sz="1200" dirty="0" smtClean="0">
                <a:latin typeface="メイリオ" panose="020B0604030504040204" pitchFamily="50" charset="-128"/>
                <a:ea typeface="メイリオ" panose="020B0604030504040204" pitchFamily="50" charset="-128"/>
              </a:rPr>
              <a:t>2</a:t>
            </a:r>
            <a:r>
              <a:rPr kumimoji="1" lang="ja-JP" altLang="en-US" sz="1200" dirty="0" smtClean="0">
                <a:latin typeface="メイリオ" panose="020B0604030504040204" pitchFamily="50" charset="-128"/>
                <a:ea typeface="メイリオ" panose="020B0604030504040204" pitchFamily="50" charset="-128"/>
              </a:rPr>
              <a:t>グループで軸交換後の平均値が高い結果となりました．</a:t>
            </a:r>
            <a:endParaRPr kumimoji="1"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グループ</a:t>
            </a:r>
            <a:r>
              <a:rPr kumimoji="1" lang="en-US" altLang="ja-JP" sz="1200" dirty="0" smtClean="0">
                <a:latin typeface="メイリオ" panose="020B0604030504040204" pitchFamily="50" charset="-128"/>
                <a:ea typeface="メイリオ" panose="020B0604030504040204" pitchFamily="50" charset="-128"/>
              </a:rPr>
              <a:t>C (p=0.004&lt;0.05)</a:t>
            </a:r>
            <a:r>
              <a:rPr kumimoji="1" lang="ja-JP" altLang="en-US" sz="1200" dirty="0" smtClean="0">
                <a:latin typeface="メイリオ" panose="020B0604030504040204" pitchFamily="50" charset="-128"/>
                <a:ea typeface="メイリオ" panose="020B0604030504040204" pitchFamily="50" charset="-128"/>
              </a:rPr>
              <a:t>及びグループ</a:t>
            </a:r>
            <a:r>
              <a:rPr kumimoji="1" lang="en-US" altLang="ja-JP" sz="1200" dirty="0" smtClean="0">
                <a:latin typeface="メイリオ" panose="020B0604030504040204" pitchFamily="50" charset="-128"/>
                <a:ea typeface="メイリオ" panose="020B0604030504040204" pitchFamily="50" charset="-128"/>
              </a:rPr>
              <a:t>D (p=0.024&lt;0.05)</a:t>
            </a:r>
            <a:r>
              <a:rPr kumimoji="1" lang="ja-JP" altLang="en-US" sz="1200" dirty="0" smtClean="0">
                <a:latin typeface="メイリオ" panose="020B0604030504040204" pitchFamily="50" charset="-128"/>
                <a:ea typeface="メイリオ" panose="020B0604030504040204" pitchFamily="50" charset="-128"/>
              </a:rPr>
              <a:t>で有意差が見られました．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25</a:t>
            </a:fld>
            <a:endParaRPr kumimoji="1" lang="ja-JP" altLang="en-US"/>
          </a:p>
        </p:txBody>
      </p:sp>
    </p:spTree>
    <p:extLst>
      <p:ext uri="{BB962C8B-B14F-4D97-AF65-F5344CB8AC3E}">
        <p14:creationId xmlns:p14="http://schemas.microsoft.com/office/powerpoint/2010/main" val="1283958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グループごとの合計値の評価結果です．</a:t>
            </a:r>
            <a:endParaRPr kumimoji="1" lang="en-US" altLang="ja-JP" dirty="0" smtClean="0"/>
          </a:p>
          <a:p>
            <a:r>
              <a:rPr kumimoji="1" lang="ja-JP" altLang="en-US" sz="1200" dirty="0" smtClean="0">
                <a:latin typeface="メイリオ" panose="020B0604030504040204" pitchFamily="50" charset="-128"/>
                <a:ea typeface="メイリオ" panose="020B0604030504040204" pitchFamily="50" charset="-128"/>
              </a:rPr>
              <a:t>グループで軸交換後の平均値が高い結果となりました．</a:t>
            </a:r>
            <a:endParaRPr kumimoji="1"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グループ</a:t>
            </a:r>
            <a:r>
              <a:rPr kumimoji="1" lang="en-US" altLang="ja-JP" sz="1200" dirty="0" smtClean="0">
                <a:latin typeface="メイリオ" panose="020B0604030504040204" pitchFamily="50" charset="-128"/>
                <a:ea typeface="メイリオ" panose="020B0604030504040204" pitchFamily="50" charset="-128"/>
              </a:rPr>
              <a:t>C (p=0.02&lt;0.05)</a:t>
            </a:r>
            <a:r>
              <a:rPr kumimoji="1" lang="ja-JP" altLang="en-US" sz="1200" dirty="0" smtClean="0">
                <a:latin typeface="メイリオ" panose="020B0604030504040204" pitchFamily="50" charset="-128"/>
                <a:ea typeface="メイリオ" panose="020B0604030504040204" pitchFamily="50" charset="-128"/>
              </a:rPr>
              <a:t>で優位に小さい，</a:t>
            </a:r>
            <a:endParaRPr kumimoji="1"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及びグループ</a:t>
            </a:r>
            <a:r>
              <a:rPr kumimoji="1" lang="en-US" altLang="ja-JP" sz="1200" dirty="0" smtClean="0">
                <a:latin typeface="メイリオ" panose="020B0604030504040204" pitchFamily="50" charset="-128"/>
                <a:ea typeface="メイリオ" panose="020B0604030504040204" pitchFamily="50" charset="-128"/>
              </a:rPr>
              <a:t>D (p=0.037&lt;0.05)</a:t>
            </a:r>
            <a:r>
              <a:rPr kumimoji="1" lang="ja-JP" altLang="en-US" sz="1200" dirty="0" smtClean="0">
                <a:latin typeface="メイリオ" panose="020B0604030504040204" pitchFamily="50" charset="-128"/>
                <a:ea typeface="メイリオ" panose="020B0604030504040204" pitchFamily="50" charset="-128"/>
              </a:rPr>
              <a:t>で有意に大きいという結果が見られました．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26</a:t>
            </a:fld>
            <a:endParaRPr kumimoji="1" lang="ja-JP" altLang="en-US"/>
          </a:p>
        </p:txBody>
      </p:sp>
    </p:spTree>
    <p:extLst>
      <p:ext uri="{BB962C8B-B14F-4D97-AF65-F5344CB8AC3E}">
        <p14:creationId xmlns:p14="http://schemas.microsoft.com/office/powerpoint/2010/main" val="4082246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主観的評価のまとめです．</a:t>
            </a:r>
            <a:endParaRPr kumimoji="1" lang="en-US" altLang="ja-JP" dirty="0" smtClean="0"/>
          </a:p>
          <a:p>
            <a:pPr marL="0" indent="0">
              <a:buNone/>
            </a:pPr>
            <a:r>
              <a:rPr kumimoji="1" lang="ja-JP" altLang="en-US" dirty="0" smtClean="0">
                <a:latin typeface="メイリオ" panose="020B0604030504040204" pitchFamily="50" charset="-128"/>
                <a:ea typeface="メイリオ" panose="020B0604030504040204" pitchFamily="50" charset="-128"/>
              </a:rPr>
              <a:t>柔軟性指標で有意差</a:t>
            </a:r>
            <a:r>
              <a:rPr lang="ja-JP" altLang="en-US" dirty="0" smtClean="0">
                <a:latin typeface="メイリオ" panose="020B0604030504040204" pitchFamily="50" charset="-128"/>
                <a:ea typeface="メイリオ" panose="020B0604030504040204" pitchFamily="50" charset="-128"/>
              </a:rPr>
              <a:t>が見られ，</a:t>
            </a:r>
            <a:endParaRPr kumimoji="1"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⇒多様な視点からアイデア発想できると示唆された．</a:t>
            </a:r>
            <a:endParaRPr lang="en-US" altLang="ja-JP" dirty="0" smtClean="0">
              <a:latin typeface="メイリオ" panose="020B0604030504040204" pitchFamily="50" charset="-128"/>
              <a:ea typeface="メイリオ" panose="020B0604030504040204" pitchFamily="50" charset="-128"/>
            </a:endParaRPr>
          </a:p>
          <a:p>
            <a:endParaRPr kumimoji="1" lang="en-US" altLang="ja-JP" dirty="0" smtClean="0"/>
          </a:p>
          <a:p>
            <a:pPr marL="0" indent="0">
              <a:buNone/>
            </a:pPr>
            <a:r>
              <a:rPr lang="ja-JP" altLang="en-US" dirty="0" smtClean="0">
                <a:latin typeface="メイリオ" panose="020B0604030504040204" pitchFamily="50" charset="-128"/>
                <a:ea typeface="メイリオ" panose="020B0604030504040204" pitchFamily="50" charset="-128"/>
              </a:rPr>
              <a:t>・独自性，流暢性で課題が見られました，</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⇒流暢性原因：</a:t>
            </a:r>
            <a:r>
              <a:rPr lang="ja-JP" altLang="ja-JP" dirty="0" smtClean="0">
                <a:latin typeface="メイリオ" panose="020B0604030504040204" pitchFamily="50" charset="-128"/>
                <a:ea typeface="メイリオ" panose="020B0604030504040204" pitchFamily="50" charset="-128"/>
              </a:rPr>
              <a:t>発散思考でアイデアを出し切る前に，軸交換フェーズに</a:t>
            </a:r>
            <a:r>
              <a:rPr lang="ja-JP" altLang="en-US" dirty="0" smtClean="0">
                <a:latin typeface="メイリオ" panose="020B0604030504040204" pitchFamily="50" charset="-128"/>
                <a:ea typeface="メイリオ" panose="020B0604030504040204" pitchFamily="50" charset="-128"/>
              </a:rPr>
              <a:t>移った．</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⇒独自性原因：軸に縛られた．</a:t>
            </a:r>
            <a:endParaRPr lang="en-US" altLang="ja-JP" dirty="0" smtClean="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27</a:t>
            </a:fld>
            <a:endParaRPr kumimoji="1" lang="ja-JP" altLang="en-US"/>
          </a:p>
        </p:txBody>
      </p:sp>
    </p:spTree>
    <p:extLst>
      <p:ext uri="{BB962C8B-B14F-4D97-AF65-F5344CB8AC3E}">
        <p14:creationId xmlns:p14="http://schemas.microsoft.com/office/powerpoint/2010/main" val="1513520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アイデアの質の評価についてです．</a:t>
            </a:r>
            <a:endParaRPr kumimoji="1" lang="en-US" altLang="ja-JP" dirty="0" smtClean="0"/>
          </a:p>
          <a:p>
            <a:pPr marL="0" indent="0">
              <a:buNone/>
            </a:pPr>
            <a:r>
              <a:rPr lang="ja-JP" altLang="en-US" dirty="0" smtClean="0"/>
              <a:t>流暢性評価後のアイデア数について，</a:t>
            </a:r>
            <a:endParaRPr lang="en-US" altLang="ja-JP" dirty="0" smtClean="0"/>
          </a:p>
          <a:p>
            <a:pPr marL="0" indent="0">
              <a:buNone/>
            </a:pPr>
            <a:r>
              <a:rPr lang="ja-JP" altLang="en-US" dirty="0" smtClean="0"/>
              <a:t>第</a:t>
            </a:r>
            <a:r>
              <a:rPr lang="en-US" altLang="ja-JP" dirty="0" smtClean="0"/>
              <a:t>1</a:t>
            </a:r>
            <a:r>
              <a:rPr lang="ja-JP" altLang="en-US" dirty="0" smtClean="0"/>
              <a:t>フェーズと第</a:t>
            </a:r>
            <a:r>
              <a:rPr lang="en-US" altLang="ja-JP" dirty="0" smtClean="0"/>
              <a:t>3</a:t>
            </a:r>
            <a:r>
              <a:rPr lang="ja-JP" altLang="en-US" dirty="0" smtClean="0"/>
              <a:t>フェーズのアイデア数は，第</a:t>
            </a:r>
            <a:r>
              <a:rPr lang="en-US" altLang="ja-JP" dirty="0" smtClean="0"/>
              <a:t>3</a:t>
            </a:r>
            <a:r>
              <a:rPr lang="ja-JP" altLang="en-US" dirty="0" smtClean="0"/>
              <a:t>フェーズの方がアイデア数のばらつきが小さい</a:t>
            </a:r>
            <a:endParaRPr lang="en-US" altLang="ja-JP" dirty="0" smtClean="0"/>
          </a:p>
          <a:p>
            <a:pPr marL="0" indent="0">
              <a:buNone/>
            </a:pPr>
            <a:r>
              <a:rPr lang="ja-JP" altLang="en-US" dirty="0" smtClean="0"/>
              <a:t>⇒考える視点が与えられるため，一定数のアイデアの創出が可能になったと考えられます．</a:t>
            </a:r>
            <a:endParaRPr lang="en-US" altLang="ja-JP" dirty="0" smtClean="0"/>
          </a:p>
          <a:p>
            <a:endParaRPr kumimoji="1" lang="en-US" altLang="ja-JP" dirty="0" smtClean="0"/>
          </a:p>
          <a:p>
            <a:r>
              <a:rPr kumimoji="1" lang="ja-JP" altLang="en-US" dirty="0" smtClean="0"/>
              <a:t>また，</a:t>
            </a:r>
            <a:r>
              <a:rPr lang="ja-JP" altLang="en-US" dirty="0" smtClean="0"/>
              <a:t>グループごとに調査したところ</a:t>
            </a:r>
            <a:r>
              <a:rPr lang="en-US" altLang="ja-JP" dirty="0" smtClean="0"/>
              <a:t>3</a:t>
            </a:r>
            <a:r>
              <a:rPr lang="ja-JP" altLang="en-US" dirty="0" smtClean="0"/>
              <a:t>グループに有意差が見られました．</a:t>
            </a:r>
            <a:endParaRPr lang="en-US" altLang="ja-JP" dirty="0" smtClean="0"/>
          </a:p>
          <a:p>
            <a:r>
              <a:rPr kumimoji="1" lang="ja-JP" altLang="en-US" dirty="0" smtClean="0"/>
              <a:t>特徴的な例として，グループ</a:t>
            </a:r>
            <a:r>
              <a:rPr kumimoji="1" lang="en-US" altLang="ja-JP" dirty="0" smtClean="0"/>
              <a:t>C</a:t>
            </a:r>
            <a:r>
              <a:rPr kumimoji="1" lang="ja-JP" altLang="en-US" dirty="0" smtClean="0"/>
              <a:t>が挙げられます．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a:t>
            </a:r>
            <a:r>
              <a:rPr lang="ja-JP" altLang="en-US" dirty="0" smtClean="0"/>
              <a:t>の実現可能性が極端に減少</a:t>
            </a:r>
            <a:r>
              <a:rPr kumimoji="1" lang="ja-JP" altLang="en-US" dirty="0" smtClean="0"/>
              <a:t>⇒軸とテーマの関連性が低い</a:t>
            </a:r>
            <a:r>
              <a:rPr lang="ja-JP" altLang="en-US" dirty="0" smtClean="0"/>
              <a:t>共通軸が創出</a:t>
            </a:r>
            <a:endParaRPr kumimoji="1" lang="en-US" altLang="ja-JP" dirty="0" smtClean="0"/>
          </a:p>
          <a:p>
            <a:endParaRPr kumimoji="1" lang="en-US" altLang="ja-JP" dirty="0" smtClean="0"/>
          </a:p>
          <a:p>
            <a:r>
              <a:rPr kumimoji="1" lang="ja-JP" altLang="en-US" dirty="0" smtClean="0"/>
              <a:t>その他にも有意差が見られたグループがあったことから，第</a:t>
            </a:r>
            <a:r>
              <a:rPr kumimoji="1" lang="en-US" altLang="ja-JP" dirty="0" smtClean="0"/>
              <a:t>2</a:t>
            </a:r>
            <a:r>
              <a:rPr kumimoji="1" lang="ja-JP" altLang="en-US" dirty="0" smtClean="0"/>
              <a:t>フェーズで爽秋された軸が第</a:t>
            </a:r>
            <a:r>
              <a:rPr kumimoji="1" lang="en-US" altLang="ja-JP" dirty="0" smtClean="0"/>
              <a:t>3</a:t>
            </a:r>
            <a:r>
              <a:rPr kumimoji="1" lang="ja-JP" altLang="en-US" dirty="0" smtClean="0"/>
              <a:t>フェーズに影響を与えていることが考えられる</a:t>
            </a:r>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28</a:t>
            </a:fld>
            <a:endParaRPr kumimoji="1" lang="ja-JP" altLang="en-US"/>
          </a:p>
        </p:txBody>
      </p:sp>
    </p:spTree>
    <p:extLst>
      <p:ext uri="{BB962C8B-B14F-4D97-AF65-F5344CB8AC3E}">
        <p14:creationId xmlns:p14="http://schemas.microsoft.com/office/powerpoint/2010/main" val="2161174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まず，背景についてです．</a:t>
            </a:r>
            <a:endParaRPr kumimoji="1" lang="en-US" altLang="ja-JP" dirty="0" smtClean="0"/>
          </a:p>
          <a:p>
            <a:pPr marL="0" indent="0">
              <a:buNone/>
            </a:pPr>
            <a:r>
              <a:rPr kumimoji="1" lang="ja-JP" altLang="en-US" dirty="0" smtClean="0"/>
              <a:t>内閣府では，</a:t>
            </a:r>
            <a:r>
              <a:rPr kumimoji="1" lang="ja-JP" altLang="en-US" sz="1200" dirty="0" smtClean="0">
                <a:solidFill>
                  <a:srgbClr val="FF0000"/>
                </a:solidFill>
                <a:latin typeface="メイリオ" panose="020B0604030504040204" pitchFamily="50" charset="-128"/>
                <a:ea typeface="メイリオ" panose="020B0604030504040204" pitchFamily="50" charset="-128"/>
              </a:rPr>
              <a:t>イノベーションの重要性</a:t>
            </a:r>
            <a:r>
              <a:rPr kumimoji="1" lang="ja-JP" altLang="en-US" sz="1200" dirty="0" smtClean="0">
                <a:latin typeface="メイリオ" panose="020B0604030504040204" pitchFamily="50" charset="-128"/>
                <a:ea typeface="メイリオ" panose="020B0604030504040204" pitchFamily="50" charset="-128"/>
              </a:rPr>
              <a:t>が示唆</a:t>
            </a:r>
            <a:r>
              <a:rPr lang="ja-JP" altLang="en-US" sz="1200" dirty="0" smtClean="0">
                <a:latin typeface="メイリオ" panose="020B0604030504040204" pitchFamily="50" charset="-128"/>
                <a:ea typeface="メイリオ" panose="020B0604030504040204" pitchFamily="50" charset="-128"/>
              </a:rPr>
              <a:t>．</a:t>
            </a:r>
            <a:endParaRPr kumimoji="1"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これまでとは全く違った新たな考え方、 仕組みを取り入れて、</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新たな価値を生み出し、社会的に大きな変化を起こすことが重要であるとされています．</a:t>
            </a:r>
            <a:endParaRPr lang="en-US" altLang="ja-JP" sz="1200" dirty="0" smtClean="0">
              <a:latin typeface="メイリオ" panose="020B0604030504040204" pitchFamily="50" charset="-128"/>
              <a:ea typeface="メイリオ" panose="020B0604030504040204" pitchFamily="50" charset="-128"/>
            </a:endParaRPr>
          </a:p>
          <a:p>
            <a:pPr marL="0" indent="0">
              <a:buNone/>
            </a:pP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また，</a:t>
            </a:r>
            <a:r>
              <a:rPr lang="ja-JP" altLang="ja-JP" sz="1200" dirty="0" smtClean="0">
                <a:solidFill>
                  <a:srgbClr val="FF0000"/>
                </a:solidFill>
                <a:latin typeface="メイリオ" panose="020B0604030504040204" pitchFamily="50" charset="-128"/>
                <a:ea typeface="メイリオ" panose="020B0604030504040204" pitchFamily="50" charset="-128"/>
              </a:rPr>
              <a:t>柔軟性</a:t>
            </a:r>
            <a:r>
              <a:rPr lang="ja-JP" altLang="ja-JP" sz="1200" dirty="0" smtClean="0">
                <a:latin typeface="メイリオ" panose="020B0604030504040204" pitchFamily="50" charset="-128"/>
                <a:ea typeface="メイリオ" panose="020B0604030504040204" pitchFamily="50" charset="-128"/>
              </a:rPr>
              <a:t>の評価因子が，イノベーション活動において重要な指標</a:t>
            </a:r>
            <a:r>
              <a:rPr lang="ja-JP" altLang="en-US" sz="1200" dirty="0" smtClean="0">
                <a:latin typeface="メイリオ" panose="020B0604030504040204" pitchFamily="50" charset="-128"/>
                <a:ea typeface="メイリオ" panose="020B0604030504040204" pitchFamily="50" charset="-128"/>
              </a:rPr>
              <a:t>であるといわれており，</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柔軟性指標とは，アイデアの広さと思考観点の多さを表します．</a:t>
            </a:r>
            <a:endParaRPr lang="en-US" altLang="ja-JP" sz="1200" dirty="0" smtClean="0">
              <a:latin typeface="メイリオ" panose="020B0604030504040204" pitchFamily="50" charset="-128"/>
              <a:ea typeface="メイリオ" panose="020B0604030504040204" pitchFamily="50" charset="-128"/>
            </a:endParaRPr>
          </a:p>
          <a:p>
            <a:pPr marL="0" indent="0">
              <a:buNone/>
            </a:pPr>
            <a:endParaRPr lang="en-US" altLang="ja-JP" sz="1200" dirty="0" smtClean="0">
              <a:latin typeface="メイリオ" panose="020B0604030504040204" pitchFamily="50" charset="-128"/>
              <a:ea typeface="メイリオ" panose="020B0604030504040204" pitchFamily="50" charset="-128"/>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2</a:t>
            </a:fld>
            <a:endParaRPr kumimoji="1" lang="ja-JP" altLang="en-US"/>
          </a:p>
        </p:txBody>
      </p:sp>
    </p:spTree>
    <p:extLst>
      <p:ext uri="{BB962C8B-B14F-4D97-AF65-F5344CB8AC3E}">
        <p14:creationId xmlns:p14="http://schemas.microsoft.com/office/powerpoint/2010/main" val="194384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全体評価です</a:t>
            </a:r>
            <a:endParaRPr kumimoji="1" lang="en-US" altLang="ja-JP" dirty="0" smtClean="0"/>
          </a:p>
          <a:p>
            <a:r>
              <a:rPr kumimoji="1" lang="ja-JP" altLang="en-US" sz="1200" dirty="0" smtClean="0"/>
              <a:t>・仮説として立てた，</a:t>
            </a:r>
            <a:r>
              <a:rPr kumimoji="1" lang="ja-JP" altLang="en-US" sz="1200" dirty="0" smtClean="0">
                <a:solidFill>
                  <a:srgbClr val="FF0000"/>
                </a:solidFill>
              </a:rPr>
              <a:t>柔軟性指標</a:t>
            </a:r>
            <a:r>
              <a:rPr kumimoji="1" lang="ja-JP" altLang="en-US" sz="1200" dirty="0" smtClean="0"/>
              <a:t>に有意差</a:t>
            </a:r>
            <a:r>
              <a:rPr lang="ja-JP" altLang="en-US" sz="1200" dirty="0" smtClean="0"/>
              <a:t>が見られた．</a:t>
            </a:r>
            <a:endParaRPr lang="en-US" altLang="ja-JP" sz="1200" dirty="0" smtClean="0"/>
          </a:p>
          <a:p>
            <a:pPr marL="0" indent="0">
              <a:buNone/>
            </a:pPr>
            <a:r>
              <a:rPr lang="ja-JP" altLang="en-US" sz="1200" dirty="0" smtClean="0"/>
              <a:t>新規性指標では，平均値は高かったものの有意差は見られず．</a:t>
            </a:r>
            <a:endParaRPr lang="en-US" altLang="ja-JP" sz="1200" dirty="0" smtClean="0"/>
          </a:p>
          <a:p>
            <a:pPr marL="0" indent="0">
              <a:buNone/>
            </a:pPr>
            <a:endParaRPr lang="en-US" altLang="ja-JP" sz="1200" dirty="0" smtClean="0"/>
          </a:p>
          <a:p>
            <a:r>
              <a:rPr lang="ja-JP" altLang="en-US" sz="1200" dirty="0" smtClean="0"/>
              <a:t>また，アンケート結果に</a:t>
            </a:r>
            <a:endParaRPr lang="en-US" altLang="ja-JP" sz="1200" dirty="0" smtClean="0"/>
          </a:p>
          <a:p>
            <a:r>
              <a:rPr lang="ja-JP" altLang="en-US" sz="1200" dirty="0" smtClean="0"/>
              <a:t>アイデアを発散しきる時間に個人差があったことが，</a:t>
            </a:r>
            <a:endParaRPr lang="en-US" altLang="ja-JP" sz="1200" dirty="0" smtClean="0"/>
          </a:p>
          <a:p>
            <a:pPr marL="0" indent="0">
              <a:buNone/>
            </a:pPr>
            <a:r>
              <a:rPr lang="ja-JP" altLang="en-US" sz="1200" dirty="0" smtClean="0"/>
              <a:t>　流暢性指標の低下やアイデア発想の妨げる原因になったと推察されます．</a:t>
            </a:r>
            <a:endParaRPr lang="en-US" altLang="ja-JP" sz="1200" dirty="0" smtClean="0"/>
          </a:p>
          <a:p>
            <a:endParaRPr lang="en-US" altLang="ja-JP" sz="1200" dirty="0" smtClean="0"/>
          </a:p>
          <a:p>
            <a:r>
              <a:rPr lang="ja-JP" altLang="en-US" sz="1200" dirty="0" smtClean="0"/>
              <a:t>・創出された軸の</a:t>
            </a:r>
            <a:r>
              <a:rPr lang="en-US" altLang="ja-JP" sz="1200" dirty="0" smtClean="0"/>
              <a:t>78</a:t>
            </a:r>
            <a:r>
              <a:rPr lang="ja-JP" altLang="en-US" sz="1200" dirty="0" smtClean="0"/>
              <a:t>パーセントは重複しないものであった．</a:t>
            </a:r>
            <a:endParaRPr lang="en-US" altLang="ja-JP" sz="1200" dirty="0" smtClean="0"/>
          </a:p>
          <a:p>
            <a:r>
              <a:rPr lang="ja-JP" altLang="en-US" sz="1200" dirty="0" smtClean="0"/>
              <a:t>このことから，多様な視点から類似性を探っていることがわかりました．</a:t>
            </a:r>
            <a:endParaRPr lang="en-US" altLang="ja-JP" sz="1200" dirty="0" smtClean="0"/>
          </a:p>
          <a:p>
            <a:pPr marL="0" indent="0">
              <a:buNone/>
            </a:pPr>
            <a:endParaRPr lang="en-US" altLang="ja-JP" sz="1200" dirty="0" smtClean="0"/>
          </a:p>
          <a:p>
            <a:r>
              <a:rPr lang="ja-JP" altLang="en-US" sz="1200" dirty="0" smtClean="0"/>
              <a:t>・共通軸によって，第</a:t>
            </a:r>
            <a:r>
              <a:rPr lang="en-US" altLang="ja-JP" sz="1200" dirty="0" smtClean="0"/>
              <a:t>3</a:t>
            </a:r>
            <a:r>
              <a:rPr lang="ja-JP" altLang="en-US" sz="1200" dirty="0" smtClean="0"/>
              <a:t>フェーズのアイデアの質が変化する．</a:t>
            </a:r>
            <a:endParaRPr lang="en-US" altLang="ja-JP" sz="1200" dirty="0" smtClean="0"/>
          </a:p>
          <a:p>
            <a:endParaRPr lang="en-US" altLang="ja-JP" sz="1200"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29</a:t>
            </a:fld>
            <a:endParaRPr kumimoji="1" lang="ja-JP" altLang="en-US"/>
          </a:p>
        </p:txBody>
      </p:sp>
    </p:spTree>
    <p:extLst>
      <p:ext uri="{BB962C8B-B14F-4D97-AF65-F5344CB8AC3E}">
        <p14:creationId xmlns:p14="http://schemas.microsoft.com/office/powerpoint/2010/main" val="4449366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課題と展望です．</a:t>
            </a:r>
            <a:endParaRPr kumimoji="1" lang="en-US" altLang="ja-JP" dirty="0" smtClean="0"/>
          </a:p>
          <a:p>
            <a:endParaRPr kumimoji="1" lang="en-US" altLang="ja-JP" dirty="0" smtClean="0"/>
          </a:p>
          <a:p>
            <a:r>
              <a:rPr kumimoji="1" lang="ja-JP" altLang="en-US" dirty="0" smtClean="0"/>
              <a:t>全体評価であげた，アイデアを発散する時間に個人差があったという課題については，</a:t>
            </a:r>
            <a:endParaRPr kumimoji="1" lang="en-US" altLang="ja-JP" dirty="0" smtClean="0"/>
          </a:p>
          <a:p>
            <a:r>
              <a:rPr lang="ja-JP" altLang="ja-JP" dirty="0" smtClean="0"/>
              <a:t>発想者ごとの時間を柔軟に変える</a:t>
            </a:r>
            <a:r>
              <a:rPr lang="ja-JP" altLang="en-US" dirty="0" smtClean="0"/>
              <a:t>ことで解決できると考えました．</a:t>
            </a:r>
            <a:endParaRPr lang="en-US" altLang="ja-JP" dirty="0" smtClean="0"/>
          </a:p>
          <a:p>
            <a:pPr marL="0" indent="0">
              <a:buNone/>
            </a:pPr>
            <a:r>
              <a:rPr lang="ja-JP" altLang="ja-JP" dirty="0" smtClean="0"/>
              <a:t>アイデアを発散する時間には個人差</a:t>
            </a:r>
            <a:endParaRPr lang="en-US" altLang="ja-JP" dirty="0" smtClean="0"/>
          </a:p>
          <a:p>
            <a:pPr marL="0" indent="0">
              <a:buNone/>
            </a:pPr>
            <a:r>
              <a:rPr lang="ja-JP" altLang="ja-JP" dirty="0" smtClean="0">
                <a:solidFill>
                  <a:srgbClr val="FF0000"/>
                </a:solidFill>
              </a:rPr>
              <a:t>個人が自由な時間で各フェーズに</a:t>
            </a:r>
            <a:r>
              <a:rPr lang="ja-JP" altLang="en-US" dirty="0" smtClean="0">
                <a:solidFill>
                  <a:srgbClr val="FF0000"/>
                </a:solidFill>
              </a:rPr>
              <a:t>移行できる</a:t>
            </a:r>
            <a:r>
              <a:rPr lang="ja-JP" altLang="ja-JP" dirty="0" smtClean="0"/>
              <a:t>システムを構築する</a:t>
            </a:r>
            <a:endParaRPr kumimoji="1" lang="en-US" altLang="ja-JP" dirty="0" smtClean="0"/>
          </a:p>
          <a:p>
            <a:pPr marL="0" indent="0">
              <a:buNone/>
            </a:pPr>
            <a:endParaRPr kumimoji="1" lang="en-US" altLang="ja-JP" dirty="0" smtClean="0"/>
          </a:p>
          <a:p>
            <a:pPr marL="0" indent="0">
              <a:buNone/>
            </a:pPr>
            <a:r>
              <a:rPr lang="ja-JP" altLang="en-US" dirty="0" smtClean="0"/>
              <a:t>また，</a:t>
            </a:r>
            <a:r>
              <a:rPr lang="ja-JP" altLang="ja-JP" dirty="0" smtClean="0"/>
              <a:t>データベースの構築</a:t>
            </a:r>
            <a:r>
              <a:rPr lang="ja-JP" altLang="en-US" dirty="0" smtClean="0"/>
              <a:t>で更なる多様な視点からのアイデア発想を実現できると考えています．</a:t>
            </a:r>
            <a:endParaRPr lang="en-US" altLang="ja-JP" dirty="0" smtClean="0"/>
          </a:p>
          <a:p>
            <a:pPr marL="0" indent="0">
              <a:buNone/>
            </a:pPr>
            <a:r>
              <a:rPr lang="ja-JP" altLang="en-US" dirty="0" smtClean="0"/>
              <a:t>これまで創出された軸をデータベースに保存することで，</a:t>
            </a:r>
            <a:endParaRPr lang="en-US" altLang="ja-JP" dirty="0" smtClean="0"/>
          </a:p>
          <a:p>
            <a:pPr marL="0" indent="0">
              <a:buNone/>
            </a:pPr>
            <a:r>
              <a:rPr lang="ja-JP" altLang="en-US" dirty="0" smtClean="0"/>
              <a:t>実験で行った人数（</a:t>
            </a:r>
            <a:r>
              <a:rPr lang="en-US" altLang="ja-JP" dirty="0" smtClean="0"/>
              <a:t>4</a:t>
            </a:r>
            <a:r>
              <a:rPr lang="ja-JP" altLang="en-US" dirty="0" smtClean="0"/>
              <a:t>人）以上の視点からアイデアの発想が可能になります．</a:t>
            </a:r>
            <a:endParaRPr lang="en-US" altLang="ja-JP" dirty="0" smtClean="0"/>
          </a:p>
          <a:p>
            <a:pPr marL="0" indent="0">
              <a:buNone/>
            </a:pPr>
            <a:r>
              <a:rPr lang="ja-JP" altLang="en-US" dirty="0" smtClean="0"/>
              <a:t>しかし，</a:t>
            </a:r>
            <a:endParaRPr lang="en-US" altLang="ja-JP" dirty="0" smtClean="0"/>
          </a:p>
          <a:p>
            <a:pPr marL="0" indent="0">
              <a:buNone/>
            </a:pPr>
            <a:r>
              <a:rPr lang="ja-JP" altLang="ja-JP" dirty="0" smtClean="0"/>
              <a:t>共通軸の数が増えてしまい，整理できない状況</a:t>
            </a:r>
            <a:r>
              <a:rPr lang="ja-JP" altLang="en-US" smtClean="0"/>
              <a:t>が懸念されます．</a:t>
            </a:r>
            <a:endParaRPr lang="en-US" altLang="ja-JP" dirty="0" smtClean="0"/>
          </a:p>
          <a:p>
            <a:pPr marL="0" indent="0">
              <a:buNone/>
            </a:pPr>
            <a:r>
              <a:rPr lang="ja-JP" altLang="en-US" dirty="0" smtClean="0"/>
              <a:t>⇒</a:t>
            </a:r>
            <a:r>
              <a:rPr lang="ja-JP" altLang="ja-JP" dirty="0" smtClean="0">
                <a:solidFill>
                  <a:srgbClr val="FF0000"/>
                </a:solidFill>
              </a:rPr>
              <a:t>共通軸同士のアナロジーや包含関係を整理</a:t>
            </a:r>
            <a:r>
              <a:rPr lang="ja-JP" altLang="ja-JP" dirty="0" smtClean="0"/>
              <a:t>し，共通軸のカテゴライズ</a:t>
            </a:r>
            <a:r>
              <a:rPr lang="ja-JP" altLang="en-US" dirty="0" smtClean="0"/>
              <a:t>を行う必要があると考えます．</a:t>
            </a:r>
            <a:endParaRPr lang="en-US" altLang="ja-JP" dirty="0" smtClean="0"/>
          </a:p>
          <a:p>
            <a:pPr marL="0" indent="0">
              <a:buNone/>
            </a:pPr>
            <a:endParaRPr kumimoji="1" lang="en-US" altLang="ja-JP" dirty="0" smtClean="0"/>
          </a:p>
          <a:p>
            <a:pPr marL="0" indent="0">
              <a:buNone/>
            </a:pP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30</a:t>
            </a:fld>
            <a:endParaRPr kumimoji="1" lang="ja-JP" altLang="en-US"/>
          </a:p>
        </p:txBody>
      </p:sp>
    </p:spTree>
    <p:extLst>
      <p:ext uri="{BB962C8B-B14F-4D97-AF65-F5344CB8AC3E}">
        <p14:creationId xmlns:p14="http://schemas.microsoft.com/office/powerpoint/2010/main" val="3713291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参考文献と参加学会です．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31</a:t>
            </a:fld>
            <a:endParaRPr kumimoji="1" lang="ja-JP" altLang="en-US"/>
          </a:p>
        </p:txBody>
      </p:sp>
    </p:spTree>
    <p:extLst>
      <p:ext uri="{BB962C8B-B14F-4D97-AF65-F5344CB8AC3E}">
        <p14:creationId xmlns:p14="http://schemas.microsoft.com/office/powerpoint/2010/main" val="255387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続いて，グループの創造活動における背景です．</a:t>
            </a:r>
          </a:p>
          <a:p>
            <a:endParaRPr kumimoji="1" lang="en-US" altLang="ja-JP" dirty="0" smtClean="0"/>
          </a:p>
          <a:p>
            <a:pPr marL="0" indent="0">
              <a:buNone/>
            </a:pPr>
            <a:r>
              <a:rPr lang="ja-JP" altLang="en-US" sz="1200" dirty="0" smtClean="0">
                <a:latin typeface="メイリオ" panose="020B0604030504040204" pitchFamily="50" charset="-128"/>
                <a:ea typeface="メイリオ" panose="020B0604030504040204" pitchFamily="50" charset="-128"/>
              </a:rPr>
              <a:t>近藤らは，個人による課題遂行とグループによる課題遂行の優劣では，</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グループの方が成果をあげることが出来る．と述べています．</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多くの組織において，ブレインストーミングが</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創造的な課題解決を行うための人気ある創造手法として利用されています．</a:t>
            </a:r>
            <a:endParaRPr lang="en-US" altLang="ja-JP" sz="1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3</a:t>
            </a:fld>
            <a:endParaRPr kumimoji="1" lang="ja-JP" altLang="en-US"/>
          </a:p>
        </p:txBody>
      </p:sp>
    </p:spTree>
    <p:extLst>
      <p:ext uri="{BB962C8B-B14F-4D97-AF65-F5344CB8AC3E}">
        <p14:creationId xmlns:p14="http://schemas.microsoft.com/office/powerpoint/2010/main" val="1436055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類似性についての背景です．</a:t>
            </a:r>
            <a:endParaRPr kumimoji="1" lang="en-US" altLang="ja-JP" dirty="0" smtClean="0"/>
          </a:p>
          <a:p>
            <a:pPr marL="0" indent="0">
              <a:buNone/>
            </a:pPr>
            <a:r>
              <a:rPr lang="ja-JP" altLang="en-US" sz="1200" dirty="0" smtClean="0">
                <a:latin typeface="メイリオ" panose="020B0604030504040204" pitchFamily="50" charset="-128"/>
                <a:ea typeface="メイリオ" panose="020B0604030504040204" pitchFamily="50" charset="-128"/>
              </a:rPr>
              <a:t>人間の思考は，過去の類似した経験を利用することで，</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知識が不十分な領域においても，柔軟な思考を行うことができる．</a:t>
            </a:r>
            <a:r>
              <a:rPr kumimoji="1" lang="ja-JP" altLang="en-US" sz="1200" dirty="0" smtClean="0">
                <a:latin typeface="+mn-lt"/>
                <a:ea typeface="+mn-ea"/>
              </a:rPr>
              <a:t>と述べられています．</a:t>
            </a:r>
            <a:endParaRPr lang="en-US" altLang="ja-JP" sz="1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4</a:t>
            </a:fld>
            <a:endParaRPr kumimoji="1" lang="ja-JP" altLang="en-US"/>
          </a:p>
        </p:txBody>
      </p:sp>
    </p:spTree>
    <p:extLst>
      <p:ext uri="{BB962C8B-B14F-4D97-AF65-F5344CB8AC3E}">
        <p14:creationId xmlns:p14="http://schemas.microsoft.com/office/powerpoint/2010/main" val="814244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a:t>
            </a:r>
            <a:r>
              <a:rPr lang="ja-JP" altLang="ja-JP" sz="1200" dirty="0" smtClean="0">
                <a:latin typeface="メイリオ" panose="020B0604030504040204" pitchFamily="50" charset="-128"/>
                <a:ea typeface="メイリオ" panose="020B0604030504040204" pitchFamily="50" charset="-128"/>
              </a:rPr>
              <a:t>類似性に関しても人それぞれのとらえ方が</a:t>
            </a:r>
            <a:r>
              <a:rPr lang="ja-JP" altLang="en-US" sz="1200" dirty="0" smtClean="0">
                <a:latin typeface="メイリオ" panose="020B0604030504040204" pitchFamily="50" charset="-128"/>
                <a:ea typeface="メイリオ" panose="020B0604030504040204" pitchFamily="50" charset="-128"/>
              </a:rPr>
              <a:t>あります．</a:t>
            </a:r>
            <a:endParaRPr lang="en-US" altLang="ja-JP" sz="1200" dirty="0" smtClean="0">
              <a:latin typeface="メイリオ" panose="020B0604030504040204" pitchFamily="50" charset="-128"/>
              <a:ea typeface="メイリオ" panose="020B0604030504040204" pitchFamily="50" charset="-128"/>
            </a:endParaRPr>
          </a:p>
          <a:p>
            <a:r>
              <a:rPr lang="ja-JP" altLang="ja-JP" sz="1200" dirty="0" smtClean="0">
                <a:latin typeface="メイリオ" panose="020B0604030504040204" pitchFamily="50" charset="-128"/>
                <a:ea typeface="メイリオ" panose="020B0604030504040204" pitchFamily="50" charset="-128"/>
              </a:rPr>
              <a:t>色，形，大きさな</a:t>
            </a:r>
            <a:r>
              <a:rPr lang="ja-JP" altLang="en-US" sz="1200" dirty="0" smtClean="0">
                <a:latin typeface="メイリオ" panose="020B0604030504040204" pitchFamily="50" charset="-128"/>
                <a:ea typeface="メイリオ" panose="020B0604030504040204" pitchFamily="50" charset="-128"/>
              </a:rPr>
              <a:t>ど</a:t>
            </a:r>
            <a:r>
              <a:rPr lang="ja-JP" altLang="ja-JP" sz="1200" dirty="0" smtClean="0">
                <a:latin typeface="メイリオ" panose="020B0604030504040204" pitchFamily="50" charset="-128"/>
                <a:ea typeface="メイリオ" panose="020B0604030504040204" pitchFamily="50" charset="-128"/>
              </a:rPr>
              <a:t>視覚的に判別できるもの</a:t>
            </a:r>
            <a:r>
              <a:rPr lang="ja-JP" altLang="en-US" sz="1200" dirty="0" smtClean="0">
                <a:latin typeface="メイリオ" panose="020B0604030504040204" pitchFamily="50" charset="-128"/>
                <a:ea typeface="メイリオ" panose="020B0604030504040204" pitchFamily="50" charset="-128"/>
              </a:rPr>
              <a:t>などを表す分類学的関連，</a:t>
            </a:r>
            <a:endParaRPr lang="en-US" altLang="ja-JP" sz="1200" dirty="0" smtClean="0">
              <a:latin typeface="メイリオ" panose="020B0604030504040204" pitchFamily="50" charset="-128"/>
              <a:ea typeface="メイリオ" panose="020B0604030504040204" pitchFamily="50" charset="-128"/>
            </a:endParaRPr>
          </a:p>
          <a:p>
            <a:r>
              <a:rPr lang="ja-JP" altLang="ja-JP" sz="1200" dirty="0" smtClean="0">
                <a:latin typeface="メイリオ" panose="020B0604030504040204" pitchFamily="50" charset="-128"/>
                <a:ea typeface="メイリオ" panose="020B0604030504040204" pitchFamily="50" charset="-128"/>
              </a:rPr>
              <a:t>「人がビールを飲む」という主題を通して関連</a:t>
            </a:r>
            <a:r>
              <a:rPr lang="ja-JP" altLang="en-US" sz="1200" dirty="0" smtClean="0">
                <a:latin typeface="メイリオ" panose="020B0604030504040204" pitchFamily="50" charset="-128"/>
                <a:ea typeface="メイリオ" panose="020B0604030504040204" pitchFamily="50" charset="-128"/>
              </a:rPr>
              <a:t>している</a:t>
            </a:r>
            <a:r>
              <a:rPr lang="ja-JP" altLang="ja-JP" sz="1200" dirty="0" smtClean="0">
                <a:latin typeface="メイリオ" panose="020B0604030504040204" pitchFamily="50" charset="-128"/>
                <a:ea typeface="メイリオ" panose="020B0604030504040204" pitchFamily="50" charset="-128"/>
              </a:rPr>
              <a:t>主題的関連</a:t>
            </a:r>
            <a:r>
              <a:rPr lang="ja-JP" altLang="en-US" sz="1200" dirty="0" smtClean="0">
                <a:latin typeface="メイリオ" panose="020B0604030504040204" pitchFamily="50" charset="-128"/>
                <a:ea typeface="メイリオ" panose="020B0604030504040204" pitchFamily="50" charset="-128"/>
              </a:rPr>
              <a:t>など，</a:t>
            </a:r>
            <a:endParaRPr lang="en-US" altLang="ja-JP" sz="1200" dirty="0" smtClean="0">
              <a:latin typeface="メイリオ" panose="020B0604030504040204" pitchFamily="50" charset="-128"/>
              <a:ea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rPr>
              <a:t>類似性に関しても人それぞれの捉え方があります．</a:t>
            </a:r>
            <a:endParaRPr lang="en-US" altLang="ja-JP" sz="1200" dirty="0" smtClean="0">
              <a:latin typeface="メイリオ" panose="020B0604030504040204" pitchFamily="50" charset="-128"/>
              <a:ea typeface="メイリオ" panose="020B0604030504040204" pitchFamily="50" charset="-128"/>
            </a:endParaRPr>
          </a:p>
          <a:p>
            <a:endParaRPr kumimoji="1"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また，</a:t>
            </a:r>
            <a:r>
              <a:rPr kumimoji="1" lang="en-US" altLang="ja-JP" sz="1200" dirty="0" smtClean="0">
                <a:latin typeface="メイリオ" panose="020B0604030504040204" pitchFamily="50" charset="-128"/>
                <a:ea typeface="メイリオ" panose="020B0604030504040204" pitchFamily="50" charset="-128"/>
              </a:rPr>
              <a:t>2</a:t>
            </a:r>
            <a:r>
              <a:rPr kumimoji="1" lang="ja-JP" altLang="en-US" sz="1200" dirty="0" err="1" smtClean="0">
                <a:latin typeface="メイリオ" panose="020B0604030504040204" pitchFamily="50" charset="-128"/>
                <a:ea typeface="メイリオ" panose="020B0604030504040204" pitchFamily="50" charset="-128"/>
              </a:rPr>
              <a:t>つの</a:t>
            </a:r>
            <a:r>
              <a:rPr kumimoji="1" lang="ja-JP" altLang="en-US" sz="1200" dirty="0" smtClean="0">
                <a:latin typeface="メイリオ" panose="020B0604030504040204" pitchFamily="50" charset="-128"/>
                <a:ea typeface="メイリオ" panose="020B0604030504040204" pitchFamily="50" charset="-128"/>
              </a:rPr>
              <a:t>対象は，特徴が重複するほど類似しているとされています．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5</a:t>
            </a:fld>
            <a:endParaRPr kumimoji="1" lang="ja-JP" altLang="en-US"/>
          </a:p>
        </p:txBody>
      </p:sp>
    </p:spTree>
    <p:extLst>
      <p:ext uri="{BB962C8B-B14F-4D97-AF65-F5344CB8AC3E}">
        <p14:creationId xmlns:p14="http://schemas.microsoft.com/office/powerpoint/2010/main" val="346335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latin typeface="メイリオ" panose="020B0604030504040204" pitchFamily="50" charset="-128"/>
                <a:ea typeface="メイリオ" panose="020B0604030504040204" pitchFamily="50" charset="-128"/>
              </a:rPr>
              <a:t>続いて類比を用いた発想法について紹介します．</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シネクティクスという発想法は，</a:t>
            </a:r>
            <a:r>
              <a:rPr kumimoji="1" lang="ja-JP" altLang="en-US" sz="1200" dirty="0" smtClean="0">
                <a:latin typeface="メイリオ" panose="020B0604030504040204" pitchFamily="50" charset="-128"/>
                <a:ea typeface="メイリオ" panose="020B0604030504040204" pitchFamily="50" charset="-128"/>
              </a:rPr>
              <a:t>ある物事を発想するときに，その課題に本質的に似たものを探し，</a:t>
            </a:r>
            <a:endParaRPr kumimoji="1"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それをもとにアイデア発想を行う．</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類似のアプローチ法には，「異質馴可」「馴質異化」の２つがある．</a:t>
            </a:r>
            <a:endParaRPr lang="en-US" altLang="ja-JP" sz="1200" dirty="0" smtClean="0">
              <a:latin typeface="メイリオ" panose="020B0604030504040204" pitchFamily="50" charset="-128"/>
              <a:ea typeface="メイリオ" panose="020B0604030504040204" pitchFamily="50" charset="-128"/>
            </a:endParaRPr>
          </a:p>
          <a:p>
            <a:pPr marL="0" indent="0">
              <a:buNone/>
            </a:pP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実施手順は，</a:t>
            </a:r>
            <a:r>
              <a:rPr lang="en-US" altLang="ja-JP" sz="1200" dirty="0" smtClean="0">
                <a:latin typeface="メイリオ" panose="020B0604030504040204" pitchFamily="50" charset="-128"/>
                <a:ea typeface="メイリオ" panose="020B0604030504040204" pitchFamily="50" charset="-128"/>
              </a:rPr>
              <a:t>9</a:t>
            </a:r>
            <a:r>
              <a:rPr lang="ja-JP" altLang="en-US" sz="1200" dirty="0" err="1" smtClean="0">
                <a:latin typeface="メイリオ" panose="020B0604030504040204" pitchFamily="50" charset="-128"/>
                <a:ea typeface="メイリオ" panose="020B0604030504040204" pitchFamily="50" charset="-128"/>
              </a:rPr>
              <a:t>つの</a:t>
            </a:r>
            <a:r>
              <a:rPr lang="ja-JP" altLang="en-US" sz="1200" dirty="0" smtClean="0">
                <a:latin typeface="メイリオ" panose="020B0604030504040204" pitchFamily="50" charset="-128"/>
                <a:ea typeface="メイリオ" panose="020B0604030504040204" pitchFamily="50" charset="-128"/>
              </a:rPr>
              <a:t>工程があり，複雑なものになっています．</a:t>
            </a:r>
            <a:endParaRPr lang="en-US" altLang="ja-JP" sz="1200" dirty="0" smtClean="0">
              <a:latin typeface="メイリオ" panose="020B0604030504040204" pitchFamily="50" charset="-128"/>
              <a:ea typeface="メイリオ" panose="020B0604030504040204" pitchFamily="50" charset="-128"/>
            </a:endParaRPr>
          </a:p>
          <a:p>
            <a:endParaRPr lang="en-US" altLang="ja-JP" sz="1200" dirty="0" smtClean="0">
              <a:latin typeface="メイリオ" panose="020B0604030504040204" pitchFamily="50" charset="-128"/>
              <a:ea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rPr>
              <a:t>異質馴可（いしつじゅんか）</a:t>
            </a:r>
            <a:endParaRPr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自分にとって初めて見聞きしたものを，自分の良くなれたものに使えないか．というアプローチである．</a:t>
            </a:r>
            <a:endParaRPr kumimoji="1"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馴質異化とは，「すでによく知っていることを新しい見方をすることで，異質な観点をさがせないか」をさがすアプローチ法である．</a:t>
            </a:r>
            <a:endParaRPr kumimoji="1" lang="en-US" altLang="ja-JP" sz="1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F41F14C0-B3D0-42AE-88C5-9E463E00C353}" type="slidenum">
              <a:rPr kumimoji="1" lang="ja-JP" altLang="en-US" smtClean="0"/>
              <a:t>6</a:t>
            </a:fld>
            <a:endParaRPr kumimoji="1" lang="ja-JP" altLang="en-US"/>
          </a:p>
        </p:txBody>
      </p:sp>
    </p:spTree>
    <p:extLst>
      <p:ext uri="{BB962C8B-B14F-4D97-AF65-F5344CB8AC3E}">
        <p14:creationId xmlns:p14="http://schemas.microsoft.com/office/powerpoint/2010/main" val="72947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en-US" altLang="ja-JP" dirty="0" smtClean="0"/>
              <a:t>NM</a:t>
            </a:r>
            <a:r>
              <a:rPr kumimoji="1" lang="ja-JP" altLang="en-US" dirty="0" smtClean="0"/>
              <a:t>法は，</a:t>
            </a:r>
            <a:r>
              <a:rPr lang="ja-JP" altLang="en-US" sz="1200" dirty="0" smtClean="0">
                <a:latin typeface="メイリオ" panose="020B0604030504040204" pitchFamily="50" charset="-128"/>
                <a:ea typeface="メイリオ" panose="020B0604030504040204" pitchFamily="50" charset="-128"/>
              </a:rPr>
              <a:t>仮説設定に関する技法．</a:t>
            </a:r>
            <a:r>
              <a:rPr lang="ja-JP" altLang="ja-JP" sz="1200" dirty="0" smtClean="0">
                <a:latin typeface="メイリオ" panose="020B0604030504040204" pitchFamily="50" charset="-128"/>
                <a:ea typeface="メイリオ" panose="020B0604030504040204" pitchFamily="50" charset="-128"/>
              </a:rPr>
              <a:t>経験的に「やってみて効果があった解決策だから</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ja-JP" sz="1200" dirty="0" smtClean="0">
                <a:latin typeface="メイリオ" panose="020B0604030504040204" pitchFamily="50" charset="-128"/>
                <a:ea typeface="メイリオ" panose="020B0604030504040204" pitchFamily="50" charset="-128"/>
              </a:rPr>
              <a:t>やってみなさい」ではなく，「理屈ではこうあるべきだ」という</a:t>
            </a:r>
            <a:r>
              <a:rPr lang="ja-JP" altLang="en-US" sz="1200" dirty="0" smtClean="0">
                <a:latin typeface="メイリオ" panose="020B0604030504040204" pitchFamily="50" charset="-128"/>
                <a:ea typeface="メイリオ" panose="020B0604030504040204" pitchFamily="50" charset="-128"/>
              </a:rPr>
              <a:t>考え方を使用する発想法です．</a:t>
            </a:r>
            <a:endParaRPr lang="en-US" altLang="ja-JP" sz="1200" dirty="0" smtClean="0">
              <a:latin typeface="メイリオ" panose="020B0604030504040204" pitchFamily="50" charset="-128"/>
              <a:ea typeface="メイリオ" panose="020B0604030504040204" pitchFamily="50" charset="-128"/>
            </a:endParaRPr>
          </a:p>
          <a:p>
            <a:pPr marL="0" indent="0">
              <a:buNone/>
            </a:pPr>
            <a:endParaRPr kumimoji="1" lang="en-US" altLang="ja-JP" sz="1200" dirty="0" smtClean="0">
              <a:latin typeface="メイリオ" panose="020B0604030504040204" pitchFamily="50" charset="-128"/>
              <a:ea typeface="メイリオ" panose="020B0604030504040204" pitchFamily="50" charset="-128"/>
            </a:endParaRPr>
          </a:p>
          <a:p>
            <a:pPr marL="0" indent="0">
              <a:buNone/>
            </a:pPr>
            <a:r>
              <a:rPr kumimoji="1" lang="ja-JP" altLang="en-US" sz="1200" dirty="0" smtClean="0">
                <a:latin typeface="メイリオ" panose="020B0604030504040204" pitchFamily="50" charset="-128"/>
                <a:ea typeface="メイリオ" panose="020B0604030504040204" pitchFamily="50" charset="-128"/>
              </a:rPr>
              <a:t>実施手順に，類比を用いる工程があります．</a:t>
            </a:r>
            <a:endParaRPr kumimoji="1" lang="en-US" altLang="ja-JP" sz="1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7</a:t>
            </a:fld>
            <a:endParaRPr kumimoji="1" lang="ja-JP" altLang="en-US"/>
          </a:p>
        </p:txBody>
      </p:sp>
    </p:spTree>
    <p:extLst>
      <p:ext uri="{BB962C8B-B14F-4D97-AF65-F5344CB8AC3E}">
        <p14:creationId xmlns:p14="http://schemas.microsoft.com/office/powerpoint/2010/main" val="1969469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続いて，発想法の課題についてです．</a:t>
            </a:r>
            <a:endParaRPr kumimoji="1" lang="en-US" altLang="ja-JP" dirty="0" smtClean="0"/>
          </a:p>
          <a:p>
            <a:pPr marL="0" indent="0">
              <a:buNone/>
            </a:pPr>
            <a:r>
              <a:rPr lang="ja-JP" altLang="ja-JP" sz="1200" dirty="0" smtClean="0">
                <a:latin typeface="メイリオ" panose="020B0604030504040204" pitchFamily="50" charset="-128"/>
                <a:ea typeface="メイリオ" panose="020B0604030504040204" pitchFamily="50" charset="-128"/>
              </a:rPr>
              <a:t>発想法には，</a:t>
            </a: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ja-JP" sz="1200" dirty="0" smtClean="0">
                <a:solidFill>
                  <a:srgbClr val="FF0000"/>
                </a:solidFill>
                <a:latin typeface="メイリオ" panose="020B0604030504040204" pitchFamily="50" charset="-128"/>
                <a:ea typeface="メイリオ" panose="020B0604030504040204" pitchFamily="50" charset="-128"/>
              </a:rPr>
              <a:t>前提知識が必要</a:t>
            </a:r>
            <a:r>
              <a:rPr lang="ja-JP" altLang="ja-JP" sz="1200" dirty="0" smtClean="0">
                <a:latin typeface="メイリオ" panose="020B0604030504040204" pitchFamily="50" charset="-128"/>
                <a:ea typeface="メイリオ" panose="020B0604030504040204" pitchFamily="50" charset="-128"/>
              </a:rPr>
              <a:t>であるような手法や，</a:t>
            </a:r>
            <a:r>
              <a:rPr lang="ja-JP" altLang="ja-JP" sz="1200" dirty="0" smtClean="0">
                <a:solidFill>
                  <a:srgbClr val="FF0000"/>
                </a:solidFill>
                <a:latin typeface="メイリオ" panose="020B0604030504040204" pitchFamily="50" charset="-128"/>
                <a:ea typeface="メイリオ" panose="020B0604030504040204" pitchFamily="50" charset="-128"/>
              </a:rPr>
              <a:t>技法の未修得</a:t>
            </a:r>
            <a:r>
              <a:rPr lang="ja-JP" altLang="ja-JP" sz="1200" dirty="0" smtClean="0">
                <a:latin typeface="メイリオ" panose="020B0604030504040204" pitchFamily="50" charset="-128"/>
                <a:ea typeface="メイリオ" panose="020B0604030504040204" pitchFamily="50" charset="-128"/>
              </a:rPr>
              <a:t>などの欠点</a:t>
            </a:r>
            <a:endParaRPr lang="en-US" altLang="ja-JP" sz="1200" dirty="0" smtClean="0">
              <a:latin typeface="メイリオ" panose="020B0604030504040204" pitchFamily="50" charset="-128"/>
              <a:ea typeface="メイリオ" panose="020B0604030504040204" pitchFamily="50" charset="-128"/>
            </a:endParaRPr>
          </a:p>
          <a:p>
            <a:pPr marL="0" indent="0">
              <a:buNone/>
            </a:pPr>
            <a:endParaRPr lang="en-US" altLang="ja-JP" sz="1200" dirty="0" smtClean="0">
              <a:latin typeface="メイリオ" panose="020B0604030504040204" pitchFamily="50" charset="-128"/>
              <a:ea typeface="メイリオ" panose="020B0604030504040204" pitchFamily="50" charset="-128"/>
            </a:endParaRPr>
          </a:p>
          <a:p>
            <a:pPr marL="0" indent="0">
              <a:buNone/>
            </a:pPr>
            <a:r>
              <a:rPr lang="ja-JP" altLang="en-US" sz="1200" dirty="0" smtClean="0">
                <a:latin typeface="メイリオ" panose="020B0604030504040204" pitchFamily="50" charset="-128"/>
                <a:ea typeface="メイリオ" panose="020B0604030504040204" pitchFamily="50" charset="-128"/>
              </a:rPr>
              <a:t>また，本質などの表現は，発想法初心者にとって理解できないなどの課題があります．</a:t>
            </a:r>
            <a:endParaRPr lang="en-US" altLang="ja-JP" sz="1200" dirty="0" smtClean="0">
              <a:latin typeface="メイリオ" panose="020B0604030504040204" pitchFamily="50" charset="-128"/>
              <a:ea typeface="メイリオ" panose="020B0604030504040204" pitchFamily="50" charset="-128"/>
            </a:endParaRPr>
          </a:p>
          <a:p>
            <a:pPr marL="0" indent="0">
              <a:buNone/>
            </a:pPr>
            <a:endParaRPr lang="ja-JP" altLang="ja-JP" sz="1200" dirty="0" smtClean="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AC26C77-7CB7-4CDA-BF00-9C5188F9B1A3}" type="slidenum">
              <a:rPr kumimoji="1" lang="ja-JP" altLang="en-US" smtClean="0"/>
              <a:t>8</a:t>
            </a:fld>
            <a:endParaRPr kumimoji="1" lang="ja-JP" altLang="en-US"/>
          </a:p>
        </p:txBody>
      </p:sp>
    </p:spTree>
    <p:extLst>
      <p:ext uri="{BB962C8B-B14F-4D97-AF65-F5344CB8AC3E}">
        <p14:creationId xmlns:p14="http://schemas.microsoft.com/office/powerpoint/2010/main" val="1573539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7A1E121-CC24-4B42-965A-7E3E492CAB78}" type="datetime1">
              <a:rPr kumimoji="1" lang="ja-JP" altLang="en-US" smtClean="0"/>
              <a:t>2019/3/6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00D4E1-CE58-41BD-994C-1D68F010832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9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C3CE903-C34A-4C16-AF5D-548D6785BF2B}" type="datetime1">
              <a:rPr kumimoji="1" lang="ja-JP" altLang="en-US" smtClean="0"/>
              <a:t>2019/3/6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00D4E1-CE58-41BD-994C-1D68F0108326}" type="slidenum">
              <a:rPr kumimoji="1" lang="ja-JP" altLang="en-US" smtClean="0"/>
              <a:t>‹#›</a:t>
            </a:fld>
            <a:endParaRPr kumimoji="1" lang="ja-JP" altLang="en-US"/>
          </a:p>
        </p:txBody>
      </p:sp>
    </p:spTree>
    <p:extLst>
      <p:ext uri="{BB962C8B-B14F-4D97-AF65-F5344CB8AC3E}">
        <p14:creationId xmlns:p14="http://schemas.microsoft.com/office/powerpoint/2010/main" val="54536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14803A2-02E4-449B-BE00-05E781596F5E}" type="datetime1">
              <a:rPr kumimoji="1" lang="ja-JP" altLang="en-US" smtClean="0"/>
              <a:t>2019/3/6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00D4E1-CE58-41BD-994C-1D68F0108326}" type="slidenum">
              <a:rPr kumimoji="1" lang="ja-JP" altLang="en-US" smtClean="0"/>
              <a:t>‹#›</a:t>
            </a:fld>
            <a:endParaRPr kumimoji="1" lang="ja-JP" altLang="en-US"/>
          </a:p>
        </p:txBody>
      </p:sp>
    </p:spTree>
    <p:extLst>
      <p:ext uri="{BB962C8B-B14F-4D97-AF65-F5344CB8AC3E}">
        <p14:creationId xmlns:p14="http://schemas.microsoft.com/office/powerpoint/2010/main" val="270646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1B3CE7D-8EAE-42B7-ACC9-96B0A40E3B1A}" type="datetime1">
              <a:rPr kumimoji="1" lang="ja-JP" altLang="en-US" smtClean="0"/>
              <a:t>2019/3/6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00D4E1-CE58-41BD-994C-1D68F0108326}" type="slidenum">
              <a:rPr kumimoji="1" lang="ja-JP" altLang="en-US" smtClean="0"/>
              <a:t>‹#›</a:t>
            </a:fld>
            <a:endParaRPr kumimoji="1" lang="ja-JP" altLang="en-US"/>
          </a:p>
        </p:txBody>
      </p:sp>
    </p:spTree>
    <p:extLst>
      <p:ext uri="{BB962C8B-B14F-4D97-AF65-F5344CB8AC3E}">
        <p14:creationId xmlns:p14="http://schemas.microsoft.com/office/powerpoint/2010/main" val="45850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3A4FE01-844F-4466-B31D-ABB3F28F9263}" type="datetime1">
              <a:rPr kumimoji="1" lang="ja-JP" altLang="en-US" smtClean="0"/>
              <a:t>2019/3/6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00D4E1-CE58-41BD-994C-1D68F010832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83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D7A4D26-5081-4F24-91EE-C278E9A215F0}" type="datetime1">
              <a:rPr kumimoji="1" lang="ja-JP" altLang="en-US" smtClean="0"/>
              <a:t>2019/3/6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00D4E1-CE58-41BD-994C-1D68F0108326}" type="slidenum">
              <a:rPr kumimoji="1" lang="ja-JP" altLang="en-US" smtClean="0"/>
              <a:t>‹#›</a:t>
            </a:fld>
            <a:endParaRPr kumimoji="1" lang="ja-JP" altLang="en-US"/>
          </a:p>
        </p:txBody>
      </p:sp>
    </p:spTree>
    <p:extLst>
      <p:ext uri="{BB962C8B-B14F-4D97-AF65-F5344CB8AC3E}">
        <p14:creationId xmlns:p14="http://schemas.microsoft.com/office/powerpoint/2010/main" val="3344943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BEE93AC-04DE-4A3B-BA66-7DE1253C9FB2}" type="datetime1">
              <a:rPr kumimoji="1" lang="ja-JP" altLang="en-US" smtClean="0"/>
              <a:t>2019/3/6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00D4E1-CE58-41BD-994C-1D68F0108326}" type="slidenum">
              <a:rPr kumimoji="1" lang="ja-JP" altLang="en-US" smtClean="0"/>
              <a:t>‹#›</a:t>
            </a:fld>
            <a:endParaRPr kumimoji="1" lang="ja-JP" altLang="en-US"/>
          </a:p>
        </p:txBody>
      </p:sp>
    </p:spTree>
    <p:extLst>
      <p:ext uri="{BB962C8B-B14F-4D97-AF65-F5344CB8AC3E}">
        <p14:creationId xmlns:p14="http://schemas.microsoft.com/office/powerpoint/2010/main" val="196839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5147070-E8C6-4EAC-A902-1E6D1962EBC0}" type="datetime1">
              <a:rPr kumimoji="1" lang="ja-JP" altLang="en-US" smtClean="0"/>
              <a:t>2019/3/6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00D4E1-CE58-41BD-994C-1D68F0108326}" type="slidenum">
              <a:rPr kumimoji="1" lang="ja-JP" altLang="en-US" smtClean="0"/>
              <a:t>‹#›</a:t>
            </a:fld>
            <a:endParaRPr kumimoji="1" lang="ja-JP" altLang="en-US"/>
          </a:p>
        </p:txBody>
      </p:sp>
    </p:spTree>
    <p:extLst>
      <p:ext uri="{BB962C8B-B14F-4D97-AF65-F5344CB8AC3E}">
        <p14:creationId xmlns:p14="http://schemas.microsoft.com/office/powerpoint/2010/main" val="209477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096296-4286-411A-A621-478ABFA73CE7}" type="datetime1">
              <a:rPr kumimoji="1" lang="ja-JP" altLang="en-US" smtClean="0"/>
              <a:t>2019/3/6</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AA00D4E1-CE58-41BD-994C-1D68F0108326}" type="slidenum">
              <a:rPr kumimoji="1" lang="ja-JP" altLang="en-US" smtClean="0"/>
              <a:t>‹#›</a:t>
            </a:fld>
            <a:endParaRPr kumimoji="1" lang="ja-JP" altLang="en-US"/>
          </a:p>
        </p:txBody>
      </p:sp>
    </p:spTree>
    <p:extLst>
      <p:ext uri="{BB962C8B-B14F-4D97-AF65-F5344CB8AC3E}">
        <p14:creationId xmlns:p14="http://schemas.microsoft.com/office/powerpoint/2010/main" val="186862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FE450C-35AE-479F-9750-D6C7AFD3DB1D}" type="datetime1">
              <a:rPr kumimoji="1" lang="ja-JP" altLang="en-US" smtClean="0"/>
              <a:t>2019/3/6</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A00D4E1-CE58-41BD-994C-1D68F0108326}" type="slidenum">
              <a:rPr kumimoji="1" lang="ja-JP" altLang="en-US" smtClean="0"/>
              <a:t>‹#›</a:t>
            </a:fld>
            <a:endParaRPr kumimoji="1" lang="ja-JP" altLang="en-US"/>
          </a:p>
        </p:txBody>
      </p:sp>
    </p:spTree>
    <p:extLst>
      <p:ext uri="{BB962C8B-B14F-4D97-AF65-F5344CB8AC3E}">
        <p14:creationId xmlns:p14="http://schemas.microsoft.com/office/powerpoint/2010/main" val="264633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C74D5DB-65CC-4AE1-B326-38374BDC4772}" type="datetime1">
              <a:rPr kumimoji="1" lang="ja-JP" altLang="en-US" smtClean="0"/>
              <a:t>2019/3/6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00D4E1-CE58-41BD-994C-1D68F0108326}" type="slidenum">
              <a:rPr kumimoji="1" lang="ja-JP" altLang="en-US" smtClean="0"/>
              <a:t>‹#›</a:t>
            </a:fld>
            <a:endParaRPr kumimoji="1" lang="ja-JP" altLang="en-US"/>
          </a:p>
        </p:txBody>
      </p:sp>
    </p:spTree>
    <p:extLst>
      <p:ext uri="{BB962C8B-B14F-4D97-AF65-F5344CB8AC3E}">
        <p14:creationId xmlns:p14="http://schemas.microsoft.com/office/powerpoint/2010/main" val="397820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C350DF-1F34-4D5B-9EE9-785645D026B2}" type="datetime1">
              <a:rPr kumimoji="1" lang="ja-JP" altLang="en-US" smtClean="0"/>
              <a:t>2019/3/6</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A00D4E1-CE58-41BD-994C-1D68F0108326}"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17365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71551" y="1610264"/>
            <a:ext cx="8915399" cy="984396"/>
          </a:xfrm>
        </p:spPr>
        <p:txBody>
          <a:bodyPr>
            <a:normAutofit/>
          </a:bodyPr>
          <a:lstStyle/>
          <a:p>
            <a:r>
              <a:rPr kumimoji="1" lang="ja-JP" altLang="en-US" sz="4000" dirty="0" smtClean="0"/>
              <a:t>共通軸交換による</a:t>
            </a:r>
            <a:r>
              <a:rPr lang="ja-JP" altLang="en-US" sz="4000" dirty="0" smtClean="0"/>
              <a:t>グループアイデア発想</a:t>
            </a:r>
            <a:endParaRPr kumimoji="1" lang="ja-JP" altLang="en-US" sz="4000" dirty="0"/>
          </a:p>
        </p:txBody>
      </p:sp>
      <p:sp>
        <p:nvSpPr>
          <p:cNvPr id="3" name="サブタイトル 2"/>
          <p:cNvSpPr>
            <a:spLocks noGrp="1"/>
          </p:cNvSpPr>
          <p:nvPr>
            <p:ph type="subTitle" idx="1"/>
          </p:nvPr>
        </p:nvSpPr>
        <p:spPr/>
        <p:txBody>
          <a:bodyPr>
            <a:normAutofit fontScale="85000" lnSpcReduction="20000"/>
          </a:bodyPr>
          <a:lstStyle/>
          <a:p>
            <a:pPr algn="r"/>
            <a:r>
              <a:rPr kumimoji="1" lang="ja-JP" altLang="en-US" dirty="0" smtClean="0">
                <a:solidFill>
                  <a:schemeClr val="tx1"/>
                </a:solidFill>
              </a:rPr>
              <a:t>先端科学技術研究科　先端科学技術専攻修士</a:t>
            </a:r>
            <a:r>
              <a:rPr kumimoji="1" lang="en-US" altLang="ja-JP" dirty="0" smtClean="0">
                <a:solidFill>
                  <a:schemeClr val="tx1"/>
                </a:solidFill>
              </a:rPr>
              <a:t>2</a:t>
            </a:r>
            <a:r>
              <a:rPr kumimoji="1" lang="ja-JP" altLang="en-US" dirty="0" smtClean="0">
                <a:solidFill>
                  <a:schemeClr val="tx1"/>
                </a:solidFill>
              </a:rPr>
              <a:t>年</a:t>
            </a:r>
            <a:endParaRPr kumimoji="1" lang="en-US" altLang="ja-JP" dirty="0" smtClean="0">
              <a:solidFill>
                <a:schemeClr val="tx1"/>
              </a:solidFill>
            </a:endParaRPr>
          </a:p>
          <a:p>
            <a:pPr algn="r"/>
            <a:r>
              <a:rPr lang="ja-JP" altLang="en-US" dirty="0">
                <a:solidFill>
                  <a:schemeClr val="tx1"/>
                </a:solidFill>
              </a:rPr>
              <a:t>永井</a:t>
            </a:r>
            <a:r>
              <a:rPr lang="ja-JP" altLang="en-US" dirty="0" smtClean="0">
                <a:solidFill>
                  <a:schemeClr val="tx1"/>
                </a:solidFill>
              </a:rPr>
              <a:t>研究室</a:t>
            </a:r>
            <a:endParaRPr lang="en-US" altLang="ja-JP" dirty="0" smtClean="0">
              <a:solidFill>
                <a:schemeClr val="tx1"/>
              </a:solidFill>
            </a:endParaRPr>
          </a:p>
          <a:p>
            <a:pPr algn="r"/>
            <a:r>
              <a:rPr kumimoji="1" lang="en-US" altLang="ja-JP" dirty="0" smtClean="0">
                <a:solidFill>
                  <a:schemeClr val="tx1"/>
                </a:solidFill>
              </a:rPr>
              <a:t>1710096</a:t>
            </a:r>
            <a:r>
              <a:rPr kumimoji="1" lang="ja-JP" altLang="en-US" dirty="0" smtClean="0">
                <a:solidFill>
                  <a:schemeClr val="tx1"/>
                </a:solidFill>
              </a:rPr>
              <a:t>　白波瀬敬之</a:t>
            </a:r>
            <a:endParaRPr kumimoji="1" lang="ja-JP" altLang="en-US" dirty="0">
              <a:solidFill>
                <a:schemeClr val="tx1"/>
              </a:solidFill>
            </a:endParaRPr>
          </a:p>
        </p:txBody>
      </p:sp>
    </p:spTree>
    <p:extLst>
      <p:ext uri="{BB962C8B-B14F-4D97-AF65-F5344CB8AC3E}">
        <p14:creationId xmlns:p14="http://schemas.microsoft.com/office/powerpoint/2010/main" val="2844561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9051" y="834175"/>
            <a:ext cx="7097814" cy="886588"/>
          </a:xfrm>
        </p:spPr>
        <p:txBody>
          <a:bodyPr>
            <a:normAutofit/>
          </a:bodyPr>
          <a:lstStyle/>
          <a:p>
            <a:r>
              <a:rPr kumimoji="1" lang="ja-JP" altLang="en-US" sz="3200" dirty="0" smtClean="0">
                <a:latin typeface="メイリオ" panose="020B0604030504040204" pitchFamily="50" charset="-128"/>
                <a:ea typeface="メイリオ" panose="020B0604030504040204" pitchFamily="50" charset="-128"/>
              </a:rPr>
              <a:t>軸交換によるアイデア発想（提案法）</a:t>
            </a:r>
            <a:endParaRPr kumimoji="1" lang="ja-JP" altLang="en-US" sz="32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1B7C3A70-7959-4108-8255-C34EB9DE0D31}" type="slidenum">
              <a:rPr kumimoji="1" lang="ja-JP" altLang="en-US" smtClean="0"/>
              <a:t>9</a:t>
            </a:fld>
            <a:endParaRPr kumimoji="1" lang="ja-JP" altLang="en-US"/>
          </a:p>
        </p:txBody>
      </p:sp>
      <p:sp>
        <p:nvSpPr>
          <p:cNvPr id="5" name="テキスト ボックス 4"/>
          <p:cNvSpPr txBox="1"/>
          <p:nvPr/>
        </p:nvSpPr>
        <p:spPr>
          <a:xfrm>
            <a:off x="975359" y="2854081"/>
            <a:ext cx="2310938" cy="923330"/>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第</a:t>
            </a:r>
            <a:r>
              <a:rPr lang="en-US" altLang="ja-JP" dirty="0">
                <a:latin typeface="メイリオ" panose="020B0604030504040204" pitchFamily="50" charset="-128"/>
                <a:ea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rPr>
              <a:t>フェーズ</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アイデアを</a:t>
            </a:r>
            <a:r>
              <a:rPr lang="ja-JP" altLang="en-US" dirty="0" smtClean="0">
                <a:latin typeface="メイリオ" panose="020B0604030504040204" pitchFamily="50" charset="-128"/>
                <a:ea typeface="メイリオ" panose="020B0604030504040204" pitchFamily="50" charset="-128"/>
              </a:rPr>
              <a:t>ひたすら出す</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256116" y="2669507"/>
            <a:ext cx="2797614" cy="1200329"/>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第</a:t>
            </a:r>
            <a:r>
              <a:rPr lang="en-US" altLang="ja-JP" dirty="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フェーズ</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第</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フェーズででた</a:t>
            </a:r>
            <a:r>
              <a:rPr lang="ja-JP" altLang="en-US" dirty="0" smtClean="0">
                <a:latin typeface="メイリオ" panose="020B0604030504040204" pitchFamily="50" charset="-128"/>
                <a:ea typeface="メイリオ" panose="020B0604030504040204" pitchFamily="50" charset="-128"/>
              </a:rPr>
              <a:t>アイデアの共通点</a:t>
            </a:r>
            <a:r>
              <a:rPr lang="ja-JP" altLang="en-US" dirty="0">
                <a:latin typeface="メイリオ" panose="020B0604030504040204" pitchFamily="50" charset="-128"/>
                <a:ea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rPr>
              <a:t>探す</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今後これを</a:t>
            </a:r>
            <a:r>
              <a:rPr kumimoji="1" lang="ja-JP" altLang="en-US" dirty="0" smtClean="0">
                <a:solidFill>
                  <a:srgbClr val="FF0000"/>
                </a:solidFill>
                <a:latin typeface="メイリオ" panose="020B0604030504040204" pitchFamily="50" charset="-128"/>
                <a:ea typeface="メイリオ" panose="020B0604030504040204" pitchFamily="50" charset="-128"/>
              </a:rPr>
              <a:t>共通軸</a:t>
            </a:r>
            <a:r>
              <a:rPr kumimoji="1" lang="ja-JP" altLang="en-US" dirty="0" smtClean="0">
                <a:latin typeface="メイリオ" panose="020B0604030504040204" pitchFamily="50" charset="-128"/>
                <a:ea typeface="メイリオ" panose="020B0604030504040204" pitchFamily="50" charset="-128"/>
              </a:rPr>
              <a:t>とする</a:t>
            </a:r>
            <a:endParaRPr kumimoji="1" lang="ja-JP" altLang="en-US" dirty="0"/>
          </a:p>
        </p:txBody>
      </p:sp>
      <p:sp>
        <p:nvSpPr>
          <p:cNvPr id="8" name="テキスト ボックス 7"/>
          <p:cNvSpPr txBox="1"/>
          <p:nvPr/>
        </p:nvSpPr>
        <p:spPr>
          <a:xfrm>
            <a:off x="8102139" y="2854081"/>
            <a:ext cx="2427317" cy="1200329"/>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第</a:t>
            </a:r>
            <a:r>
              <a:rPr lang="en-US" altLang="ja-JP" dirty="0">
                <a:latin typeface="メイリオ" panose="020B0604030504040204" pitchFamily="50" charset="-128"/>
                <a:ea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rPr>
              <a:t>フェーズ</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書き出した軸を基</a:t>
            </a:r>
            <a:r>
              <a:rPr lang="ja-JP" altLang="en-US" dirty="0" smtClean="0">
                <a:latin typeface="メイリオ" panose="020B0604030504040204" pitchFamily="50" charset="-128"/>
                <a:ea typeface="メイリオ" panose="020B0604030504040204" pitchFamily="50" charset="-128"/>
              </a:rPr>
              <a:t>に再び，アイデア</a:t>
            </a:r>
            <a:r>
              <a:rPr lang="ja-JP" altLang="en-US" dirty="0">
                <a:latin typeface="メイリオ" panose="020B0604030504040204" pitchFamily="50" charset="-128"/>
                <a:ea typeface="メイリオ" panose="020B0604030504040204" pitchFamily="50" charset="-128"/>
              </a:rPr>
              <a:t>発想</a:t>
            </a:r>
            <a:endParaRPr lang="en-US" altLang="ja-JP" dirty="0">
              <a:latin typeface="メイリオ" panose="020B0604030504040204" pitchFamily="50" charset="-128"/>
              <a:ea typeface="メイリオ" panose="020B0604030504040204" pitchFamily="50" charset="-128"/>
            </a:endParaRPr>
          </a:p>
          <a:p>
            <a:endParaRPr kumimoji="1" lang="ja-JP" altLang="en-US" dirty="0"/>
          </a:p>
        </p:txBody>
      </p:sp>
      <p:sp>
        <p:nvSpPr>
          <p:cNvPr id="10" name="正方形/長方形 9"/>
          <p:cNvSpPr/>
          <p:nvPr/>
        </p:nvSpPr>
        <p:spPr>
          <a:xfrm>
            <a:off x="720436" y="2394065"/>
            <a:ext cx="2743200" cy="1751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231178" y="2394065"/>
            <a:ext cx="2743200" cy="1751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7944197" y="2394065"/>
            <a:ext cx="2743200" cy="1751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右矢印 2"/>
          <p:cNvSpPr/>
          <p:nvPr/>
        </p:nvSpPr>
        <p:spPr>
          <a:xfrm>
            <a:off x="3631096" y="2986157"/>
            <a:ext cx="485913" cy="6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7256007" y="2986157"/>
            <a:ext cx="485913" cy="6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5993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06751" y="974919"/>
            <a:ext cx="2241581" cy="623845"/>
          </a:xfrm>
        </p:spPr>
        <p:txBody>
          <a:bodyPr>
            <a:normAutofit/>
          </a:bodyPr>
          <a:lstStyle/>
          <a:p>
            <a:r>
              <a:rPr kumimoji="1" lang="ja-JP" altLang="en-US" sz="3200" dirty="0" smtClean="0"/>
              <a:t>目的</a:t>
            </a:r>
            <a:endParaRPr kumimoji="1" lang="ja-JP" altLang="en-US" sz="3200" dirty="0"/>
          </a:p>
        </p:txBody>
      </p:sp>
      <p:sp>
        <p:nvSpPr>
          <p:cNvPr id="3" name="コンテンツ プレースホルダー 2"/>
          <p:cNvSpPr>
            <a:spLocks noGrp="1"/>
          </p:cNvSpPr>
          <p:nvPr>
            <p:ph idx="1"/>
          </p:nvPr>
        </p:nvSpPr>
        <p:spPr>
          <a:xfrm>
            <a:off x="1306751" y="2076091"/>
            <a:ext cx="8786154" cy="3777622"/>
          </a:xfrm>
        </p:spPr>
        <p:txBody>
          <a:bodyPr>
            <a:normAutofit/>
          </a:bodyPr>
          <a:lstStyle/>
          <a:p>
            <a:r>
              <a:rPr lang="ja-JP" altLang="en-US" sz="2400" dirty="0" smtClean="0">
                <a:latin typeface="メイリオ" panose="020B0604030504040204" pitchFamily="50" charset="-128"/>
                <a:ea typeface="メイリオ" panose="020B0604030504040204" pitchFamily="50" charset="-128"/>
              </a:rPr>
              <a:t>「</a:t>
            </a:r>
            <a:r>
              <a:rPr lang="ja-JP" altLang="ja-JP" sz="2400" dirty="0" smtClean="0">
                <a:latin typeface="メイリオ" panose="020B0604030504040204" pitchFamily="50" charset="-128"/>
                <a:ea typeface="メイリオ" panose="020B0604030504040204" pitchFamily="50" charset="-128"/>
              </a:rPr>
              <a:t>共通点</a:t>
            </a:r>
            <a:r>
              <a:rPr lang="ja-JP" altLang="ja-JP" sz="2400" dirty="0">
                <a:latin typeface="メイリオ" panose="020B0604030504040204" pitchFamily="50" charset="-128"/>
                <a:ea typeface="メイリオ" panose="020B0604030504040204" pitchFamily="50" charset="-128"/>
              </a:rPr>
              <a:t>を探す」という誰もが</a:t>
            </a:r>
            <a:r>
              <a:rPr lang="ja-JP" altLang="ja-JP" sz="2400" dirty="0">
                <a:solidFill>
                  <a:srgbClr val="FF0000"/>
                </a:solidFill>
                <a:latin typeface="メイリオ" panose="020B0604030504040204" pitchFamily="50" charset="-128"/>
                <a:ea typeface="メイリオ" panose="020B0604030504040204" pitchFamily="50" charset="-128"/>
              </a:rPr>
              <a:t>日常的に使っている考え方</a:t>
            </a:r>
            <a:r>
              <a:rPr lang="ja-JP" altLang="ja-JP" sz="2400" dirty="0">
                <a:latin typeface="メイリオ" panose="020B0604030504040204" pitchFamily="50" charset="-128"/>
                <a:ea typeface="メイリオ" panose="020B0604030504040204" pitchFamily="50" charset="-128"/>
              </a:rPr>
              <a:t>を利用してアイデア発想を</a:t>
            </a:r>
            <a:r>
              <a:rPr lang="ja-JP" altLang="ja-JP" sz="2400" dirty="0" smtClean="0">
                <a:latin typeface="メイリオ" panose="020B0604030504040204" pitchFamily="50" charset="-128"/>
                <a:ea typeface="メイリオ" panose="020B0604030504040204" pitchFamily="50" charset="-128"/>
              </a:rPr>
              <a:t>行う</a:t>
            </a:r>
            <a:endParaRPr lang="en-US" altLang="ja-JP" sz="2400" dirty="0" smtClean="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a:t>
            </a:r>
            <a:r>
              <a:rPr lang="ja-JP" altLang="ja-JP" sz="2400" dirty="0" smtClean="0">
                <a:latin typeface="メイリオ" panose="020B0604030504040204" pitchFamily="50" charset="-128"/>
                <a:ea typeface="メイリオ" panose="020B0604030504040204" pitchFamily="50" charset="-128"/>
              </a:rPr>
              <a:t>発想法</a:t>
            </a:r>
            <a:r>
              <a:rPr lang="ja-JP" altLang="ja-JP" sz="2400" dirty="0">
                <a:latin typeface="メイリオ" panose="020B0604030504040204" pitchFamily="50" charset="-128"/>
                <a:ea typeface="メイリオ" panose="020B0604030504040204" pitchFamily="50" charset="-128"/>
              </a:rPr>
              <a:t>を</a:t>
            </a:r>
            <a:r>
              <a:rPr lang="ja-JP" altLang="ja-JP" sz="2400" dirty="0">
                <a:solidFill>
                  <a:srgbClr val="FF0000"/>
                </a:solidFill>
                <a:latin typeface="メイリオ" panose="020B0604030504040204" pitchFamily="50" charset="-128"/>
                <a:ea typeface="メイリオ" panose="020B0604030504040204" pitchFamily="50" charset="-128"/>
              </a:rPr>
              <a:t>躊躇する要素を</a:t>
            </a:r>
            <a:r>
              <a:rPr lang="ja-JP" altLang="ja-JP" sz="2400" dirty="0" smtClean="0">
                <a:solidFill>
                  <a:srgbClr val="FF0000"/>
                </a:solidFill>
                <a:latin typeface="メイリオ" panose="020B0604030504040204" pitchFamily="50" charset="-128"/>
                <a:ea typeface="メイリオ" panose="020B0604030504040204" pitchFamily="50" charset="-128"/>
              </a:rPr>
              <a:t>低減</a:t>
            </a:r>
            <a:endParaRPr lang="en-US" altLang="ja-JP" sz="2400" dirty="0" smtClean="0">
              <a:solidFill>
                <a:srgbClr val="FF0000"/>
              </a:solidFill>
              <a:latin typeface="メイリオ" panose="020B0604030504040204" pitchFamily="50" charset="-128"/>
              <a:ea typeface="メイリオ" panose="020B0604030504040204" pitchFamily="50" charset="-128"/>
            </a:endParaRPr>
          </a:p>
          <a:p>
            <a:pPr marL="0" indent="0">
              <a:buNone/>
            </a:pPr>
            <a:endParaRPr kumimoji="1" lang="en-US" altLang="ja-JP" sz="2400" dirty="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共通軸</a:t>
            </a:r>
            <a:r>
              <a:rPr lang="ja-JP" altLang="ja-JP" sz="2400" dirty="0" smtClean="0">
                <a:latin typeface="メイリオ" panose="020B0604030504040204" pitchFamily="50" charset="-128"/>
                <a:ea typeface="メイリオ" panose="020B0604030504040204" pitchFamily="50" charset="-128"/>
              </a:rPr>
              <a:t>を</a:t>
            </a:r>
            <a:r>
              <a:rPr lang="ja-JP" altLang="ja-JP" sz="2400" dirty="0">
                <a:latin typeface="メイリオ" panose="020B0604030504040204" pitchFamily="50" charset="-128"/>
                <a:ea typeface="メイリオ" panose="020B0604030504040204" pitchFamily="50" charset="-128"/>
              </a:rPr>
              <a:t>比較することで発想者の視点の多様性を明らかに</a:t>
            </a:r>
            <a:r>
              <a:rPr lang="ja-JP" altLang="ja-JP"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0" indent="0">
              <a:buNone/>
            </a:pPr>
            <a:r>
              <a:rPr kumimoji="1" lang="ja-JP" altLang="en-US" sz="2400" dirty="0" smtClean="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類似性</a:t>
            </a:r>
            <a:r>
              <a:rPr kumimoji="1" lang="ja-JP" altLang="en-US" sz="2400" dirty="0" smtClean="0">
                <a:latin typeface="メイリオ" panose="020B0604030504040204" pitchFamily="50" charset="-128"/>
                <a:ea typeface="メイリオ" panose="020B0604030504040204" pitchFamily="50" charset="-128"/>
              </a:rPr>
              <a:t>は，人によって異なるのか</a:t>
            </a:r>
            <a:endParaRPr kumimoji="1" lang="en-US" altLang="ja-JP" sz="2400"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10</a:t>
            </a:fld>
            <a:endParaRPr kumimoji="1" lang="ja-JP" altLang="en-US"/>
          </a:p>
        </p:txBody>
      </p:sp>
    </p:spTree>
    <p:extLst>
      <p:ext uri="{BB962C8B-B14F-4D97-AF65-F5344CB8AC3E}">
        <p14:creationId xmlns:p14="http://schemas.microsoft.com/office/powerpoint/2010/main" val="2765166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05470" y="983410"/>
            <a:ext cx="1611014" cy="701615"/>
          </a:xfrm>
        </p:spPr>
        <p:txBody>
          <a:bodyPr>
            <a:normAutofit/>
          </a:bodyPr>
          <a:lstStyle/>
          <a:p>
            <a:r>
              <a:rPr kumimoji="1" lang="ja-JP" altLang="en-US" sz="3200" dirty="0" smtClean="0"/>
              <a:t>目的</a:t>
            </a:r>
            <a:endParaRPr kumimoji="1" lang="ja-JP" altLang="en-US" sz="3200" dirty="0"/>
          </a:p>
        </p:txBody>
      </p:sp>
      <p:sp>
        <p:nvSpPr>
          <p:cNvPr id="3" name="コンテンツ プレースホルダー 2"/>
          <p:cNvSpPr>
            <a:spLocks noGrp="1"/>
          </p:cNvSpPr>
          <p:nvPr>
            <p:ph idx="1"/>
          </p:nvPr>
        </p:nvSpPr>
        <p:spPr>
          <a:xfrm>
            <a:off x="1030707" y="1874806"/>
            <a:ext cx="10402168" cy="4104017"/>
          </a:xfrm>
        </p:spPr>
        <p:txBody>
          <a:bodyPr>
            <a:normAutofit/>
          </a:bodyPr>
          <a:lstStyle/>
          <a:p>
            <a:r>
              <a:rPr kumimoji="1" lang="ja-JP" altLang="en-US" sz="2400" dirty="0" smtClean="0">
                <a:latin typeface="メイリオ" panose="020B0604030504040204" pitchFamily="50" charset="-128"/>
                <a:ea typeface="メイリオ" panose="020B0604030504040204" pitchFamily="50" charset="-128"/>
              </a:rPr>
              <a:t>主観的評価　</a:t>
            </a:r>
            <a:endParaRPr kumimoji="1" lang="en-US" altLang="ja-JP" sz="2400" dirty="0" smtClean="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幅広い視点からアイデア発想及び今まで思いつかなかったアイデアの創造</a:t>
            </a:r>
            <a:endParaRPr kumimoji="1" lang="en-US" altLang="ja-JP" sz="2400" dirty="0" smtClean="0">
              <a:latin typeface="メイリオ" panose="020B0604030504040204" pitchFamily="50" charset="-128"/>
              <a:ea typeface="メイリオ" panose="020B0604030504040204" pitchFamily="50" charset="-128"/>
            </a:endParaRPr>
          </a:p>
          <a:p>
            <a:pPr marL="0" indent="0">
              <a:buNone/>
            </a:pPr>
            <a:r>
              <a:rPr kumimoji="1" lang="ja-JP" altLang="en-US" sz="2400" dirty="0" smtClean="0">
                <a:latin typeface="メイリオ" panose="020B0604030504040204" pitchFamily="50" charset="-128"/>
                <a:ea typeface="メイリオ" panose="020B0604030504040204" pitchFamily="50" charset="-128"/>
              </a:rPr>
              <a:t>・多数の共通軸</a:t>
            </a:r>
            <a:r>
              <a:rPr lang="ja-JP" altLang="en-US" sz="2400" dirty="0" smtClean="0">
                <a:latin typeface="メイリオ" panose="020B0604030504040204" pitchFamily="50" charset="-128"/>
                <a:ea typeface="メイリオ" panose="020B0604030504040204" pitchFamily="50" charset="-128"/>
              </a:rPr>
              <a:t>を創出⇒多視点からの</a:t>
            </a:r>
            <a:r>
              <a:rPr kumimoji="1" lang="ja-JP" altLang="en-US" sz="2400" dirty="0" smtClean="0">
                <a:latin typeface="メイリオ" panose="020B0604030504040204" pitchFamily="50" charset="-128"/>
                <a:ea typeface="メイリオ" panose="020B0604030504040204" pitchFamily="50" charset="-128"/>
              </a:rPr>
              <a:t>発想⇒</a:t>
            </a:r>
            <a:r>
              <a:rPr kumimoji="1" lang="ja-JP" altLang="en-US" sz="2400" dirty="0" smtClean="0">
                <a:solidFill>
                  <a:srgbClr val="FF0000"/>
                </a:solidFill>
                <a:latin typeface="メイリオ" panose="020B0604030504040204" pitchFamily="50" charset="-128"/>
                <a:ea typeface="メイリオ" panose="020B0604030504040204" pitchFamily="50" charset="-128"/>
              </a:rPr>
              <a:t>柔軟性指標の向上</a:t>
            </a:r>
            <a:endParaRPr lang="en-US" altLang="ja-JP" sz="2400" dirty="0">
              <a:solidFill>
                <a:srgbClr val="FF0000"/>
              </a:solidFill>
              <a:latin typeface="メイリオ" panose="020B0604030504040204" pitchFamily="50" charset="-128"/>
              <a:ea typeface="メイリオ" panose="020B0604030504040204" pitchFamily="50" charset="-128"/>
            </a:endParaRPr>
          </a:p>
          <a:p>
            <a:pPr marL="0" indent="0">
              <a:buNone/>
            </a:pPr>
            <a:r>
              <a:rPr kumimoji="1" lang="ja-JP" altLang="en-US" sz="2400" dirty="0" smtClean="0">
                <a:latin typeface="メイリオ" panose="020B0604030504040204" pitchFamily="50" charset="-128"/>
                <a:ea typeface="メイリオ" panose="020B0604030504040204" pitchFamily="50" charset="-128"/>
              </a:rPr>
              <a:t>・軸の組み合わせ⇒新しいアイデア⇒</a:t>
            </a:r>
            <a:r>
              <a:rPr kumimoji="1" lang="ja-JP" altLang="en-US" sz="2400" dirty="0" smtClean="0">
                <a:solidFill>
                  <a:srgbClr val="FF0000"/>
                </a:solidFill>
                <a:latin typeface="メイリオ" panose="020B0604030504040204" pitchFamily="50" charset="-128"/>
                <a:ea typeface="メイリオ" panose="020B0604030504040204" pitchFamily="50" charset="-128"/>
              </a:rPr>
              <a:t>新規性指標の向上</a:t>
            </a:r>
            <a:endParaRPr lang="en-US" altLang="ja-JP" sz="2400" dirty="0" smtClean="0">
              <a:solidFill>
                <a:srgbClr val="FF0000"/>
              </a:solidFill>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アイデア</a:t>
            </a:r>
            <a:r>
              <a:rPr lang="ja-JP" altLang="en-US" sz="2400" dirty="0">
                <a:latin typeface="メイリオ" panose="020B0604030504040204" pitchFamily="50" charset="-128"/>
                <a:ea typeface="メイリオ" panose="020B0604030504040204" pitchFamily="50" charset="-128"/>
              </a:rPr>
              <a:t>評価</a:t>
            </a:r>
            <a:endParaRPr lang="en-US" altLang="ja-JP" sz="2400" dirty="0">
              <a:latin typeface="メイリオ" panose="020B0604030504040204" pitchFamily="50" charset="-128"/>
              <a:ea typeface="メイリオ" panose="020B0604030504040204" pitchFamily="50" charset="-128"/>
            </a:endParaRPr>
          </a:p>
          <a:p>
            <a:pPr marL="0" indent="0">
              <a:buNone/>
            </a:pPr>
            <a:r>
              <a:rPr kumimoji="1" lang="ja-JP" altLang="en-US" sz="2400" dirty="0" smtClean="0">
                <a:latin typeface="メイリオ" panose="020B0604030504040204" pitchFamily="50" charset="-128"/>
                <a:ea typeface="メイリオ" panose="020B0604030504040204" pitchFamily="50" charset="-128"/>
              </a:rPr>
              <a:t>ユニークなアイデアであったか．</a:t>
            </a:r>
            <a:endParaRPr kumimoji="1" lang="en-US" altLang="ja-JP" sz="2400" dirty="0" smtClean="0">
              <a:latin typeface="メイリオ" panose="020B0604030504040204" pitchFamily="50" charset="-128"/>
              <a:ea typeface="メイリオ" panose="020B0604030504040204" pitchFamily="50" charset="-128"/>
            </a:endParaRPr>
          </a:p>
          <a:p>
            <a:pPr marL="0" indent="0">
              <a:buNone/>
            </a:pPr>
            <a:r>
              <a:rPr kumimoji="1" lang="ja-JP" altLang="en-US" sz="2400" dirty="0" smtClean="0">
                <a:latin typeface="メイリオ" panose="020B0604030504040204" pitchFamily="50" charset="-128"/>
                <a:ea typeface="メイリオ" panose="020B0604030504040204" pitchFamily="50" charset="-128"/>
              </a:rPr>
              <a:t>アイデアの質が向上したかの調査．</a:t>
            </a:r>
            <a:endParaRPr kumimoji="1" lang="en-US" altLang="ja-JP" sz="2400" dirty="0" smtClean="0">
              <a:latin typeface="メイリオ" panose="020B0604030504040204" pitchFamily="50" charset="-128"/>
              <a:ea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11</a:t>
            </a:fld>
            <a:endParaRPr kumimoji="1" lang="ja-JP" altLang="en-US"/>
          </a:p>
        </p:txBody>
      </p:sp>
    </p:spTree>
    <p:extLst>
      <p:ext uri="{BB962C8B-B14F-4D97-AF65-F5344CB8AC3E}">
        <p14:creationId xmlns:p14="http://schemas.microsoft.com/office/powerpoint/2010/main" val="3025363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54501" y="862544"/>
            <a:ext cx="4441166" cy="787782"/>
          </a:xfrm>
        </p:spPr>
        <p:txBody>
          <a:bodyPr>
            <a:normAutofit/>
          </a:bodyPr>
          <a:lstStyle/>
          <a:p>
            <a:r>
              <a:rPr lang="ja-JP" altLang="en-US" sz="3200" dirty="0" smtClean="0"/>
              <a:t>予備実験の概要</a:t>
            </a:r>
            <a:endParaRPr kumimoji="1" lang="ja-JP" altLang="en-US" sz="3200" dirty="0"/>
          </a:p>
        </p:txBody>
      </p:sp>
      <p:sp>
        <p:nvSpPr>
          <p:cNvPr id="3" name="コンテンツ プレースホルダー 2"/>
          <p:cNvSpPr>
            <a:spLocks noGrp="1"/>
          </p:cNvSpPr>
          <p:nvPr>
            <p:ph idx="1"/>
          </p:nvPr>
        </p:nvSpPr>
        <p:spPr>
          <a:xfrm>
            <a:off x="1050984" y="1818344"/>
            <a:ext cx="10515600" cy="4444538"/>
          </a:xfrm>
        </p:spPr>
        <p:txBody>
          <a:bodyPr>
            <a:noAutofit/>
          </a:bodyPr>
          <a:lstStyle/>
          <a:p>
            <a:pPr marL="0" indent="0">
              <a:buNone/>
            </a:pPr>
            <a:r>
              <a:rPr kumimoji="1" lang="ja-JP" altLang="en-US" sz="2400" b="1" dirty="0" smtClean="0">
                <a:latin typeface="メイリオ" panose="020B0604030504040204" pitchFamily="50" charset="-128"/>
                <a:ea typeface="メイリオ" panose="020B0604030504040204" pitchFamily="50" charset="-128"/>
              </a:rPr>
              <a:t>実験条件</a:t>
            </a:r>
            <a:endParaRPr kumimoji="1" lang="en-US" altLang="ja-JP" sz="2400" b="1" dirty="0" smtClean="0">
              <a:latin typeface="メイリオ" panose="020B0604030504040204" pitchFamily="50" charset="-128"/>
              <a:ea typeface="メイリオ" panose="020B0604030504040204" pitchFamily="50" charset="-128"/>
            </a:endParaRPr>
          </a:p>
          <a:p>
            <a:pPr marL="0" indent="0">
              <a:buNone/>
            </a:pPr>
            <a:r>
              <a:rPr kumimoji="1" lang="ja-JP" altLang="en-US" sz="2400" dirty="0" smtClean="0">
                <a:latin typeface="メイリオ" panose="020B0604030504040204" pitchFamily="50" charset="-128"/>
                <a:ea typeface="メイリオ" panose="020B0604030504040204" pitchFamily="50" charset="-128"/>
              </a:rPr>
              <a:t>ブレインライティングと比較して，</a:t>
            </a:r>
            <a:endParaRPr kumimoji="1" lang="en-US" altLang="ja-JP" sz="2400" dirty="0" smtClean="0">
              <a:latin typeface="メイリオ" panose="020B0604030504040204" pitchFamily="50" charset="-128"/>
              <a:ea typeface="メイリオ" panose="020B0604030504040204" pitchFamily="50" charset="-128"/>
            </a:endParaRPr>
          </a:p>
          <a:p>
            <a:pPr marL="0" indent="0">
              <a:buNone/>
            </a:pPr>
            <a:r>
              <a:rPr kumimoji="1" lang="ja-JP" altLang="en-US" sz="2400" dirty="0" smtClean="0">
                <a:latin typeface="メイリオ" panose="020B0604030504040204" pitchFamily="50" charset="-128"/>
                <a:ea typeface="メイリオ" panose="020B0604030504040204" pitchFamily="50" charset="-128"/>
              </a:rPr>
              <a:t>共通軸によるアイデア発想を紙ベースで行う．</a:t>
            </a:r>
            <a:endParaRPr kumimoji="1" lang="en-US" altLang="ja-JP" sz="2400" dirty="0" smtClean="0">
              <a:latin typeface="メイリオ" panose="020B0604030504040204" pitchFamily="50" charset="-128"/>
              <a:ea typeface="メイリオ" panose="020B0604030504040204" pitchFamily="50" charset="-128"/>
            </a:endParaRPr>
          </a:p>
          <a:p>
            <a:pPr marL="0" indent="0">
              <a:buNone/>
            </a:pPr>
            <a:endParaRPr kumimoji="1"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人数　</a:t>
            </a:r>
            <a:r>
              <a:rPr lang="en-US" altLang="ja-JP" sz="2400" dirty="0" smtClean="0">
                <a:latin typeface="メイリオ" panose="020B0604030504040204" pitchFamily="50" charset="-128"/>
                <a:ea typeface="メイリオ" panose="020B0604030504040204" pitchFamily="50" charset="-128"/>
              </a:rPr>
              <a:t>4</a:t>
            </a:r>
            <a:r>
              <a:rPr lang="ja-JP" altLang="en-US" sz="2400" dirty="0" smtClean="0">
                <a:latin typeface="メイリオ" panose="020B0604030504040204" pitchFamily="50" charset="-128"/>
                <a:ea typeface="メイリオ" panose="020B0604030504040204" pitchFamily="50" charset="-128"/>
              </a:rPr>
              <a:t>人</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４回　（</a:t>
            </a:r>
            <a:r>
              <a:rPr lang="en-US" altLang="ja-JP" sz="2400" dirty="0" err="1" smtClean="0">
                <a:latin typeface="メイリオ" panose="020B0604030504040204" pitchFamily="50" charset="-128"/>
                <a:ea typeface="メイリオ" panose="020B0604030504040204" pitchFamily="50" charset="-128"/>
              </a:rPr>
              <a:t>Jaist</a:t>
            </a:r>
            <a:r>
              <a:rPr lang="ja-JP" altLang="en-US" sz="2400" dirty="0" smtClean="0">
                <a:latin typeface="メイリオ" panose="020B0604030504040204" pitchFamily="50" charset="-128"/>
                <a:ea typeface="メイリオ" panose="020B0604030504040204" pitchFamily="50" charset="-128"/>
              </a:rPr>
              <a:t>学生）</a:t>
            </a:r>
            <a:endParaRPr lang="en-US" altLang="ja-JP" sz="2400" dirty="0" smtClean="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アンケート調査</a:t>
            </a:r>
            <a:endParaRPr lang="en-US" altLang="ja-JP" sz="2400" dirty="0" smtClean="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内容</a:t>
            </a:r>
            <a:r>
              <a:rPr lang="ja-JP" altLang="en-US" dirty="0" smtClean="0">
                <a:latin typeface="メイリオ" panose="020B0604030504040204" pitchFamily="50" charset="-128"/>
                <a:ea typeface="メイリオ" panose="020B0604030504040204" pitchFamily="50" charset="-128"/>
              </a:rPr>
              <a:t>は，「ブレインライティングと比較して，効果的である点」</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　　　「ブレインライティングと比較して，発想の妨げになる点」</a:t>
            </a: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1B7C3A70-7959-4108-8255-C34EB9DE0D31}" type="slidenum">
              <a:rPr kumimoji="1" lang="ja-JP" altLang="en-US" smtClean="0"/>
              <a:t>12</a:t>
            </a:fld>
            <a:endParaRPr kumimoji="1" lang="ja-JP" altLang="en-US"/>
          </a:p>
        </p:txBody>
      </p:sp>
    </p:spTree>
    <p:extLst>
      <p:ext uri="{BB962C8B-B14F-4D97-AF65-F5344CB8AC3E}">
        <p14:creationId xmlns:p14="http://schemas.microsoft.com/office/powerpoint/2010/main" val="2641092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6441" y="896305"/>
            <a:ext cx="4682706" cy="685206"/>
          </a:xfrm>
        </p:spPr>
        <p:txBody>
          <a:bodyPr>
            <a:normAutofit/>
          </a:bodyPr>
          <a:lstStyle/>
          <a:p>
            <a:r>
              <a:rPr kumimoji="1" lang="ja-JP" altLang="en-US" sz="3200" dirty="0" smtClean="0"/>
              <a:t>予備実験の課題</a:t>
            </a:r>
            <a:endParaRPr kumimoji="1" lang="ja-JP" altLang="en-US" sz="3200" dirty="0"/>
          </a:p>
        </p:txBody>
      </p:sp>
      <p:sp>
        <p:nvSpPr>
          <p:cNvPr id="3" name="コンテンツ プレースホルダー 2"/>
          <p:cNvSpPr>
            <a:spLocks noGrp="1"/>
          </p:cNvSpPr>
          <p:nvPr>
            <p:ph idx="1"/>
          </p:nvPr>
        </p:nvSpPr>
        <p:spPr>
          <a:xfrm>
            <a:off x="838200" y="1751215"/>
            <a:ext cx="10515600" cy="4154198"/>
          </a:xfrm>
        </p:spPr>
        <p:txBody>
          <a:bodyPr>
            <a:normAutofit/>
          </a:bodyPr>
          <a:lstStyle/>
          <a:p>
            <a:pPr marL="0" indent="0">
              <a:buNone/>
            </a:pPr>
            <a:r>
              <a:rPr lang="ja-JP" altLang="en-US" sz="2400" b="1" dirty="0" smtClean="0">
                <a:latin typeface="メイリオ" panose="020B0604030504040204" pitchFamily="50" charset="-128"/>
                <a:ea typeface="メイリオ" panose="020B0604030504040204" pitchFamily="50" charset="-128"/>
              </a:rPr>
              <a:t>課題</a:t>
            </a:r>
            <a:endParaRPr lang="en-US" altLang="ja-JP" sz="2400" b="1" dirty="0" smtClean="0">
              <a:latin typeface="メイリオ" panose="020B0604030504040204" pitchFamily="50" charset="-128"/>
              <a:ea typeface="メイリオ" panose="020B0604030504040204" pitchFamily="50" charset="-128"/>
            </a:endParaRPr>
          </a:p>
          <a:p>
            <a:pPr marL="0" indent="0">
              <a:buNone/>
            </a:pPr>
            <a:r>
              <a:rPr lang="ja-JP" altLang="ja-JP" sz="2400" dirty="0">
                <a:latin typeface="メイリオ" panose="020B0604030504040204" pitchFamily="50" charset="-128"/>
                <a:ea typeface="メイリオ" panose="020B0604030504040204" pitchFamily="50" charset="-128"/>
              </a:rPr>
              <a:t>・時間や手間がかかる</a:t>
            </a:r>
            <a:r>
              <a:rPr lang="ja-JP" altLang="ja-JP" sz="2400" dirty="0" smtClean="0">
                <a:latin typeface="メイリオ" panose="020B0604030504040204" pitchFamily="50" charset="-128"/>
                <a:ea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endParaRPr>
          </a:p>
          <a:p>
            <a:pPr marL="0" indent="0">
              <a:buNone/>
            </a:pPr>
            <a:r>
              <a:rPr lang="ja-JP" altLang="ja-JP" sz="2400" dirty="0">
                <a:latin typeface="メイリオ" panose="020B0604030504040204" pitchFamily="50" charset="-128"/>
                <a:ea typeface="メイリオ" panose="020B0604030504040204" pitchFamily="50" charset="-128"/>
              </a:rPr>
              <a:t>・共通点に同じものが</a:t>
            </a:r>
            <a:r>
              <a:rPr lang="ja-JP" altLang="ja-JP" sz="2400" dirty="0" smtClean="0">
                <a:latin typeface="メイリオ" panose="020B0604030504040204" pitchFamily="50" charset="-128"/>
                <a:ea typeface="メイリオ" panose="020B0604030504040204" pitchFamily="50" charset="-128"/>
              </a:rPr>
              <a:t>多い</a:t>
            </a:r>
            <a:r>
              <a:rPr lang="ja-JP" altLang="en-US" sz="2400" dirty="0" smtClean="0">
                <a:latin typeface="メイリオ" panose="020B0604030504040204" pitchFamily="50" charset="-128"/>
                <a:ea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a:p>
            <a:pPr marL="0" indent="0">
              <a:buNone/>
            </a:pPr>
            <a:r>
              <a:rPr lang="ja-JP" altLang="en-US" sz="2400" b="1" dirty="0" smtClean="0">
                <a:latin typeface="メイリオ" panose="020B0604030504040204" pitchFamily="50" charset="-128"/>
                <a:ea typeface="メイリオ" panose="020B0604030504040204" pitchFamily="50" charset="-128"/>
              </a:rPr>
              <a:t>解決策</a:t>
            </a:r>
            <a:endParaRPr lang="en-US" altLang="ja-JP" sz="2400" b="1" dirty="0" smtClean="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リアルタイム分散環境チャットシステムを構築する．</a:t>
            </a:r>
            <a:endParaRPr lang="en-US" altLang="ja-JP" sz="2400" dirty="0" smtClean="0">
              <a:latin typeface="メイリオ" panose="020B0604030504040204" pitchFamily="50" charset="-128"/>
              <a:ea typeface="メイリオ" panose="020B0604030504040204" pitchFamily="50" charset="-128"/>
            </a:endParaRPr>
          </a:p>
          <a:p>
            <a:pPr marL="0" indent="0">
              <a:buNone/>
            </a:pPr>
            <a:r>
              <a:rPr lang="en-US" altLang="ja-JP" sz="2400" dirty="0" smtClean="0">
                <a:latin typeface="メイリオ" panose="020B0604030504040204" pitchFamily="50" charset="-128"/>
                <a:ea typeface="メイリオ" panose="020B0604030504040204" pitchFamily="50" charset="-128"/>
              </a:rPr>
              <a:t>=&gt;</a:t>
            </a:r>
            <a:r>
              <a:rPr lang="ja-JP" altLang="en-US" sz="2400" dirty="0" smtClean="0">
                <a:latin typeface="メイリオ" panose="020B0604030504040204" pitchFamily="50" charset="-128"/>
                <a:ea typeface="メイリオ" panose="020B0604030504040204" pitchFamily="50" charset="-128"/>
              </a:rPr>
              <a:t>軸やアイデアの重複をなくす．</a:t>
            </a:r>
            <a:endParaRPr lang="en-US" altLang="ja-JP" sz="2400" dirty="0" smtClean="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また，分散環境での意見交流が可能になる．</a:t>
            </a:r>
            <a:endParaRPr lang="en-US" altLang="ja-JP" sz="24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1B7C3A70-7959-4108-8255-C34EB9DE0D31}" type="slidenum">
              <a:rPr kumimoji="1" lang="ja-JP" altLang="en-US" smtClean="0"/>
              <a:t>13</a:t>
            </a:fld>
            <a:endParaRPr kumimoji="1" lang="ja-JP" altLang="en-US"/>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7053" y="133104"/>
            <a:ext cx="4879304" cy="4032997"/>
          </a:xfrm>
          <a:prstGeom prst="rect">
            <a:avLst/>
          </a:prstGeom>
        </p:spPr>
      </p:pic>
      <p:sp>
        <p:nvSpPr>
          <p:cNvPr id="6" name="楕円 5"/>
          <p:cNvSpPr/>
          <p:nvPr/>
        </p:nvSpPr>
        <p:spPr>
          <a:xfrm>
            <a:off x="6761016" y="2493818"/>
            <a:ext cx="1252451" cy="2493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202187" y="2546465"/>
            <a:ext cx="1252451" cy="2493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7461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64458" y="797207"/>
            <a:ext cx="4428978" cy="807306"/>
          </a:xfrm>
        </p:spPr>
        <p:txBody>
          <a:bodyPr>
            <a:normAutofit/>
          </a:bodyPr>
          <a:lstStyle/>
          <a:p>
            <a:r>
              <a:rPr kumimoji="1" lang="ja-JP" altLang="en-US" sz="3200" dirty="0" smtClean="0"/>
              <a:t>構築したシステム</a:t>
            </a:r>
            <a:endParaRPr kumimoji="1" lang="ja-JP" altLang="en-US" sz="3200" dirty="0"/>
          </a:p>
        </p:txBody>
      </p:sp>
      <p:sp>
        <p:nvSpPr>
          <p:cNvPr id="3" name="コンテンツ プレースホルダー 2"/>
          <p:cNvSpPr>
            <a:spLocks noGrp="1"/>
          </p:cNvSpPr>
          <p:nvPr>
            <p:ph idx="1"/>
          </p:nvPr>
        </p:nvSpPr>
        <p:spPr>
          <a:xfrm>
            <a:off x="455007" y="1897811"/>
            <a:ext cx="3691422" cy="4387971"/>
          </a:xfrm>
        </p:spPr>
        <p:txBody>
          <a:bodyPr>
            <a:noAutofit/>
          </a:bodyPr>
          <a:lstStyle/>
          <a:p>
            <a:pPr marL="0" indent="0">
              <a:buNone/>
            </a:pPr>
            <a:r>
              <a:rPr kumimoji="1" lang="ja-JP" altLang="en-US" b="1" dirty="0" smtClean="0"/>
              <a:t>システム使用手順</a:t>
            </a:r>
            <a:endParaRPr kumimoji="1" lang="en-US" altLang="ja-JP" b="1" dirty="0" smtClean="0"/>
          </a:p>
          <a:p>
            <a:pPr marL="0" indent="0">
              <a:buNone/>
            </a:pPr>
            <a:r>
              <a:rPr lang="ja-JP" altLang="ja-JP" sz="1800" b="1" dirty="0" smtClean="0"/>
              <a:t>第１フェーズ</a:t>
            </a:r>
            <a:r>
              <a:rPr lang="ja-JP" altLang="en-US" sz="1800" b="1" dirty="0" smtClean="0"/>
              <a:t>（</a:t>
            </a:r>
            <a:r>
              <a:rPr lang="en-US" altLang="ja-JP" sz="1800" b="1" dirty="0" smtClean="0"/>
              <a:t>10</a:t>
            </a:r>
            <a:r>
              <a:rPr lang="ja-JP" altLang="en-US" sz="1800" b="1" dirty="0" smtClean="0"/>
              <a:t>分）</a:t>
            </a:r>
            <a:endParaRPr lang="en-US" altLang="ja-JP" sz="1800" b="1" dirty="0"/>
          </a:p>
          <a:p>
            <a:pPr marL="0" indent="0">
              <a:buNone/>
            </a:pPr>
            <a:r>
              <a:rPr lang="ja-JP" altLang="ja-JP" sz="1800" dirty="0" smtClean="0"/>
              <a:t>与えた</a:t>
            </a:r>
            <a:r>
              <a:rPr lang="ja-JP" altLang="ja-JP" sz="1800" dirty="0"/>
              <a:t>テーマに関するアイデアをひたすら</a:t>
            </a:r>
            <a:r>
              <a:rPr lang="ja-JP" altLang="ja-JP" sz="1800" dirty="0" smtClean="0"/>
              <a:t>入力</a:t>
            </a:r>
            <a:r>
              <a:rPr lang="ja-JP" altLang="en-US" sz="1800" dirty="0" smtClean="0"/>
              <a:t>．</a:t>
            </a:r>
            <a:endParaRPr kumimoji="1" lang="en-US" altLang="ja-JP" sz="1800" dirty="0"/>
          </a:p>
          <a:p>
            <a:pPr marL="0" indent="0">
              <a:buNone/>
            </a:pPr>
            <a:r>
              <a:rPr lang="ja-JP" altLang="en-US" sz="1800" b="1" dirty="0" smtClean="0"/>
              <a:t>第</a:t>
            </a:r>
            <a:r>
              <a:rPr lang="en-US" altLang="ja-JP" sz="1800" b="1" dirty="0" smtClean="0"/>
              <a:t>2</a:t>
            </a:r>
            <a:r>
              <a:rPr lang="ja-JP" altLang="en-US" sz="1800" b="1" dirty="0" smtClean="0"/>
              <a:t>フェーズ（</a:t>
            </a:r>
            <a:r>
              <a:rPr lang="en-US" altLang="ja-JP" sz="1800" b="1" dirty="0" smtClean="0"/>
              <a:t>10</a:t>
            </a:r>
            <a:r>
              <a:rPr lang="ja-JP" altLang="en-US" sz="1800" b="1" dirty="0" smtClean="0"/>
              <a:t>分）</a:t>
            </a:r>
            <a:endParaRPr lang="en-US" altLang="ja-JP" sz="1800" b="1" dirty="0" smtClean="0"/>
          </a:p>
          <a:p>
            <a:pPr marL="0" indent="0">
              <a:buNone/>
            </a:pPr>
            <a:r>
              <a:rPr lang="ja-JP" altLang="ja-JP" sz="1800" dirty="0" smtClean="0"/>
              <a:t>第</a:t>
            </a:r>
            <a:r>
              <a:rPr lang="en-US" altLang="ja-JP" sz="1800" dirty="0" smtClean="0"/>
              <a:t>1</a:t>
            </a:r>
            <a:r>
              <a:rPr lang="ja-JP" altLang="ja-JP" sz="1800" dirty="0"/>
              <a:t>フェーズで出たアイデアの共通点を</a:t>
            </a:r>
            <a:r>
              <a:rPr lang="ja-JP" altLang="ja-JP" sz="1800" dirty="0" smtClean="0"/>
              <a:t>入力</a:t>
            </a:r>
            <a:r>
              <a:rPr lang="ja-JP" altLang="en-US" sz="1800" dirty="0" smtClean="0"/>
              <a:t>．</a:t>
            </a:r>
            <a:r>
              <a:rPr lang="ja-JP" altLang="ja-JP" sz="1800" dirty="0" smtClean="0"/>
              <a:t>システム</a:t>
            </a:r>
            <a:r>
              <a:rPr lang="ja-JP" altLang="ja-JP" sz="1800" dirty="0"/>
              <a:t>右画面へ共通点を</a:t>
            </a:r>
            <a:r>
              <a:rPr lang="ja-JP" altLang="ja-JP" sz="1800" dirty="0" smtClean="0"/>
              <a:t>投稿．</a:t>
            </a:r>
            <a:endParaRPr kumimoji="1" lang="en-US" altLang="ja-JP" sz="1800" dirty="0"/>
          </a:p>
          <a:p>
            <a:pPr marL="0" indent="0">
              <a:buNone/>
            </a:pPr>
            <a:r>
              <a:rPr lang="ja-JP" altLang="en-US" sz="1800" b="1" dirty="0" smtClean="0"/>
              <a:t>第</a:t>
            </a:r>
            <a:r>
              <a:rPr lang="en-US" altLang="ja-JP" sz="1800" b="1" dirty="0" smtClean="0"/>
              <a:t>3</a:t>
            </a:r>
            <a:r>
              <a:rPr lang="ja-JP" altLang="en-US" sz="1800" b="1" dirty="0" smtClean="0"/>
              <a:t>フェーズ（</a:t>
            </a:r>
            <a:r>
              <a:rPr lang="en-US" altLang="ja-JP" sz="1800" b="1" dirty="0" smtClean="0"/>
              <a:t>10</a:t>
            </a:r>
            <a:r>
              <a:rPr lang="ja-JP" altLang="en-US" sz="1800" b="1" dirty="0" smtClean="0"/>
              <a:t>分）</a:t>
            </a:r>
            <a:endParaRPr lang="en-US" altLang="ja-JP" sz="1800" b="1" dirty="0"/>
          </a:p>
          <a:p>
            <a:pPr marL="0" indent="0">
              <a:buNone/>
            </a:pPr>
            <a:r>
              <a:rPr lang="ja-JP" altLang="ja-JP" sz="1800" dirty="0" smtClean="0"/>
              <a:t>第</a:t>
            </a:r>
            <a:r>
              <a:rPr lang="en-US" altLang="ja-JP" sz="1800" dirty="0" smtClean="0"/>
              <a:t>2</a:t>
            </a:r>
            <a:r>
              <a:rPr lang="ja-JP" altLang="ja-JP" sz="1800" dirty="0"/>
              <a:t>フェーズで出た共通点を参考にアイデア</a:t>
            </a:r>
            <a:r>
              <a:rPr lang="ja-JP" altLang="ja-JP" sz="1800" dirty="0" smtClean="0"/>
              <a:t>発想．複数</a:t>
            </a:r>
            <a:r>
              <a:rPr lang="ja-JP" altLang="ja-JP" sz="1800" dirty="0"/>
              <a:t>の共通点を用いて新たなアイデアを発想することも</a:t>
            </a:r>
            <a:r>
              <a:rPr lang="ja-JP" altLang="ja-JP" sz="1800" dirty="0" smtClean="0"/>
              <a:t>可能</a:t>
            </a:r>
            <a:r>
              <a:rPr lang="ja-JP" altLang="en-US" sz="1800" dirty="0" smtClean="0"/>
              <a:t>．</a:t>
            </a:r>
            <a:endParaRPr kumimoji="1" lang="ja-JP" altLang="en-US" sz="1800"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7457" y="1364412"/>
            <a:ext cx="7697500" cy="5139905"/>
          </a:xfrm>
          <a:prstGeom prst="rect">
            <a:avLst/>
          </a:prstGeom>
        </p:spPr>
      </p:pic>
      <p:sp>
        <p:nvSpPr>
          <p:cNvPr id="5" name="スライド番号プレースホルダー 4"/>
          <p:cNvSpPr>
            <a:spLocks noGrp="1"/>
          </p:cNvSpPr>
          <p:nvPr>
            <p:ph type="sldNum" sz="quarter" idx="12"/>
          </p:nvPr>
        </p:nvSpPr>
        <p:spPr/>
        <p:txBody>
          <a:bodyPr/>
          <a:lstStyle/>
          <a:p>
            <a:fld id="{AA00D4E1-CE58-41BD-994C-1D68F0108326}" type="slidenum">
              <a:rPr kumimoji="1" lang="ja-JP" altLang="en-US" smtClean="0"/>
              <a:t>14</a:t>
            </a:fld>
            <a:endParaRPr kumimoji="1" lang="ja-JP" altLang="en-US"/>
          </a:p>
        </p:txBody>
      </p:sp>
    </p:spTree>
    <p:extLst>
      <p:ext uri="{BB962C8B-B14F-4D97-AF65-F5344CB8AC3E}">
        <p14:creationId xmlns:p14="http://schemas.microsoft.com/office/powerpoint/2010/main" val="3334219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12137" y="854147"/>
            <a:ext cx="4170185" cy="756116"/>
          </a:xfrm>
        </p:spPr>
        <p:txBody>
          <a:bodyPr>
            <a:normAutofit/>
          </a:bodyPr>
          <a:lstStyle/>
          <a:p>
            <a:r>
              <a:rPr kumimoji="1" lang="ja-JP" altLang="en-US" sz="3200" dirty="0" smtClean="0"/>
              <a:t>実験概要</a:t>
            </a:r>
            <a:endParaRPr kumimoji="1" lang="ja-JP" altLang="en-US" sz="3200" dirty="0"/>
          </a:p>
        </p:txBody>
      </p:sp>
      <p:sp>
        <p:nvSpPr>
          <p:cNvPr id="3" name="コンテンツ プレースホルダー 2"/>
          <p:cNvSpPr>
            <a:spLocks noGrp="1"/>
          </p:cNvSpPr>
          <p:nvPr>
            <p:ph idx="1"/>
          </p:nvPr>
        </p:nvSpPr>
        <p:spPr>
          <a:xfrm>
            <a:off x="1112137" y="1892060"/>
            <a:ext cx="8915400" cy="3777622"/>
          </a:xfrm>
        </p:spPr>
        <p:txBody>
          <a:bodyPr/>
          <a:lstStyle/>
          <a:p>
            <a:r>
              <a:rPr lang="en-US" altLang="ja-JP" sz="2000" dirty="0" smtClean="0">
                <a:latin typeface="+mn-ea"/>
              </a:rPr>
              <a:t>1</a:t>
            </a:r>
            <a:r>
              <a:rPr lang="ja-JP" altLang="en-US" sz="2000" dirty="0" smtClean="0">
                <a:latin typeface="+mn-ea"/>
              </a:rPr>
              <a:t>グループ</a:t>
            </a:r>
            <a:r>
              <a:rPr lang="en-US" altLang="ja-JP" sz="2000" dirty="0">
                <a:latin typeface="+mn-ea"/>
              </a:rPr>
              <a:t>4</a:t>
            </a:r>
            <a:r>
              <a:rPr lang="ja-JP" altLang="en-US" sz="2000" dirty="0" smtClean="0">
                <a:latin typeface="+mn-ea"/>
              </a:rPr>
              <a:t>人，</a:t>
            </a:r>
            <a:r>
              <a:rPr lang="en-US" altLang="ja-JP" sz="2000" dirty="0" smtClean="0">
                <a:latin typeface="+mn-ea"/>
              </a:rPr>
              <a:t>6</a:t>
            </a:r>
            <a:r>
              <a:rPr lang="ja-JP" altLang="en-US" sz="2000" dirty="0" smtClean="0">
                <a:latin typeface="+mn-ea"/>
              </a:rPr>
              <a:t>グループでアイデア創造活動</a:t>
            </a:r>
            <a:endParaRPr lang="en-US" altLang="ja-JP" sz="2000" dirty="0" smtClean="0">
              <a:latin typeface="+mn-ea"/>
            </a:endParaRPr>
          </a:p>
          <a:p>
            <a:r>
              <a:rPr lang="ja-JP" altLang="en-US" sz="2000" dirty="0" smtClean="0">
                <a:latin typeface="+mn-ea"/>
              </a:rPr>
              <a:t>各グループ</a:t>
            </a:r>
            <a:r>
              <a:rPr lang="en-US" altLang="ja-JP" sz="2000" dirty="0" smtClean="0">
                <a:latin typeface="+mn-ea"/>
              </a:rPr>
              <a:t>30</a:t>
            </a:r>
            <a:r>
              <a:rPr lang="ja-JP" altLang="en-US" sz="2000" dirty="0" smtClean="0">
                <a:latin typeface="+mn-ea"/>
              </a:rPr>
              <a:t>分</a:t>
            </a:r>
            <a:r>
              <a:rPr lang="en-US" altLang="ja-JP" sz="2000" dirty="0" smtClean="0">
                <a:latin typeface="+mn-ea"/>
              </a:rPr>
              <a:t>×2</a:t>
            </a:r>
            <a:r>
              <a:rPr lang="ja-JP" altLang="en-US" sz="2000" dirty="0" smtClean="0">
                <a:latin typeface="+mn-ea"/>
              </a:rPr>
              <a:t>回，（提案法と電子ブレインストーミング）</a:t>
            </a:r>
            <a:endParaRPr lang="en-US" altLang="ja-JP" sz="2000" dirty="0" smtClean="0">
              <a:latin typeface="+mn-ea"/>
            </a:endParaRPr>
          </a:p>
          <a:p>
            <a:r>
              <a:rPr lang="ja-JP" altLang="en-US" sz="2000" dirty="0" smtClean="0">
                <a:latin typeface="+mn-ea"/>
              </a:rPr>
              <a:t>アイデア創出活動終了後，アンケート調査</a:t>
            </a:r>
            <a:endParaRPr lang="en-US" altLang="ja-JP" sz="2000" dirty="0" smtClean="0">
              <a:latin typeface="+mn-ea"/>
            </a:endParaRPr>
          </a:p>
          <a:p>
            <a:endParaRPr lang="en-US" altLang="ja-JP" sz="2000" dirty="0">
              <a:latin typeface="+mn-ea"/>
            </a:endParaRPr>
          </a:p>
          <a:p>
            <a:pPr marL="0" indent="0">
              <a:buNone/>
            </a:pPr>
            <a:r>
              <a:rPr lang="ja-JP" altLang="en-US" sz="2000" u="sng" dirty="0" smtClean="0">
                <a:latin typeface="+mn-ea"/>
              </a:rPr>
              <a:t>テーマ</a:t>
            </a:r>
            <a:endParaRPr lang="en-US" altLang="ja-JP" sz="2000" u="sng" dirty="0" smtClean="0">
              <a:latin typeface="+mn-ea"/>
            </a:endParaRPr>
          </a:p>
          <a:p>
            <a:pPr marL="0" indent="0">
              <a:buNone/>
            </a:pPr>
            <a:r>
              <a:rPr lang="ja-JP" altLang="en-US" sz="2000" dirty="0" smtClean="0">
                <a:latin typeface="+mn-ea"/>
              </a:rPr>
              <a:t>・新しい洗濯機およびそのサービス</a:t>
            </a:r>
            <a:endParaRPr lang="en-US" altLang="ja-JP" sz="2000" dirty="0" smtClean="0">
              <a:latin typeface="+mn-ea"/>
            </a:endParaRPr>
          </a:p>
          <a:p>
            <a:pPr marL="0" indent="0">
              <a:buNone/>
            </a:pPr>
            <a:r>
              <a:rPr lang="ja-JP" altLang="en-US" sz="2000" dirty="0" smtClean="0">
                <a:latin typeface="+mn-ea"/>
              </a:rPr>
              <a:t>・新しい冷蔵庫およびそのサービス</a:t>
            </a:r>
            <a:endParaRPr lang="en-US" altLang="ja-JP" sz="2000" dirty="0" smtClean="0">
              <a:latin typeface="+mn-ea"/>
            </a:endParaRPr>
          </a:p>
          <a:p>
            <a:pPr marL="0" indent="0">
              <a:buNone/>
            </a:pPr>
            <a:endParaRPr lang="en-US" altLang="ja-JP" dirty="0"/>
          </a:p>
        </p:txBody>
      </p:sp>
      <p:pic>
        <p:nvPicPr>
          <p:cNvPr id="4" name="図 3" descr="C:\Users\takashi\Desktop\新しいフォルダー\修論画像\実験条件.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6619" y="3105597"/>
            <a:ext cx="5400040" cy="2924175"/>
          </a:xfrm>
          <a:prstGeom prst="rect">
            <a:avLst/>
          </a:prstGeom>
          <a:noFill/>
          <a:ln>
            <a:noFill/>
          </a:ln>
        </p:spPr>
      </p:pic>
      <p:sp>
        <p:nvSpPr>
          <p:cNvPr id="5" name="スライド番号プレースホルダー 4"/>
          <p:cNvSpPr>
            <a:spLocks noGrp="1"/>
          </p:cNvSpPr>
          <p:nvPr>
            <p:ph type="sldNum" sz="quarter" idx="12"/>
          </p:nvPr>
        </p:nvSpPr>
        <p:spPr/>
        <p:txBody>
          <a:bodyPr/>
          <a:lstStyle/>
          <a:p>
            <a:fld id="{AA00D4E1-CE58-41BD-994C-1D68F0108326}" type="slidenum">
              <a:rPr kumimoji="1" lang="ja-JP" altLang="en-US" smtClean="0"/>
              <a:t>15</a:t>
            </a:fld>
            <a:endParaRPr kumimoji="1" lang="ja-JP" altLang="en-US"/>
          </a:p>
        </p:txBody>
      </p:sp>
    </p:spTree>
    <p:extLst>
      <p:ext uri="{BB962C8B-B14F-4D97-AF65-F5344CB8AC3E}">
        <p14:creationId xmlns:p14="http://schemas.microsoft.com/office/powerpoint/2010/main" val="420811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868392"/>
            <a:ext cx="6453709" cy="868968"/>
          </a:xfrm>
        </p:spPr>
        <p:txBody>
          <a:bodyPr>
            <a:normAutofit/>
          </a:bodyPr>
          <a:lstStyle/>
          <a:p>
            <a:r>
              <a:rPr kumimoji="1" lang="ja-JP" altLang="en-US" sz="3200" dirty="0" smtClean="0"/>
              <a:t>評価方法（主観的評価）</a:t>
            </a:r>
            <a:endParaRPr kumimoji="1" lang="ja-JP" altLang="en-US" sz="3200" dirty="0"/>
          </a:p>
        </p:txBody>
      </p:sp>
      <p:sp>
        <p:nvSpPr>
          <p:cNvPr id="3" name="コンテンツ プレースホルダー 2"/>
          <p:cNvSpPr>
            <a:spLocks noGrp="1"/>
          </p:cNvSpPr>
          <p:nvPr>
            <p:ph idx="1"/>
          </p:nvPr>
        </p:nvSpPr>
        <p:spPr>
          <a:xfrm>
            <a:off x="1260744" y="2012830"/>
            <a:ext cx="9723558" cy="4054416"/>
          </a:xfrm>
        </p:spPr>
        <p:txBody>
          <a:bodyPr>
            <a:normAutofit/>
          </a:bodyPr>
          <a:lstStyle/>
          <a:p>
            <a:pPr marL="0" indent="0">
              <a:buNone/>
            </a:pPr>
            <a:r>
              <a:rPr kumimoji="1" lang="ja-JP" altLang="en-US" sz="2400" dirty="0" smtClean="0">
                <a:latin typeface="+mn-ea"/>
              </a:rPr>
              <a:t>各評価基準を</a:t>
            </a:r>
            <a:r>
              <a:rPr kumimoji="1" lang="en-US" altLang="ja-JP" sz="2400" dirty="0" smtClean="0">
                <a:latin typeface="+mn-ea"/>
              </a:rPr>
              <a:t>5</a:t>
            </a:r>
            <a:r>
              <a:rPr kumimoji="1" lang="ja-JP" altLang="en-US" sz="2400" dirty="0" smtClean="0">
                <a:latin typeface="+mn-ea"/>
              </a:rPr>
              <a:t>段階で評価．マンホイットニ</a:t>
            </a:r>
            <a:r>
              <a:rPr kumimoji="1" lang="en-US" altLang="ja-JP" sz="2400" dirty="0" smtClean="0">
                <a:latin typeface="+mn-ea"/>
              </a:rPr>
              <a:t>―</a:t>
            </a:r>
            <a:r>
              <a:rPr kumimoji="1" lang="ja-JP" altLang="en-US" sz="2400" dirty="0" smtClean="0">
                <a:latin typeface="+mn-ea"/>
              </a:rPr>
              <a:t>の</a:t>
            </a:r>
            <a:r>
              <a:rPr kumimoji="1" lang="en-US" altLang="ja-JP" sz="2400" dirty="0" smtClean="0">
                <a:latin typeface="+mn-ea"/>
              </a:rPr>
              <a:t>U</a:t>
            </a:r>
            <a:r>
              <a:rPr kumimoji="1" lang="ja-JP" altLang="en-US" sz="2400" dirty="0" smtClean="0">
                <a:latin typeface="+mn-ea"/>
              </a:rPr>
              <a:t>検定</a:t>
            </a:r>
            <a:r>
              <a:rPr lang="ja-JP" altLang="en-US" sz="2400" dirty="0">
                <a:latin typeface="+mn-ea"/>
              </a:rPr>
              <a:t>．</a:t>
            </a:r>
            <a:endParaRPr kumimoji="1" lang="en-US" altLang="ja-JP" sz="2400" dirty="0">
              <a:latin typeface="+mn-ea"/>
            </a:endParaRPr>
          </a:p>
          <a:p>
            <a:pPr marL="0" indent="0">
              <a:buNone/>
            </a:pPr>
            <a:r>
              <a:rPr lang="ja-JP" altLang="en-US" sz="2400" dirty="0" smtClean="0">
                <a:latin typeface="+mn-ea"/>
              </a:rPr>
              <a:t>流暢性・・・「</a:t>
            </a:r>
            <a:r>
              <a:rPr lang="ja-JP" altLang="ja-JP" sz="2400" dirty="0" smtClean="0">
                <a:latin typeface="+mn-ea"/>
              </a:rPr>
              <a:t>アイデア</a:t>
            </a:r>
            <a:r>
              <a:rPr lang="ja-JP" altLang="ja-JP" sz="2400" dirty="0">
                <a:latin typeface="+mn-ea"/>
              </a:rPr>
              <a:t>が発想しやすかったか</a:t>
            </a:r>
            <a:r>
              <a:rPr lang="ja-JP" altLang="ja-JP" sz="2400" dirty="0" smtClean="0">
                <a:latin typeface="+mn-ea"/>
              </a:rPr>
              <a:t>」</a:t>
            </a:r>
            <a:endParaRPr lang="en-US" altLang="ja-JP" sz="2400" dirty="0" smtClean="0">
              <a:latin typeface="+mn-ea"/>
            </a:endParaRPr>
          </a:p>
          <a:p>
            <a:pPr marL="0" indent="0">
              <a:buNone/>
            </a:pPr>
            <a:r>
              <a:rPr lang="ja-JP" altLang="en-US" sz="2400" dirty="0" smtClean="0">
                <a:latin typeface="+mn-ea"/>
              </a:rPr>
              <a:t>柔軟性・・・</a:t>
            </a:r>
            <a:r>
              <a:rPr lang="ja-JP" altLang="ja-JP" sz="2400" dirty="0">
                <a:latin typeface="+mn-ea"/>
              </a:rPr>
              <a:t>「多様な視点からアイデアを発想できたか」</a:t>
            </a:r>
            <a:endParaRPr kumimoji="1" lang="en-US" altLang="ja-JP" sz="2400" dirty="0">
              <a:latin typeface="+mn-ea"/>
            </a:endParaRPr>
          </a:p>
          <a:p>
            <a:pPr marL="0" indent="0">
              <a:buNone/>
            </a:pPr>
            <a:r>
              <a:rPr lang="ja-JP" altLang="en-US" sz="2400" dirty="0" smtClean="0">
                <a:latin typeface="+mn-ea"/>
              </a:rPr>
              <a:t>独自性・・・</a:t>
            </a:r>
            <a:r>
              <a:rPr lang="ja-JP" altLang="ja-JP" sz="2400" dirty="0">
                <a:latin typeface="+mn-ea"/>
              </a:rPr>
              <a:t>「重複しないアイデアを発想できたか」</a:t>
            </a:r>
            <a:endParaRPr lang="en-US" altLang="ja-JP" sz="2400" dirty="0" smtClean="0">
              <a:latin typeface="+mn-ea"/>
            </a:endParaRPr>
          </a:p>
          <a:p>
            <a:pPr marL="0" indent="0">
              <a:buNone/>
            </a:pPr>
            <a:r>
              <a:rPr lang="ja-JP" altLang="en-US" sz="2400" dirty="0" smtClean="0">
                <a:latin typeface="+mn-ea"/>
              </a:rPr>
              <a:t>新規性・・・</a:t>
            </a:r>
            <a:r>
              <a:rPr lang="ja-JP" altLang="ja-JP" sz="2400" dirty="0">
                <a:latin typeface="+mn-ea"/>
              </a:rPr>
              <a:t>「今までに思いつかなかったアイデアを発想できたか」</a:t>
            </a:r>
            <a:endParaRPr lang="en-US" altLang="ja-JP" sz="2400" dirty="0" smtClean="0">
              <a:latin typeface="+mn-ea"/>
            </a:endParaRPr>
          </a:p>
          <a:p>
            <a:pPr marL="0" indent="0">
              <a:buNone/>
            </a:pPr>
            <a:endParaRPr lang="en-US" altLang="ja-JP" dirty="0">
              <a:latin typeface="+mn-ea"/>
            </a:endParaRPr>
          </a:p>
          <a:p>
            <a:pPr marL="0" indent="0">
              <a:buNone/>
            </a:pPr>
            <a:endParaRPr lang="en-US" altLang="ja-JP" dirty="0" smtClean="0">
              <a:latin typeface="+mn-ea"/>
            </a:endParaRPr>
          </a:p>
          <a:p>
            <a:pPr marL="0" indent="0" algn="r">
              <a:buNone/>
            </a:pPr>
            <a:r>
              <a:rPr lang="ja-JP" altLang="ja-JP" sz="1000" dirty="0"/>
              <a:t>今泉友之，白坂成功，保井俊之，前野隆司：親和図と</a:t>
            </a:r>
            <a:r>
              <a:rPr lang="en-US" altLang="ja-JP" sz="1000" dirty="0"/>
              <a:t> 2 </a:t>
            </a:r>
            <a:r>
              <a:rPr lang="ja-JP" altLang="ja-JP" sz="1000" dirty="0"/>
              <a:t>軸図を用いた構造シフト発想法の主観的評価，日本創造学会論文誌，</a:t>
            </a:r>
            <a:r>
              <a:rPr lang="en-US" altLang="ja-JP" sz="1000" dirty="0"/>
              <a:t>Vol.17, pp92-111(2014</a:t>
            </a:r>
            <a:r>
              <a:rPr lang="en-US" altLang="ja-JP" sz="1000" dirty="0" smtClean="0"/>
              <a:t>).</a:t>
            </a:r>
          </a:p>
          <a:p>
            <a:pPr marL="0" indent="0" algn="r">
              <a:buNone/>
            </a:pPr>
            <a:r>
              <a:rPr lang="ja-JP" altLang="ja-JP" sz="1000" dirty="0" smtClean="0"/>
              <a:t>高橋</a:t>
            </a:r>
            <a:r>
              <a:rPr lang="ja-JP" altLang="ja-JP" sz="1000" dirty="0"/>
              <a:t>誠：新編　創造力辞典，日科技連出版社，</a:t>
            </a:r>
            <a:r>
              <a:rPr lang="en-US" altLang="ja-JP" sz="1000" dirty="0"/>
              <a:t>(2002</a:t>
            </a:r>
            <a:r>
              <a:rPr lang="en-US" altLang="ja-JP" sz="1000" dirty="0" smtClean="0"/>
              <a:t>)</a:t>
            </a:r>
            <a:endParaRPr lang="en-US" altLang="ja-JP" sz="1000" dirty="0">
              <a:latin typeface="+mn-ea"/>
            </a:endParaRPr>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16</a:t>
            </a:fld>
            <a:endParaRPr kumimoji="1" lang="ja-JP" altLang="en-US"/>
          </a:p>
        </p:txBody>
      </p:sp>
    </p:spTree>
    <p:extLst>
      <p:ext uri="{BB962C8B-B14F-4D97-AF65-F5344CB8AC3E}">
        <p14:creationId xmlns:p14="http://schemas.microsoft.com/office/powerpoint/2010/main" val="3565850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54790" y="603849"/>
            <a:ext cx="5246011" cy="1035745"/>
          </a:xfrm>
        </p:spPr>
        <p:txBody>
          <a:bodyPr>
            <a:normAutofit/>
          </a:bodyPr>
          <a:lstStyle/>
          <a:p>
            <a:r>
              <a:rPr kumimoji="1" lang="ja-JP" altLang="en-US" sz="3200" dirty="0" smtClean="0"/>
              <a:t>主観的評価の結果</a:t>
            </a:r>
            <a:endParaRPr kumimoji="1" lang="ja-JP" altLang="en-US" sz="32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874850080"/>
              </p:ext>
            </p:extLst>
          </p:nvPr>
        </p:nvGraphicFramePr>
        <p:xfrm>
          <a:off x="1870345" y="1788543"/>
          <a:ext cx="8915400" cy="3032252"/>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355105345"/>
                    </a:ext>
                  </a:extLst>
                </a:gridCol>
                <a:gridCol w="2228850">
                  <a:extLst>
                    <a:ext uri="{9D8B030D-6E8A-4147-A177-3AD203B41FA5}">
                      <a16:colId xmlns:a16="http://schemas.microsoft.com/office/drawing/2014/main" val="231247566"/>
                    </a:ext>
                  </a:extLst>
                </a:gridCol>
                <a:gridCol w="2228850">
                  <a:extLst>
                    <a:ext uri="{9D8B030D-6E8A-4147-A177-3AD203B41FA5}">
                      <a16:colId xmlns:a16="http://schemas.microsoft.com/office/drawing/2014/main" val="818250751"/>
                    </a:ext>
                  </a:extLst>
                </a:gridCol>
                <a:gridCol w="2228850">
                  <a:extLst>
                    <a:ext uri="{9D8B030D-6E8A-4147-A177-3AD203B41FA5}">
                      <a16:colId xmlns:a16="http://schemas.microsoft.com/office/drawing/2014/main" val="3062769710"/>
                    </a:ext>
                  </a:extLst>
                </a:gridCol>
              </a:tblGrid>
              <a:tr h="598043">
                <a:tc>
                  <a:txBody>
                    <a:bodyPr/>
                    <a:lstStyle/>
                    <a:p>
                      <a:endParaRPr kumimoji="1" lang="ja-JP" altLang="en-US" dirty="0">
                        <a:solidFill>
                          <a:schemeClr val="tx1"/>
                        </a:solidFill>
                      </a:endParaRPr>
                    </a:p>
                  </a:txBody>
                  <a:tcPr marL="77525" marR="77525"/>
                </a:tc>
                <a:tc>
                  <a:txBody>
                    <a:bodyPr/>
                    <a:lstStyle/>
                    <a:p>
                      <a:r>
                        <a:rPr kumimoji="1" lang="ja-JP" altLang="en-US" b="0" dirty="0" smtClean="0">
                          <a:solidFill>
                            <a:schemeClr val="tx1"/>
                          </a:solidFill>
                        </a:rPr>
                        <a:t>電子ブレインストーミングの平均値</a:t>
                      </a:r>
                      <a:endParaRPr kumimoji="1" lang="ja-JP" altLang="en-US" b="0" dirty="0">
                        <a:solidFill>
                          <a:schemeClr val="tx1"/>
                        </a:solidFill>
                      </a:endParaRPr>
                    </a:p>
                  </a:txBody>
                  <a:tcPr marL="77525" marR="77525"/>
                </a:tc>
                <a:tc>
                  <a:txBody>
                    <a:bodyPr/>
                    <a:lstStyle/>
                    <a:p>
                      <a:r>
                        <a:rPr kumimoji="1" lang="ja-JP" altLang="en-US" b="0" dirty="0" smtClean="0">
                          <a:solidFill>
                            <a:schemeClr val="tx1"/>
                          </a:solidFill>
                        </a:rPr>
                        <a:t>共通軸交換によるアイデア発想の平均値</a:t>
                      </a:r>
                      <a:endParaRPr kumimoji="1" lang="ja-JP" altLang="en-US" b="0" dirty="0">
                        <a:solidFill>
                          <a:schemeClr val="tx1"/>
                        </a:solidFill>
                      </a:endParaRPr>
                    </a:p>
                  </a:txBody>
                  <a:tcPr marL="77525" marR="77525"/>
                </a:tc>
                <a:tc>
                  <a:txBody>
                    <a:bodyPr/>
                    <a:lstStyle/>
                    <a:p>
                      <a:r>
                        <a:rPr kumimoji="1" lang="ja-JP" altLang="en-US" b="0" dirty="0" smtClean="0">
                          <a:solidFill>
                            <a:schemeClr val="tx1"/>
                          </a:solidFill>
                        </a:rPr>
                        <a:t>両側マンホイットニ</a:t>
                      </a:r>
                      <a:r>
                        <a:rPr kumimoji="1" lang="en-US" altLang="ja-JP" b="0" dirty="0" smtClean="0">
                          <a:solidFill>
                            <a:schemeClr val="tx1"/>
                          </a:solidFill>
                        </a:rPr>
                        <a:t>―</a:t>
                      </a:r>
                      <a:r>
                        <a:rPr kumimoji="1" lang="ja-JP" altLang="en-US" b="0" dirty="0" smtClean="0">
                          <a:solidFill>
                            <a:schemeClr val="tx1"/>
                          </a:solidFill>
                        </a:rPr>
                        <a:t>検定　</a:t>
                      </a:r>
                      <a:r>
                        <a:rPr kumimoji="1" lang="ja-JP" altLang="en-US" b="0" dirty="0" err="1" smtClean="0">
                          <a:solidFill>
                            <a:schemeClr val="tx1"/>
                          </a:solidFill>
                        </a:rPr>
                        <a:t>ｐ</a:t>
                      </a:r>
                      <a:r>
                        <a:rPr kumimoji="1" lang="ja-JP" altLang="en-US" b="0" dirty="0" smtClean="0">
                          <a:solidFill>
                            <a:schemeClr val="tx1"/>
                          </a:solidFill>
                        </a:rPr>
                        <a:t>値</a:t>
                      </a:r>
                      <a:endParaRPr kumimoji="1" lang="ja-JP" altLang="en-US" b="0" dirty="0">
                        <a:solidFill>
                          <a:schemeClr val="tx1"/>
                        </a:solidFill>
                      </a:endParaRPr>
                    </a:p>
                  </a:txBody>
                  <a:tcPr marL="77525" marR="77525"/>
                </a:tc>
                <a:extLst>
                  <a:ext uri="{0D108BD9-81ED-4DB2-BD59-A6C34878D82A}">
                    <a16:rowId xmlns:a16="http://schemas.microsoft.com/office/drawing/2014/main" val="3052243171"/>
                  </a:ext>
                </a:extLst>
              </a:tr>
              <a:tr h="598043">
                <a:tc>
                  <a:txBody>
                    <a:bodyPr/>
                    <a:lstStyle/>
                    <a:p>
                      <a:r>
                        <a:rPr kumimoji="1" lang="ja-JP" altLang="en-US" dirty="0" smtClean="0"/>
                        <a:t>新規性</a:t>
                      </a:r>
                      <a:endParaRPr kumimoji="1" lang="en-US" altLang="ja-JP" dirty="0" smtClean="0"/>
                    </a:p>
                  </a:txBody>
                  <a:tcPr marL="77525" marR="77525"/>
                </a:tc>
                <a:tc>
                  <a:txBody>
                    <a:bodyPr/>
                    <a:lstStyle/>
                    <a:p>
                      <a:r>
                        <a:rPr kumimoji="1" lang="en-US" altLang="ja-JP" dirty="0" smtClean="0"/>
                        <a:t>4.167</a:t>
                      </a:r>
                    </a:p>
                  </a:txBody>
                  <a:tcPr marL="77525" marR="77525"/>
                </a:tc>
                <a:tc>
                  <a:txBody>
                    <a:bodyPr/>
                    <a:lstStyle/>
                    <a:p>
                      <a:r>
                        <a:rPr kumimoji="1" lang="en-US" altLang="ja-JP" dirty="0" smtClean="0"/>
                        <a:t>4.291</a:t>
                      </a:r>
                      <a:endParaRPr kumimoji="1" lang="ja-JP" altLang="en-US" dirty="0"/>
                    </a:p>
                  </a:txBody>
                  <a:tcPr marL="77525" marR="77525"/>
                </a:tc>
                <a:tc>
                  <a:txBody>
                    <a:bodyPr/>
                    <a:lstStyle/>
                    <a:p>
                      <a:r>
                        <a:rPr kumimoji="1" lang="en-US" altLang="ja-JP" dirty="0" smtClean="0"/>
                        <a:t>0.456</a:t>
                      </a:r>
                      <a:endParaRPr kumimoji="1" lang="ja-JP" altLang="en-US" dirty="0"/>
                    </a:p>
                  </a:txBody>
                  <a:tcPr marL="77525" marR="77525"/>
                </a:tc>
                <a:extLst>
                  <a:ext uri="{0D108BD9-81ED-4DB2-BD59-A6C34878D82A}">
                    <a16:rowId xmlns:a16="http://schemas.microsoft.com/office/drawing/2014/main" val="2599813285"/>
                  </a:ext>
                </a:extLst>
              </a:tr>
              <a:tr h="598043">
                <a:tc>
                  <a:txBody>
                    <a:bodyPr/>
                    <a:lstStyle/>
                    <a:p>
                      <a:r>
                        <a:rPr kumimoji="1" lang="ja-JP" altLang="en-US" dirty="0" smtClean="0"/>
                        <a:t>柔軟性</a:t>
                      </a:r>
                      <a:endParaRPr kumimoji="1" lang="ja-JP" altLang="en-US" dirty="0"/>
                    </a:p>
                  </a:txBody>
                  <a:tcPr marL="77525" marR="77525"/>
                </a:tc>
                <a:tc>
                  <a:txBody>
                    <a:bodyPr/>
                    <a:lstStyle/>
                    <a:p>
                      <a:r>
                        <a:rPr kumimoji="1" lang="en-US" altLang="ja-JP" dirty="0" smtClean="0"/>
                        <a:t>3.833</a:t>
                      </a:r>
                      <a:endParaRPr kumimoji="1" lang="ja-JP" altLang="en-US" dirty="0"/>
                    </a:p>
                  </a:txBody>
                  <a:tcPr marL="77525" marR="77525"/>
                </a:tc>
                <a:tc>
                  <a:txBody>
                    <a:bodyPr/>
                    <a:lstStyle/>
                    <a:p>
                      <a:r>
                        <a:rPr kumimoji="1" lang="en-US" altLang="ja-JP" dirty="0" smtClean="0"/>
                        <a:t>4.333</a:t>
                      </a:r>
                      <a:endParaRPr kumimoji="1" lang="ja-JP" altLang="en-US" dirty="0"/>
                    </a:p>
                  </a:txBody>
                  <a:tcPr marL="77525" marR="77525"/>
                </a:tc>
                <a:tc>
                  <a:txBody>
                    <a:bodyPr/>
                    <a:lstStyle/>
                    <a:p>
                      <a:r>
                        <a:rPr kumimoji="1" lang="en-US" altLang="ja-JP" dirty="0" smtClean="0"/>
                        <a:t>*0.0389</a:t>
                      </a:r>
                      <a:endParaRPr kumimoji="1" lang="ja-JP" altLang="en-US" dirty="0"/>
                    </a:p>
                  </a:txBody>
                  <a:tcPr marL="77525" marR="77525"/>
                </a:tc>
                <a:extLst>
                  <a:ext uri="{0D108BD9-81ED-4DB2-BD59-A6C34878D82A}">
                    <a16:rowId xmlns:a16="http://schemas.microsoft.com/office/drawing/2014/main" val="312907422"/>
                  </a:ext>
                </a:extLst>
              </a:tr>
              <a:tr h="598043">
                <a:tc>
                  <a:txBody>
                    <a:bodyPr/>
                    <a:lstStyle/>
                    <a:p>
                      <a:r>
                        <a:rPr kumimoji="1" lang="ja-JP" altLang="en-US" dirty="0" smtClean="0"/>
                        <a:t>独自性</a:t>
                      </a:r>
                      <a:endParaRPr kumimoji="1" lang="ja-JP" altLang="en-US" dirty="0"/>
                    </a:p>
                  </a:txBody>
                  <a:tcPr marL="77525" marR="77525"/>
                </a:tc>
                <a:tc>
                  <a:txBody>
                    <a:bodyPr/>
                    <a:lstStyle/>
                    <a:p>
                      <a:r>
                        <a:rPr kumimoji="1" lang="en-US" altLang="ja-JP" dirty="0" smtClean="0"/>
                        <a:t>3.708</a:t>
                      </a:r>
                      <a:endParaRPr kumimoji="1" lang="ja-JP" altLang="en-US" dirty="0"/>
                    </a:p>
                  </a:txBody>
                  <a:tcPr marL="77525" marR="77525"/>
                </a:tc>
                <a:tc>
                  <a:txBody>
                    <a:bodyPr/>
                    <a:lstStyle/>
                    <a:p>
                      <a:r>
                        <a:rPr kumimoji="1" lang="en-US" altLang="ja-JP" dirty="0" smtClean="0"/>
                        <a:t>3.458</a:t>
                      </a:r>
                      <a:endParaRPr kumimoji="1" lang="ja-JP" altLang="en-US" dirty="0"/>
                    </a:p>
                  </a:txBody>
                  <a:tcPr marL="77525" marR="77525"/>
                </a:tc>
                <a:tc>
                  <a:txBody>
                    <a:bodyPr/>
                    <a:lstStyle/>
                    <a:p>
                      <a:r>
                        <a:rPr kumimoji="1" lang="en-US" altLang="ja-JP" dirty="0" smtClean="0"/>
                        <a:t>0.286</a:t>
                      </a:r>
                      <a:endParaRPr kumimoji="1" lang="ja-JP" altLang="en-US" dirty="0"/>
                    </a:p>
                  </a:txBody>
                  <a:tcPr marL="77525" marR="77525"/>
                </a:tc>
                <a:extLst>
                  <a:ext uri="{0D108BD9-81ED-4DB2-BD59-A6C34878D82A}">
                    <a16:rowId xmlns:a16="http://schemas.microsoft.com/office/drawing/2014/main" val="2904848219"/>
                  </a:ext>
                </a:extLst>
              </a:tr>
              <a:tr h="598043">
                <a:tc>
                  <a:txBody>
                    <a:bodyPr/>
                    <a:lstStyle/>
                    <a:p>
                      <a:r>
                        <a:rPr kumimoji="1" lang="ja-JP" altLang="en-US" dirty="0" smtClean="0"/>
                        <a:t>流暢性</a:t>
                      </a:r>
                      <a:endParaRPr kumimoji="1" lang="ja-JP" altLang="en-US" dirty="0"/>
                    </a:p>
                  </a:txBody>
                  <a:tcPr marL="77525" marR="77525"/>
                </a:tc>
                <a:tc>
                  <a:txBody>
                    <a:bodyPr/>
                    <a:lstStyle/>
                    <a:p>
                      <a:r>
                        <a:rPr kumimoji="1" lang="en-US" altLang="ja-JP" dirty="0" smtClean="0"/>
                        <a:t>3.708</a:t>
                      </a:r>
                      <a:endParaRPr kumimoji="1" lang="ja-JP" altLang="en-US" dirty="0"/>
                    </a:p>
                  </a:txBody>
                  <a:tcPr marL="77525" marR="77525"/>
                </a:tc>
                <a:tc>
                  <a:txBody>
                    <a:bodyPr/>
                    <a:lstStyle/>
                    <a:p>
                      <a:r>
                        <a:rPr kumimoji="1" lang="en-US" altLang="ja-JP" dirty="0" smtClean="0"/>
                        <a:t>3.688</a:t>
                      </a:r>
                      <a:endParaRPr kumimoji="1" lang="ja-JP" altLang="en-US" dirty="0"/>
                    </a:p>
                  </a:txBody>
                  <a:tcPr marL="77525" marR="77525"/>
                </a:tc>
                <a:tc>
                  <a:txBody>
                    <a:bodyPr/>
                    <a:lstStyle/>
                    <a:p>
                      <a:r>
                        <a:rPr kumimoji="1" lang="en-US" altLang="ja-JP" dirty="0" smtClean="0"/>
                        <a:t>0.39</a:t>
                      </a:r>
                      <a:endParaRPr kumimoji="1" lang="ja-JP" altLang="en-US" dirty="0"/>
                    </a:p>
                  </a:txBody>
                  <a:tcPr marL="77525" marR="77525"/>
                </a:tc>
                <a:extLst>
                  <a:ext uri="{0D108BD9-81ED-4DB2-BD59-A6C34878D82A}">
                    <a16:rowId xmlns:a16="http://schemas.microsoft.com/office/drawing/2014/main" val="60166763"/>
                  </a:ext>
                </a:extLst>
              </a:tr>
            </a:tbl>
          </a:graphicData>
        </a:graphic>
      </p:graphicFrame>
      <p:sp>
        <p:nvSpPr>
          <p:cNvPr id="5" name="テキスト ボックス 4"/>
          <p:cNvSpPr txBox="1"/>
          <p:nvPr/>
        </p:nvSpPr>
        <p:spPr>
          <a:xfrm>
            <a:off x="9494520" y="4820795"/>
            <a:ext cx="1040670" cy="369332"/>
          </a:xfrm>
          <a:prstGeom prst="rect">
            <a:avLst/>
          </a:prstGeom>
          <a:noFill/>
        </p:spPr>
        <p:txBody>
          <a:bodyPr wrap="none" rtlCol="0">
            <a:spAutoFit/>
          </a:bodyPr>
          <a:lstStyle/>
          <a:p>
            <a:r>
              <a:rPr kumimoji="1" lang="en-US" altLang="ja-JP" dirty="0" smtClean="0"/>
              <a:t>*p&lt;0.05</a:t>
            </a:r>
            <a:endParaRPr kumimoji="1" lang="ja-JP" altLang="en-US" dirty="0"/>
          </a:p>
        </p:txBody>
      </p:sp>
      <p:sp>
        <p:nvSpPr>
          <p:cNvPr id="3" name="テキスト ボックス 2"/>
          <p:cNvSpPr txBox="1"/>
          <p:nvPr/>
        </p:nvSpPr>
        <p:spPr>
          <a:xfrm>
            <a:off x="1870345" y="5313665"/>
            <a:ext cx="7622600" cy="707886"/>
          </a:xfrm>
          <a:prstGeom prst="rect">
            <a:avLst/>
          </a:prstGeom>
          <a:noFill/>
        </p:spPr>
        <p:txBody>
          <a:bodyPr wrap="none" rtlCol="0">
            <a:spAutoFit/>
          </a:bodyPr>
          <a:lstStyle/>
          <a:p>
            <a:r>
              <a:rPr kumimoji="1" lang="ja-JP" altLang="en-US" sz="2000" dirty="0" smtClean="0">
                <a:latin typeface="メイリオ" panose="020B0604030504040204" pitchFamily="50" charset="-128"/>
                <a:ea typeface="メイリオ" panose="020B0604030504040204" pitchFamily="50" charset="-128"/>
              </a:rPr>
              <a:t>新規性・柔軟性の平均値は向上，独自性・流暢性の平均値は低下</a:t>
            </a:r>
            <a:endParaRPr kumimoji="1" lang="en-US" altLang="ja-JP" sz="2000" dirty="0" smtClean="0">
              <a:latin typeface="メイリオ" panose="020B0604030504040204" pitchFamily="50" charset="-128"/>
              <a:ea typeface="メイリオ" panose="020B0604030504040204" pitchFamily="50" charset="-128"/>
            </a:endParaRPr>
          </a:p>
          <a:p>
            <a:r>
              <a:rPr kumimoji="1" lang="ja-JP" altLang="en-US" sz="2000" dirty="0" smtClean="0">
                <a:solidFill>
                  <a:srgbClr val="FF0000"/>
                </a:solidFill>
                <a:latin typeface="メイリオ" panose="020B0604030504040204" pitchFamily="50" charset="-128"/>
                <a:ea typeface="メイリオ" panose="020B0604030504040204" pitchFamily="50" charset="-128"/>
              </a:rPr>
              <a:t>柔軟性</a:t>
            </a:r>
            <a:r>
              <a:rPr kumimoji="1" lang="ja-JP" altLang="en-US" sz="2000" dirty="0" smtClean="0">
                <a:latin typeface="メイリオ" panose="020B0604030504040204" pitchFamily="50" charset="-128"/>
                <a:ea typeface="メイリオ" panose="020B0604030504040204" pitchFamily="50" charset="-128"/>
              </a:rPr>
              <a:t>指標（</a:t>
            </a:r>
            <a:r>
              <a:rPr kumimoji="1" lang="en-US" altLang="ja-JP" sz="2000" dirty="0" smtClean="0">
                <a:latin typeface="メイリオ" panose="020B0604030504040204" pitchFamily="50" charset="-128"/>
                <a:ea typeface="メイリオ" panose="020B0604030504040204" pitchFamily="50" charset="-128"/>
              </a:rPr>
              <a:t>p=0.039 &lt; 0.05)</a:t>
            </a:r>
            <a:r>
              <a:rPr kumimoji="1" lang="ja-JP" altLang="en-US" sz="2000" dirty="0" smtClean="0">
                <a:latin typeface="メイリオ" panose="020B0604030504040204" pitchFamily="50" charset="-128"/>
                <a:ea typeface="メイリオ" panose="020B0604030504040204" pitchFamily="50" charset="-128"/>
              </a:rPr>
              <a:t>で</a:t>
            </a:r>
            <a:r>
              <a:rPr kumimoji="1" lang="ja-JP" altLang="en-US" sz="2000" dirty="0" smtClean="0">
                <a:solidFill>
                  <a:srgbClr val="FF0000"/>
                </a:solidFill>
                <a:latin typeface="メイリオ" panose="020B0604030504040204" pitchFamily="50" charset="-128"/>
                <a:ea typeface="メイリオ" panose="020B0604030504040204" pitchFamily="50" charset="-128"/>
              </a:rPr>
              <a:t>有意差</a:t>
            </a:r>
            <a:endParaRPr kumimoji="1" lang="ja-JP" altLang="en-US" sz="2000" dirty="0">
              <a:solidFill>
                <a:srgbClr val="FF0000"/>
              </a:solidFill>
              <a:latin typeface="メイリオ" panose="020B0604030504040204" pitchFamily="50" charset="-128"/>
              <a:ea typeface="メイリオ" panose="020B0604030504040204" pitchFamily="50" charset="-128"/>
            </a:endParaRPr>
          </a:p>
        </p:txBody>
      </p:sp>
      <p:sp>
        <p:nvSpPr>
          <p:cNvPr id="6" name="楕円 5"/>
          <p:cNvSpPr/>
          <p:nvPr/>
        </p:nvSpPr>
        <p:spPr>
          <a:xfrm>
            <a:off x="8558448" y="3039625"/>
            <a:ext cx="934497" cy="3215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AA00D4E1-CE58-41BD-994C-1D68F0108326}" type="slidenum">
              <a:rPr kumimoji="1" lang="ja-JP" altLang="en-US" smtClean="0"/>
              <a:t>17</a:t>
            </a:fld>
            <a:endParaRPr kumimoji="1" lang="ja-JP" altLang="en-US"/>
          </a:p>
        </p:txBody>
      </p:sp>
    </p:spTree>
    <p:extLst>
      <p:ext uri="{BB962C8B-B14F-4D97-AF65-F5344CB8AC3E}">
        <p14:creationId xmlns:p14="http://schemas.microsoft.com/office/powerpoint/2010/main" val="3784666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28473" y="934660"/>
            <a:ext cx="6899845" cy="706500"/>
          </a:xfrm>
        </p:spPr>
        <p:txBody>
          <a:bodyPr>
            <a:normAutofit/>
          </a:bodyPr>
          <a:lstStyle/>
          <a:p>
            <a:r>
              <a:rPr kumimoji="1" lang="ja-JP" altLang="en-US" sz="3200" dirty="0" smtClean="0"/>
              <a:t>主観的評価　アンケート結果</a:t>
            </a:r>
            <a:endParaRPr kumimoji="1" lang="ja-JP" altLang="en-US" sz="3200" dirty="0"/>
          </a:p>
        </p:txBody>
      </p:sp>
      <p:sp>
        <p:nvSpPr>
          <p:cNvPr id="3" name="コンテンツ プレースホルダー 2"/>
          <p:cNvSpPr>
            <a:spLocks noGrp="1"/>
          </p:cNvSpPr>
          <p:nvPr>
            <p:ph idx="1"/>
          </p:nvPr>
        </p:nvSpPr>
        <p:spPr>
          <a:xfrm>
            <a:off x="1128473" y="1915743"/>
            <a:ext cx="9453264" cy="4252690"/>
          </a:xfrm>
        </p:spPr>
        <p:txBody>
          <a:bodyPr>
            <a:noAutofit/>
          </a:bodyPr>
          <a:lstStyle/>
          <a:p>
            <a:r>
              <a:rPr kumimoji="1" lang="ja-JP" altLang="en-US" sz="2000" dirty="0" smtClean="0">
                <a:latin typeface="メイリオ" panose="020B0604030504040204" pitchFamily="50" charset="-128"/>
                <a:ea typeface="メイリオ" panose="020B0604030504040204" pitchFamily="50" charset="-128"/>
              </a:rPr>
              <a:t>利点</a:t>
            </a:r>
            <a:endParaRPr kumimoji="1" lang="en-US" altLang="ja-JP" sz="2000" dirty="0" smtClean="0">
              <a:latin typeface="メイリオ" panose="020B0604030504040204" pitchFamily="50" charset="-128"/>
              <a:ea typeface="メイリオ" panose="020B0604030504040204" pitchFamily="50" charset="-128"/>
            </a:endParaRPr>
          </a:p>
          <a:p>
            <a:pPr marL="0" indent="0">
              <a:buNone/>
            </a:pPr>
            <a:r>
              <a:rPr lang="ja-JP" altLang="en-US" sz="2000" dirty="0" smtClean="0">
                <a:latin typeface="メイリオ" panose="020B0604030504040204" pitchFamily="50" charset="-128"/>
                <a:ea typeface="メイリオ" panose="020B0604030504040204" pitchFamily="50" charset="-128"/>
              </a:rPr>
              <a:t>・</a:t>
            </a:r>
            <a:r>
              <a:rPr lang="ja-JP" altLang="ja-JP" sz="2000" dirty="0" smtClean="0">
                <a:latin typeface="メイリオ" panose="020B0604030504040204" pitchFamily="50" charset="-128"/>
                <a:ea typeface="メイリオ" panose="020B0604030504040204" pitchFamily="50" charset="-128"/>
              </a:rPr>
              <a:t>共通点</a:t>
            </a:r>
            <a:r>
              <a:rPr lang="ja-JP" altLang="ja-JP" sz="2000" dirty="0">
                <a:latin typeface="メイリオ" panose="020B0604030504040204" pitchFamily="50" charset="-128"/>
                <a:ea typeface="メイリオ" panose="020B0604030504040204" pitchFamily="50" charset="-128"/>
              </a:rPr>
              <a:t>を共有することで</a:t>
            </a:r>
            <a:r>
              <a:rPr lang="ja-JP" altLang="ja-JP" sz="2000" dirty="0">
                <a:solidFill>
                  <a:srgbClr val="FF0000"/>
                </a:solidFill>
                <a:latin typeface="メイリオ" panose="020B0604030504040204" pitchFamily="50" charset="-128"/>
                <a:ea typeface="メイリオ" panose="020B0604030504040204" pitchFamily="50" charset="-128"/>
              </a:rPr>
              <a:t>新しい視点からアイデアを発想</a:t>
            </a:r>
            <a:r>
              <a:rPr lang="ja-JP" altLang="ja-JP" sz="2000" dirty="0">
                <a:latin typeface="メイリオ" panose="020B0604030504040204" pitchFamily="50" charset="-128"/>
                <a:ea typeface="メイリオ" panose="020B0604030504040204" pitchFamily="50" charset="-128"/>
              </a:rPr>
              <a:t>することが出来る</a:t>
            </a:r>
            <a:r>
              <a:rPr lang="ja-JP" altLang="ja-JP" sz="2000" dirty="0" smtClean="0">
                <a:latin typeface="メイリオ" panose="020B0604030504040204" pitchFamily="50" charset="-128"/>
                <a:ea typeface="メイリオ" panose="020B0604030504040204" pitchFamily="50" charset="-128"/>
              </a:rPr>
              <a:t>．</a:t>
            </a:r>
            <a:endParaRPr lang="en-US" altLang="ja-JP" sz="2000" dirty="0" smtClean="0">
              <a:latin typeface="メイリオ" panose="020B0604030504040204" pitchFamily="50" charset="-128"/>
              <a:ea typeface="メイリオ" panose="020B0604030504040204" pitchFamily="50" charset="-128"/>
            </a:endParaRPr>
          </a:p>
          <a:p>
            <a:pPr marL="0" indent="0">
              <a:buNone/>
            </a:pPr>
            <a:r>
              <a:rPr lang="ja-JP" altLang="ja-JP" sz="2000" dirty="0" smtClean="0">
                <a:latin typeface="メイリオ" panose="020B0604030504040204" pitchFamily="50" charset="-128"/>
                <a:ea typeface="メイリオ" panose="020B0604030504040204" pitchFamily="50" charset="-128"/>
              </a:rPr>
              <a:t>・</a:t>
            </a:r>
            <a:r>
              <a:rPr lang="ja-JP" altLang="ja-JP" sz="2000" dirty="0">
                <a:latin typeface="メイリオ" panose="020B0604030504040204" pitchFamily="50" charset="-128"/>
                <a:ea typeface="メイリオ" panose="020B0604030504040204" pitchFamily="50" charset="-128"/>
              </a:rPr>
              <a:t>電子ブレインストーミングの方は，アイデアが多くなると把握しづらく</a:t>
            </a:r>
            <a:r>
              <a:rPr lang="ja-JP" altLang="ja-JP" sz="2000" dirty="0" smtClean="0">
                <a:latin typeface="メイリオ" panose="020B0604030504040204" pitchFamily="50" charset="-128"/>
                <a:ea typeface="メイリオ" panose="020B0604030504040204" pitchFamily="50" charset="-128"/>
              </a:rPr>
              <a:t>なるが，共通軸</a:t>
            </a:r>
            <a:r>
              <a:rPr lang="ja-JP" altLang="ja-JP" sz="2000" dirty="0">
                <a:latin typeface="メイリオ" panose="020B0604030504040204" pitchFamily="50" charset="-128"/>
                <a:ea typeface="メイリオ" panose="020B0604030504040204" pitchFamily="50" charset="-128"/>
              </a:rPr>
              <a:t>交換では他者のアイデアが簡略化された状態で自らの発想に取り込みやすい．</a:t>
            </a:r>
          </a:p>
          <a:p>
            <a:pPr marL="0" indent="0">
              <a:buNone/>
            </a:pPr>
            <a:endParaRPr kumimoji="1"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欠点</a:t>
            </a:r>
            <a:endParaRPr lang="en-US" altLang="ja-JP" sz="2000" dirty="0" smtClean="0">
              <a:latin typeface="メイリオ" panose="020B0604030504040204" pitchFamily="50" charset="-128"/>
              <a:ea typeface="メイリオ" panose="020B0604030504040204" pitchFamily="50" charset="-128"/>
            </a:endParaRPr>
          </a:p>
          <a:p>
            <a:pPr marL="0" indent="0">
              <a:buNone/>
            </a:pPr>
            <a:r>
              <a:rPr lang="ja-JP" altLang="ja-JP" sz="2000" dirty="0">
                <a:latin typeface="メイリオ" panose="020B0604030504040204" pitchFamily="50" charset="-128"/>
                <a:ea typeface="メイリオ" panose="020B0604030504040204" pitchFamily="50" charset="-128"/>
              </a:rPr>
              <a:t>・途中で</a:t>
            </a:r>
            <a:r>
              <a:rPr lang="ja-JP" altLang="ja-JP" sz="2000" dirty="0">
                <a:solidFill>
                  <a:srgbClr val="FF0000"/>
                </a:solidFill>
                <a:latin typeface="メイリオ" panose="020B0604030504040204" pitchFamily="50" charset="-128"/>
                <a:ea typeface="メイリオ" panose="020B0604030504040204" pitchFamily="50" charset="-128"/>
              </a:rPr>
              <a:t>軸設定のフェーズが入るため思考回路が変わり</a:t>
            </a:r>
            <a:r>
              <a:rPr lang="ja-JP" altLang="ja-JP" sz="2000" dirty="0">
                <a:latin typeface="メイリオ" panose="020B0604030504040204" pitchFamily="50" charset="-128"/>
                <a:ea typeface="メイリオ" panose="020B0604030504040204" pitchFamily="50" charset="-128"/>
              </a:rPr>
              <a:t>再度アイデアを出すフェーズに戻るとき，頭の切り替えが上手くいかなかった．</a:t>
            </a:r>
          </a:p>
          <a:p>
            <a:pPr marL="0" indent="0">
              <a:buNone/>
            </a:pPr>
            <a:r>
              <a:rPr kumimoji="1" lang="ja-JP" altLang="en-US" sz="2000" dirty="0" smtClean="0">
                <a:latin typeface="メイリオ" panose="020B0604030504040204" pitchFamily="50" charset="-128"/>
                <a:ea typeface="メイリオ" panose="020B0604030504040204" pitchFamily="50" charset="-128"/>
              </a:rPr>
              <a:t>・軸に縛られすぎた．</a:t>
            </a:r>
            <a:endParaRPr kumimoji="1" lang="ja-JP" altLang="en-US" sz="2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18</a:t>
            </a:fld>
            <a:endParaRPr kumimoji="1" lang="ja-JP" altLang="en-US"/>
          </a:p>
        </p:txBody>
      </p:sp>
    </p:spTree>
    <p:extLst>
      <p:ext uri="{BB962C8B-B14F-4D97-AF65-F5344CB8AC3E}">
        <p14:creationId xmlns:p14="http://schemas.microsoft.com/office/powerpoint/2010/main" val="1332379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48663" y="948906"/>
            <a:ext cx="1526809" cy="704200"/>
          </a:xfrm>
        </p:spPr>
        <p:txBody>
          <a:bodyPr>
            <a:normAutofit/>
          </a:bodyPr>
          <a:lstStyle/>
          <a:p>
            <a:r>
              <a:rPr kumimoji="1" lang="ja-JP" altLang="en-US" sz="3200" dirty="0" smtClean="0"/>
              <a:t>目次</a:t>
            </a:r>
            <a:endParaRPr kumimoji="1" lang="ja-JP" altLang="en-US" sz="3200" dirty="0"/>
          </a:p>
        </p:txBody>
      </p:sp>
      <p:sp>
        <p:nvSpPr>
          <p:cNvPr id="3" name="コンテンツ プレースホルダー 2"/>
          <p:cNvSpPr>
            <a:spLocks noGrp="1"/>
          </p:cNvSpPr>
          <p:nvPr>
            <p:ph idx="1"/>
          </p:nvPr>
        </p:nvSpPr>
        <p:spPr>
          <a:xfrm>
            <a:off x="1348663" y="1926567"/>
            <a:ext cx="7607896" cy="4117675"/>
          </a:xfrm>
        </p:spPr>
        <p:txBody>
          <a:bodyPr>
            <a:normAutofit fontScale="85000" lnSpcReduction="20000"/>
          </a:bodyPr>
          <a:lstStyle/>
          <a:p>
            <a:pPr marL="0" indent="0">
              <a:buNone/>
            </a:pPr>
            <a:r>
              <a:rPr kumimoji="1" lang="ja-JP" altLang="en-US" sz="2000" dirty="0" smtClean="0"/>
              <a:t>１．背景</a:t>
            </a:r>
            <a:endParaRPr kumimoji="1" lang="en-US" altLang="ja-JP" sz="2000" dirty="0" smtClean="0"/>
          </a:p>
          <a:p>
            <a:pPr marL="0" indent="0">
              <a:buNone/>
            </a:pPr>
            <a:r>
              <a:rPr lang="ja-JP" altLang="en-US" sz="2000" dirty="0" smtClean="0"/>
              <a:t>２．関連研究</a:t>
            </a:r>
            <a:endParaRPr lang="en-US" altLang="ja-JP" sz="2000" dirty="0" smtClean="0"/>
          </a:p>
          <a:p>
            <a:pPr marL="0" indent="0">
              <a:buNone/>
            </a:pPr>
            <a:r>
              <a:rPr kumimoji="1" lang="ja-JP" altLang="en-US" sz="2000" dirty="0" smtClean="0"/>
              <a:t>３．提案法</a:t>
            </a:r>
            <a:endParaRPr kumimoji="1" lang="en-US" altLang="ja-JP" sz="2000" dirty="0" smtClean="0"/>
          </a:p>
          <a:p>
            <a:pPr marL="0" indent="0">
              <a:buNone/>
            </a:pPr>
            <a:r>
              <a:rPr lang="ja-JP" altLang="en-US" sz="2000" dirty="0" smtClean="0"/>
              <a:t>４．目的</a:t>
            </a:r>
            <a:endParaRPr lang="en-US" altLang="ja-JP" sz="2000" dirty="0" smtClean="0"/>
          </a:p>
          <a:p>
            <a:pPr marL="0" indent="0">
              <a:buNone/>
            </a:pPr>
            <a:r>
              <a:rPr kumimoji="1" lang="ja-JP" altLang="en-US" sz="2000" dirty="0" smtClean="0"/>
              <a:t>５．予備実験</a:t>
            </a:r>
            <a:endParaRPr kumimoji="1" lang="en-US" altLang="ja-JP" sz="2000" dirty="0" smtClean="0"/>
          </a:p>
          <a:p>
            <a:pPr marL="0" indent="0">
              <a:buNone/>
            </a:pPr>
            <a:r>
              <a:rPr lang="ja-JP" altLang="en-US" sz="2000" dirty="0" smtClean="0"/>
              <a:t>６．提案システム</a:t>
            </a:r>
            <a:endParaRPr lang="en-US" altLang="ja-JP" sz="2000" dirty="0" smtClean="0"/>
          </a:p>
          <a:p>
            <a:pPr marL="0" indent="0">
              <a:buNone/>
            </a:pPr>
            <a:r>
              <a:rPr kumimoji="1" lang="ja-JP" altLang="en-US" sz="2000" dirty="0" smtClean="0"/>
              <a:t>７．本実験</a:t>
            </a:r>
            <a:endParaRPr kumimoji="1" lang="en-US" altLang="ja-JP" sz="2000" dirty="0" smtClean="0"/>
          </a:p>
          <a:p>
            <a:pPr marL="0" indent="0">
              <a:buNone/>
            </a:pPr>
            <a:r>
              <a:rPr lang="ja-JP" altLang="en-US" sz="2000" dirty="0" smtClean="0"/>
              <a:t>８．評価指標</a:t>
            </a:r>
            <a:endParaRPr lang="en-US" altLang="ja-JP" sz="2000" dirty="0" smtClean="0"/>
          </a:p>
          <a:p>
            <a:pPr marL="0" indent="0">
              <a:buNone/>
            </a:pPr>
            <a:r>
              <a:rPr lang="ja-JP" altLang="en-US" sz="2000" dirty="0" smtClean="0"/>
              <a:t>９．結果</a:t>
            </a:r>
            <a:endParaRPr lang="en-US" altLang="ja-JP" sz="2000" dirty="0" smtClean="0"/>
          </a:p>
          <a:p>
            <a:pPr marL="0" indent="0">
              <a:buNone/>
            </a:pPr>
            <a:r>
              <a:rPr lang="ja-JP" altLang="en-US" sz="2000" dirty="0" smtClean="0"/>
              <a:t>１０．まとめ</a:t>
            </a:r>
            <a:endParaRPr lang="en-US" altLang="ja-JP" sz="2000" dirty="0"/>
          </a:p>
          <a:p>
            <a:pPr marL="0" indent="0">
              <a:buNone/>
            </a:pPr>
            <a:r>
              <a:rPr lang="ja-JP" altLang="en-US" sz="2000" dirty="0" smtClean="0"/>
              <a:t>１１．展望</a:t>
            </a:r>
            <a:endParaRPr lang="en-US" altLang="ja-JP" sz="2000" dirty="0" smtClean="0"/>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1</a:t>
            </a:fld>
            <a:endParaRPr kumimoji="1" lang="ja-JP" altLang="en-US"/>
          </a:p>
        </p:txBody>
      </p:sp>
    </p:spTree>
    <p:extLst>
      <p:ext uri="{BB962C8B-B14F-4D97-AF65-F5344CB8AC3E}">
        <p14:creationId xmlns:p14="http://schemas.microsoft.com/office/powerpoint/2010/main" val="1925632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891396"/>
            <a:ext cx="4090071" cy="845964"/>
          </a:xfrm>
        </p:spPr>
        <p:txBody>
          <a:bodyPr>
            <a:normAutofit/>
          </a:bodyPr>
          <a:lstStyle/>
          <a:p>
            <a:r>
              <a:rPr kumimoji="1" lang="ja-JP" altLang="en-US" sz="3200" dirty="0" smtClean="0"/>
              <a:t>アイデア評価</a:t>
            </a:r>
            <a:endParaRPr kumimoji="1" lang="ja-JP" altLang="en-US" sz="3200" dirty="0"/>
          </a:p>
        </p:txBody>
      </p:sp>
      <p:sp>
        <p:nvSpPr>
          <p:cNvPr id="3" name="コンテンツ プレースホルダー 2"/>
          <p:cNvSpPr>
            <a:spLocks noGrp="1"/>
          </p:cNvSpPr>
          <p:nvPr>
            <p:ph idx="1"/>
          </p:nvPr>
        </p:nvSpPr>
        <p:spPr>
          <a:xfrm>
            <a:off x="1651952" y="2001328"/>
            <a:ext cx="8915400" cy="4091220"/>
          </a:xfrm>
        </p:spPr>
        <p:txBody>
          <a:bodyPr>
            <a:normAutofit fontScale="92500" lnSpcReduction="10000"/>
          </a:bodyPr>
          <a:lstStyle/>
          <a:p>
            <a:pPr marL="0" indent="0">
              <a:buNone/>
            </a:pPr>
            <a:r>
              <a:rPr kumimoji="1" lang="ja-JP" altLang="en-US" sz="2600" dirty="0" smtClean="0">
                <a:latin typeface="メイリオ" panose="020B0604030504040204" pitchFamily="50" charset="-128"/>
                <a:ea typeface="メイリオ" panose="020B0604030504040204" pitchFamily="50" charset="-128"/>
              </a:rPr>
              <a:t>第</a:t>
            </a:r>
            <a:r>
              <a:rPr kumimoji="1" lang="en-US" altLang="ja-JP" sz="2600" dirty="0" smtClean="0">
                <a:latin typeface="メイリオ" panose="020B0604030504040204" pitchFamily="50" charset="-128"/>
                <a:ea typeface="メイリオ" panose="020B0604030504040204" pitchFamily="50" charset="-128"/>
              </a:rPr>
              <a:t>1</a:t>
            </a:r>
            <a:r>
              <a:rPr kumimoji="1" lang="ja-JP" altLang="en-US" sz="2600" dirty="0" smtClean="0">
                <a:latin typeface="メイリオ" panose="020B0604030504040204" pitchFamily="50" charset="-128"/>
                <a:ea typeface="メイリオ" panose="020B0604030504040204" pitchFamily="50" charset="-128"/>
              </a:rPr>
              <a:t>フェーズ（軸交換前）と第</a:t>
            </a:r>
            <a:r>
              <a:rPr kumimoji="1" lang="en-US" altLang="ja-JP" sz="2600" dirty="0" smtClean="0">
                <a:latin typeface="メイリオ" panose="020B0604030504040204" pitchFamily="50" charset="-128"/>
                <a:ea typeface="メイリオ" panose="020B0604030504040204" pitchFamily="50" charset="-128"/>
              </a:rPr>
              <a:t>3</a:t>
            </a:r>
            <a:r>
              <a:rPr kumimoji="1" lang="ja-JP" altLang="en-US" sz="2600" dirty="0" smtClean="0">
                <a:latin typeface="メイリオ" panose="020B0604030504040204" pitchFamily="50" charset="-128"/>
                <a:ea typeface="メイリオ" panose="020B0604030504040204" pitchFamily="50" charset="-128"/>
              </a:rPr>
              <a:t>フェーズ（軸交換後）で</a:t>
            </a:r>
            <a:endParaRPr kumimoji="1" lang="en-US" altLang="ja-JP" sz="2600" dirty="0" smtClean="0">
              <a:latin typeface="メイリオ" panose="020B0604030504040204" pitchFamily="50" charset="-128"/>
              <a:ea typeface="メイリオ" panose="020B0604030504040204" pitchFamily="50" charset="-128"/>
            </a:endParaRPr>
          </a:p>
          <a:p>
            <a:pPr marL="0" indent="0">
              <a:buNone/>
            </a:pPr>
            <a:r>
              <a:rPr kumimoji="1" lang="ja-JP" altLang="en-US" sz="2600" dirty="0" smtClean="0">
                <a:latin typeface="メイリオ" panose="020B0604030504040204" pitchFamily="50" charset="-128"/>
                <a:ea typeface="メイリオ" panose="020B0604030504040204" pitchFamily="50" charset="-128"/>
              </a:rPr>
              <a:t>創出されたアイデアの質を評価</a:t>
            </a:r>
            <a:endParaRPr kumimoji="1" lang="en-US" altLang="ja-JP" sz="2600" dirty="0" smtClean="0">
              <a:latin typeface="メイリオ" panose="020B0604030504040204" pitchFamily="50" charset="-128"/>
              <a:ea typeface="メイリオ" panose="020B0604030504040204" pitchFamily="50" charset="-128"/>
            </a:endParaRPr>
          </a:p>
          <a:p>
            <a:pPr marL="0" indent="0">
              <a:buNone/>
            </a:pPr>
            <a:r>
              <a:rPr lang="ja-JP" altLang="en-US" sz="2000" dirty="0" smtClean="0">
                <a:latin typeface="メイリオ" panose="020B0604030504040204" pitchFamily="50" charset="-128"/>
                <a:ea typeface="メイリオ" panose="020B0604030504040204" pitchFamily="50" charset="-128"/>
              </a:rPr>
              <a:t>評価者は</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名，</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rPr>
              <a:t>5</a:t>
            </a:r>
            <a:r>
              <a:rPr lang="ja-JP" altLang="en-US" sz="2000" dirty="0" smtClean="0">
                <a:latin typeface="メイリオ" panose="020B0604030504040204" pitchFamily="50" charset="-128"/>
                <a:ea typeface="メイリオ" panose="020B0604030504040204" pitchFamily="50" charset="-128"/>
              </a:rPr>
              <a:t>点の</a:t>
            </a:r>
            <a:r>
              <a:rPr lang="en-US" altLang="ja-JP" sz="2000" dirty="0" smtClean="0">
                <a:latin typeface="メイリオ" panose="020B0604030504040204" pitchFamily="50" charset="-128"/>
                <a:ea typeface="メイリオ" panose="020B0604030504040204" pitchFamily="50" charset="-128"/>
              </a:rPr>
              <a:t>5</a:t>
            </a:r>
            <a:r>
              <a:rPr lang="ja-JP" altLang="en-US" sz="2000" dirty="0" smtClean="0">
                <a:latin typeface="メイリオ" panose="020B0604030504040204" pitchFamily="50" charset="-128"/>
                <a:ea typeface="メイリオ" panose="020B0604030504040204" pitchFamily="50" charset="-128"/>
              </a:rPr>
              <a:t>段階で評価．</a:t>
            </a:r>
            <a:endParaRPr kumimoji="1"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流暢性・・・お題に対してアイデアは適切であるか．</a:t>
            </a:r>
            <a:endParaRPr lang="en-US" altLang="ja-JP" sz="2000" dirty="0" smtClean="0">
              <a:latin typeface="メイリオ" panose="020B0604030504040204" pitchFamily="50" charset="-128"/>
              <a:ea typeface="メイリオ" panose="020B0604030504040204" pitchFamily="50" charset="-128"/>
            </a:endParaRPr>
          </a:p>
          <a:p>
            <a:pPr marL="0" indent="0">
              <a:buNone/>
            </a:pPr>
            <a:r>
              <a:rPr lang="ja-JP" altLang="en-US" sz="2000" dirty="0" smtClean="0">
                <a:latin typeface="メイリオ" panose="020B0604030504040204" pitchFamily="50" charset="-128"/>
                <a:ea typeface="メイリオ" panose="020B0604030504040204" pitchFamily="50" charset="-128"/>
              </a:rPr>
              <a:t>　　　　　　　過半数が適切でないと判断した場合は，そのアイデアを除外．</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独創性・・・アイデアがユニークであるか</a:t>
            </a:r>
            <a:endParaRPr lang="en-US" altLang="ja-JP" sz="2000" dirty="0" smtClean="0">
              <a:latin typeface="メイリオ" panose="020B0604030504040204" pitchFamily="50" charset="-128"/>
              <a:ea typeface="メイリオ" panose="020B0604030504040204" pitchFamily="50" charset="-128"/>
            </a:endParaRPr>
          </a:p>
          <a:p>
            <a:r>
              <a:rPr kumimoji="1" lang="ja-JP" altLang="en-US" sz="2000" dirty="0" smtClean="0">
                <a:latin typeface="メイリオ" panose="020B0604030504040204" pitchFamily="50" charset="-128"/>
                <a:ea typeface="メイリオ" panose="020B0604030504040204" pitchFamily="50" charset="-128"/>
              </a:rPr>
              <a:t>実現</a:t>
            </a:r>
            <a:r>
              <a:rPr kumimoji="1" lang="ja-JP" altLang="en-US" sz="2000" dirty="0" smtClean="0">
                <a:latin typeface="メイリオ" panose="020B0604030504040204" pitchFamily="50" charset="-128"/>
                <a:ea typeface="メイリオ" panose="020B0604030504040204" pitchFamily="50" charset="-128"/>
              </a:rPr>
              <a:t>可能性・・・実現可能なアイデアであるか</a:t>
            </a:r>
            <a:endParaRPr kumimoji="1"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合計値・・</a:t>
            </a:r>
            <a:r>
              <a:rPr lang="ja-JP" altLang="en-US" sz="2000" dirty="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各アイデア</a:t>
            </a:r>
            <a:r>
              <a:rPr lang="ja-JP" altLang="en-US" sz="2000" dirty="0">
                <a:latin typeface="メイリオ" panose="020B0604030504040204" pitchFamily="50" charset="-128"/>
                <a:ea typeface="メイリオ" panose="020B0604030504040204" pitchFamily="50" charset="-128"/>
              </a:rPr>
              <a:t>の独創性と実現可能性の点数を合算した</a:t>
            </a:r>
            <a:r>
              <a:rPr lang="ja-JP" altLang="en-US" sz="2000" dirty="0" smtClean="0">
                <a:latin typeface="メイリオ" panose="020B0604030504040204" pitchFamily="50" charset="-128"/>
                <a:ea typeface="メイリオ" panose="020B0604030504040204" pitchFamily="50" charset="-128"/>
              </a:rPr>
              <a:t>値</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lgn="r">
              <a:buNone/>
            </a:pPr>
            <a:r>
              <a:rPr lang="en-US" altLang="ja-JP" sz="1100" dirty="0" smtClean="0">
                <a:latin typeface="メイリオ" panose="020B0604030504040204" pitchFamily="50" charset="-128"/>
                <a:ea typeface="メイリオ" panose="020B0604030504040204" pitchFamily="50" charset="-128"/>
              </a:rPr>
              <a:t>Ronald </a:t>
            </a:r>
            <a:r>
              <a:rPr lang="en-US" altLang="ja-JP" sz="1100" dirty="0" err="1" smtClean="0">
                <a:latin typeface="メイリオ" panose="020B0604030504040204" pitchFamily="50" charset="-128"/>
                <a:ea typeface="メイリオ" panose="020B0604030504040204" pitchFamily="50" charset="-128"/>
              </a:rPr>
              <a:t>A.Finke</a:t>
            </a:r>
            <a:r>
              <a:rPr lang="en-US" altLang="ja-JP" sz="1100" dirty="0" smtClean="0">
                <a:latin typeface="メイリオ" panose="020B0604030504040204" pitchFamily="50" charset="-128"/>
                <a:ea typeface="メイリオ" panose="020B0604030504040204" pitchFamily="50" charset="-128"/>
              </a:rPr>
              <a:t>, Thomas </a:t>
            </a:r>
            <a:r>
              <a:rPr lang="en-US" altLang="ja-JP" sz="1100" dirty="0" err="1" smtClean="0">
                <a:latin typeface="メイリオ" panose="020B0604030504040204" pitchFamily="50" charset="-128"/>
                <a:ea typeface="メイリオ" panose="020B0604030504040204" pitchFamily="50" charset="-128"/>
              </a:rPr>
              <a:t>B.Ward</a:t>
            </a:r>
            <a:r>
              <a:rPr lang="en-US" altLang="ja-JP" sz="1100" dirty="0" smtClean="0">
                <a:latin typeface="メイリオ" panose="020B0604030504040204" pitchFamily="50" charset="-128"/>
                <a:ea typeface="メイリオ" panose="020B0604030504040204" pitchFamily="50" charset="-128"/>
              </a:rPr>
              <a:t>, Steven </a:t>
            </a:r>
            <a:r>
              <a:rPr lang="en-US" altLang="ja-JP" sz="1100" dirty="0" err="1" smtClean="0">
                <a:latin typeface="メイリオ" panose="020B0604030504040204" pitchFamily="50" charset="-128"/>
                <a:ea typeface="メイリオ" panose="020B0604030504040204" pitchFamily="50" charset="-128"/>
              </a:rPr>
              <a:t>M.Smith</a:t>
            </a:r>
            <a:r>
              <a:rPr lang="en-US" altLang="ja-JP" sz="1100" dirty="0" smtClean="0">
                <a:latin typeface="メイリオ" panose="020B0604030504040204" pitchFamily="50" charset="-128"/>
                <a:ea typeface="メイリオ" panose="020B0604030504040204" pitchFamily="50" charset="-128"/>
              </a:rPr>
              <a:t>,</a:t>
            </a:r>
            <a:r>
              <a:rPr lang="ja-JP" altLang="ja-JP" sz="1100" dirty="0" smtClean="0">
                <a:latin typeface="メイリオ" panose="020B0604030504040204" pitchFamily="50" charset="-128"/>
                <a:ea typeface="メイリオ" panose="020B0604030504040204" pitchFamily="50" charset="-128"/>
              </a:rPr>
              <a:t>小橋康章（訳）</a:t>
            </a:r>
            <a:r>
              <a:rPr lang="en-US" altLang="ja-JP" sz="1100" dirty="0" smtClean="0">
                <a:latin typeface="メイリオ" panose="020B0604030504040204" pitchFamily="50" charset="-128"/>
                <a:ea typeface="メイリオ" panose="020B0604030504040204" pitchFamily="50" charset="-128"/>
              </a:rPr>
              <a:t>:</a:t>
            </a:r>
            <a:r>
              <a:rPr lang="ja-JP" altLang="ja-JP" sz="1100" dirty="0" smtClean="0">
                <a:latin typeface="メイリオ" panose="020B0604030504040204" pitchFamily="50" charset="-128"/>
                <a:ea typeface="メイリオ" panose="020B0604030504040204" pitchFamily="50" charset="-128"/>
              </a:rPr>
              <a:t>創造的認知</a:t>
            </a:r>
            <a:r>
              <a:rPr lang="en-US" altLang="ja-JP" sz="1100" dirty="0" smtClean="0">
                <a:latin typeface="メイリオ" panose="020B0604030504040204" pitchFamily="50" charset="-128"/>
                <a:ea typeface="メイリオ" panose="020B0604030504040204" pitchFamily="50" charset="-128"/>
              </a:rPr>
              <a:t>,</a:t>
            </a:r>
            <a:r>
              <a:rPr lang="ja-JP" altLang="ja-JP" sz="1100" dirty="0" smtClean="0">
                <a:latin typeface="メイリオ" panose="020B0604030504040204" pitchFamily="50" charset="-128"/>
                <a:ea typeface="メイリオ" panose="020B0604030504040204" pitchFamily="50" charset="-128"/>
              </a:rPr>
              <a:t>森北出版</a:t>
            </a:r>
            <a:r>
              <a:rPr lang="en-US" altLang="ja-JP" sz="1100" dirty="0" smtClean="0">
                <a:latin typeface="メイリオ" panose="020B0604030504040204" pitchFamily="50" charset="-128"/>
                <a:ea typeface="メイリオ" panose="020B0604030504040204" pitchFamily="50" charset="-128"/>
              </a:rPr>
              <a:t>(1999)</a:t>
            </a:r>
            <a:endParaRPr lang="ja-JP" altLang="ja-JP" sz="11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19</a:t>
            </a:fld>
            <a:endParaRPr kumimoji="1" lang="ja-JP" altLang="en-US"/>
          </a:p>
        </p:txBody>
      </p:sp>
    </p:spTree>
    <p:extLst>
      <p:ext uri="{BB962C8B-B14F-4D97-AF65-F5344CB8AC3E}">
        <p14:creationId xmlns:p14="http://schemas.microsoft.com/office/powerpoint/2010/main" val="2084130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38392" y="869816"/>
            <a:ext cx="3094759" cy="618094"/>
          </a:xfrm>
        </p:spPr>
        <p:txBody>
          <a:bodyPr>
            <a:noAutofit/>
          </a:bodyPr>
          <a:lstStyle/>
          <a:p>
            <a:r>
              <a:rPr kumimoji="1" lang="ja-JP" altLang="en-US" sz="3200" dirty="0" smtClean="0"/>
              <a:t>流暢性評価</a:t>
            </a:r>
            <a:endParaRPr kumimoji="1" lang="ja-JP" altLang="en-US" sz="3200" dirty="0"/>
          </a:p>
        </p:txBody>
      </p:sp>
      <p:sp>
        <p:nvSpPr>
          <p:cNvPr id="6" name="テキスト ボックス 5"/>
          <p:cNvSpPr txBox="1"/>
          <p:nvPr/>
        </p:nvSpPr>
        <p:spPr>
          <a:xfrm>
            <a:off x="587360" y="5429895"/>
            <a:ext cx="10682200" cy="707886"/>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・グループ</a:t>
            </a:r>
            <a:r>
              <a:rPr kumimoji="1" lang="en-US" altLang="ja-JP" sz="2000" dirty="0" smtClean="0">
                <a:latin typeface="メイリオ" panose="020B0604030504040204" pitchFamily="50" charset="-128"/>
                <a:ea typeface="メイリオ" panose="020B0604030504040204" pitchFamily="50" charset="-128"/>
              </a:rPr>
              <a:t>C</a:t>
            </a:r>
            <a:r>
              <a:rPr kumimoji="1" lang="ja-JP" altLang="en-US" sz="2000" dirty="0" smtClean="0">
                <a:latin typeface="メイリオ" panose="020B0604030504040204" pitchFamily="50" charset="-128"/>
                <a:ea typeface="メイリオ" panose="020B0604030504040204" pitchFamily="50" charset="-128"/>
              </a:rPr>
              <a:t>の流暢性評価後のアイデア数が極端に減少</a:t>
            </a:r>
            <a:endParaRPr kumimoji="1" lang="en-US" altLang="ja-JP" sz="2000" dirty="0" smtClean="0">
              <a:latin typeface="メイリオ" panose="020B0604030504040204" pitchFamily="50" charset="-128"/>
              <a:ea typeface="メイリオ" panose="020B0604030504040204" pitchFamily="50" charset="-128"/>
            </a:endParaRPr>
          </a:p>
          <a:p>
            <a:r>
              <a:rPr kumimoji="1" lang="ja-JP" altLang="en-US" sz="2000" dirty="0" smtClean="0">
                <a:latin typeface="メイリオ" panose="020B0604030504040204" pitchFamily="50" charset="-128"/>
                <a:ea typeface="メイリオ" panose="020B0604030504040204" pitchFamily="50" charset="-128"/>
              </a:rPr>
              <a:t>⇒第</a:t>
            </a:r>
            <a:r>
              <a:rPr kumimoji="1" lang="en-US" altLang="ja-JP" sz="2000" dirty="0" smtClean="0">
                <a:latin typeface="メイリオ" panose="020B0604030504040204" pitchFamily="50" charset="-128"/>
                <a:ea typeface="メイリオ" panose="020B0604030504040204" pitchFamily="50" charset="-128"/>
              </a:rPr>
              <a:t>2</a:t>
            </a:r>
            <a:r>
              <a:rPr kumimoji="1" lang="ja-JP" altLang="en-US" sz="2000" dirty="0" smtClean="0">
                <a:latin typeface="メイリオ" panose="020B0604030504040204" pitchFamily="50" charset="-128"/>
                <a:ea typeface="メイリオ" panose="020B0604030504040204" pitchFamily="50" charset="-128"/>
              </a:rPr>
              <a:t>フェーズでお題と</a:t>
            </a:r>
            <a:r>
              <a:rPr kumimoji="1" lang="ja-JP" altLang="en-US" sz="2000" dirty="0" smtClean="0">
                <a:solidFill>
                  <a:srgbClr val="FF0000"/>
                </a:solidFill>
                <a:latin typeface="メイリオ" panose="020B0604030504040204" pitchFamily="50" charset="-128"/>
                <a:ea typeface="メイリオ" panose="020B0604030504040204" pitchFamily="50" charset="-128"/>
              </a:rPr>
              <a:t>関連性の低いワード</a:t>
            </a:r>
            <a:r>
              <a:rPr kumimoji="1" lang="ja-JP" altLang="en-US" sz="2000" dirty="0" smtClean="0">
                <a:latin typeface="メイリオ" panose="020B0604030504040204" pitchFamily="50" charset="-128"/>
                <a:ea typeface="メイリオ" panose="020B0604030504040204" pitchFamily="50" charset="-128"/>
              </a:rPr>
              <a:t>が創出された</a:t>
            </a:r>
            <a:r>
              <a:rPr kumimoji="1" lang="ja-JP" altLang="en-US" sz="2000" dirty="0">
                <a:latin typeface="メイリオ" panose="020B0604030504040204" pitchFamily="50" charset="-128"/>
                <a:ea typeface="メイリオ" panose="020B0604030504040204" pitchFamily="50" charset="-128"/>
              </a:rPr>
              <a:t>．</a:t>
            </a:r>
            <a:r>
              <a:rPr kumimoji="1" lang="en-US" altLang="ja-JP" sz="2000" dirty="0" smtClean="0">
                <a:latin typeface="メイリオ" panose="020B0604030504040204" pitchFamily="50" charset="-128"/>
                <a:ea typeface="メイリオ" panose="020B0604030504040204" pitchFamily="50" charset="-128"/>
              </a:rPr>
              <a:t>Ex)</a:t>
            </a:r>
            <a:r>
              <a:rPr kumimoji="1" lang="ja-JP" altLang="en-US" sz="2000" dirty="0" smtClean="0">
                <a:latin typeface="メイリオ" panose="020B0604030504040204" pitchFamily="50" charset="-128"/>
                <a:ea typeface="メイリオ" panose="020B0604030504040204" pitchFamily="50" charset="-128"/>
              </a:rPr>
              <a:t>ロマンがある，壮大な目的</a:t>
            </a:r>
            <a:endParaRPr kumimoji="1" lang="en-US" altLang="ja-JP" sz="2000" dirty="0" smtClean="0">
              <a:latin typeface="メイリオ" panose="020B0604030504040204" pitchFamily="50" charset="-128"/>
              <a:ea typeface="メイリオ" panose="020B0604030504040204" pitchFamily="50" charset="-128"/>
            </a:endParaRPr>
          </a:p>
        </p:txBody>
      </p:sp>
      <p:pic>
        <p:nvPicPr>
          <p:cNvPr id="5" name="図 4" descr="C:\Users\takashi\Desktop\新しいフォルダー\修論画像\時間ごとアイデア数（軸交換）.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003" y="1905000"/>
            <a:ext cx="4823109" cy="2218690"/>
          </a:xfrm>
          <a:prstGeom prst="rect">
            <a:avLst/>
          </a:prstGeom>
          <a:noFill/>
          <a:ln>
            <a:noFill/>
          </a:ln>
        </p:spPr>
      </p:pic>
      <p:pic>
        <p:nvPicPr>
          <p:cNvPr id="7" name="図 6" descr="C:\Users\takashi\Documents\知識表現論\修論画像\流暢性.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1799" y="1905000"/>
            <a:ext cx="4823109" cy="2235200"/>
          </a:xfrm>
          <a:prstGeom prst="rect">
            <a:avLst/>
          </a:prstGeom>
          <a:noFill/>
          <a:ln>
            <a:noFill/>
          </a:ln>
        </p:spPr>
      </p:pic>
      <p:sp>
        <p:nvSpPr>
          <p:cNvPr id="8" name="テキスト ボックス 7"/>
          <p:cNvSpPr txBox="1"/>
          <p:nvPr/>
        </p:nvSpPr>
        <p:spPr>
          <a:xfrm>
            <a:off x="992515" y="4171448"/>
            <a:ext cx="4365298" cy="369332"/>
          </a:xfrm>
          <a:prstGeom prst="rect">
            <a:avLst/>
          </a:prstGeom>
          <a:noFill/>
        </p:spPr>
        <p:txBody>
          <a:bodyPr wrap="none" rtlCol="0">
            <a:spAutoFit/>
          </a:bodyPr>
          <a:lstStyle/>
          <a:p>
            <a:r>
              <a:rPr kumimoji="1" lang="ja-JP" altLang="en-US" dirty="0"/>
              <a:t>第</a:t>
            </a:r>
            <a:r>
              <a:rPr kumimoji="1" lang="en-US" altLang="ja-JP" dirty="0"/>
              <a:t>1</a:t>
            </a:r>
            <a:r>
              <a:rPr kumimoji="1" lang="ja-JP" altLang="en-US" dirty="0"/>
              <a:t>フェーズと第</a:t>
            </a:r>
            <a:r>
              <a:rPr kumimoji="1" lang="en-US" altLang="ja-JP" dirty="0"/>
              <a:t>3</a:t>
            </a:r>
            <a:r>
              <a:rPr kumimoji="1" lang="ja-JP" altLang="en-US" dirty="0" smtClean="0"/>
              <a:t>フェーズのアイデア数</a:t>
            </a:r>
            <a:endParaRPr kumimoji="1" lang="ja-JP" altLang="en-US" dirty="0"/>
          </a:p>
        </p:txBody>
      </p:sp>
      <p:sp>
        <p:nvSpPr>
          <p:cNvPr id="9" name="テキスト ボックス 8"/>
          <p:cNvSpPr txBox="1"/>
          <p:nvPr/>
        </p:nvSpPr>
        <p:spPr>
          <a:xfrm>
            <a:off x="6308314" y="4140200"/>
            <a:ext cx="3903633" cy="369332"/>
          </a:xfrm>
          <a:prstGeom prst="rect">
            <a:avLst/>
          </a:prstGeom>
          <a:noFill/>
        </p:spPr>
        <p:txBody>
          <a:bodyPr wrap="none" rtlCol="0">
            <a:spAutoFit/>
          </a:bodyPr>
          <a:lstStyle/>
          <a:p>
            <a:r>
              <a:rPr kumimoji="1" lang="ja-JP" altLang="en-US" dirty="0"/>
              <a:t>第</a:t>
            </a:r>
            <a:r>
              <a:rPr kumimoji="1" lang="en-US" altLang="ja-JP" dirty="0"/>
              <a:t>1</a:t>
            </a:r>
            <a:r>
              <a:rPr kumimoji="1" lang="ja-JP" altLang="en-US" dirty="0"/>
              <a:t>フェーズと第</a:t>
            </a:r>
            <a:r>
              <a:rPr kumimoji="1" lang="en-US" altLang="ja-JP" dirty="0"/>
              <a:t>3</a:t>
            </a:r>
            <a:r>
              <a:rPr kumimoji="1" lang="ja-JP" altLang="en-US" dirty="0" smtClean="0"/>
              <a:t>フェーズの流暢性</a:t>
            </a:r>
            <a:endParaRPr kumimoji="1" lang="ja-JP" altLang="en-US" dirty="0"/>
          </a:p>
        </p:txBody>
      </p:sp>
      <p:sp>
        <p:nvSpPr>
          <p:cNvPr id="3" name="スライド番号プレースホルダー 2"/>
          <p:cNvSpPr>
            <a:spLocks noGrp="1"/>
          </p:cNvSpPr>
          <p:nvPr>
            <p:ph type="sldNum" sz="quarter" idx="12"/>
          </p:nvPr>
        </p:nvSpPr>
        <p:spPr/>
        <p:txBody>
          <a:bodyPr/>
          <a:lstStyle/>
          <a:p>
            <a:fld id="{AA00D4E1-CE58-41BD-994C-1D68F0108326}" type="slidenum">
              <a:rPr kumimoji="1" lang="ja-JP" altLang="en-US" smtClean="0"/>
              <a:t>20</a:t>
            </a:fld>
            <a:endParaRPr kumimoji="1" lang="ja-JP" altLang="en-US"/>
          </a:p>
        </p:txBody>
      </p:sp>
      <p:sp>
        <p:nvSpPr>
          <p:cNvPr id="10" name="テキスト ボックス 9"/>
          <p:cNvSpPr txBox="1"/>
          <p:nvPr/>
        </p:nvSpPr>
        <p:spPr>
          <a:xfrm>
            <a:off x="637810" y="4722009"/>
            <a:ext cx="8071946" cy="707886"/>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・提案法の方が，アイデア数のばらつきが小さい</a:t>
            </a:r>
            <a:endParaRPr kumimoji="1" lang="en-US" altLang="ja-JP" sz="2000" dirty="0" smtClean="0">
              <a:latin typeface="メイリオ" panose="020B0604030504040204" pitchFamily="50" charset="-128"/>
              <a:ea typeface="メイリオ" panose="020B0604030504040204" pitchFamily="50" charset="-128"/>
            </a:endParaRPr>
          </a:p>
          <a:p>
            <a:r>
              <a:rPr kumimoji="1" lang="ja-JP" altLang="en-US" sz="2000" dirty="0" smtClean="0">
                <a:latin typeface="メイリオ" panose="020B0604030504040204" pitchFamily="50" charset="-128"/>
                <a:ea typeface="メイリオ" panose="020B0604030504040204" pitchFamily="50" charset="-128"/>
              </a:rPr>
              <a:t>⇒ある程度考える視点が与えられた</a:t>
            </a:r>
            <a:endParaRPr kumimoji="1" lang="en-US" altLang="ja-JP" sz="20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14104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20684" y="974580"/>
            <a:ext cx="4078169" cy="652599"/>
          </a:xfrm>
        </p:spPr>
        <p:txBody>
          <a:bodyPr>
            <a:normAutofit/>
          </a:bodyPr>
          <a:lstStyle/>
          <a:p>
            <a:r>
              <a:rPr lang="ja-JP" altLang="en-US" sz="3200" dirty="0" smtClean="0"/>
              <a:t>全体アイデア</a:t>
            </a:r>
            <a:r>
              <a:rPr kumimoji="1" lang="ja-JP" altLang="en-US" sz="3200" dirty="0" smtClean="0"/>
              <a:t>評価</a:t>
            </a:r>
            <a:endParaRPr kumimoji="1" lang="ja-JP" altLang="en-US" sz="3200" dirty="0"/>
          </a:p>
        </p:txBody>
      </p:sp>
      <p:graphicFrame>
        <p:nvGraphicFramePr>
          <p:cNvPr id="6" name="コンテンツ プレースホルダー 3"/>
          <p:cNvGraphicFramePr>
            <a:graphicFrameLocks noGrp="1"/>
          </p:cNvGraphicFramePr>
          <p:nvPr>
            <p:ph idx="1"/>
            <p:extLst>
              <p:ext uri="{D42A27DB-BD31-4B8C-83A1-F6EECF244321}">
                <p14:modId xmlns:p14="http://schemas.microsoft.com/office/powerpoint/2010/main" val="621032598"/>
              </p:ext>
            </p:extLst>
          </p:nvPr>
        </p:nvGraphicFramePr>
        <p:xfrm>
          <a:off x="648077" y="1825624"/>
          <a:ext cx="10515600" cy="2434209"/>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55105345"/>
                    </a:ext>
                  </a:extLst>
                </a:gridCol>
                <a:gridCol w="2628900">
                  <a:extLst>
                    <a:ext uri="{9D8B030D-6E8A-4147-A177-3AD203B41FA5}">
                      <a16:colId xmlns:a16="http://schemas.microsoft.com/office/drawing/2014/main" val="231247566"/>
                    </a:ext>
                  </a:extLst>
                </a:gridCol>
                <a:gridCol w="2628900">
                  <a:extLst>
                    <a:ext uri="{9D8B030D-6E8A-4147-A177-3AD203B41FA5}">
                      <a16:colId xmlns:a16="http://schemas.microsoft.com/office/drawing/2014/main" val="818250751"/>
                    </a:ext>
                  </a:extLst>
                </a:gridCol>
                <a:gridCol w="2628900">
                  <a:extLst>
                    <a:ext uri="{9D8B030D-6E8A-4147-A177-3AD203B41FA5}">
                      <a16:colId xmlns:a16="http://schemas.microsoft.com/office/drawing/2014/main" val="3062769710"/>
                    </a:ext>
                  </a:extLst>
                </a:gridCol>
              </a:tblGrid>
              <a:tr h="598043">
                <a:tc>
                  <a:txBody>
                    <a:bodyPr/>
                    <a:lstStyle/>
                    <a:p>
                      <a:endParaRPr kumimoji="1" lang="ja-JP" altLang="en-US" b="0" dirty="0">
                        <a:solidFill>
                          <a:schemeClr val="tx1"/>
                        </a:solidFill>
                      </a:endParaRPr>
                    </a:p>
                  </a:txBody>
                  <a:tcPr/>
                </a:tc>
                <a:tc>
                  <a:txBody>
                    <a:bodyPr/>
                    <a:lstStyle/>
                    <a:p>
                      <a:r>
                        <a:rPr kumimoji="1" lang="ja-JP" altLang="en-US" b="0" dirty="0" smtClean="0">
                          <a:solidFill>
                            <a:schemeClr val="tx1"/>
                          </a:solidFill>
                        </a:rPr>
                        <a:t>軸交換前（第</a:t>
                      </a:r>
                      <a:r>
                        <a:rPr kumimoji="1" lang="en-US" altLang="ja-JP" b="0" dirty="0" smtClean="0">
                          <a:solidFill>
                            <a:schemeClr val="tx1"/>
                          </a:solidFill>
                        </a:rPr>
                        <a:t>1</a:t>
                      </a:r>
                      <a:r>
                        <a:rPr kumimoji="1" lang="ja-JP" altLang="en-US" b="0" dirty="0" smtClean="0">
                          <a:solidFill>
                            <a:schemeClr val="tx1"/>
                          </a:solidFill>
                        </a:rPr>
                        <a:t>フェーズ）の平均値</a:t>
                      </a:r>
                      <a:endParaRPr kumimoji="1" lang="ja-JP" altLang="en-US" b="0" dirty="0">
                        <a:solidFill>
                          <a:schemeClr val="tx1"/>
                        </a:solidFill>
                      </a:endParaRPr>
                    </a:p>
                  </a:txBody>
                  <a:tcPr/>
                </a:tc>
                <a:tc>
                  <a:txBody>
                    <a:bodyPr/>
                    <a:lstStyle/>
                    <a:p>
                      <a:r>
                        <a:rPr kumimoji="1" lang="ja-JP" altLang="en-US" b="0" dirty="0" smtClean="0">
                          <a:solidFill>
                            <a:schemeClr val="tx1"/>
                          </a:solidFill>
                        </a:rPr>
                        <a:t>軸交換後（第</a:t>
                      </a:r>
                      <a:r>
                        <a:rPr kumimoji="1" lang="en-US" altLang="ja-JP" b="0" dirty="0" smtClean="0">
                          <a:solidFill>
                            <a:schemeClr val="tx1"/>
                          </a:solidFill>
                        </a:rPr>
                        <a:t>3</a:t>
                      </a:r>
                      <a:r>
                        <a:rPr kumimoji="1" lang="ja-JP" altLang="en-US" b="0" dirty="0" smtClean="0">
                          <a:solidFill>
                            <a:schemeClr val="tx1"/>
                          </a:solidFill>
                        </a:rPr>
                        <a:t>フェーズ）の平均値</a:t>
                      </a:r>
                      <a:endParaRPr kumimoji="1" lang="ja-JP" altLang="en-US" b="0" dirty="0">
                        <a:solidFill>
                          <a:schemeClr val="tx1"/>
                        </a:solidFill>
                      </a:endParaRPr>
                    </a:p>
                  </a:txBody>
                  <a:tcPr/>
                </a:tc>
                <a:tc>
                  <a:txBody>
                    <a:bodyPr/>
                    <a:lstStyle/>
                    <a:p>
                      <a:r>
                        <a:rPr kumimoji="1" lang="ja-JP" altLang="en-US" b="0" dirty="0" smtClean="0">
                          <a:solidFill>
                            <a:schemeClr val="tx1"/>
                          </a:solidFill>
                        </a:rPr>
                        <a:t>両側マンホイットニ</a:t>
                      </a:r>
                      <a:r>
                        <a:rPr kumimoji="1" lang="en-US" altLang="ja-JP" b="0" dirty="0" smtClean="0">
                          <a:solidFill>
                            <a:schemeClr val="tx1"/>
                          </a:solidFill>
                        </a:rPr>
                        <a:t>―</a:t>
                      </a:r>
                      <a:r>
                        <a:rPr kumimoji="1" lang="ja-JP" altLang="en-US" b="0" dirty="0" smtClean="0">
                          <a:solidFill>
                            <a:schemeClr val="tx1"/>
                          </a:solidFill>
                        </a:rPr>
                        <a:t>検定　</a:t>
                      </a:r>
                      <a:r>
                        <a:rPr kumimoji="1" lang="ja-JP" altLang="en-US" b="0" dirty="0" err="1" smtClean="0">
                          <a:solidFill>
                            <a:schemeClr val="tx1"/>
                          </a:solidFill>
                        </a:rPr>
                        <a:t>ｐ</a:t>
                      </a:r>
                      <a:r>
                        <a:rPr kumimoji="1" lang="ja-JP" altLang="en-US" b="0" dirty="0" smtClean="0">
                          <a:solidFill>
                            <a:schemeClr val="tx1"/>
                          </a:solidFill>
                        </a:rPr>
                        <a:t>値</a:t>
                      </a:r>
                      <a:endParaRPr kumimoji="1" lang="ja-JP" altLang="en-US" b="0" dirty="0">
                        <a:solidFill>
                          <a:schemeClr val="tx1"/>
                        </a:solidFill>
                      </a:endParaRPr>
                    </a:p>
                  </a:txBody>
                  <a:tcPr/>
                </a:tc>
                <a:extLst>
                  <a:ext uri="{0D108BD9-81ED-4DB2-BD59-A6C34878D82A}">
                    <a16:rowId xmlns:a16="http://schemas.microsoft.com/office/drawing/2014/main" val="3052243171"/>
                  </a:ext>
                </a:extLst>
              </a:tr>
              <a:tr h="598043">
                <a:tc>
                  <a:txBody>
                    <a:bodyPr/>
                    <a:lstStyle/>
                    <a:p>
                      <a:r>
                        <a:rPr kumimoji="1" lang="ja-JP" altLang="en-US" dirty="0" smtClean="0"/>
                        <a:t>独創性</a:t>
                      </a:r>
                      <a:endParaRPr kumimoji="1" lang="en-US" altLang="ja-JP" dirty="0" smtClean="0"/>
                    </a:p>
                  </a:txBody>
                  <a:tcPr/>
                </a:tc>
                <a:tc>
                  <a:txBody>
                    <a:bodyPr/>
                    <a:lstStyle/>
                    <a:p>
                      <a:r>
                        <a:rPr kumimoji="1" lang="en-US" altLang="ja-JP" dirty="0" smtClean="0"/>
                        <a:t>3.108</a:t>
                      </a:r>
                    </a:p>
                  </a:txBody>
                  <a:tcPr/>
                </a:tc>
                <a:tc>
                  <a:txBody>
                    <a:bodyPr/>
                    <a:lstStyle/>
                    <a:p>
                      <a:r>
                        <a:rPr kumimoji="1" lang="en-US" altLang="ja-JP" dirty="0" smtClean="0"/>
                        <a:t>3.164</a:t>
                      </a:r>
                      <a:endParaRPr kumimoji="1" lang="ja-JP" altLang="en-US" dirty="0"/>
                    </a:p>
                  </a:txBody>
                  <a:tcPr/>
                </a:tc>
                <a:tc>
                  <a:txBody>
                    <a:bodyPr/>
                    <a:lstStyle/>
                    <a:p>
                      <a:r>
                        <a:rPr kumimoji="1" lang="en-US" altLang="ja-JP" dirty="0" smtClean="0"/>
                        <a:t>0.608</a:t>
                      </a:r>
                      <a:endParaRPr kumimoji="1" lang="ja-JP" altLang="en-US" dirty="0"/>
                    </a:p>
                  </a:txBody>
                  <a:tcPr/>
                </a:tc>
                <a:extLst>
                  <a:ext uri="{0D108BD9-81ED-4DB2-BD59-A6C34878D82A}">
                    <a16:rowId xmlns:a16="http://schemas.microsoft.com/office/drawing/2014/main" val="2599813285"/>
                  </a:ext>
                </a:extLst>
              </a:tr>
              <a:tr h="598043">
                <a:tc>
                  <a:txBody>
                    <a:bodyPr/>
                    <a:lstStyle/>
                    <a:p>
                      <a:r>
                        <a:rPr kumimoji="1" lang="ja-JP" altLang="en-US" dirty="0" smtClean="0"/>
                        <a:t>実現可能性</a:t>
                      </a:r>
                      <a:endParaRPr kumimoji="1" lang="ja-JP" altLang="en-US" dirty="0"/>
                    </a:p>
                  </a:txBody>
                  <a:tcPr/>
                </a:tc>
                <a:tc>
                  <a:txBody>
                    <a:bodyPr/>
                    <a:lstStyle/>
                    <a:p>
                      <a:r>
                        <a:rPr kumimoji="1" lang="en-US" altLang="ja-JP" dirty="0" smtClean="0"/>
                        <a:t>3.204</a:t>
                      </a:r>
                      <a:endParaRPr kumimoji="1" lang="ja-JP" altLang="en-US" dirty="0"/>
                    </a:p>
                  </a:txBody>
                  <a:tcPr/>
                </a:tc>
                <a:tc>
                  <a:txBody>
                    <a:bodyPr/>
                    <a:lstStyle/>
                    <a:p>
                      <a:r>
                        <a:rPr kumimoji="1" lang="en-US" altLang="ja-JP" dirty="0" smtClean="0"/>
                        <a:t>3.055</a:t>
                      </a:r>
                      <a:endParaRPr kumimoji="1" lang="ja-JP" altLang="en-US" dirty="0"/>
                    </a:p>
                  </a:txBody>
                  <a:tcPr/>
                </a:tc>
                <a:tc>
                  <a:txBody>
                    <a:bodyPr/>
                    <a:lstStyle/>
                    <a:p>
                      <a:r>
                        <a:rPr kumimoji="1" lang="en-US" altLang="ja-JP" dirty="0" smtClean="0"/>
                        <a:t>0.352</a:t>
                      </a:r>
                      <a:endParaRPr kumimoji="1" lang="ja-JP" altLang="en-US" dirty="0"/>
                    </a:p>
                  </a:txBody>
                  <a:tcPr/>
                </a:tc>
                <a:extLst>
                  <a:ext uri="{0D108BD9-81ED-4DB2-BD59-A6C34878D82A}">
                    <a16:rowId xmlns:a16="http://schemas.microsoft.com/office/drawing/2014/main" val="312907422"/>
                  </a:ext>
                </a:extLst>
              </a:tr>
              <a:tr h="598043">
                <a:tc>
                  <a:txBody>
                    <a:bodyPr/>
                    <a:lstStyle/>
                    <a:p>
                      <a:r>
                        <a:rPr kumimoji="1" lang="ja-JP" altLang="en-US" dirty="0" smtClean="0"/>
                        <a:t>合計値</a:t>
                      </a:r>
                      <a:endParaRPr kumimoji="1" lang="ja-JP" altLang="en-US" dirty="0"/>
                    </a:p>
                  </a:txBody>
                  <a:tcPr/>
                </a:tc>
                <a:tc>
                  <a:txBody>
                    <a:bodyPr/>
                    <a:lstStyle/>
                    <a:p>
                      <a:r>
                        <a:rPr kumimoji="1" lang="en-US" altLang="ja-JP" dirty="0" smtClean="0"/>
                        <a:t>6.308</a:t>
                      </a:r>
                      <a:endParaRPr kumimoji="1" lang="ja-JP" altLang="en-US" dirty="0"/>
                    </a:p>
                  </a:txBody>
                  <a:tcPr/>
                </a:tc>
                <a:tc>
                  <a:txBody>
                    <a:bodyPr/>
                    <a:lstStyle/>
                    <a:p>
                      <a:r>
                        <a:rPr kumimoji="1" lang="en-US" altLang="ja-JP" dirty="0" smtClean="0"/>
                        <a:t>6.220</a:t>
                      </a:r>
                      <a:endParaRPr kumimoji="1" lang="ja-JP" altLang="en-US" dirty="0"/>
                    </a:p>
                  </a:txBody>
                  <a:tcPr/>
                </a:tc>
                <a:tc>
                  <a:txBody>
                    <a:bodyPr/>
                    <a:lstStyle/>
                    <a:p>
                      <a:r>
                        <a:rPr kumimoji="1" lang="en-US" altLang="ja-JP" dirty="0" smtClean="0"/>
                        <a:t>0.428</a:t>
                      </a:r>
                      <a:endParaRPr kumimoji="1" lang="ja-JP" altLang="en-US" dirty="0"/>
                    </a:p>
                  </a:txBody>
                  <a:tcPr/>
                </a:tc>
                <a:extLst>
                  <a:ext uri="{0D108BD9-81ED-4DB2-BD59-A6C34878D82A}">
                    <a16:rowId xmlns:a16="http://schemas.microsoft.com/office/drawing/2014/main" val="2904848219"/>
                  </a:ext>
                </a:extLst>
              </a:tr>
            </a:tbl>
          </a:graphicData>
        </a:graphic>
      </p:graphicFrame>
      <p:sp>
        <p:nvSpPr>
          <p:cNvPr id="7" name="テキスト ボックス 6"/>
          <p:cNvSpPr txBox="1"/>
          <p:nvPr/>
        </p:nvSpPr>
        <p:spPr>
          <a:xfrm>
            <a:off x="1221391" y="4713477"/>
            <a:ext cx="5622052" cy="646331"/>
          </a:xfrm>
          <a:prstGeom prst="rect">
            <a:avLst/>
          </a:prstGeom>
          <a:noFill/>
        </p:spPr>
        <p:txBody>
          <a:bodyPr wrap="none" rtlCol="0">
            <a:spAutoFit/>
          </a:bodyPr>
          <a:lstStyle/>
          <a:p>
            <a:r>
              <a:rPr kumimoji="1" lang="ja-JP" altLang="en-US" dirty="0" smtClean="0"/>
              <a:t>独創性指標の平均値で第</a:t>
            </a:r>
            <a:r>
              <a:rPr kumimoji="1" lang="en-US" altLang="ja-JP" dirty="0" smtClean="0"/>
              <a:t>3</a:t>
            </a:r>
            <a:r>
              <a:rPr kumimoji="1" lang="ja-JP" altLang="en-US" dirty="0" smtClean="0"/>
              <a:t>フェーズの方が高かった．</a:t>
            </a:r>
            <a:endParaRPr kumimoji="1" lang="en-US" altLang="ja-JP" dirty="0"/>
          </a:p>
          <a:p>
            <a:r>
              <a:rPr kumimoji="1" lang="ja-JP" altLang="en-US" dirty="0" smtClean="0"/>
              <a:t>各指標で，有意差は見られなかった．</a:t>
            </a:r>
            <a:endParaRPr kumimoji="1" lang="ja-JP" altLang="en-US" dirty="0"/>
          </a:p>
        </p:txBody>
      </p:sp>
      <p:sp>
        <p:nvSpPr>
          <p:cNvPr id="5" name="テキスト ボックス 4"/>
          <p:cNvSpPr txBox="1"/>
          <p:nvPr/>
        </p:nvSpPr>
        <p:spPr>
          <a:xfrm>
            <a:off x="8677885" y="4337539"/>
            <a:ext cx="1696495" cy="369332"/>
          </a:xfrm>
          <a:prstGeom prst="rect">
            <a:avLst/>
          </a:prstGeom>
          <a:noFill/>
        </p:spPr>
        <p:txBody>
          <a:bodyPr wrap="square" rtlCol="0">
            <a:spAutoFit/>
          </a:bodyPr>
          <a:lstStyle/>
          <a:p>
            <a:r>
              <a:rPr kumimoji="1" lang="en-US" altLang="ja-JP" dirty="0" smtClean="0"/>
              <a:t>*P&lt;0.05</a:t>
            </a:r>
            <a:endParaRPr kumimoji="1" lang="ja-JP" altLang="en-US" dirty="0"/>
          </a:p>
        </p:txBody>
      </p:sp>
      <p:sp>
        <p:nvSpPr>
          <p:cNvPr id="3" name="スライド番号プレースホルダー 2"/>
          <p:cNvSpPr>
            <a:spLocks noGrp="1"/>
          </p:cNvSpPr>
          <p:nvPr>
            <p:ph type="sldNum" sz="quarter" idx="12"/>
          </p:nvPr>
        </p:nvSpPr>
        <p:spPr/>
        <p:txBody>
          <a:bodyPr/>
          <a:lstStyle/>
          <a:p>
            <a:fld id="{AA00D4E1-CE58-41BD-994C-1D68F0108326}" type="slidenum">
              <a:rPr kumimoji="1" lang="ja-JP" altLang="en-US" smtClean="0"/>
              <a:t>21</a:t>
            </a:fld>
            <a:endParaRPr kumimoji="1" lang="ja-JP" altLang="en-US"/>
          </a:p>
        </p:txBody>
      </p:sp>
    </p:spTree>
    <p:extLst>
      <p:ext uri="{BB962C8B-B14F-4D97-AF65-F5344CB8AC3E}">
        <p14:creationId xmlns:p14="http://schemas.microsoft.com/office/powerpoint/2010/main" val="131192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33429" y="633252"/>
            <a:ext cx="5703211" cy="691019"/>
          </a:xfrm>
        </p:spPr>
        <p:txBody>
          <a:bodyPr>
            <a:normAutofit/>
          </a:bodyPr>
          <a:lstStyle/>
          <a:p>
            <a:r>
              <a:rPr lang="ja-JP" altLang="en-US" sz="3200" dirty="0"/>
              <a:t>全体アイデア</a:t>
            </a:r>
            <a:r>
              <a:rPr lang="ja-JP" altLang="en-US" sz="3200" dirty="0" smtClean="0"/>
              <a:t>評価</a:t>
            </a:r>
            <a:r>
              <a:rPr lang="en-US" altLang="ja-JP" sz="3200" dirty="0" smtClean="0"/>
              <a:t>(</a:t>
            </a:r>
            <a:r>
              <a:rPr lang="ja-JP" altLang="en-US" sz="3200" dirty="0"/>
              <a:t>箱</a:t>
            </a:r>
            <a:r>
              <a:rPr lang="ja-JP" altLang="en-US" sz="3200" dirty="0" err="1" smtClean="0"/>
              <a:t>ひげ</a:t>
            </a:r>
            <a:r>
              <a:rPr lang="ja-JP" altLang="en-US" sz="3200" dirty="0" smtClean="0"/>
              <a:t>図）</a:t>
            </a:r>
            <a:endParaRPr kumimoji="1" lang="ja-JP" altLang="en-US" sz="3200" dirty="0"/>
          </a:p>
        </p:txBody>
      </p:sp>
      <p:pic>
        <p:nvPicPr>
          <p:cNvPr id="4" name="コンテンツ プレースホルダー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33429" y="1441968"/>
            <a:ext cx="3092706" cy="3439683"/>
          </a:xfrm>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1660" y="1441969"/>
            <a:ext cx="3186819" cy="3447364"/>
          </a:xfrm>
          <a:prstGeom prst="rect">
            <a:avLst/>
          </a:prstGeom>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8479" y="1441969"/>
            <a:ext cx="3422209" cy="3439683"/>
          </a:xfrm>
          <a:prstGeom prst="rect">
            <a:avLst/>
          </a:prstGeom>
        </p:spPr>
      </p:pic>
      <p:sp>
        <p:nvSpPr>
          <p:cNvPr id="7" name="テキスト ボックス 6"/>
          <p:cNvSpPr txBox="1"/>
          <p:nvPr/>
        </p:nvSpPr>
        <p:spPr>
          <a:xfrm>
            <a:off x="1579535" y="4881430"/>
            <a:ext cx="1800493" cy="369332"/>
          </a:xfrm>
          <a:prstGeom prst="rect">
            <a:avLst/>
          </a:prstGeom>
          <a:noFill/>
        </p:spPr>
        <p:txBody>
          <a:bodyPr wrap="none" rtlCol="0">
            <a:spAutoFit/>
          </a:bodyPr>
          <a:lstStyle/>
          <a:p>
            <a:r>
              <a:rPr kumimoji="1" lang="ja-JP" altLang="en-US" dirty="0" smtClean="0"/>
              <a:t>独創性箱</a:t>
            </a:r>
            <a:r>
              <a:rPr kumimoji="1" lang="ja-JP" altLang="en-US" dirty="0" err="1" smtClean="0"/>
              <a:t>ひげ</a:t>
            </a:r>
            <a:r>
              <a:rPr kumimoji="1" lang="ja-JP" altLang="en-US" dirty="0" smtClean="0"/>
              <a:t>図</a:t>
            </a:r>
            <a:endParaRPr kumimoji="1" lang="ja-JP" altLang="en-US" dirty="0"/>
          </a:p>
        </p:txBody>
      </p:sp>
      <p:sp>
        <p:nvSpPr>
          <p:cNvPr id="8" name="テキスト ボックス 7"/>
          <p:cNvSpPr txBox="1"/>
          <p:nvPr/>
        </p:nvSpPr>
        <p:spPr>
          <a:xfrm>
            <a:off x="8171606" y="4860869"/>
            <a:ext cx="1800493" cy="369332"/>
          </a:xfrm>
          <a:prstGeom prst="rect">
            <a:avLst/>
          </a:prstGeom>
          <a:noFill/>
        </p:spPr>
        <p:txBody>
          <a:bodyPr wrap="none" rtlCol="0">
            <a:spAutoFit/>
          </a:bodyPr>
          <a:lstStyle/>
          <a:p>
            <a:r>
              <a:rPr lang="ja-JP" altLang="en-US" dirty="0"/>
              <a:t>合計値</a:t>
            </a:r>
            <a:r>
              <a:rPr kumimoji="1" lang="ja-JP" altLang="en-US" dirty="0" smtClean="0"/>
              <a:t>箱</a:t>
            </a:r>
            <a:r>
              <a:rPr kumimoji="1" lang="ja-JP" altLang="en-US" dirty="0" err="1" smtClean="0"/>
              <a:t>ひげ</a:t>
            </a:r>
            <a:r>
              <a:rPr kumimoji="1" lang="ja-JP" altLang="en-US" dirty="0" smtClean="0"/>
              <a:t>図</a:t>
            </a:r>
            <a:endParaRPr kumimoji="1" lang="ja-JP" altLang="en-US" dirty="0"/>
          </a:p>
        </p:txBody>
      </p:sp>
      <p:sp>
        <p:nvSpPr>
          <p:cNvPr id="9" name="テキスト ボックス 8"/>
          <p:cNvSpPr txBox="1"/>
          <p:nvPr/>
        </p:nvSpPr>
        <p:spPr>
          <a:xfrm>
            <a:off x="4601283" y="4860869"/>
            <a:ext cx="2262158" cy="369332"/>
          </a:xfrm>
          <a:prstGeom prst="rect">
            <a:avLst/>
          </a:prstGeom>
          <a:noFill/>
        </p:spPr>
        <p:txBody>
          <a:bodyPr wrap="none" rtlCol="0">
            <a:spAutoFit/>
          </a:bodyPr>
          <a:lstStyle/>
          <a:p>
            <a:r>
              <a:rPr lang="ja-JP" altLang="en-US" dirty="0"/>
              <a:t>実現可能性</a:t>
            </a:r>
            <a:r>
              <a:rPr kumimoji="1" lang="ja-JP" altLang="en-US" dirty="0" smtClean="0"/>
              <a:t>箱</a:t>
            </a:r>
            <a:r>
              <a:rPr kumimoji="1" lang="ja-JP" altLang="en-US" dirty="0" err="1" smtClean="0"/>
              <a:t>ひげ</a:t>
            </a:r>
            <a:r>
              <a:rPr kumimoji="1" lang="ja-JP" altLang="en-US" dirty="0" smtClean="0"/>
              <a:t>図</a:t>
            </a:r>
            <a:endParaRPr kumimoji="1" lang="ja-JP" altLang="en-US" dirty="0"/>
          </a:p>
        </p:txBody>
      </p:sp>
      <p:sp>
        <p:nvSpPr>
          <p:cNvPr id="10" name="テキスト ボックス 9"/>
          <p:cNvSpPr txBox="1"/>
          <p:nvPr/>
        </p:nvSpPr>
        <p:spPr>
          <a:xfrm>
            <a:off x="1247431" y="5465594"/>
            <a:ext cx="7930376" cy="923330"/>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独創性の</a:t>
            </a:r>
            <a:r>
              <a:rPr lang="en-US" altLang="ja-JP" dirty="0" smtClean="0">
                <a:latin typeface="メイリオ" panose="020B0604030504040204" pitchFamily="50" charset="-128"/>
                <a:ea typeface="メイリオ" panose="020B0604030504040204" pitchFamily="50" charset="-128"/>
              </a:rPr>
              <a:t>75</a:t>
            </a:r>
            <a:r>
              <a:rPr lang="ja-JP" altLang="en-US" dirty="0" smtClean="0">
                <a:latin typeface="メイリオ" panose="020B0604030504040204" pitchFamily="50" charset="-128"/>
                <a:ea typeface="メイリオ" panose="020B0604030504040204" pitchFamily="50" charset="-128"/>
              </a:rPr>
              <a:t>パーセンタイル値，実現可能性の</a:t>
            </a:r>
            <a:r>
              <a:rPr lang="en-US" altLang="ja-JP" dirty="0" smtClean="0">
                <a:latin typeface="メイリオ" panose="020B0604030504040204" pitchFamily="50" charset="-128"/>
                <a:ea typeface="メイリオ" panose="020B0604030504040204" pitchFamily="50" charset="-128"/>
              </a:rPr>
              <a:t>25</a:t>
            </a:r>
            <a:r>
              <a:rPr lang="ja-JP" altLang="en-US" dirty="0" smtClean="0">
                <a:latin typeface="メイリオ" panose="020B0604030504040204" pitchFamily="50" charset="-128"/>
                <a:ea typeface="メイリオ" panose="020B0604030504040204" pitchFamily="50" charset="-128"/>
              </a:rPr>
              <a:t>パーセンタイル値に差異</a:t>
            </a:r>
            <a:endParaRPr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独創性　⇒</a:t>
            </a:r>
            <a:r>
              <a:rPr kumimoji="1" lang="ja-JP" altLang="en-US" dirty="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第</a:t>
            </a:r>
            <a:r>
              <a:rPr kumimoji="1" lang="en-US" altLang="ja-JP" dirty="0" smtClean="0">
                <a:latin typeface="メイリオ" panose="020B0604030504040204" pitchFamily="50" charset="-128"/>
                <a:ea typeface="メイリオ" panose="020B0604030504040204" pitchFamily="50" charset="-128"/>
              </a:rPr>
              <a:t>3</a:t>
            </a:r>
            <a:r>
              <a:rPr kumimoji="1" lang="ja-JP" altLang="en-US" dirty="0" smtClean="0">
                <a:latin typeface="メイリオ" panose="020B0604030504040204" pitchFamily="50" charset="-128"/>
                <a:ea typeface="メイリオ" panose="020B0604030504040204" pitchFamily="50" charset="-128"/>
              </a:rPr>
              <a:t>フェーズの方がばらつきが多きく</a:t>
            </a:r>
            <a:r>
              <a:rPr kumimoji="1" lang="ja-JP" altLang="en-US" dirty="0" smtClean="0">
                <a:solidFill>
                  <a:srgbClr val="FF0000"/>
                </a:solidFill>
                <a:latin typeface="メイリオ" panose="020B0604030504040204" pitchFamily="50" charset="-128"/>
                <a:ea typeface="メイリオ" panose="020B0604030504040204" pitchFamily="50" charset="-128"/>
              </a:rPr>
              <a:t>高い点数に分布</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実現可能性　⇒　第</a:t>
            </a:r>
            <a:r>
              <a:rPr kumimoji="1" lang="en-US" altLang="ja-JP" dirty="0" smtClean="0">
                <a:latin typeface="メイリオ" panose="020B0604030504040204" pitchFamily="50" charset="-128"/>
                <a:ea typeface="メイリオ" panose="020B0604030504040204" pitchFamily="50" charset="-128"/>
              </a:rPr>
              <a:t>3</a:t>
            </a:r>
            <a:r>
              <a:rPr kumimoji="1" lang="ja-JP" altLang="en-US" dirty="0" smtClean="0">
                <a:latin typeface="メイリオ" panose="020B0604030504040204" pitchFamily="50" charset="-128"/>
                <a:ea typeface="メイリオ" panose="020B0604030504040204" pitchFamily="50" charset="-128"/>
              </a:rPr>
              <a:t>フェーズの方がばらつきが大きく</a:t>
            </a:r>
            <a:r>
              <a:rPr kumimoji="1" lang="ja-JP" altLang="en-US" dirty="0" smtClean="0">
                <a:solidFill>
                  <a:srgbClr val="FF0000"/>
                </a:solidFill>
                <a:latin typeface="メイリオ" panose="020B0604030504040204" pitchFamily="50" charset="-128"/>
                <a:ea typeface="メイリオ" panose="020B0604030504040204" pitchFamily="50" charset="-128"/>
              </a:rPr>
              <a:t>低い点数にも分布</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AA00D4E1-CE58-41BD-994C-1D68F0108326}" type="slidenum">
              <a:rPr kumimoji="1" lang="ja-JP" altLang="en-US" smtClean="0"/>
              <a:t>22</a:t>
            </a:fld>
            <a:endParaRPr kumimoji="1" lang="ja-JP" altLang="en-US"/>
          </a:p>
        </p:txBody>
      </p:sp>
    </p:spTree>
    <p:extLst>
      <p:ext uri="{BB962C8B-B14F-4D97-AF65-F5344CB8AC3E}">
        <p14:creationId xmlns:p14="http://schemas.microsoft.com/office/powerpoint/2010/main" val="29029048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810883"/>
            <a:ext cx="6522720" cy="926477"/>
          </a:xfrm>
        </p:spPr>
        <p:txBody>
          <a:bodyPr>
            <a:normAutofit/>
          </a:bodyPr>
          <a:lstStyle/>
          <a:p>
            <a:r>
              <a:rPr lang="ja-JP" altLang="en-US" sz="3200" dirty="0" smtClean="0"/>
              <a:t>第</a:t>
            </a:r>
            <a:r>
              <a:rPr lang="en-US" altLang="ja-JP" sz="3200" dirty="0" smtClean="0"/>
              <a:t>2</a:t>
            </a:r>
            <a:r>
              <a:rPr lang="ja-JP" altLang="en-US" sz="3200" dirty="0"/>
              <a:t>フェーズ</a:t>
            </a:r>
            <a:r>
              <a:rPr lang="ja-JP" altLang="en-US" sz="3200" dirty="0" smtClean="0"/>
              <a:t>で創出された共通軸</a:t>
            </a:r>
            <a:endParaRPr kumimoji="1" lang="ja-JP" altLang="en-US" sz="3200" dirty="0"/>
          </a:p>
        </p:txBody>
      </p:sp>
      <p:pic>
        <p:nvPicPr>
          <p:cNvPr id="4" name="図 3" descr="C:\Users\takashi\Desktop\新しいフォルダー\修論画像\軸の数（洗濯機）.png"/>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4689"/>
            <a:ext cx="4934585" cy="1853565"/>
          </a:xfrm>
          <a:prstGeom prst="rect">
            <a:avLst/>
          </a:prstGeom>
          <a:noFill/>
          <a:ln>
            <a:noFill/>
          </a:ln>
        </p:spPr>
      </p:pic>
      <p:pic>
        <p:nvPicPr>
          <p:cNvPr id="5" name="図 4" descr="C:\Users\takashi\Desktop\新しいフォルダー\修論画像\軸の数（冷蔵庫）.png"/>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904688"/>
            <a:ext cx="5257800" cy="1853565"/>
          </a:xfrm>
          <a:prstGeom prst="rect">
            <a:avLst/>
          </a:prstGeom>
          <a:noFill/>
          <a:ln>
            <a:noFill/>
          </a:ln>
        </p:spPr>
      </p:pic>
      <p:sp>
        <p:nvSpPr>
          <p:cNvPr id="6" name="テキスト ボックス 5"/>
          <p:cNvSpPr txBox="1"/>
          <p:nvPr/>
        </p:nvSpPr>
        <p:spPr>
          <a:xfrm>
            <a:off x="2437489" y="3726444"/>
            <a:ext cx="2031325" cy="369332"/>
          </a:xfrm>
          <a:prstGeom prst="rect">
            <a:avLst/>
          </a:prstGeom>
          <a:noFill/>
        </p:spPr>
        <p:txBody>
          <a:bodyPr wrap="none" rtlCol="0">
            <a:spAutoFit/>
          </a:bodyPr>
          <a:lstStyle/>
          <a:p>
            <a:r>
              <a:rPr kumimoji="1" lang="ja-JP" altLang="en-US" dirty="0" smtClean="0"/>
              <a:t>テーマ（洗濯機）</a:t>
            </a:r>
            <a:endParaRPr kumimoji="1" lang="ja-JP" altLang="en-US" dirty="0"/>
          </a:p>
        </p:txBody>
      </p:sp>
      <p:sp>
        <p:nvSpPr>
          <p:cNvPr id="7" name="テキスト ボックス 6"/>
          <p:cNvSpPr txBox="1"/>
          <p:nvPr/>
        </p:nvSpPr>
        <p:spPr>
          <a:xfrm>
            <a:off x="7860144" y="3726444"/>
            <a:ext cx="2031325" cy="369332"/>
          </a:xfrm>
          <a:prstGeom prst="rect">
            <a:avLst/>
          </a:prstGeom>
          <a:noFill/>
        </p:spPr>
        <p:txBody>
          <a:bodyPr wrap="none" rtlCol="0">
            <a:spAutoFit/>
          </a:bodyPr>
          <a:lstStyle/>
          <a:p>
            <a:r>
              <a:rPr kumimoji="1" lang="ja-JP" altLang="en-US" dirty="0" smtClean="0"/>
              <a:t>テーマ（冷蔵庫）</a:t>
            </a:r>
            <a:endParaRPr kumimoji="1" lang="ja-JP" altLang="en-US" dirty="0"/>
          </a:p>
        </p:txBody>
      </p:sp>
      <p:sp>
        <p:nvSpPr>
          <p:cNvPr id="8" name="テキスト ボックス 7"/>
          <p:cNvSpPr txBox="1"/>
          <p:nvPr/>
        </p:nvSpPr>
        <p:spPr>
          <a:xfrm>
            <a:off x="1059597" y="4565737"/>
            <a:ext cx="9849943" cy="1015663"/>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洗濯機</a:t>
            </a:r>
            <a:r>
              <a:rPr kumimoji="1" lang="en-US" altLang="ja-JP" sz="2000" dirty="0" smtClean="0">
                <a:latin typeface="メイリオ" panose="020B0604030504040204" pitchFamily="50" charset="-128"/>
                <a:ea typeface="メイリオ" panose="020B0604030504040204" pitchFamily="50" charset="-128"/>
              </a:rPr>
              <a:t>77</a:t>
            </a:r>
            <a:r>
              <a:rPr kumimoji="1" lang="ja-JP" altLang="en-US" sz="2000" dirty="0" smtClean="0">
                <a:latin typeface="メイリオ" panose="020B0604030504040204" pitchFamily="50" charset="-128"/>
                <a:ea typeface="メイリオ" panose="020B0604030504040204" pitchFamily="50" charset="-128"/>
              </a:rPr>
              <a:t>個，冷蔵庫</a:t>
            </a:r>
            <a:r>
              <a:rPr kumimoji="1" lang="en-US" altLang="ja-JP" sz="2000" dirty="0" smtClean="0">
                <a:latin typeface="メイリオ" panose="020B0604030504040204" pitchFamily="50" charset="-128"/>
                <a:ea typeface="メイリオ" panose="020B0604030504040204" pitchFamily="50" charset="-128"/>
              </a:rPr>
              <a:t>60</a:t>
            </a:r>
            <a:r>
              <a:rPr kumimoji="1" lang="ja-JP" altLang="en-US" sz="2000" dirty="0" smtClean="0">
                <a:latin typeface="メイリオ" panose="020B0604030504040204" pitchFamily="50" charset="-128"/>
                <a:ea typeface="メイリオ" panose="020B0604030504040204" pitchFamily="50" charset="-128"/>
              </a:rPr>
              <a:t>個そのうち重複したものを除いた共通軸の合計は，</a:t>
            </a:r>
            <a:endParaRPr kumimoji="1" lang="en-US" altLang="ja-JP" sz="2000" dirty="0" smtClean="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60</a:t>
            </a:r>
            <a:r>
              <a:rPr lang="ja-JP" altLang="en-US" sz="2000" dirty="0">
                <a:latin typeface="メイリオ" panose="020B0604030504040204" pitchFamily="50" charset="-128"/>
                <a:ea typeface="メイリオ" panose="020B0604030504040204" pitchFamily="50" charset="-128"/>
              </a:rPr>
              <a:t>個</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47</a:t>
            </a:r>
            <a:r>
              <a:rPr lang="ja-JP" altLang="en-US" sz="2000" dirty="0" smtClean="0">
                <a:latin typeface="メイリオ" panose="020B0604030504040204" pitchFamily="50" charset="-128"/>
                <a:ea typeface="メイリオ" panose="020B0604030504040204" pitchFamily="50" charset="-128"/>
              </a:rPr>
              <a:t>個．どちらも重複していたのは，２２％程度</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smtClean="0">
                <a:solidFill>
                  <a:srgbClr val="FF0000"/>
                </a:solidFill>
                <a:latin typeface="メイリオ" panose="020B0604030504040204" pitchFamily="50" charset="-128"/>
                <a:ea typeface="メイリオ" panose="020B0604030504040204" pitchFamily="50" charset="-128"/>
              </a:rPr>
              <a:t>⇒共通点を探す際，思考観点が多い</a:t>
            </a:r>
            <a:r>
              <a:rPr lang="ja-JP" altLang="en-US" sz="2000" dirty="0" smtClean="0">
                <a:latin typeface="メイリオ" panose="020B0604030504040204" pitchFamily="50" charset="-128"/>
                <a:ea typeface="メイリオ" panose="020B0604030504040204" pitchFamily="50" charset="-128"/>
              </a:rPr>
              <a:t>ことが認められた．</a:t>
            </a:r>
            <a:endParaRPr lang="en-US" altLang="ja-JP" sz="2000" dirty="0" smtClean="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AA00D4E1-CE58-41BD-994C-1D68F0108326}" type="slidenum">
              <a:rPr kumimoji="1" lang="ja-JP" altLang="en-US" smtClean="0"/>
              <a:t>23</a:t>
            </a:fld>
            <a:endParaRPr kumimoji="1" lang="ja-JP" altLang="en-US"/>
          </a:p>
        </p:txBody>
      </p:sp>
    </p:spTree>
    <p:extLst>
      <p:ext uri="{BB962C8B-B14F-4D97-AF65-F5344CB8AC3E}">
        <p14:creationId xmlns:p14="http://schemas.microsoft.com/office/powerpoint/2010/main" val="3673264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7462" y="806409"/>
            <a:ext cx="8006064" cy="828694"/>
          </a:xfrm>
        </p:spPr>
        <p:txBody>
          <a:bodyPr>
            <a:normAutofit/>
          </a:bodyPr>
          <a:lstStyle/>
          <a:p>
            <a:r>
              <a:rPr kumimoji="1" lang="ja-JP" altLang="en-US" sz="3200" dirty="0" smtClean="0"/>
              <a:t>グループごとの</a:t>
            </a:r>
            <a:r>
              <a:rPr lang="ja-JP" altLang="en-US" sz="3200" dirty="0" smtClean="0"/>
              <a:t>アイデア評価</a:t>
            </a:r>
            <a:r>
              <a:rPr lang="ja-JP" altLang="en-US" sz="3200" dirty="0"/>
              <a:t>（</a:t>
            </a:r>
            <a:r>
              <a:rPr lang="ja-JP" altLang="en-US" sz="3200" dirty="0" smtClean="0"/>
              <a:t>独創性）</a:t>
            </a:r>
            <a:endParaRPr kumimoji="1" lang="ja-JP" altLang="en-US" sz="32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337112888"/>
              </p:ext>
            </p:extLst>
          </p:nvPr>
        </p:nvGraphicFramePr>
        <p:xfrm>
          <a:off x="1546623" y="1817401"/>
          <a:ext cx="8802332" cy="3660452"/>
        </p:xfrm>
        <a:graphic>
          <a:graphicData uri="http://schemas.openxmlformats.org/drawingml/2006/table">
            <a:tbl>
              <a:tblPr firstRow="1" bandRow="1">
                <a:tableStyleId>{5C22544A-7EE6-4342-B048-85BDC9FD1C3A}</a:tableStyleId>
              </a:tblPr>
              <a:tblGrid>
                <a:gridCol w="2200583">
                  <a:extLst>
                    <a:ext uri="{9D8B030D-6E8A-4147-A177-3AD203B41FA5}">
                      <a16:colId xmlns:a16="http://schemas.microsoft.com/office/drawing/2014/main" val="2019670116"/>
                    </a:ext>
                  </a:extLst>
                </a:gridCol>
                <a:gridCol w="2200583">
                  <a:extLst>
                    <a:ext uri="{9D8B030D-6E8A-4147-A177-3AD203B41FA5}">
                      <a16:colId xmlns:a16="http://schemas.microsoft.com/office/drawing/2014/main" val="313534894"/>
                    </a:ext>
                  </a:extLst>
                </a:gridCol>
                <a:gridCol w="2200583">
                  <a:extLst>
                    <a:ext uri="{9D8B030D-6E8A-4147-A177-3AD203B41FA5}">
                      <a16:colId xmlns:a16="http://schemas.microsoft.com/office/drawing/2014/main" val="468403800"/>
                    </a:ext>
                  </a:extLst>
                </a:gridCol>
                <a:gridCol w="2200583">
                  <a:extLst>
                    <a:ext uri="{9D8B030D-6E8A-4147-A177-3AD203B41FA5}">
                      <a16:colId xmlns:a16="http://schemas.microsoft.com/office/drawing/2014/main" val="1064696243"/>
                    </a:ext>
                  </a:extLst>
                </a:gridCol>
              </a:tblGrid>
              <a:tr h="817760">
                <a:tc>
                  <a:txBody>
                    <a:bodyPr/>
                    <a:lstStyle/>
                    <a:p>
                      <a:endParaRPr kumimoji="1" lang="ja-JP" altLang="en-US" b="0" dirty="0">
                        <a:solidFill>
                          <a:schemeClr val="tx1"/>
                        </a:solidFill>
                      </a:endParaRPr>
                    </a:p>
                  </a:txBody>
                  <a:tcPr/>
                </a:tc>
                <a:tc>
                  <a:txBody>
                    <a:bodyPr/>
                    <a:lstStyle/>
                    <a:p>
                      <a:r>
                        <a:rPr kumimoji="1" lang="ja-JP" altLang="en-US" b="0" dirty="0" smtClean="0">
                          <a:solidFill>
                            <a:schemeClr val="tx1"/>
                          </a:solidFill>
                        </a:rPr>
                        <a:t>第１フェーズ</a:t>
                      </a:r>
                      <a:endParaRPr kumimoji="1" lang="en-US" altLang="ja-JP" b="0" dirty="0" smtClean="0">
                        <a:solidFill>
                          <a:schemeClr val="tx1"/>
                        </a:solidFill>
                      </a:endParaRPr>
                    </a:p>
                    <a:p>
                      <a:r>
                        <a:rPr kumimoji="1" lang="ja-JP" altLang="en-US" b="0" dirty="0" smtClean="0">
                          <a:solidFill>
                            <a:schemeClr val="tx1"/>
                          </a:solidFill>
                        </a:rPr>
                        <a:t>独創性平均</a:t>
                      </a:r>
                      <a:endParaRPr kumimoji="1" lang="ja-JP" altLang="en-US" b="0" dirty="0">
                        <a:solidFill>
                          <a:schemeClr val="tx1"/>
                        </a:solidFill>
                      </a:endParaRPr>
                    </a:p>
                  </a:txBody>
                  <a:tcPr/>
                </a:tc>
                <a:tc>
                  <a:txBody>
                    <a:bodyPr/>
                    <a:lstStyle/>
                    <a:p>
                      <a:r>
                        <a:rPr kumimoji="1" lang="ja-JP" altLang="en-US" b="0" dirty="0" smtClean="0">
                          <a:solidFill>
                            <a:schemeClr val="tx1"/>
                          </a:solidFill>
                        </a:rPr>
                        <a:t>第</a:t>
                      </a:r>
                      <a:r>
                        <a:rPr kumimoji="1" lang="en-US" altLang="ja-JP" b="0" dirty="0" smtClean="0">
                          <a:solidFill>
                            <a:schemeClr val="tx1"/>
                          </a:solidFill>
                        </a:rPr>
                        <a:t>3</a:t>
                      </a:r>
                      <a:r>
                        <a:rPr kumimoji="1" lang="ja-JP" altLang="en-US" b="0" dirty="0" smtClean="0">
                          <a:solidFill>
                            <a:schemeClr val="tx1"/>
                          </a:solidFill>
                        </a:rPr>
                        <a:t>フェーズ</a:t>
                      </a:r>
                      <a:endParaRPr kumimoji="1" lang="en-US" altLang="ja-JP" b="0" dirty="0" smtClean="0">
                        <a:solidFill>
                          <a:schemeClr val="tx1"/>
                        </a:solidFill>
                      </a:endParaRPr>
                    </a:p>
                    <a:p>
                      <a:r>
                        <a:rPr kumimoji="1" lang="ja-JP" altLang="en-US" b="0" dirty="0" smtClean="0">
                          <a:solidFill>
                            <a:schemeClr val="tx1"/>
                          </a:solidFill>
                        </a:rPr>
                        <a:t>独創性平均</a:t>
                      </a:r>
                      <a:endParaRPr kumimoji="1" lang="ja-JP" altLang="en-US" b="0" dirty="0">
                        <a:solidFill>
                          <a:schemeClr val="tx1"/>
                        </a:solidFill>
                      </a:endParaRPr>
                    </a:p>
                  </a:txBody>
                  <a:tcPr/>
                </a:tc>
                <a:tc>
                  <a:txBody>
                    <a:bodyPr/>
                    <a:lstStyle/>
                    <a:p>
                      <a:r>
                        <a:rPr kumimoji="1" lang="ja-JP" altLang="en-US" b="0" dirty="0" smtClean="0">
                          <a:solidFill>
                            <a:schemeClr val="tx1"/>
                          </a:solidFill>
                        </a:rPr>
                        <a:t>独創性</a:t>
                      </a:r>
                      <a:endParaRPr kumimoji="1" lang="en-US" altLang="ja-JP" b="0" dirty="0" smtClean="0">
                        <a:solidFill>
                          <a:schemeClr val="tx1"/>
                        </a:solidFill>
                      </a:endParaRPr>
                    </a:p>
                    <a:p>
                      <a:r>
                        <a:rPr kumimoji="1" lang="en-US" altLang="ja-JP" b="0" dirty="0" smtClean="0">
                          <a:solidFill>
                            <a:schemeClr val="tx1"/>
                          </a:solidFill>
                        </a:rPr>
                        <a:t>U</a:t>
                      </a:r>
                      <a:r>
                        <a:rPr kumimoji="1" lang="ja-JP" altLang="en-US" b="0" dirty="0" smtClean="0">
                          <a:solidFill>
                            <a:schemeClr val="tx1"/>
                          </a:solidFill>
                        </a:rPr>
                        <a:t>検定（両側）結果</a:t>
                      </a:r>
                      <a:endParaRPr kumimoji="1" lang="ja-JP" altLang="en-US" b="0" dirty="0">
                        <a:solidFill>
                          <a:schemeClr val="tx1"/>
                        </a:solidFill>
                      </a:endParaRPr>
                    </a:p>
                  </a:txBody>
                  <a:tcPr/>
                </a:tc>
                <a:extLst>
                  <a:ext uri="{0D108BD9-81ED-4DB2-BD59-A6C34878D82A}">
                    <a16:rowId xmlns:a16="http://schemas.microsoft.com/office/drawing/2014/main" val="294020980"/>
                  </a:ext>
                </a:extLst>
              </a:tr>
              <a:tr h="473782">
                <a:tc>
                  <a:txBody>
                    <a:bodyPr/>
                    <a:lstStyle/>
                    <a:p>
                      <a:r>
                        <a:rPr kumimoji="1" lang="ja-JP" altLang="en-US" dirty="0" smtClean="0"/>
                        <a:t>グループ</a:t>
                      </a:r>
                      <a:r>
                        <a:rPr kumimoji="1" lang="en-US" altLang="ja-JP" dirty="0" smtClean="0"/>
                        <a:t>A</a:t>
                      </a:r>
                    </a:p>
                  </a:txBody>
                  <a:tcPr/>
                </a:tc>
                <a:tc>
                  <a:txBody>
                    <a:bodyPr/>
                    <a:lstStyle/>
                    <a:p>
                      <a:r>
                        <a:rPr kumimoji="1" lang="en-US" altLang="ja-JP" dirty="0" smtClean="0"/>
                        <a:t>2.97</a:t>
                      </a:r>
                      <a:endParaRPr kumimoji="1" lang="ja-JP" altLang="en-US" dirty="0"/>
                    </a:p>
                  </a:txBody>
                  <a:tcPr/>
                </a:tc>
                <a:tc>
                  <a:txBody>
                    <a:bodyPr/>
                    <a:lstStyle/>
                    <a:p>
                      <a:r>
                        <a:rPr kumimoji="1" lang="en-US" altLang="ja-JP" dirty="0" smtClean="0"/>
                        <a:t>3.50</a:t>
                      </a:r>
                      <a:endParaRPr kumimoji="1" lang="ja-JP" altLang="en-US" dirty="0"/>
                    </a:p>
                  </a:txBody>
                  <a:tcPr/>
                </a:tc>
                <a:tc>
                  <a:txBody>
                    <a:bodyPr/>
                    <a:lstStyle/>
                    <a:p>
                      <a:r>
                        <a:rPr kumimoji="1" lang="en-US" altLang="ja-JP" dirty="0" smtClean="0"/>
                        <a:t>*0.006</a:t>
                      </a:r>
                      <a:endParaRPr kumimoji="1" lang="ja-JP" altLang="en-US" dirty="0"/>
                    </a:p>
                  </a:txBody>
                  <a:tcPr/>
                </a:tc>
                <a:extLst>
                  <a:ext uri="{0D108BD9-81ED-4DB2-BD59-A6C34878D82A}">
                    <a16:rowId xmlns:a16="http://schemas.microsoft.com/office/drawing/2014/main" val="4049601990"/>
                  </a:ext>
                </a:extLst>
              </a:tr>
              <a:tr h="473782">
                <a:tc>
                  <a:txBody>
                    <a:bodyPr/>
                    <a:lstStyle/>
                    <a:p>
                      <a:r>
                        <a:rPr kumimoji="1" lang="ja-JP" altLang="en-US" dirty="0" smtClean="0"/>
                        <a:t>グループ</a:t>
                      </a:r>
                      <a:r>
                        <a:rPr kumimoji="1" lang="en-US" altLang="ja-JP" dirty="0" smtClean="0"/>
                        <a:t>B</a:t>
                      </a:r>
                      <a:endParaRPr kumimoji="1" lang="ja-JP" altLang="en-US" dirty="0"/>
                    </a:p>
                  </a:txBody>
                  <a:tcPr/>
                </a:tc>
                <a:tc>
                  <a:txBody>
                    <a:bodyPr/>
                    <a:lstStyle/>
                    <a:p>
                      <a:r>
                        <a:rPr kumimoji="1" lang="en-US" altLang="ja-JP" dirty="0" smtClean="0"/>
                        <a:t>3.38</a:t>
                      </a:r>
                      <a:endParaRPr kumimoji="1" lang="ja-JP" altLang="en-US" dirty="0"/>
                    </a:p>
                  </a:txBody>
                  <a:tcPr/>
                </a:tc>
                <a:tc>
                  <a:txBody>
                    <a:bodyPr/>
                    <a:lstStyle/>
                    <a:p>
                      <a:r>
                        <a:rPr kumimoji="1" lang="en-US" altLang="ja-JP" dirty="0" smtClean="0"/>
                        <a:t>3.70</a:t>
                      </a:r>
                      <a:endParaRPr kumimoji="1" lang="ja-JP" altLang="en-US" dirty="0"/>
                    </a:p>
                  </a:txBody>
                  <a:tcPr/>
                </a:tc>
                <a:tc>
                  <a:txBody>
                    <a:bodyPr/>
                    <a:lstStyle/>
                    <a:p>
                      <a:r>
                        <a:rPr kumimoji="1" lang="en-US" altLang="ja-JP" dirty="0" smtClean="0"/>
                        <a:t>0.54</a:t>
                      </a:r>
                      <a:endParaRPr kumimoji="1" lang="ja-JP" altLang="en-US" dirty="0"/>
                    </a:p>
                  </a:txBody>
                  <a:tcPr/>
                </a:tc>
                <a:extLst>
                  <a:ext uri="{0D108BD9-81ED-4DB2-BD59-A6C34878D82A}">
                    <a16:rowId xmlns:a16="http://schemas.microsoft.com/office/drawing/2014/main" val="1534215984"/>
                  </a:ext>
                </a:extLst>
              </a:tr>
              <a:tr h="473782">
                <a:tc>
                  <a:txBody>
                    <a:bodyPr/>
                    <a:lstStyle/>
                    <a:p>
                      <a:r>
                        <a:rPr kumimoji="1" lang="ja-JP" altLang="en-US" dirty="0" smtClean="0"/>
                        <a:t>グループ</a:t>
                      </a:r>
                      <a:r>
                        <a:rPr kumimoji="1" lang="en-US" altLang="ja-JP" dirty="0" smtClean="0"/>
                        <a:t>C</a:t>
                      </a:r>
                      <a:endParaRPr kumimoji="1" lang="ja-JP" altLang="en-US" dirty="0"/>
                    </a:p>
                  </a:txBody>
                  <a:tcPr/>
                </a:tc>
                <a:tc>
                  <a:txBody>
                    <a:bodyPr/>
                    <a:lstStyle/>
                    <a:p>
                      <a:r>
                        <a:rPr kumimoji="1" lang="en-US" altLang="ja-JP" dirty="0" smtClean="0"/>
                        <a:t>3.66</a:t>
                      </a:r>
                      <a:endParaRPr kumimoji="1" lang="ja-JP" altLang="en-US" dirty="0"/>
                    </a:p>
                  </a:txBody>
                  <a:tcPr/>
                </a:tc>
                <a:tc>
                  <a:txBody>
                    <a:bodyPr/>
                    <a:lstStyle/>
                    <a:p>
                      <a:r>
                        <a:rPr kumimoji="1" lang="en-US" altLang="ja-JP" dirty="0" smtClean="0"/>
                        <a:t>3.5</a:t>
                      </a:r>
                      <a:endParaRPr kumimoji="1" lang="ja-JP" altLang="en-US" dirty="0"/>
                    </a:p>
                  </a:txBody>
                  <a:tcPr/>
                </a:tc>
                <a:tc>
                  <a:txBody>
                    <a:bodyPr/>
                    <a:lstStyle/>
                    <a:p>
                      <a:r>
                        <a:rPr kumimoji="1" lang="en-US" altLang="ja-JP" dirty="0" smtClean="0"/>
                        <a:t>0.215</a:t>
                      </a:r>
                      <a:endParaRPr kumimoji="1" lang="ja-JP" altLang="en-US" dirty="0"/>
                    </a:p>
                  </a:txBody>
                  <a:tcPr/>
                </a:tc>
                <a:extLst>
                  <a:ext uri="{0D108BD9-81ED-4DB2-BD59-A6C34878D82A}">
                    <a16:rowId xmlns:a16="http://schemas.microsoft.com/office/drawing/2014/main" val="2846831896"/>
                  </a:ext>
                </a:extLst>
              </a:tr>
              <a:tr h="473782">
                <a:tc>
                  <a:txBody>
                    <a:bodyPr/>
                    <a:lstStyle/>
                    <a:p>
                      <a:r>
                        <a:rPr kumimoji="1" lang="ja-JP" altLang="en-US" dirty="0" smtClean="0"/>
                        <a:t>グループ</a:t>
                      </a:r>
                      <a:r>
                        <a:rPr kumimoji="1" lang="en-US" altLang="ja-JP" dirty="0" smtClean="0"/>
                        <a:t>D</a:t>
                      </a:r>
                      <a:endParaRPr kumimoji="1" lang="ja-JP" altLang="en-US" dirty="0"/>
                    </a:p>
                  </a:txBody>
                  <a:tcPr/>
                </a:tc>
                <a:tc>
                  <a:txBody>
                    <a:bodyPr/>
                    <a:lstStyle/>
                    <a:p>
                      <a:r>
                        <a:rPr kumimoji="1" lang="en-US" altLang="ja-JP" dirty="0" smtClean="0"/>
                        <a:t>2.59</a:t>
                      </a:r>
                      <a:endParaRPr kumimoji="1" lang="ja-JP" altLang="en-US" dirty="0"/>
                    </a:p>
                  </a:txBody>
                  <a:tcPr/>
                </a:tc>
                <a:tc>
                  <a:txBody>
                    <a:bodyPr/>
                    <a:lstStyle/>
                    <a:p>
                      <a:r>
                        <a:rPr kumimoji="1" lang="en-US" altLang="ja-JP" dirty="0" smtClean="0"/>
                        <a:t>2.55</a:t>
                      </a:r>
                      <a:endParaRPr kumimoji="1" lang="ja-JP" altLang="en-US" dirty="0"/>
                    </a:p>
                  </a:txBody>
                  <a:tcPr/>
                </a:tc>
                <a:tc>
                  <a:txBody>
                    <a:bodyPr/>
                    <a:lstStyle/>
                    <a:p>
                      <a:r>
                        <a:rPr kumimoji="1" lang="en-US" altLang="ja-JP" dirty="0" smtClean="0"/>
                        <a:t>0.991</a:t>
                      </a:r>
                      <a:endParaRPr kumimoji="1" lang="ja-JP" altLang="en-US" dirty="0"/>
                    </a:p>
                  </a:txBody>
                  <a:tcPr/>
                </a:tc>
                <a:extLst>
                  <a:ext uri="{0D108BD9-81ED-4DB2-BD59-A6C34878D82A}">
                    <a16:rowId xmlns:a16="http://schemas.microsoft.com/office/drawing/2014/main" val="1853611516"/>
                  </a:ext>
                </a:extLst>
              </a:tr>
              <a:tr h="473782">
                <a:tc>
                  <a:txBody>
                    <a:bodyPr/>
                    <a:lstStyle/>
                    <a:p>
                      <a:r>
                        <a:rPr kumimoji="1" lang="ja-JP" altLang="en-US" dirty="0" smtClean="0"/>
                        <a:t>グループ</a:t>
                      </a:r>
                      <a:r>
                        <a:rPr kumimoji="1" lang="en-US" altLang="ja-JP" dirty="0" smtClean="0"/>
                        <a:t>E</a:t>
                      </a:r>
                      <a:endParaRPr kumimoji="1" lang="ja-JP" altLang="en-US" dirty="0"/>
                    </a:p>
                  </a:txBody>
                  <a:tcPr/>
                </a:tc>
                <a:tc>
                  <a:txBody>
                    <a:bodyPr/>
                    <a:lstStyle/>
                    <a:p>
                      <a:r>
                        <a:rPr kumimoji="1" lang="en-US" altLang="ja-JP" dirty="0" smtClean="0"/>
                        <a:t>3.14</a:t>
                      </a:r>
                      <a:endParaRPr kumimoji="1" lang="ja-JP" altLang="en-US" dirty="0"/>
                    </a:p>
                  </a:txBody>
                  <a:tcPr/>
                </a:tc>
                <a:tc>
                  <a:txBody>
                    <a:bodyPr/>
                    <a:lstStyle/>
                    <a:p>
                      <a:r>
                        <a:rPr kumimoji="1" lang="en-US" altLang="ja-JP" dirty="0" smtClean="0"/>
                        <a:t>3.16</a:t>
                      </a:r>
                      <a:endParaRPr kumimoji="1" lang="ja-JP" altLang="en-US" dirty="0"/>
                    </a:p>
                  </a:txBody>
                  <a:tcPr/>
                </a:tc>
                <a:tc>
                  <a:txBody>
                    <a:bodyPr/>
                    <a:lstStyle/>
                    <a:p>
                      <a:r>
                        <a:rPr kumimoji="1" lang="en-US" altLang="ja-JP" dirty="0" smtClean="0"/>
                        <a:t>1</a:t>
                      </a:r>
                      <a:endParaRPr kumimoji="1" lang="ja-JP" altLang="en-US" dirty="0"/>
                    </a:p>
                  </a:txBody>
                  <a:tcPr/>
                </a:tc>
                <a:extLst>
                  <a:ext uri="{0D108BD9-81ED-4DB2-BD59-A6C34878D82A}">
                    <a16:rowId xmlns:a16="http://schemas.microsoft.com/office/drawing/2014/main" val="3426467683"/>
                  </a:ext>
                </a:extLst>
              </a:tr>
              <a:tr h="473782">
                <a:tc>
                  <a:txBody>
                    <a:bodyPr/>
                    <a:lstStyle/>
                    <a:p>
                      <a:r>
                        <a:rPr kumimoji="1" lang="ja-JP" altLang="en-US" dirty="0" smtClean="0"/>
                        <a:t>グループ</a:t>
                      </a:r>
                      <a:r>
                        <a:rPr kumimoji="1" lang="en-US" altLang="ja-JP" dirty="0" smtClean="0"/>
                        <a:t>F</a:t>
                      </a:r>
                      <a:endParaRPr kumimoji="1" lang="ja-JP" altLang="en-US" dirty="0"/>
                    </a:p>
                  </a:txBody>
                  <a:tcPr/>
                </a:tc>
                <a:tc>
                  <a:txBody>
                    <a:bodyPr/>
                    <a:lstStyle/>
                    <a:p>
                      <a:r>
                        <a:rPr kumimoji="1" lang="en-US" altLang="ja-JP" dirty="0" smtClean="0"/>
                        <a:t>2.37</a:t>
                      </a:r>
                      <a:endParaRPr kumimoji="1" lang="ja-JP" altLang="en-US" dirty="0"/>
                    </a:p>
                  </a:txBody>
                  <a:tcPr/>
                </a:tc>
                <a:tc>
                  <a:txBody>
                    <a:bodyPr/>
                    <a:lstStyle/>
                    <a:p>
                      <a:r>
                        <a:rPr kumimoji="1" lang="en-US" altLang="ja-JP" dirty="0" smtClean="0"/>
                        <a:t>2.19</a:t>
                      </a:r>
                      <a:endParaRPr kumimoji="1" lang="ja-JP" altLang="en-US" dirty="0"/>
                    </a:p>
                  </a:txBody>
                  <a:tcPr/>
                </a:tc>
                <a:tc>
                  <a:txBody>
                    <a:bodyPr/>
                    <a:lstStyle/>
                    <a:p>
                      <a:r>
                        <a:rPr kumimoji="1" lang="en-US" altLang="ja-JP" dirty="0" smtClean="0"/>
                        <a:t>0.133</a:t>
                      </a:r>
                      <a:endParaRPr kumimoji="1" lang="ja-JP" altLang="en-US" dirty="0"/>
                    </a:p>
                  </a:txBody>
                  <a:tcPr/>
                </a:tc>
                <a:extLst>
                  <a:ext uri="{0D108BD9-81ED-4DB2-BD59-A6C34878D82A}">
                    <a16:rowId xmlns:a16="http://schemas.microsoft.com/office/drawing/2014/main" val="165900292"/>
                  </a:ext>
                </a:extLst>
              </a:tr>
            </a:tbl>
          </a:graphicData>
        </a:graphic>
      </p:graphicFrame>
      <p:sp>
        <p:nvSpPr>
          <p:cNvPr id="5" name="テキスト ボックス 4"/>
          <p:cNvSpPr txBox="1"/>
          <p:nvPr/>
        </p:nvSpPr>
        <p:spPr>
          <a:xfrm>
            <a:off x="8191972" y="5551136"/>
            <a:ext cx="1696495" cy="369332"/>
          </a:xfrm>
          <a:prstGeom prst="rect">
            <a:avLst/>
          </a:prstGeom>
          <a:noFill/>
        </p:spPr>
        <p:txBody>
          <a:bodyPr wrap="square" rtlCol="0">
            <a:spAutoFit/>
          </a:bodyPr>
          <a:lstStyle/>
          <a:p>
            <a:r>
              <a:rPr kumimoji="1" lang="en-US" altLang="ja-JP" dirty="0" smtClean="0"/>
              <a:t>*P&lt;0.05</a:t>
            </a:r>
            <a:endParaRPr kumimoji="1" lang="ja-JP" altLang="en-US" dirty="0"/>
          </a:p>
        </p:txBody>
      </p:sp>
      <p:sp>
        <p:nvSpPr>
          <p:cNvPr id="6" name="テキスト ボックス 5"/>
          <p:cNvSpPr txBox="1"/>
          <p:nvPr/>
        </p:nvSpPr>
        <p:spPr>
          <a:xfrm>
            <a:off x="1420613" y="5660151"/>
            <a:ext cx="5216493" cy="707886"/>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3</a:t>
            </a:r>
            <a:r>
              <a:rPr kumimoji="1" lang="ja-JP" altLang="en-US" sz="2000" dirty="0" smtClean="0">
                <a:latin typeface="メイリオ" panose="020B0604030504040204" pitchFamily="50" charset="-128"/>
                <a:ea typeface="メイリオ" panose="020B0604030504040204" pitchFamily="50" charset="-128"/>
              </a:rPr>
              <a:t>グループで軸交換後の平均値が高かった．</a:t>
            </a:r>
            <a:endParaRPr kumimoji="1" lang="en-US" altLang="ja-JP" sz="2000" dirty="0" smtClean="0">
              <a:latin typeface="メイリオ" panose="020B0604030504040204" pitchFamily="50" charset="-128"/>
              <a:ea typeface="メイリオ" panose="020B0604030504040204" pitchFamily="50" charset="-128"/>
            </a:endParaRPr>
          </a:p>
          <a:p>
            <a:r>
              <a:rPr kumimoji="1" lang="ja-JP" altLang="en-US" sz="2000" dirty="0" smtClean="0">
                <a:latin typeface="メイリオ" panose="020B0604030504040204" pitchFamily="50" charset="-128"/>
                <a:ea typeface="メイリオ" panose="020B0604030504040204" pitchFamily="50" charset="-128"/>
              </a:rPr>
              <a:t>グループ</a:t>
            </a:r>
            <a:r>
              <a:rPr kumimoji="1" lang="en-US" altLang="ja-JP" sz="2000" dirty="0" smtClean="0">
                <a:latin typeface="メイリオ" panose="020B0604030504040204" pitchFamily="50" charset="-128"/>
                <a:ea typeface="メイリオ" panose="020B0604030504040204" pitchFamily="50" charset="-128"/>
              </a:rPr>
              <a:t>A</a:t>
            </a:r>
            <a:r>
              <a:rPr kumimoji="1" lang="ja-JP" altLang="en-US" sz="2000" dirty="0" smtClean="0">
                <a:latin typeface="メイリオ" panose="020B0604030504040204" pitchFamily="50" charset="-128"/>
                <a:ea typeface="メイリオ" panose="020B0604030504040204" pitchFamily="50" charset="-128"/>
              </a:rPr>
              <a:t>で有意差</a:t>
            </a:r>
            <a:r>
              <a:rPr kumimoji="1" lang="en-US" altLang="ja-JP" sz="2000" dirty="0" smtClean="0">
                <a:latin typeface="メイリオ" panose="020B0604030504040204" pitchFamily="50" charset="-128"/>
                <a:ea typeface="メイリオ" panose="020B0604030504040204" pitchFamily="50" charset="-128"/>
              </a:rPr>
              <a:t>(p=0.006&lt;0.05)</a:t>
            </a:r>
            <a:endParaRPr kumimoji="1" lang="ja-JP" altLang="en-US" sz="2000" dirty="0">
              <a:latin typeface="メイリオ" panose="020B0604030504040204" pitchFamily="50" charset="-128"/>
              <a:ea typeface="メイリオ" panose="020B0604030504040204" pitchFamily="50" charset="-128"/>
            </a:endParaRPr>
          </a:p>
        </p:txBody>
      </p:sp>
      <p:sp>
        <p:nvSpPr>
          <p:cNvPr id="3" name="楕円 2"/>
          <p:cNvSpPr/>
          <p:nvPr/>
        </p:nvSpPr>
        <p:spPr>
          <a:xfrm>
            <a:off x="8078875" y="2677884"/>
            <a:ext cx="934497" cy="3215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AA00D4E1-CE58-41BD-994C-1D68F0108326}" type="slidenum">
              <a:rPr kumimoji="1" lang="ja-JP" altLang="en-US" smtClean="0"/>
              <a:t>24</a:t>
            </a:fld>
            <a:endParaRPr kumimoji="1" lang="ja-JP" altLang="en-US"/>
          </a:p>
        </p:txBody>
      </p:sp>
    </p:spTree>
    <p:extLst>
      <p:ext uri="{BB962C8B-B14F-4D97-AF65-F5344CB8AC3E}">
        <p14:creationId xmlns:p14="http://schemas.microsoft.com/office/powerpoint/2010/main" val="2646815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21592" y="914609"/>
            <a:ext cx="9368315" cy="764667"/>
          </a:xfrm>
        </p:spPr>
        <p:txBody>
          <a:bodyPr>
            <a:normAutofit/>
          </a:bodyPr>
          <a:lstStyle/>
          <a:p>
            <a:r>
              <a:rPr kumimoji="1" lang="ja-JP" altLang="en-US" sz="3200" dirty="0" smtClean="0"/>
              <a:t>グループごとの</a:t>
            </a:r>
            <a:r>
              <a:rPr lang="ja-JP" altLang="en-US" sz="3200" dirty="0" smtClean="0"/>
              <a:t>アイデア評価（実現可能性）</a:t>
            </a:r>
            <a:endParaRPr kumimoji="1" lang="ja-JP" altLang="en-US" sz="32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6946550"/>
              </p:ext>
            </p:extLst>
          </p:nvPr>
        </p:nvGraphicFramePr>
        <p:xfrm>
          <a:off x="1546623" y="1817401"/>
          <a:ext cx="8802332" cy="3660452"/>
        </p:xfrm>
        <a:graphic>
          <a:graphicData uri="http://schemas.openxmlformats.org/drawingml/2006/table">
            <a:tbl>
              <a:tblPr firstRow="1" bandRow="1">
                <a:tableStyleId>{5C22544A-7EE6-4342-B048-85BDC9FD1C3A}</a:tableStyleId>
              </a:tblPr>
              <a:tblGrid>
                <a:gridCol w="2200583">
                  <a:extLst>
                    <a:ext uri="{9D8B030D-6E8A-4147-A177-3AD203B41FA5}">
                      <a16:colId xmlns:a16="http://schemas.microsoft.com/office/drawing/2014/main" val="2019670116"/>
                    </a:ext>
                  </a:extLst>
                </a:gridCol>
                <a:gridCol w="2200583">
                  <a:extLst>
                    <a:ext uri="{9D8B030D-6E8A-4147-A177-3AD203B41FA5}">
                      <a16:colId xmlns:a16="http://schemas.microsoft.com/office/drawing/2014/main" val="313534894"/>
                    </a:ext>
                  </a:extLst>
                </a:gridCol>
                <a:gridCol w="2200583">
                  <a:extLst>
                    <a:ext uri="{9D8B030D-6E8A-4147-A177-3AD203B41FA5}">
                      <a16:colId xmlns:a16="http://schemas.microsoft.com/office/drawing/2014/main" val="468403800"/>
                    </a:ext>
                  </a:extLst>
                </a:gridCol>
                <a:gridCol w="2200583">
                  <a:extLst>
                    <a:ext uri="{9D8B030D-6E8A-4147-A177-3AD203B41FA5}">
                      <a16:colId xmlns:a16="http://schemas.microsoft.com/office/drawing/2014/main" val="1064696243"/>
                    </a:ext>
                  </a:extLst>
                </a:gridCol>
              </a:tblGrid>
              <a:tr h="817760">
                <a:tc>
                  <a:txBody>
                    <a:bodyPr/>
                    <a:lstStyle/>
                    <a:p>
                      <a:endParaRPr kumimoji="1" lang="ja-JP" altLang="en-US" b="0" dirty="0">
                        <a:solidFill>
                          <a:schemeClr val="tx1"/>
                        </a:solidFill>
                      </a:endParaRPr>
                    </a:p>
                  </a:txBody>
                  <a:tcPr/>
                </a:tc>
                <a:tc>
                  <a:txBody>
                    <a:bodyPr/>
                    <a:lstStyle/>
                    <a:p>
                      <a:r>
                        <a:rPr kumimoji="1" lang="ja-JP" altLang="en-US" b="0" dirty="0" smtClean="0">
                          <a:solidFill>
                            <a:schemeClr val="tx1"/>
                          </a:solidFill>
                        </a:rPr>
                        <a:t>第１フェーズ</a:t>
                      </a:r>
                      <a:endParaRPr kumimoji="1" lang="en-US" altLang="ja-JP" b="0" dirty="0" smtClean="0">
                        <a:solidFill>
                          <a:schemeClr val="tx1"/>
                        </a:solidFill>
                      </a:endParaRPr>
                    </a:p>
                    <a:p>
                      <a:r>
                        <a:rPr kumimoji="1" lang="ja-JP" altLang="en-US" b="0" dirty="0" smtClean="0">
                          <a:solidFill>
                            <a:schemeClr val="tx1"/>
                          </a:solidFill>
                        </a:rPr>
                        <a:t>実現可能性平均</a:t>
                      </a:r>
                      <a:endParaRPr kumimoji="1" lang="ja-JP" altLang="en-US" b="0" dirty="0">
                        <a:solidFill>
                          <a:schemeClr val="tx1"/>
                        </a:solidFill>
                      </a:endParaRPr>
                    </a:p>
                  </a:txBody>
                  <a:tcPr/>
                </a:tc>
                <a:tc>
                  <a:txBody>
                    <a:bodyPr/>
                    <a:lstStyle/>
                    <a:p>
                      <a:r>
                        <a:rPr kumimoji="1" lang="ja-JP" altLang="en-US" b="0" dirty="0" smtClean="0">
                          <a:solidFill>
                            <a:schemeClr val="tx1"/>
                          </a:solidFill>
                        </a:rPr>
                        <a:t>第</a:t>
                      </a:r>
                      <a:r>
                        <a:rPr kumimoji="1" lang="en-US" altLang="ja-JP" b="0" dirty="0" smtClean="0">
                          <a:solidFill>
                            <a:schemeClr val="tx1"/>
                          </a:solidFill>
                        </a:rPr>
                        <a:t>3</a:t>
                      </a:r>
                      <a:r>
                        <a:rPr kumimoji="1" lang="ja-JP" altLang="en-US" b="0" dirty="0" smtClean="0">
                          <a:solidFill>
                            <a:schemeClr val="tx1"/>
                          </a:solidFill>
                        </a:rPr>
                        <a:t>フェーズ</a:t>
                      </a:r>
                      <a:endParaRPr kumimoji="1" lang="en-US" altLang="ja-JP" b="0" dirty="0" smtClean="0">
                        <a:solidFill>
                          <a:schemeClr val="tx1"/>
                        </a:solidFill>
                      </a:endParaRPr>
                    </a:p>
                    <a:p>
                      <a:r>
                        <a:rPr kumimoji="1" lang="ja-JP" altLang="en-US" b="0" dirty="0" smtClean="0">
                          <a:solidFill>
                            <a:schemeClr val="tx1"/>
                          </a:solidFill>
                        </a:rPr>
                        <a:t>実現可能性平均</a:t>
                      </a:r>
                      <a:endParaRPr kumimoji="1" lang="ja-JP" altLang="en-US" b="0" dirty="0">
                        <a:solidFill>
                          <a:schemeClr val="tx1"/>
                        </a:solidFill>
                      </a:endParaRPr>
                    </a:p>
                  </a:txBody>
                  <a:tcPr/>
                </a:tc>
                <a:tc>
                  <a:txBody>
                    <a:bodyPr/>
                    <a:lstStyle/>
                    <a:p>
                      <a:r>
                        <a:rPr kumimoji="1" lang="ja-JP" altLang="en-US" b="0" dirty="0" smtClean="0">
                          <a:solidFill>
                            <a:schemeClr val="tx1"/>
                          </a:solidFill>
                        </a:rPr>
                        <a:t>実現可能性</a:t>
                      </a:r>
                      <a:endParaRPr kumimoji="1" lang="en-US" altLang="ja-JP" b="0" dirty="0" smtClean="0">
                        <a:solidFill>
                          <a:schemeClr val="tx1"/>
                        </a:solidFill>
                      </a:endParaRPr>
                    </a:p>
                    <a:p>
                      <a:r>
                        <a:rPr kumimoji="1" lang="en-US" altLang="ja-JP" b="0" dirty="0" smtClean="0">
                          <a:solidFill>
                            <a:schemeClr val="tx1"/>
                          </a:solidFill>
                        </a:rPr>
                        <a:t>U</a:t>
                      </a:r>
                      <a:r>
                        <a:rPr kumimoji="1" lang="ja-JP" altLang="en-US" b="0" dirty="0" smtClean="0">
                          <a:solidFill>
                            <a:schemeClr val="tx1"/>
                          </a:solidFill>
                        </a:rPr>
                        <a:t>検定（両側）結果</a:t>
                      </a:r>
                      <a:endParaRPr kumimoji="1" lang="ja-JP" altLang="en-US" b="0" dirty="0">
                        <a:solidFill>
                          <a:schemeClr val="tx1"/>
                        </a:solidFill>
                      </a:endParaRPr>
                    </a:p>
                  </a:txBody>
                  <a:tcPr/>
                </a:tc>
                <a:extLst>
                  <a:ext uri="{0D108BD9-81ED-4DB2-BD59-A6C34878D82A}">
                    <a16:rowId xmlns:a16="http://schemas.microsoft.com/office/drawing/2014/main" val="294020980"/>
                  </a:ext>
                </a:extLst>
              </a:tr>
              <a:tr h="473782">
                <a:tc>
                  <a:txBody>
                    <a:bodyPr/>
                    <a:lstStyle/>
                    <a:p>
                      <a:r>
                        <a:rPr kumimoji="1" lang="ja-JP" altLang="en-US" dirty="0" smtClean="0"/>
                        <a:t>グループ</a:t>
                      </a:r>
                      <a:r>
                        <a:rPr kumimoji="1" lang="en-US" altLang="ja-JP" dirty="0" smtClean="0"/>
                        <a:t>A</a:t>
                      </a:r>
                    </a:p>
                  </a:txBody>
                  <a:tcPr/>
                </a:tc>
                <a:tc>
                  <a:txBody>
                    <a:bodyPr/>
                    <a:lstStyle/>
                    <a:p>
                      <a:r>
                        <a:rPr kumimoji="1" lang="en-US" altLang="ja-JP" dirty="0" smtClean="0"/>
                        <a:t>3.33</a:t>
                      </a:r>
                    </a:p>
                  </a:txBody>
                  <a:tcPr/>
                </a:tc>
                <a:tc>
                  <a:txBody>
                    <a:bodyPr/>
                    <a:lstStyle/>
                    <a:p>
                      <a:r>
                        <a:rPr kumimoji="1" lang="en-US" altLang="ja-JP" dirty="0" smtClean="0"/>
                        <a:t>2.83</a:t>
                      </a:r>
                      <a:endParaRPr kumimoji="1" lang="ja-JP" altLang="en-US" dirty="0"/>
                    </a:p>
                  </a:txBody>
                  <a:tcPr/>
                </a:tc>
                <a:tc>
                  <a:txBody>
                    <a:bodyPr/>
                    <a:lstStyle/>
                    <a:p>
                      <a:r>
                        <a:rPr kumimoji="1" lang="en-US" altLang="ja-JP" dirty="0" smtClean="0"/>
                        <a:t>0.051</a:t>
                      </a:r>
                      <a:endParaRPr kumimoji="1" lang="ja-JP" altLang="en-US" dirty="0"/>
                    </a:p>
                  </a:txBody>
                  <a:tcPr/>
                </a:tc>
                <a:extLst>
                  <a:ext uri="{0D108BD9-81ED-4DB2-BD59-A6C34878D82A}">
                    <a16:rowId xmlns:a16="http://schemas.microsoft.com/office/drawing/2014/main" val="4049601990"/>
                  </a:ext>
                </a:extLst>
              </a:tr>
              <a:tr h="473782">
                <a:tc>
                  <a:txBody>
                    <a:bodyPr/>
                    <a:lstStyle/>
                    <a:p>
                      <a:r>
                        <a:rPr kumimoji="1" lang="ja-JP" altLang="en-US" dirty="0" smtClean="0"/>
                        <a:t>グループ</a:t>
                      </a:r>
                      <a:r>
                        <a:rPr kumimoji="1" lang="en-US" altLang="ja-JP" dirty="0" smtClean="0"/>
                        <a:t>B</a:t>
                      </a:r>
                      <a:endParaRPr kumimoji="1" lang="ja-JP" altLang="en-US" dirty="0"/>
                    </a:p>
                  </a:txBody>
                  <a:tcPr/>
                </a:tc>
                <a:tc>
                  <a:txBody>
                    <a:bodyPr/>
                    <a:lstStyle/>
                    <a:p>
                      <a:r>
                        <a:rPr kumimoji="1" lang="en-US" altLang="ja-JP" dirty="0" smtClean="0"/>
                        <a:t>3.13</a:t>
                      </a:r>
                      <a:endParaRPr kumimoji="1" lang="ja-JP" altLang="en-US" dirty="0"/>
                    </a:p>
                  </a:txBody>
                  <a:tcPr/>
                </a:tc>
                <a:tc>
                  <a:txBody>
                    <a:bodyPr/>
                    <a:lstStyle/>
                    <a:p>
                      <a:r>
                        <a:rPr kumimoji="1" lang="en-US" altLang="ja-JP" dirty="0" smtClean="0"/>
                        <a:t>2.72</a:t>
                      </a:r>
                      <a:endParaRPr kumimoji="1" lang="ja-JP" altLang="en-US" dirty="0"/>
                    </a:p>
                  </a:txBody>
                  <a:tcPr/>
                </a:tc>
                <a:tc>
                  <a:txBody>
                    <a:bodyPr/>
                    <a:lstStyle/>
                    <a:p>
                      <a:r>
                        <a:rPr kumimoji="1" lang="en-US" altLang="ja-JP" dirty="0" smtClean="0"/>
                        <a:t>0.078</a:t>
                      </a:r>
                      <a:endParaRPr kumimoji="1" lang="ja-JP" altLang="en-US" dirty="0"/>
                    </a:p>
                  </a:txBody>
                  <a:tcPr/>
                </a:tc>
                <a:extLst>
                  <a:ext uri="{0D108BD9-81ED-4DB2-BD59-A6C34878D82A}">
                    <a16:rowId xmlns:a16="http://schemas.microsoft.com/office/drawing/2014/main" val="1534215984"/>
                  </a:ext>
                </a:extLst>
              </a:tr>
              <a:tr h="473782">
                <a:tc>
                  <a:txBody>
                    <a:bodyPr/>
                    <a:lstStyle/>
                    <a:p>
                      <a:r>
                        <a:rPr kumimoji="1" lang="ja-JP" altLang="en-US" dirty="0" smtClean="0"/>
                        <a:t>グループ</a:t>
                      </a:r>
                      <a:r>
                        <a:rPr kumimoji="1" lang="en-US" altLang="ja-JP" dirty="0" smtClean="0"/>
                        <a:t>C</a:t>
                      </a:r>
                      <a:endParaRPr kumimoji="1" lang="ja-JP" altLang="en-US" dirty="0"/>
                    </a:p>
                  </a:txBody>
                  <a:tcPr/>
                </a:tc>
                <a:tc>
                  <a:txBody>
                    <a:bodyPr/>
                    <a:lstStyle/>
                    <a:p>
                      <a:r>
                        <a:rPr kumimoji="1" lang="en-US" altLang="ja-JP" dirty="0" smtClean="0"/>
                        <a:t>2.58</a:t>
                      </a:r>
                      <a:endParaRPr kumimoji="1" lang="ja-JP" altLang="en-US" dirty="0"/>
                    </a:p>
                  </a:txBody>
                  <a:tcPr/>
                </a:tc>
                <a:tc>
                  <a:txBody>
                    <a:bodyPr/>
                    <a:lstStyle/>
                    <a:p>
                      <a:r>
                        <a:rPr kumimoji="1" lang="en-US" altLang="ja-JP" dirty="0" smtClean="0"/>
                        <a:t>1.65</a:t>
                      </a:r>
                      <a:endParaRPr kumimoji="1" lang="ja-JP" altLang="en-US" dirty="0"/>
                    </a:p>
                  </a:txBody>
                  <a:tcPr/>
                </a:tc>
                <a:tc>
                  <a:txBody>
                    <a:bodyPr/>
                    <a:lstStyle/>
                    <a:p>
                      <a:r>
                        <a:rPr kumimoji="1" lang="en-US" altLang="ja-JP" dirty="0" smtClean="0"/>
                        <a:t>*0.004</a:t>
                      </a:r>
                      <a:endParaRPr kumimoji="1" lang="ja-JP" altLang="en-US" dirty="0"/>
                    </a:p>
                  </a:txBody>
                  <a:tcPr/>
                </a:tc>
                <a:extLst>
                  <a:ext uri="{0D108BD9-81ED-4DB2-BD59-A6C34878D82A}">
                    <a16:rowId xmlns:a16="http://schemas.microsoft.com/office/drawing/2014/main" val="2846831896"/>
                  </a:ext>
                </a:extLst>
              </a:tr>
              <a:tr h="473782">
                <a:tc>
                  <a:txBody>
                    <a:bodyPr/>
                    <a:lstStyle/>
                    <a:p>
                      <a:r>
                        <a:rPr kumimoji="1" lang="ja-JP" altLang="en-US" dirty="0" smtClean="0"/>
                        <a:t>グループ</a:t>
                      </a:r>
                      <a:r>
                        <a:rPr kumimoji="1" lang="en-US" altLang="ja-JP" dirty="0" smtClean="0"/>
                        <a:t>D</a:t>
                      </a:r>
                      <a:endParaRPr kumimoji="1" lang="ja-JP" altLang="en-US" dirty="0"/>
                    </a:p>
                  </a:txBody>
                  <a:tcPr/>
                </a:tc>
                <a:tc>
                  <a:txBody>
                    <a:bodyPr/>
                    <a:lstStyle/>
                    <a:p>
                      <a:r>
                        <a:rPr kumimoji="1" lang="en-US" altLang="ja-JP" dirty="0" smtClean="0"/>
                        <a:t>3.62</a:t>
                      </a:r>
                      <a:endParaRPr kumimoji="1" lang="ja-JP" altLang="en-US" dirty="0"/>
                    </a:p>
                  </a:txBody>
                  <a:tcPr/>
                </a:tc>
                <a:tc>
                  <a:txBody>
                    <a:bodyPr/>
                    <a:lstStyle/>
                    <a:p>
                      <a:r>
                        <a:rPr kumimoji="1" lang="en-US" altLang="ja-JP" dirty="0" smtClean="0"/>
                        <a:t>4.05</a:t>
                      </a:r>
                      <a:endParaRPr kumimoji="1" lang="ja-JP" altLang="en-US" dirty="0"/>
                    </a:p>
                  </a:txBody>
                  <a:tcPr/>
                </a:tc>
                <a:tc>
                  <a:txBody>
                    <a:bodyPr/>
                    <a:lstStyle/>
                    <a:p>
                      <a:r>
                        <a:rPr kumimoji="1" lang="en-US" altLang="ja-JP" dirty="0" smtClean="0"/>
                        <a:t>*0.024</a:t>
                      </a:r>
                      <a:endParaRPr kumimoji="1" lang="ja-JP" altLang="en-US" dirty="0"/>
                    </a:p>
                  </a:txBody>
                  <a:tcPr/>
                </a:tc>
                <a:extLst>
                  <a:ext uri="{0D108BD9-81ED-4DB2-BD59-A6C34878D82A}">
                    <a16:rowId xmlns:a16="http://schemas.microsoft.com/office/drawing/2014/main" val="1853611516"/>
                  </a:ext>
                </a:extLst>
              </a:tr>
              <a:tr h="473782">
                <a:tc>
                  <a:txBody>
                    <a:bodyPr/>
                    <a:lstStyle/>
                    <a:p>
                      <a:r>
                        <a:rPr kumimoji="1" lang="ja-JP" altLang="en-US" dirty="0" smtClean="0"/>
                        <a:t>グループ</a:t>
                      </a:r>
                      <a:r>
                        <a:rPr kumimoji="1" lang="en-US" altLang="ja-JP" dirty="0" smtClean="0"/>
                        <a:t>E</a:t>
                      </a:r>
                      <a:endParaRPr kumimoji="1" lang="ja-JP" altLang="en-US" dirty="0"/>
                    </a:p>
                  </a:txBody>
                  <a:tcPr/>
                </a:tc>
                <a:tc>
                  <a:txBody>
                    <a:bodyPr/>
                    <a:lstStyle/>
                    <a:p>
                      <a:r>
                        <a:rPr kumimoji="1" lang="en-US" altLang="ja-JP" dirty="0" smtClean="0"/>
                        <a:t>3.04</a:t>
                      </a:r>
                      <a:endParaRPr kumimoji="1" lang="ja-JP" altLang="en-US" dirty="0"/>
                    </a:p>
                  </a:txBody>
                  <a:tcPr/>
                </a:tc>
                <a:tc>
                  <a:txBody>
                    <a:bodyPr/>
                    <a:lstStyle/>
                    <a:p>
                      <a:r>
                        <a:rPr kumimoji="1" lang="en-US" altLang="ja-JP" dirty="0" smtClean="0"/>
                        <a:t>3.03</a:t>
                      </a:r>
                      <a:endParaRPr kumimoji="1" lang="ja-JP" altLang="en-US" dirty="0"/>
                    </a:p>
                  </a:txBody>
                  <a:tcPr/>
                </a:tc>
                <a:tc>
                  <a:txBody>
                    <a:bodyPr/>
                    <a:lstStyle/>
                    <a:p>
                      <a:r>
                        <a:rPr kumimoji="1" lang="en-US" altLang="ja-JP" dirty="0" smtClean="0"/>
                        <a:t>0.892</a:t>
                      </a:r>
                      <a:endParaRPr kumimoji="1" lang="ja-JP" altLang="en-US" dirty="0"/>
                    </a:p>
                  </a:txBody>
                  <a:tcPr/>
                </a:tc>
                <a:extLst>
                  <a:ext uri="{0D108BD9-81ED-4DB2-BD59-A6C34878D82A}">
                    <a16:rowId xmlns:a16="http://schemas.microsoft.com/office/drawing/2014/main" val="3426467683"/>
                  </a:ext>
                </a:extLst>
              </a:tr>
              <a:tr h="473782">
                <a:tc>
                  <a:txBody>
                    <a:bodyPr/>
                    <a:lstStyle/>
                    <a:p>
                      <a:r>
                        <a:rPr kumimoji="1" lang="ja-JP" altLang="en-US" dirty="0" smtClean="0"/>
                        <a:t>グループ</a:t>
                      </a:r>
                      <a:r>
                        <a:rPr kumimoji="1" lang="en-US" altLang="ja-JP" dirty="0" smtClean="0"/>
                        <a:t>F</a:t>
                      </a:r>
                      <a:endParaRPr kumimoji="1" lang="ja-JP" altLang="en-US" dirty="0"/>
                    </a:p>
                  </a:txBody>
                  <a:tcPr/>
                </a:tc>
                <a:tc>
                  <a:txBody>
                    <a:bodyPr/>
                    <a:lstStyle/>
                    <a:p>
                      <a:r>
                        <a:rPr kumimoji="1" lang="en-US" altLang="ja-JP" dirty="0" smtClean="0"/>
                        <a:t>3.69</a:t>
                      </a:r>
                      <a:endParaRPr kumimoji="1" lang="ja-JP" altLang="en-US" dirty="0"/>
                    </a:p>
                  </a:txBody>
                  <a:tcPr/>
                </a:tc>
                <a:tc>
                  <a:txBody>
                    <a:bodyPr/>
                    <a:lstStyle/>
                    <a:p>
                      <a:r>
                        <a:rPr kumimoji="1" lang="en-US" altLang="ja-JP" dirty="0" smtClean="0"/>
                        <a:t>3.90</a:t>
                      </a:r>
                      <a:endParaRPr kumimoji="1" lang="ja-JP" altLang="en-US" dirty="0"/>
                    </a:p>
                  </a:txBody>
                  <a:tcPr/>
                </a:tc>
                <a:tc>
                  <a:txBody>
                    <a:bodyPr/>
                    <a:lstStyle/>
                    <a:p>
                      <a:r>
                        <a:rPr kumimoji="1" lang="en-US" altLang="ja-JP" dirty="0" smtClean="0"/>
                        <a:t>0.492</a:t>
                      </a:r>
                      <a:endParaRPr kumimoji="1" lang="ja-JP" altLang="en-US" dirty="0"/>
                    </a:p>
                  </a:txBody>
                  <a:tcPr/>
                </a:tc>
                <a:extLst>
                  <a:ext uri="{0D108BD9-81ED-4DB2-BD59-A6C34878D82A}">
                    <a16:rowId xmlns:a16="http://schemas.microsoft.com/office/drawing/2014/main" val="165900292"/>
                  </a:ext>
                </a:extLst>
              </a:tr>
            </a:tbl>
          </a:graphicData>
        </a:graphic>
      </p:graphicFrame>
      <p:sp>
        <p:nvSpPr>
          <p:cNvPr id="5" name="テキスト ボックス 4"/>
          <p:cNvSpPr txBox="1"/>
          <p:nvPr/>
        </p:nvSpPr>
        <p:spPr>
          <a:xfrm>
            <a:off x="9259955" y="5438922"/>
            <a:ext cx="1270022" cy="372234"/>
          </a:xfrm>
          <a:prstGeom prst="rect">
            <a:avLst/>
          </a:prstGeom>
          <a:noFill/>
        </p:spPr>
        <p:txBody>
          <a:bodyPr wrap="square" rtlCol="0">
            <a:spAutoFit/>
          </a:bodyPr>
          <a:lstStyle/>
          <a:p>
            <a:r>
              <a:rPr kumimoji="1" lang="en-US" altLang="ja-JP" dirty="0" smtClean="0"/>
              <a:t>*P&lt;0.05</a:t>
            </a:r>
            <a:endParaRPr kumimoji="1" lang="ja-JP" altLang="en-US" dirty="0"/>
          </a:p>
        </p:txBody>
      </p:sp>
      <p:sp>
        <p:nvSpPr>
          <p:cNvPr id="6" name="テキスト ボックス 5"/>
          <p:cNvSpPr txBox="1"/>
          <p:nvPr/>
        </p:nvSpPr>
        <p:spPr>
          <a:xfrm>
            <a:off x="942906" y="5615978"/>
            <a:ext cx="10533653" cy="707886"/>
          </a:xfrm>
          <a:prstGeom prst="rect">
            <a:avLst/>
          </a:prstGeom>
          <a:noFill/>
        </p:spPr>
        <p:txBody>
          <a:bodyPr wrap="none" rtlCol="0">
            <a:spAutoFit/>
          </a:bodyPr>
          <a:lstStyle/>
          <a:p>
            <a:r>
              <a:rPr kumimoji="1" lang="en-US" altLang="ja-JP" sz="2000" dirty="0" smtClean="0">
                <a:latin typeface="メイリオ" panose="020B0604030504040204" pitchFamily="50" charset="-128"/>
                <a:ea typeface="メイリオ" panose="020B0604030504040204" pitchFamily="50" charset="-128"/>
              </a:rPr>
              <a:t>2</a:t>
            </a:r>
            <a:r>
              <a:rPr kumimoji="1" lang="ja-JP" altLang="en-US" sz="2000" dirty="0" smtClean="0">
                <a:latin typeface="メイリオ" panose="020B0604030504040204" pitchFamily="50" charset="-128"/>
                <a:ea typeface="メイリオ" panose="020B0604030504040204" pitchFamily="50" charset="-128"/>
              </a:rPr>
              <a:t>グループで軸交換後の平均値が高かった．</a:t>
            </a:r>
            <a:endParaRPr kumimoji="1" lang="en-US" altLang="ja-JP" sz="2000" dirty="0" smtClean="0">
              <a:latin typeface="メイリオ" panose="020B0604030504040204" pitchFamily="50" charset="-128"/>
              <a:ea typeface="メイリオ" panose="020B0604030504040204" pitchFamily="50" charset="-128"/>
            </a:endParaRPr>
          </a:p>
          <a:p>
            <a:r>
              <a:rPr kumimoji="1" lang="ja-JP" altLang="en-US" sz="2000" dirty="0" smtClean="0">
                <a:latin typeface="メイリオ" panose="020B0604030504040204" pitchFamily="50" charset="-128"/>
                <a:ea typeface="メイリオ" panose="020B0604030504040204" pitchFamily="50" charset="-128"/>
              </a:rPr>
              <a:t>グループ</a:t>
            </a:r>
            <a:r>
              <a:rPr kumimoji="1" lang="en-US" altLang="ja-JP" sz="2000" dirty="0" smtClean="0">
                <a:latin typeface="メイリオ" panose="020B0604030504040204" pitchFamily="50" charset="-128"/>
                <a:ea typeface="メイリオ" panose="020B0604030504040204" pitchFamily="50" charset="-128"/>
              </a:rPr>
              <a:t>C</a:t>
            </a:r>
            <a:r>
              <a:rPr kumimoji="1" lang="en-US" altLang="ja-JP" sz="2000" dirty="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p=0.004&lt;0.05)</a:t>
            </a:r>
            <a:r>
              <a:rPr kumimoji="1" lang="ja-JP" altLang="en-US" sz="2000" dirty="0" smtClean="0">
                <a:latin typeface="メイリオ" panose="020B0604030504040204" pitchFamily="50" charset="-128"/>
                <a:ea typeface="メイリオ" panose="020B0604030504040204" pitchFamily="50" charset="-128"/>
              </a:rPr>
              <a:t>で優位に低い，グループ</a:t>
            </a:r>
            <a:r>
              <a:rPr kumimoji="1" lang="en-US" altLang="ja-JP" sz="2000" dirty="0" smtClean="0">
                <a:latin typeface="メイリオ" panose="020B0604030504040204" pitchFamily="50" charset="-128"/>
                <a:ea typeface="メイリオ" panose="020B0604030504040204" pitchFamily="50" charset="-128"/>
              </a:rPr>
              <a:t>D</a:t>
            </a:r>
            <a:r>
              <a:rPr kumimoji="1" lang="en-US" altLang="ja-JP" sz="2000" dirty="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(p=0.024&lt;0.05)</a:t>
            </a:r>
            <a:r>
              <a:rPr kumimoji="1" lang="ja-JP" altLang="en-US" sz="2000" dirty="0" smtClean="0">
                <a:latin typeface="メイリオ" panose="020B0604030504040204" pitchFamily="50" charset="-128"/>
                <a:ea typeface="メイリオ" panose="020B0604030504040204" pitchFamily="50" charset="-128"/>
              </a:rPr>
              <a:t>で有意に高い．</a:t>
            </a:r>
            <a:endParaRPr kumimoji="1" lang="ja-JP" altLang="en-US" sz="2000" dirty="0">
              <a:latin typeface="メイリオ" panose="020B0604030504040204" pitchFamily="50" charset="-128"/>
              <a:ea typeface="メイリオ" panose="020B0604030504040204" pitchFamily="50" charset="-128"/>
            </a:endParaRPr>
          </a:p>
        </p:txBody>
      </p:sp>
      <p:sp>
        <p:nvSpPr>
          <p:cNvPr id="7" name="楕円 6"/>
          <p:cNvSpPr/>
          <p:nvPr/>
        </p:nvSpPr>
        <p:spPr>
          <a:xfrm>
            <a:off x="8179359" y="3612381"/>
            <a:ext cx="934497" cy="3215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8219552" y="4072055"/>
            <a:ext cx="934497" cy="3215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AA00D4E1-CE58-41BD-994C-1D68F0108326}" type="slidenum">
              <a:rPr kumimoji="1" lang="ja-JP" altLang="en-US" smtClean="0"/>
              <a:t>25</a:t>
            </a:fld>
            <a:endParaRPr kumimoji="1" lang="ja-JP" altLang="en-US"/>
          </a:p>
        </p:txBody>
      </p:sp>
    </p:spTree>
    <p:extLst>
      <p:ext uri="{BB962C8B-B14F-4D97-AF65-F5344CB8AC3E}">
        <p14:creationId xmlns:p14="http://schemas.microsoft.com/office/powerpoint/2010/main" val="21612430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63362" y="782234"/>
            <a:ext cx="8911687" cy="819785"/>
          </a:xfrm>
        </p:spPr>
        <p:txBody>
          <a:bodyPr>
            <a:normAutofit/>
          </a:bodyPr>
          <a:lstStyle/>
          <a:p>
            <a:r>
              <a:rPr kumimoji="1" lang="ja-JP" altLang="en-US" sz="3200" dirty="0" smtClean="0"/>
              <a:t>グループごとの</a:t>
            </a:r>
            <a:r>
              <a:rPr lang="ja-JP" altLang="en-US" sz="3200" dirty="0" smtClean="0"/>
              <a:t>アイデア評価（合計値）</a:t>
            </a:r>
            <a:endParaRPr kumimoji="1" lang="ja-JP" altLang="en-US" sz="32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813031032"/>
              </p:ext>
            </p:extLst>
          </p:nvPr>
        </p:nvGraphicFramePr>
        <p:xfrm>
          <a:off x="1546623" y="1817401"/>
          <a:ext cx="8802332" cy="3656848"/>
        </p:xfrm>
        <a:graphic>
          <a:graphicData uri="http://schemas.openxmlformats.org/drawingml/2006/table">
            <a:tbl>
              <a:tblPr firstRow="1" bandRow="1">
                <a:tableStyleId>{5C22544A-7EE6-4342-B048-85BDC9FD1C3A}</a:tableStyleId>
              </a:tblPr>
              <a:tblGrid>
                <a:gridCol w="2200583">
                  <a:extLst>
                    <a:ext uri="{9D8B030D-6E8A-4147-A177-3AD203B41FA5}">
                      <a16:colId xmlns:a16="http://schemas.microsoft.com/office/drawing/2014/main" val="2019670116"/>
                    </a:ext>
                  </a:extLst>
                </a:gridCol>
                <a:gridCol w="2200583">
                  <a:extLst>
                    <a:ext uri="{9D8B030D-6E8A-4147-A177-3AD203B41FA5}">
                      <a16:colId xmlns:a16="http://schemas.microsoft.com/office/drawing/2014/main" val="313534894"/>
                    </a:ext>
                  </a:extLst>
                </a:gridCol>
                <a:gridCol w="2200583">
                  <a:extLst>
                    <a:ext uri="{9D8B030D-6E8A-4147-A177-3AD203B41FA5}">
                      <a16:colId xmlns:a16="http://schemas.microsoft.com/office/drawing/2014/main" val="468403800"/>
                    </a:ext>
                  </a:extLst>
                </a:gridCol>
                <a:gridCol w="2200583">
                  <a:extLst>
                    <a:ext uri="{9D8B030D-6E8A-4147-A177-3AD203B41FA5}">
                      <a16:colId xmlns:a16="http://schemas.microsoft.com/office/drawing/2014/main" val="1064696243"/>
                    </a:ext>
                  </a:extLst>
                </a:gridCol>
              </a:tblGrid>
              <a:tr h="817760">
                <a:tc>
                  <a:txBody>
                    <a:bodyPr/>
                    <a:lstStyle/>
                    <a:p>
                      <a:endParaRPr kumimoji="1" lang="ja-JP" altLang="en-US" b="0" dirty="0">
                        <a:solidFill>
                          <a:schemeClr val="tx1"/>
                        </a:solidFill>
                      </a:endParaRPr>
                    </a:p>
                  </a:txBody>
                  <a:tcPr/>
                </a:tc>
                <a:tc>
                  <a:txBody>
                    <a:bodyPr/>
                    <a:lstStyle/>
                    <a:p>
                      <a:r>
                        <a:rPr kumimoji="1" lang="ja-JP" altLang="en-US" b="0" dirty="0" smtClean="0">
                          <a:solidFill>
                            <a:schemeClr val="tx1"/>
                          </a:solidFill>
                        </a:rPr>
                        <a:t>第１フェーズ</a:t>
                      </a:r>
                      <a:endParaRPr kumimoji="1" lang="en-US" altLang="ja-JP" b="0" dirty="0" smtClean="0">
                        <a:solidFill>
                          <a:schemeClr val="tx1"/>
                        </a:solidFill>
                      </a:endParaRPr>
                    </a:p>
                    <a:p>
                      <a:r>
                        <a:rPr kumimoji="1" lang="ja-JP" altLang="en-US" b="0" dirty="0" smtClean="0">
                          <a:solidFill>
                            <a:schemeClr val="tx1"/>
                          </a:solidFill>
                        </a:rPr>
                        <a:t>合計値平均</a:t>
                      </a:r>
                      <a:endParaRPr kumimoji="1" lang="ja-JP" altLang="en-US" b="0" dirty="0">
                        <a:solidFill>
                          <a:schemeClr val="tx1"/>
                        </a:solidFill>
                      </a:endParaRPr>
                    </a:p>
                  </a:txBody>
                  <a:tcPr/>
                </a:tc>
                <a:tc>
                  <a:txBody>
                    <a:bodyPr/>
                    <a:lstStyle/>
                    <a:p>
                      <a:r>
                        <a:rPr kumimoji="1" lang="ja-JP" altLang="en-US" b="0" dirty="0" smtClean="0">
                          <a:solidFill>
                            <a:schemeClr val="tx1"/>
                          </a:solidFill>
                        </a:rPr>
                        <a:t>第</a:t>
                      </a:r>
                      <a:r>
                        <a:rPr kumimoji="1" lang="en-US" altLang="ja-JP" b="0" dirty="0" smtClean="0">
                          <a:solidFill>
                            <a:schemeClr val="tx1"/>
                          </a:solidFill>
                        </a:rPr>
                        <a:t>3</a:t>
                      </a:r>
                      <a:r>
                        <a:rPr kumimoji="1" lang="ja-JP" altLang="en-US" b="0" dirty="0" smtClean="0">
                          <a:solidFill>
                            <a:schemeClr val="tx1"/>
                          </a:solidFill>
                        </a:rPr>
                        <a:t>フェーズ</a:t>
                      </a:r>
                      <a:endParaRPr kumimoji="1" lang="en-US" altLang="ja-JP" b="0" dirty="0" smtClean="0">
                        <a:solidFill>
                          <a:schemeClr val="tx1"/>
                        </a:solidFill>
                      </a:endParaRPr>
                    </a:p>
                    <a:p>
                      <a:r>
                        <a:rPr kumimoji="1" lang="ja-JP" altLang="en-US" b="0" dirty="0" smtClean="0">
                          <a:solidFill>
                            <a:schemeClr val="tx1"/>
                          </a:solidFill>
                        </a:rPr>
                        <a:t>合計値平均</a:t>
                      </a:r>
                      <a:endParaRPr kumimoji="1" lang="ja-JP" altLang="en-US" b="0" dirty="0">
                        <a:solidFill>
                          <a:schemeClr val="tx1"/>
                        </a:solidFill>
                      </a:endParaRPr>
                    </a:p>
                  </a:txBody>
                  <a:tcPr/>
                </a:tc>
                <a:tc>
                  <a:txBody>
                    <a:bodyPr/>
                    <a:lstStyle/>
                    <a:p>
                      <a:r>
                        <a:rPr kumimoji="1" lang="ja-JP" altLang="en-US" b="0" dirty="0" smtClean="0">
                          <a:solidFill>
                            <a:schemeClr val="tx1"/>
                          </a:solidFill>
                        </a:rPr>
                        <a:t>合計値</a:t>
                      </a:r>
                      <a:endParaRPr kumimoji="1" lang="en-US" altLang="ja-JP" b="0" dirty="0" smtClean="0">
                        <a:solidFill>
                          <a:schemeClr val="tx1"/>
                        </a:solidFill>
                      </a:endParaRPr>
                    </a:p>
                    <a:p>
                      <a:r>
                        <a:rPr kumimoji="1" lang="en-US" altLang="ja-JP" b="0" dirty="0" smtClean="0">
                          <a:solidFill>
                            <a:schemeClr val="tx1"/>
                          </a:solidFill>
                        </a:rPr>
                        <a:t>U</a:t>
                      </a:r>
                      <a:r>
                        <a:rPr kumimoji="1" lang="ja-JP" altLang="en-US" b="0" dirty="0" smtClean="0">
                          <a:solidFill>
                            <a:schemeClr val="tx1"/>
                          </a:solidFill>
                        </a:rPr>
                        <a:t>検定（両側）結果</a:t>
                      </a:r>
                      <a:endParaRPr kumimoji="1" lang="ja-JP" altLang="en-US" b="0" dirty="0">
                        <a:solidFill>
                          <a:schemeClr val="tx1"/>
                        </a:solidFill>
                      </a:endParaRPr>
                    </a:p>
                  </a:txBody>
                  <a:tcPr/>
                </a:tc>
                <a:extLst>
                  <a:ext uri="{0D108BD9-81ED-4DB2-BD59-A6C34878D82A}">
                    <a16:rowId xmlns:a16="http://schemas.microsoft.com/office/drawing/2014/main" val="294020980"/>
                  </a:ext>
                </a:extLst>
              </a:tr>
              <a:tr h="470178">
                <a:tc>
                  <a:txBody>
                    <a:bodyPr/>
                    <a:lstStyle/>
                    <a:p>
                      <a:r>
                        <a:rPr kumimoji="1" lang="ja-JP" altLang="en-US" dirty="0" smtClean="0"/>
                        <a:t>グループ</a:t>
                      </a:r>
                      <a:r>
                        <a:rPr kumimoji="1" lang="en-US" altLang="ja-JP" dirty="0" smtClean="0"/>
                        <a:t>A</a:t>
                      </a:r>
                    </a:p>
                  </a:txBody>
                  <a:tcPr/>
                </a:tc>
                <a:tc>
                  <a:txBody>
                    <a:bodyPr/>
                    <a:lstStyle/>
                    <a:p>
                      <a:r>
                        <a:rPr kumimoji="1" lang="en-US" altLang="ja-JP" dirty="0" smtClean="0"/>
                        <a:t>6.30</a:t>
                      </a:r>
                      <a:endParaRPr kumimoji="1" lang="ja-JP" altLang="en-US" dirty="0"/>
                    </a:p>
                  </a:txBody>
                  <a:tcPr/>
                </a:tc>
                <a:tc>
                  <a:txBody>
                    <a:bodyPr/>
                    <a:lstStyle/>
                    <a:p>
                      <a:r>
                        <a:rPr kumimoji="1" lang="en-US" altLang="ja-JP" dirty="0" smtClean="0"/>
                        <a:t>6.36</a:t>
                      </a:r>
                      <a:endParaRPr kumimoji="1" lang="ja-JP" altLang="en-US" dirty="0"/>
                    </a:p>
                  </a:txBody>
                  <a:tcPr/>
                </a:tc>
                <a:tc>
                  <a:txBody>
                    <a:bodyPr/>
                    <a:lstStyle/>
                    <a:p>
                      <a:r>
                        <a:rPr kumimoji="1" lang="en-US" altLang="ja-JP" dirty="0" smtClean="0"/>
                        <a:t>0.877</a:t>
                      </a:r>
                      <a:endParaRPr kumimoji="1" lang="ja-JP" altLang="en-US" dirty="0"/>
                    </a:p>
                  </a:txBody>
                  <a:tcPr/>
                </a:tc>
                <a:extLst>
                  <a:ext uri="{0D108BD9-81ED-4DB2-BD59-A6C34878D82A}">
                    <a16:rowId xmlns:a16="http://schemas.microsoft.com/office/drawing/2014/main" val="4049601990"/>
                  </a:ext>
                </a:extLst>
              </a:tr>
              <a:tr h="473782">
                <a:tc>
                  <a:txBody>
                    <a:bodyPr/>
                    <a:lstStyle/>
                    <a:p>
                      <a:r>
                        <a:rPr kumimoji="1" lang="ja-JP" altLang="en-US" dirty="0" smtClean="0"/>
                        <a:t>グループ</a:t>
                      </a:r>
                      <a:r>
                        <a:rPr kumimoji="1" lang="en-US" altLang="ja-JP" dirty="0" smtClean="0"/>
                        <a:t>B</a:t>
                      </a:r>
                      <a:endParaRPr kumimoji="1" lang="ja-JP" altLang="en-US" dirty="0"/>
                    </a:p>
                  </a:txBody>
                  <a:tcPr/>
                </a:tc>
                <a:tc>
                  <a:txBody>
                    <a:bodyPr/>
                    <a:lstStyle/>
                    <a:p>
                      <a:r>
                        <a:rPr kumimoji="1" lang="en-US" altLang="ja-JP" dirty="0" smtClean="0"/>
                        <a:t>6.52</a:t>
                      </a:r>
                      <a:endParaRPr kumimoji="1" lang="ja-JP" altLang="en-US" dirty="0"/>
                    </a:p>
                  </a:txBody>
                  <a:tcPr/>
                </a:tc>
                <a:tc>
                  <a:txBody>
                    <a:bodyPr/>
                    <a:lstStyle/>
                    <a:p>
                      <a:r>
                        <a:rPr kumimoji="1" lang="en-US" altLang="ja-JP" dirty="0" smtClean="0"/>
                        <a:t>6.16</a:t>
                      </a:r>
                      <a:endParaRPr kumimoji="1" lang="ja-JP" altLang="en-US" dirty="0"/>
                    </a:p>
                  </a:txBody>
                  <a:tcPr/>
                </a:tc>
                <a:tc>
                  <a:txBody>
                    <a:bodyPr/>
                    <a:lstStyle/>
                    <a:p>
                      <a:r>
                        <a:rPr kumimoji="1" lang="en-US" altLang="ja-JP" dirty="0" smtClean="0"/>
                        <a:t>0.117</a:t>
                      </a:r>
                      <a:endParaRPr kumimoji="1" lang="ja-JP" altLang="en-US" dirty="0"/>
                    </a:p>
                  </a:txBody>
                  <a:tcPr/>
                </a:tc>
                <a:extLst>
                  <a:ext uri="{0D108BD9-81ED-4DB2-BD59-A6C34878D82A}">
                    <a16:rowId xmlns:a16="http://schemas.microsoft.com/office/drawing/2014/main" val="1534215984"/>
                  </a:ext>
                </a:extLst>
              </a:tr>
              <a:tr h="473782">
                <a:tc>
                  <a:txBody>
                    <a:bodyPr/>
                    <a:lstStyle/>
                    <a:p>
                      <a:r>
                        <a:rPr kumimoji="1" lang="ja-JP" altLang="en-US" dirty="0" smtClean="0"/>
                        <a:t>グループ</a:t>
                      </a:r>
                      <a:r>
                        <a:rPr kumimoji="1" lang="en-US" altLang="ja-JP" dirty="0" smtClean="0"/>
                        <a:t>C</a:t>
                      </a:r>
                      <a:endParaRPr kumimoji="1" lang="ja-JP" altLang="en-US" dirty="0"/>
                    </a:p>
                  </a:txBody>
                  <a:tcPr/>
                </a:tc>
                <a:tc>
                  <a:txBody>
                    <a:bodyPr/>
                    <a:lstStyle/>
                    <a:p>
                      <a:r>
                        <a:rPr kumimoji="1" lang="en-US" altLang="ja-JP" dirty="0" smtClean="0"/>
                        <a:t>6.25</a:t>
                      </a:r>
                      <a:endParaRPr kumimoji="1" lang="ja-JP" altLang="en-US" dirty="0"/>
                    </a:p>
                  </a:txBody>
                  <a:tcPr/>
                </a:tc>
                <a:tc>
                  <a:txBody>
                    <a:bodyPr/>
                    <a:lstStyle/>
                    <a:p>
                      <a:r>
                        <a:rPr kumimoji="1" lang="en-US" altLang="ja-JP" dirty="0" smtClean="0"/>
                        <a:t>5.17</a:t>
                      </a:r>
                      <a:endParaRPr kumimoji="1" lang="ja-JP" altLang="en-US" dirty="0"/>
                    </a:p>
                  </a:txBody>
                  <a:tcPr/>
                </a:tc>
                <a:tc>
                  <a:txBody>
                    <a:bodyPr/>
                    <a:lstStyle/>
                    <a:p>
                      <a:r>
                        <a:rPr kumimoji="1" lang="en-US" altLang="ja-JP" dirty="0" smtClean="0"/>
                        <a:t>*0.020</a:t>
                      </a:r>
                      <a:endParaRPr kumimoji="1" lang="ja-JP" altLang="en-US" dirty="0"/>
                    </a:p>
                  </a:txBody>
                  <a:tcPr/>
                </a:tc>
                <a:extLst>
                  <a:ext uri="{0D108BD9-81ED-4DB2-BD59-A6C34878D82A}">
                    <a16:rowId xmlns:a16="http://schemas.microsoft.com/office/drawing/2014/main" val="2846831896"/>
                  </a:ext>
                </a:extLst>
              </a:tr>
              <a:tr h="473782">
                <a:tc>
                  <a:txBody>
                    <a:bodyPr/>
                    <a:lstStyle/>
                    <a:p>
                      <a:r>
                        <a:rPr kumimoji="1" lang="ja-JP" altLang="en-US" dirty="0" smtClean="0"/>
                        <a:t>グループ</a:t>
                      </a:r>
                      <a:r>
                        <a:rPr kumimoji="1" lang="en-US" altLang="ja-JP" dirty="0" smtClean="0"/>
                        <a:t>D</a:t>
                      </a:r>
                      <a:endParaRPr kumimoji="1" lang="ja-JP" altLang="en-US" dirty="0"/>
                    </a:p>
                  </a:txBody>
                  <a:tcPr/>
                </a:tc>
                <a:tc>
                  <a:txBody>
                    <a:bodyPr/>
                    <a:lstStyle/>
                    <a:p>
                      <a:r>
                        <a:rPr kumimoji="1" lang="en-US" altLang="ja-JP" dirty="0" smtClean="0"/>
                        <a:t>6.22</a:t>
                      </a:r>
                      <a:endParaRPr kumimoji="1" lang="ja-JP" altLang="en-US" dirty="0"/>
                    </a:p>
                  </a:txBody>
                  <a:tcPr/>
                </a:tc>
                <a:tc>
                  <a:txBody>
                    <a:bodyPr/>
                    <a:lstStyle/>
                    <a:p>
                      <a:r>
                        <a:rPr kumimoji="1" lang="en-US" altLang="ja-JP" dirty="0" smtClean="0"/>
                        <a:t>6.61</a:t>
                      </a:r>
                      <a:endParaRPr kumimoji="1" lang="ja-JP" altLang="en-US" dirty="0"/>
                    </a:p>
                  </a:txBody>
                  <a:tcPr/>
                </a:tc>
                <a:tc>
                  <a:txBody>
                    <a:bodyPr/>
                    <a:lstStyle/>
                    <a:p>
                      <a:r>
                        <a:rPr kumimoji="1" lang="en-US" altLang="ja-JP" dirty="0" smtClean="0"/>
                        <a:t>*0.037</a:t>
                      </a:r>
                      <a:endParaRPr kumimoji="1" lang="ja-JP" altLang="en-US" dirty="0"/>
                    </a:p>
                  </a:txBody>
                  <a:tcPr/>
                </a:tc>
                <a:extLst>
                  <a:ext uri="{0D108BD9-81ED-4DB2-BD59-A6C34878D82A}">
                    <a16:rowId xmlns:a16="http://schemas.microsoft.com/office/drawing/2014/main" val="1853611516"/>
                  </a:ext>
                </a:extLst>
              </a:tr>
              <a:tr h="473782">
                <a:tc>
                  <a:txBody>
                    <a:bodyPr/>
                    <a:lstStyle/>
                    <a:p>
                      <a:r>
                        <a:rPr kumimoji="1" lang="ja-JP" altLang="en-US" dirty="0" smtClean="0"/>
                        <a:t>グループ</a:t>
                      </a:r>
                      <a:r>
                        <a:rPr kumimoji="1" lang="en-US" altLang="ja-JP" dirty="0" smtClean="0"/>
                        <a:t>E</a:t>
                      </a:r>
                      <a:endParaRPr kumimoji="1" lang="ja-JP" altLang="en-US" dirty="0"/>
                    </a:p>
                  </a:txBody>
                  <a:tcPr/>
                </a:tc>
                <a:tc>
                  <a:txBody>
                    <a:bodyPr/>
                    <a:lstStyle/>
                    <a:p>
                      <a:r>
                        <a:rPr kumimoji="1" lang="en-US" altLang="ja-JP" dirty="0" smtClean="0"/>
                        <a:t>6.18</a:t>
                      </a:r>
                      <a:endParaRPr kumimoji="1" lang="ja-JP" altLang="en-US" dirty="0"/>
                    </a:p>
                  </a:txBody>
                  <a:tcPr/>
                </a:tc>
                <a:tc>
                  <a:txBody>
                    <a:bodyPr/>
                    <a:lstStyle/>
                    <a:p>
                      <a:r>
                        <a:rPr kumimoji="1" lang="en-US" altLang="ja-JP" dirty="0" smtClean="0"/>
                        <a:t>6.19</a:t>
                      </a:r>
                      <a:endParaRPr kumimoji="1" lang="ja-JP" altLang="en-US" dirty="0"/>
                    </a:p>
                  </a:txBody>
                  <a:tcPr/>
                </a:tc>
                <a:tc>
                  <a:txBody>
                    <a:bodyPr/>
                    <a:lstStyle/>
                    <a:p>
                      <a:r>
                        <a:rPr kumimoji="1" lang="en-US" altLang="ja-JP" dirty="0" smtClean="0"/>
                        <a:t>0.81</a:t>
                      </a:r>
                      <a:endParaRPr kumimoji="1" lang="ja-JP" altLang="en-US" dirty="0"/>
                    </a:p>
                  </a:txBody>
                  <a:tcPr/>
                </a:tc>
                <a:extLst>
                  <a:ext uri="{0D108BD9-81ED-4DB2-BD59-A6C34878D82A}">
                    <a16:rowId xmlns:a16="http://schemas.microsoft.com/office/drawing/2014/main" val="3426467683"/>
                  </a:ext>
                </a:extLst>
              </a:tr>
              <a:tr h="473782">
                <a:tc>
                  <a:txBody>
                    <a:bodyPr/>
                    <a:lstStyle/>
                    <a:p>
                      <a:r>
                        <a:rPr kumimoji="1" lang="ja-JP" altLang="en-US" dirty="0" smtClean="0"/>
                        <a:t>グループ</a:t>
                      </a:r>
                      <a:r>
                        <a:rPr kumimoji="1" lang="en-US" altLang="ja-JP" dirty="0" smtClean="0"/>
                        <a:t>F</a:t>
                      </a:r>
                      <a:endParaRPr kumimoji="1" lang="ja-JP" altLang="en-US" dirty="0"/>
                    </a:p>
                  </a:txBody>
                  <a:tcPr/>
                </a:tc>
                <a:tc>
                  <a:txBody>
                    <a:bodyPr/>
                    <a:lstStyle/>
                    <a:p>
                      <a:r>
                        <a:rPr kumimoji="1" lang="en-US" altLang="ja-JP" dirty="0" smtClean="0"/>
                        <a:t>6.05</a:t>
                      </a:r>
                      <a:endParaRPr kumimoji="1" lang="ja-JP" altLang="en-US" dirty="0"/>
                    </a:p>
                  </a:txBody>
                  <a:tcPr/>
                </a:tc>
                <a:tc>
                  <a:txBody>
                    <a:bodyPr/>
                    <a:lstStyle/>
                    <a:p>
                      <a:r>
                        <a:rPr kumimoji="1" lang="en-US" altLang="ja-JP" dirty="0" smtClean="0"/>
                        <a:t>6.09</a:t>
                      </a:r>
                      <a:endParaRPr kumimoji="1" lang="ja-JP" altLang="en-US" dirty="0"/>
                    </a:p>
                  </a:txBody>
                  <a:tcPr/>
                </a:tc>
                <a:tc>
                  <a:txBody>
                    <a:bodyPr/>
                    <a:lstStyle/>
                    <a:p>
                      <a:r>
                        <a:rPr kumimoji="1" lang="en-US" altLang="ja-JP" dirty="0" smtClean="0"/>
                        <a:t>0.967</a:t>
                      </a:r>
                      <a:endParaRPr kumimoji="1" lang="ja-JP" altLang="en-US" dirty="0"/>
                    </a:p>
                  </a:txBody>
                  <a:tcPr/>
                </a:tc>
                <a:extLst>
                  <a:ext uri="{0D108BD9-81ED-4DB2-BD59-A6C34878D82A}">
                    <a16:rowId xmlns:a16="http://schemas.microsoft.com/office/drawing/2014/main" val="165900292"/>
                  </a:ext>
                </a:extLst>
              </a:tr>
            </a:tbl>
          </a:graphicData>
        </a:graphic>
      </p:graphicFrame>
      <p:sp>
        <p:nvSpPr>
          <p:cNvPr id="5" name="テキスト ボックス 4"/>
          <p:cNvSpPr txBox="1"/>
          <p:nvPr/>
        </p:nvSpPr>
        <p:spPr>
          <a:xfrm>
            <a:off x="9303212" y="5447164"/>
            <a:ext cx="1175008" cy="369332"/>
          </a:xfrm>
          <a:prstGeom prst="rect">
            <a:avLst/>
          </a:prstGeom>
          <a:noFill/>
        </p:spPr>
        <p:txBody>
          <a:bodyPr wrap="square" rtlCol="0">
            <a:spAutoFit/>
          </a:bodyPr>
          <a:lstStyle/>
          <a:p>
            <a:r>
              <a:rPr kumimoji="1" lang="en-US" altLang="ja-JP" dirty="0" smtClean="0"/>
              <a:t>*P&lt;0.05</a:t>
            </a:r>
            <a:endParaRPr kumimoji="1" lang="ja-JP" altLang="en-US" dirty="0"/>
          </a:p>
        </p:txBody>
      </p:sp>
      <p:sp>
        <p:nvSpPr>
          <p:cNvPr id="6" name="テキスト ボックス 5"/>
          <p:cNvSpPr txBox="1"/>
          <p:nvPr/>
        </p:nvSpPr>
        <p:spPr>
          <a:xfrm>
            <a:off x="1263362" y="5631830"/>
            <a:ext cx="10374956" cy="707886"/>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3</a:t>
            </a:r>
            <a:r>
              <a:rPr kumimoji="1" lang="ja-JP" altLang="en-US" sz="2000" dirty="0" smtClean="0">
                <a:latin typeface="メイリオ" panose="020B0604030504040204" pitchFamily="50" charset="-128"/>
                <a:ea typeface="メイリオ" panose="020B0604030504040204" pitchFamily="50" charset="-128"/>
              </a:rPr>
              <a:t>グループで軸交換後の平均値が高かった．</a:t>
            </a:r>
            <a:endParaRPr kumimoji="1" lang="en-US" altLang="ja-JP" sz="2000" dirty="0" smtClean="0">
              <a:latin typeface="メイリオ" panose="020B0604030504040204" pitchFamily="50" charset="-128"/>
              <a:ea typeface="メイリオ" panose="020B0604030504040204" pitchFamily="50" charset="-128"/>
            </a:endParaRPr>
          </a:p>
          <a:p>
            <a:r>
              <a:rPr kumimoji="1" lang="ja-JP" altLang="en-US" sz="2000" dirty="0" smtClean="0">
                <a:latin typeface="メイリオ" panose="020B0604030504040204" pitchFamily="50" charset="-128"/>
                <a:ea typeface="メイリオ" panose="020B0604030504040204" pitchFamily="50" charset="-128"/>
              </a:rPr>
              <a:t>グループ</a:t>
            </a:r>
            <a:r>
              <a:rPr kumimoji="1" lang="en-US" altLang="ja-JP" sz="2000" dirty="0" smtClean="0">
                <a:latin typeface="メイリオ" panose="020B0604030504040204" pitchFamily="50" charset="-128"/>
                <a:ea typeface="メイリオ" panose="020B0604030504040204" pitchFamily="50" charset="-128"/>
              </a:rPr>
              <a:t>C</a:t>
            </a:r>
            <a:r>
              <a:rPr kumimoji="1" lang="en-US" altLang="ja-JP" sz="2000" dirty="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p=0.02&lt;0.05)</a:t>
            </a:r>
            <a:r>
              <a:rPr kumimoji="1" lang="ja-JP" altLang="en-US" sz="2000" dirty="0" smtClean="0">
                <a:latin typeface="メイリオ" panose="020B0604030504040204" pitchFamily="50" charset="-128"/>
                <a:ea typeface="メイリオ" panose="020B0604030504040204" pitchFamily="50" charset="-128"/>
              </a:rPr>
              <a:t>で優位に低い，グループ</a:t>
            </a:r>
            <a:r>
              <a:rPr kumimoji="1" lang="en-US" altLang="ja-JP" sz="2000" dirty="0" smtClean="0">
                <a:latin typeface="メイリオ" panose="020B0604030504040204" pitchFamily="50" charset="-128"/>
                <a:ea typeface="メイリオ" panose="020B0604030504040204" pitchFamily="50" charset="-128"/>
              </a:rPr>
              <a:t>D</a:t>
            </a:r>
            <a:r>
              <a:rPr kumimoji="1" lang="en-US" altLang="ja-JP" sz="2000" dirty="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(p=0.037&lt;0.05)</a:t>
            </a:r>
            <a:r>
              <a:rPr kumimoji="1" lang="ja-JP" altLang="en-US" sz="2000" dirty="0" smtClean="0">
                <a:latin typeface="メイリオ" panose="020B0604030504040204" pitchFamily="50" charset="-128"/>
                <a:ea typeface="メイリオ" panose="020B0604030504040204" pitchFamily="50" charset="-128"/>
              </a:rPr>
              <a:t>で有意に高い</a:t>
            </a:r>
            <a:endParaRPr kumimoji="1" lang="ja-JP" altLang="en-US" sz="2000" dirty="0">
              <a:latin typeface="メイリオ" panose="020B0604030504040204" pitchFamily="50" charset="-128"/>
              <a:ea typeface="メイリオ" panose="020B0604030504040204" pitchFamily="50" charset="-128"/>
            </a:endParaRPr>
          </a:p>
        </p:txBody>
      </p:sp>
      <p:sp>
        <p:nvSpPr>
          <p:cNvPr id="7" name="楕円 6"/>
          <p:cNvSpPr/>
          <p:nvPr/>
        </p:nvSpPr>
        <p:spPr>
          <a:xfrm>
            <a:off x="8159261" y="3602332"/>
            <a:ext cx="934497" cy="3215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8159261" y="4108547"/>
            <a:ext cx="934497" cy="3215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AA00D4E1-CE58-41BD-994C-1D68F0108326}" type="slidenum">
              <a:rPr kumimoji="1" lang="ja-JP" altLang="en-US" smtClean="0"/>
              <a:t>26</a:t>
            </a:fld>
            <a:endParaRPr kumimoji="1" lang="ja-JP" altLang="en-US"/>
          </a:p>
        </p:txBody>
      </p:sp>
    </p:spTree>
    <p:extLst>
      <p:ext uri="{BB962C8B-B14F-4D97-AF65-F5344CB8AC3E}">
        <p14:creationId xmlns:p14="http://schemas.microsoft.com/office/powerpoint/2010/main" val="23427492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34946" y="965141"/>
            <a:ext cx="5438555" cy="770350"/>
          </a:xfrm>
        </p:spPr>
        <p:txBody>
          <a:bodyPr>
            <a:normAutofit/>
          </a:bodyPr>
          <a:lstStyle/>
          <a:p>
            <a:r>
              <a:rPr kumimoji="1" lang="ja-JP" altLang="en-US" sz="3200" dirty="0" smtClean="0"/>
              <a:t>主観的評価まとめ</a:t>
            </a:r>
            <a:endParaRPr kumimoji="1" lang="ja-JP" altLang="en-US" sz="3200" dirty="0"/>
          </a:p>
        </p:txBody>
      </p:sp>
      <p:sp>
        <p:nvSpPr>
          <p:cNvPr id="3" name="コンテンツ プレースホルダー 2"/>
          <p:cNvSpPr>
            <a:spLocks noGrp="1"/>
          </p:cNvSpPr>
          <p:nvPr>
            <p:ph idx="1"/>
          </p:nvPr>
        </p:nvSpPr>
        <p:spPr>
          <a:xfrm>
            <a:off x="1334946" y="2101232"/>
            <a:ext cx="9584514" cy="3777622"/>
          </a:xfrm>
        </p:spPr>
        <p:txBody>
          <a:bodyPr>
            <a:normAutofit/>
          </a:bodyPr>
          <a:lstStyle/>
          <a:p>
            <a:pPr marL="0" indent="0">
              <a:buNone/>
            </a:pPr>
            <a:endParaRPr kumimoji="1" lang="en-US" altLang="ja-JP" dirty="0" smtClean="0">
              <a:latin typeface="メイリオ" panose="020B0604030504040204" pitchFamily="50" charset="-128"/>
              <a:ea typeface="メイリオ" panose="020B0604030504040204" pitchFamily="50" charset="-128"/>
            </a:endParaRPr>
          </a:p>
          <a:p>
            <a:pPr marL="0" indent="0">
              <a:buNone/>
            </a:pPr>
            <a:r>
              <a:rPr kumimoji="1" lang="ja-JP" altLang="en-US" dirty="0" smtClean="0">
                <a:latin typeface="メイリオ" panose="020B0604030504040204" pitchFamily="50" charset="-128"/>
                <a:ea typeface="メイリオ" panose="020B0604030504040204" pitchFamily="50" charset="-128"/>
              </a:rPr>
              <a:t>・柔軟性指標で有意差（ｐ＝</a:t>
            </a:r>
            <a:r>
              <a:rPr lang="en-US" altLang="ja-JP" dirty="0" smtClean="0">
                <a:latin typeface="メイリオ" panose="020B0604030504040204" pitchFamily="50" charset="-128"/>
                <a:ea typeface="メイリオ" panose="020B0604030504040204" pitchFamily="50" charset="-128"/>
              </a:rPr>
              <a:t>0.0389 &lt; 0.05</a:t>
            </a:r>
            <a:r>
              <a:rPr lang="ja-JP" altLang="en-US" dirty="0" smtClean="0">
                <a:latin typeface="メイリオ" panose="020B0604030504040204" pitchFamily="50" charset="-128"/>
                <a:ea typeface="メイリオ" panose="020B0604030504040204" pitchFamily="50" charset="-128"/>
              </a:rPr>
              <a:t>）</a:t>
            </a:r>
            <a:endParaRPr kumimoji="1"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⇒多様な視点からアイデア発想できると示唆された</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・独自性，流暢性で</a:t>
            </a:r>
            <a:r>
              <a:rPr lang="ja-JP" altLang="en-US" dirty="0">
                <a:latin typeface="メイリオ" panose="020B0604030504040204" pitchFamily="50" charset="-128"/>
                <a:ea typeface="メイリオ" panose="020B0604030504040204" pitchFamily="50" charset="-128"/>
              </a:rPr>
              <a:t>課題</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⇒流暢性原因：</a:t>
            </a:r>
            <a:r>
              <a:rPr lang="ja-JP" altLang="ja-JP" dirty="0" smtClean="0">
                <a:latin typeface="メイリオ" panose="020B0604030504040204" pitchFamily="50" charset="-128"/>
                <a:ea typeface="メイリオ" panose="020B0604030504040204" pitchFamily="50" charset="-128"/>
              </a:rPr>
              <a:t>発散</a:t>
            </a:r>
            <a:r>
              <a:rPr lang="ja-JP" altLang="ja-JP" dirty="0">
                <a:latin typeface="メイリオ" panose="020B0604030504040204" pitchFamily="50" charset="-128"/>
                <a:ea typeface="メイリオ" panose="020B0604030504040204" pitchFamily="50" charset="-128"/>
              </a:rPr>
              <a:t>思考でアイデアを出し切る前に，軸交換フェーズ</a:t>
            </a:r>
            <a:r>
              <a:rPr lang="ja-JP" altLang="ja-JP" dirty="0" smtClean="0">
                <a:latin typeface="メイリオ" panose="020B0604030504040204" pitchFamily="50" charset="-128"/>
                <a:ea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rPr>
              <a:t>移った．</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⇒独自性原因：軸に縛られた．</a:t>
            </a: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27</a:t>
            </a:fld>
            <a:endParaRPr kumimoji="1" lang="ja-JP" altLang="en-US"/>
          </a:p>
        </p:txBody>
      </p:sp>
    </p:spTree>
    <p:extLst>
      <p:ext uri="{BB962C8B-B14F-4D97-AF65-F5344CB8AC3E}">
        <p14:creationId xmlns:p14="http://schemas.microsoft.com/office/powerpoint/2010/main" val="356368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21434" y="928909"/>
            <a:ext cx="4486486" cy="692856"/>
          </a:xfrm>
        </p:spPr>
        <p:txBody>
          <a:bodyPr>
            <a:normAutofit/>
          </a:bodyPr>
          <a:lstStyle/>
          <a:p>
            <a:r>
              <a:rPr kumimoji="1" lang="ja-JP" altLang="en-US" sz="3200" dirty="0" smtClean="0"/>
              <a:t>アイデアの質の評価</a:t>
            </a:r>
            <a:endParaRPr kumimoji="1" lang="ja-JP" altLang="en-US" sz="3200" dirty="0"/>
          </a:p>
        </p:txBody>
      </p:sp>
      <p:sp>
        <p:nvSpPr>
          <p:cNvPr id="3" name="コンテンツ プレースホルダー 2"/>
          <p:cNvSpPr>
            <a:spLocks noGrp="1"/>
          </p:cNvSpPr>
          <p:nvPr>
            <p:ph idx="1"/>
          </p:nvPr>
        </p:nvSpPr>
        <p:spPr>
          <a:xfrm>
            <a:off x="1181724" y="1937940"/>
            <a:ext cx="10512725" cy="4416725"/>
          </a:xfrm>
        </p:spPr>
        <p:txBody>
          <a:bodyPr>
            <a:normAutofit/>
          </a:bodyPr>
          <a:lstStyle/>
          <a:p>
            <a:pPr marL="0" indent="0">
              <a:buNone/>
            </a:pPr>
            <a:r>
              <a:rPr lang="ja-JP" altLang="en-US" dirty="0" smtClean="0"/>
              <a:t>・流暢性評価後のアイデア数について，</a:t>
            </a:r>
            <a:endParaRPr lang="en-US" altLang="ja-JP" dirty="0" smtClean="0"/>
          </a:p>
          <a:p>
            <a:pPr marL="0" indent="0">
              <a:buNone/>
            </a:pPr>
            <a:r>
              <a:rPr lang="ja-JP" altLang="en-US" dirty="0" smtClean="0"/>
              <a:t>第</a:t>
            </a:r>
            <a:r>
              <a:rPr lang="en-US" altLang="ja-JP" dirty="0" smtClean="0"/>
              <a:t>1</a:t>
            </a:r>
            <a:r>
              <a:rPr lang="ja-JP" altLang="en-US" dirty="0"/>
              <a:t>フェーズと第</a:t>
            </a:r>
            <a:r>
              <a:rPr lang="en-US" altLang="ja-JP" dirty="0"/>
              <a:t>3</a:t>
            </a:r>
            <a:r>
              <a:rPr lang="ja-JP" altLang="en-US" dirty="0"/>
              <a:t>フェーズのアイデア数</a:t>
            </a:r>
            <a:r>
              <a:rPr lang="ja-JP" altLang="en-US" dirty="0" smtClean="0"/>
              <a:t>は</a:t>
            </a:r>
            <a:r>
              <a:rPr lang="ja-JP" altLang="en-US" dirty="0"/>
              <a:t>，</a:t>
            </a:r>
            <a:r>
              <a:rPr lang="ja-JP" altLang="en-US" dirty="0" smtClean="0"/>
              <a:t>第</a:t>
            </a:r>
            <a:r>
              <a:rPr lang="en-US" altLang="ja-JP" dirty="0" smtClean="0"/>
              <a:t>3</a:t>
            </a:r>
            <a:r>
              <a:rPr lang="ja-JP" altLang="en-US" dirty="0"/>
              <a:t>フェーズの方がアイデア数のばらつきが小さい</a:t>
            </a:r>
            <a:endParaRPr lang="en-US" altLang="ja-JP" dirty="0"/>
          </a:p>
          <a:p>
            <a:pPr marL="0" indent="0">
              <a:buNone/>
            </a:pPr>
            <a:r>
              <a:rPr lang="ja-JP" altLang="en-US" dirty="0" smtClean="0"/>
              <a:t>⇒</a:t>
            </a:r>
            <a:r>
              <a:rPr lang="ja-JP" altLang="en-US" dirty="0"/>
              <a:t>考える視点が与えられるため，一定数のアイデアの創出が可能</a:t>
            </a:r>
            <a:endParaRPr lang="en-US" altLang="ja-JP" dirty="0"/>
          </a:p>
          <a:p>
            <a:pPr marL="0" indent="0">
              <a:buNone/>
            </a:pPr>
            <a:endParaRPr lang="en-US" altLang="ja-JP" dirty="0"/>
          </a:p>
          <a:p>
            <a:pPr marL="0" indent="0">
              <a:buNone/>
            </a:pPr>
            <a:r>
              <a:rPr lang="ja-JP" altLang="en-US" dirty="0" smtClean="0"/>
              <a:t>・グループごとに有意差（</a:t>
            </a:r>
            <a:r>
              <a:rPr lang="en-US" altLang="ja-JP" dirty="0" smtClean="0"/>
              <a:t>3</a:t>
            </a:r>
            <a:r>
              <a:rPr lang="ja-JP" altLang="en-US" dirty="0" smtClean="0"/>
              <a:t>グループ）</a:t>
            </a:r>
            <a:endParaRPr lang="en-US" altLang="ja-JP" dirty="0" smtClean="0"/>
          </a:p>
          <a:p>
            <a:pPr marL="0" indent="0">
              <a:buNone/>
            </a:pPr>
            <a:r>
              <a:rPr kumimoji="1" lang="en-US" altLang="ja-JP" dirty="0" smtClean="0"/>
              <a:t>C</a:t>
            </a:r>
            <a:r>
              <a:rPr lang="ja-JP" altLang="en-US" dirty="0" smtClean="0"/>
              <a:t>の実現可能性が極端に減少</a:t>
            </a:r>
            <a:r>
              <a:rPr kumimoji="1" lang="ja-JP" altLang="en-US" dirty="0" smtClean="0"/>
              <a:t>⇒軸とテーマの関連性が低い</a:t>
            </a:r>
            <a:r>
              <a:rPr lang="ja-JP" altLang="en-US" dirty="0" smtClean="0"/>
              <a:t>共通軸が創出</a:t>
            </a:r>
            <a:endParaRPr kumimoji="1" lang="en-US" altLang="ja-JP" dirty="0" smtClean="0"/>
          </a:p>
          <a:p>
            <a:pPr marL="0" indent="0">
              <a:buNone/>
            </a:pPr>
            <a:endParaRPr lang="en-US" altLang="ja-JP" dirty="0"/>
          </a:p>
          <a:p>
            <a:pPr marL="0" indent="0">
              <a:buNone/>
            </a:pPr>
            <a:r>
              <a:rPr lang="ja-JP" altLang="en-US" dirty="0" smtClean="0">
                <a:solidFill>
                  <a:schemeClr val="tx1"/>
                </a:solidFill>
              </a:rPr>
              <a:t>その他のグループにも有意差のある指標が見られた</a:t>
            </a:r>
            <a:endParaRPr lang="en-US" altLang="ja-JP" dirty="0" smtClean="0">
              <a:solidFill>
                <a:schemeClr val="tx1"/>
              </a:solidFill>
            </a:endParaRPr>
          </a:p>
          <a:p>
            <a:pPr marL="0" indent="0">
              <a:buNone/>
            </a:pPr>
            <a:r>
              <a:rPr lang="ja-JP" altLang="en-US" dirty="0"/>
              <a:t>⇒</a:t>
            </a:r>
            <a:r>
              <a:rPr lang="ja-JP" altLang="en-US" dirty="0" smtClean="0">
                <a:solidFill>
                  <a:srgbClr val="FF0000"/>
                </a:solidFill>
              </a:rPr>
              <a:t>第</a:t>
            </a:r>
            <a:r>
              <a:rPr lang="en-US" altLang="ja-JP" dirty="0" smtClean="0">
                <a:solidFill>
                  <a:srgbClr val="FF0000"/>
                </a:solidFill>
              </a:rPr>
              <a:t>2</a:t>
            </a:r>
            <a:r>
              <a:rPr lang="ja-JP" altLang="en-US" dirty="0" smtClean="0">
                <a:solidFill>
                  <a:srgbClr val="FF0000"/>
                </a:solidFill>
              </a:rPr>
              <a:t>フェーズで創出された軸が，第</a:t>
            </a:r>
            <a:r>
              <a:rPr lang="en-US" altLang="ja-JP" dirty="0" smtClean="0">
                <a:solidFill>
                  <a:srgbClr val="FF0000"/>
                </a:solidFill>
              </a:rPr>
              <a:t>3</a:t>
            </a:r>
            <a:r>
              <a:rPr lang="ja-JP" altLang="en-US" dirty="0" smtClean="0">
                <a:solidFill>
                  <a:srgbClr val="FF0000"/>
                </a:solidFill>
              </a:rPr>
              <a:t>フェーズで創出されたアイデアの質に影響</a:t>
            </a:r>
            <a:endParaRPr lang="en-US" altLang="ja-JP"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28</a:t>
            </a:fld>
            <a:endParaRPr kumimoji="1" lang="ja-JP" altLang="en-US"/>
          </a:p>
        </p:txBody>
      </p:sp>
    </p:spTree>
    <p:extLst>
      <p:ext uri="{BB962C8B-B14F-4D97-AF65-F5344CB8AC3E}">
        <p14:creationId xmlns:p14="http://schemas.microsoft.com/office/powerpoint/2010/main" val="3183620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08786" y="970344"/>
            <a:ext cx="2869916" cy="732503"/>
          </a:xfrm>
        </p:spPr>
        <p:txBody>
          <a:bodyPr>
            <a:normAutofit/>
          </a:bodyPr>
          <a:lstStyle/>
          <a:p>
            <a:r>
              <a:rPr lang="ja-JP" altLang="en-US" sz="3200" dirty="0">
                <a:latin typeface="メイリオ" panose="020B0604030504040204" pitchFamily="50" charset="-128"/>
                <a:ea typeface="メイリオ" panose="020B0604030504040204" pitchFamily="50" charset="-128"/>
              </a:rPr>
              <a:t>背景</a:t>
            </a:r>
            <a:endParaRPr kumimoji="1" lang="ja-JP" altLang="en-US" sz="3200"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1154083" y="1871748"/>
            <a:ext cx="10058400" cy="4480800"/>
          </a:xfrm>
        </p:spPr>
        <p:txBody>
          <a:bodyPr>
            <a:normAutofit lnSpcReduction="10000"/>
          </a:bodyPr>
          <a:lstStyle/>
          <a:p>
            <a:pPr marL="0" indent="0">
              <a:buNone/>
            </a:pPr>
            <a:r>
              <a:rPr kumimoji="1" lang="ja-JP" altLang="en-US" sz="2400" dirty="0" smtClean="0">
                <a:solidFill>
                  <a:srgbClr val="FF0000"/>
                </a:solidFill>
                <a:latin typeface="メイリオ" panose="020B0604030504040204" pitchFamily="50" charset="-128"/>
                <a:ea typeface="メイリオ" panose="020B0604030504040204" pitchFamily="50" charset="-128"/>
              </a:rPr>
              <a:t>イノベーションの重要性</a:t>
            </a:r>
            <a:r>
              <a:rPr kumimoji="1" lang="ja-JP" altLang="en-US" sz="2400" dirty="0" smtClean="0">
                <a:latin typeface="メイリオ" panose="020B0604030504040204" pitchFamily="50" charset="-128"/>
                <a:ea typeface="メイリオ" panose="020B0604030504040204" pitchFamily="50" charset="-128"/>
              </a:rPr>
              <a:t>が示唆</a:t>
            </a:r>
            <a:r>
              <a:rPr lang="ja-JP" altLang="en-US" sz="2400" dirty="0">
                <a:latin typeface="メイリオ" panose="020B0604030504040204" pitchFamily="50" charset="-128"/>
                <a:ea typeface="メイリオ" panose="020B0604030504040204" pitchFamily="50" charset="-128"/>
              </a:rPr>
              <a:t>．</a:t>
            </a:r>
            <a:endParaRPr kumimoji="1" lang="en-US" altLang="ja-JP" sz="2400" dirty="0" smtClean="0">
              <a:latin typeface="メイリオ" panose="020B0604030504040204" pitchFamily="50" charset="-128"/>
              <a:ea typeface="メイリオ" panose="020B0604030504040204" pitchFamily="50" charset="-128"/>
            </a:endParaRPr>
          </a:p>
          <a:p>
            <a:pPr marL="0" indent="0">
              <a:buNone/>
            </a:pPr>
            <a:r>
              <a:rPr lang="ja-JP" altLang="en-US" sz="2400" dirty="0">
                <a:latin typeface="メイリオ" panose="020B0604030504040204" pitchFamily="50" charset="-128"/>
                <a:ea typeface="メイリオ" panose="020B0604030504040204" pitchFamily="50" charset="-128"/>
              </a:rPr>
              <a:t>これまでとは全く違った新たな考え方、 仕組みを取り入れて</a:t>
            </a:r>
            <a:r>
              <a:rPr lang="ja-JP" altLang="en-US" sz="2400" dirty="0" smtClean="0">
                <a:latin typeface="メイリオ" panose="020B0604030504040204" pitchFamily="50" charset="-128"/>
                <a:ea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新た</a:t>
            </a:r>
            <a:r>
              <a:rPr lang="ja-JP" altLang="en-US" sz="2400" dirty="0">
                <a:latin typeface="メイリオ" panose="020B0604030504040204" pitchFamily="50" charset="-128"/>
                <a:ea typeface="メイリオ" panose="020B0604030504040204" pitchFamily="50" charset="-128"/>
              </a:rPr>
              <a:t>な価値を生み出し、社会的に大きな変化を起こす</a:t>
            </a:r>
            <a:r>
              <a:rPr lang="ja-JP" altLang="en-US" sz="2400" dirty="0" smtClean="0">
                <a:latin typeface="メイリオ" panose="020B0604030504040204" pitchFamily="50" charset="-128"/>
                <a:ea typeface="メイリオ" panose="020B0604030504040204" pitchFamily="50" charset="-128"/>
              </a:rPr>
              <a:t>ことが重要．</a:t>
            </a:r>
            <a:endParaRPr lang="en-US" altLang="ja-JP" sz="2400" dirty="0">
              <a:latin typeface="メイリオ" panose="020B0604030504040204" pitchFamily="50" charset="-128"/>
              <a:ea typeface="メイリオ" panose="020B0604030504040204" pitchFamily="50" charset="-128"/>
            </a:endParaRPr>
          </a:p>
          <a:p>
            <a:pPr marL="0" indent="0">
              <a:buNone/>
            </a:pPr>
            <a:endParaRPr lang="en-US" altLang="ja-JP" sz="2400" dirty="0" smtClean="0">
              <a:solidFill>
                <a:srgbClr val="FF0000"/>
              </a:solidFill>
              <a:latin typeface="メイリオ" panose="020B0604030504040204" pitchFamily="50" charset="-128"/>
              <a:ea typeface="メイリオ" panose="020B0604030504040204" pitchFamily="50" charset="-128"/>
            </a:endParaRPr>
          </a:p>
          <a:p>
            <a:pPr marL="0" indent="0">
              <a:buNone/>
            </a:pPr>
            <a:r>
              <a:rPr lang="ja-JP" altLang="ja-JP" sz="2400" dirty="0" smtClean="0">
                <a:solidFill>
                  <a:srgbClr val="FF0000"/>
                </a:solidFill>
                <a:latin typeface="メイリオ" panose="020B0604030504040204" pitchFamily="50" charset="-128"/>
                <a:ea typeface="メイリオ" panose="020B0604030504040204" pitchFamily="50" charset="-128"/>
              </a:rPr>
              <a:t>柔軟性</a:t>
            </a:r>
            <a:r>
              <a:rPr lang="ja-JP" altLang="ja-JP" sz="2400" dirty="0">
                <a:latin typeface="メイリオ" panose="020B0604030504040204" pitchFamily="50" charset="-128"/>
                <a:ea typeface="メイリオ" panose="020B0604030504040204" pitchFamily="50" charset="-128"/>
              </a:rPr>
              <a:t>の評価因子が，イノベーション活動において重要な</a:t>
            </a:r>
            <a:r>
              <a:rPr lang="ja-JP" altLang="ja-JP" sz="2400" dirty="0" smtClean="0">
                <a:latin typeface="メイリオ" panose="020B0604030504040204" pitchFamily="50" charset="-128"/>
                <a:ea typeface="メイリオ" panose="020B0604030504040204" pitchFamily="50" charset="-128"/>
              </a:rPr>
              <a:t>指標</a:t>
            </a:r>
            <a:r>
              <a:rPr lang="ja-JP" altLang="en-US" sz="2400" dirty="0" smtClean="0">
                <a:latin typeface="メイリオ" panose="020B0604030504040204" pitchFamily="50" charset="-128"/>
                <a:ea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柔軟性</a:t>
            </a:r>
            <a:r>
              <a:rPr lang="ja-JP" altLang="en-US" sz="2400" dirty="0">
                <a:latin typeface="メイリオ" panose="020B0604030504040204" pitchFamily="50" charset="-128"/>
                <a:ea typeface="メイリオ" panose="020B0604030504040204" pitchFamily="50" charset="-128"/>
              </a:rPr>
              <a:t>指標</a:t>
            </a:r>
            <a:r>
              <a:rPr lang="ja-JP" altLang="en-US" sz="2400" dirty="0" smtClean="0">
                <a:latin typeface="メイリオ" panose="020B0604030504040204" pitchFamily="50" charset="-128"/>
                <a:ea typeface="メイリオ" panose="020B0604030504040204" pitchFamily="50" charset="-128"/>
              </a:rPr>
              <a:t>とは，アイデアの広さと思考観点の多さ．</a:t>
            </a:r>
            <a:endParaRPr lang="en-US" altLang="ja-JP" sz="2400"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lgn="r">
              <a:buNone/>
            </a:pPr>
            <a:r>
              <a:rPr lang="ja-JP" altLang="ja-JP" sz="1100" dirty="0"/>
              <a:t>内閣府：基本的考え方―イノベーションでつくる日本の未来― 長期戦略指針「イノベーション２５」</a:t>
            </a:r>
            <a:r>
              <a:rPr lang="en-US" altLang="ja-JP" sz="1100" dirty="0"/>
              <a:t>pp1-7</a:t>
            </a:r>
            <a:endParaRPr lang="en-US" altLang="ja-JP" sz="1100" dirty="0">
              <a:latin typeface="メイリオ" panose="020B0604030504040204" pitchFamily="50" charset="-128"/>
            </a:endParaRPr>
          </a:p>
          <a:p>
            <a:pPr marL="0" indent="0" algn="r">
              <a:buNone/>
            </a:pPr>
            <a:r>
              <a:rPr lang="ja-JP" altLang="ja-JP" sz="1100" dirty="0"/>
              <a:t>櫻井敬三：イノベーションを実現する創造性因子とは何か，経営情報学会</a:t>
            </a:r>
            <a:r>
              <a:rPr lang="en-US" altLang="ja-JP" sz="1100" dirty="0"/>
              <a:t> 2013 </a:t>
            </a:r>
            <a:r>
              <a:rPr lang="ja-JP" altLang="ja-JP" sz="1100" dirty="0"/>
              <a:t>年春季全国研究発表大会</a:t>
            </a:r>
            <a:endParaRPr lang="en-US" altLang="ja-JP" sz="11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1B7C3A70-7959-4108-8255-C34EB9DE0D31}" type="slidenum">
              <a:rPr kumimoji="1" lang="ja-JP" altLang="en-US" smtClean="0"/>
              <a:t>2</a:t>
            </a:fld>
            <a:endParaRPr kumimoji="1" lang="ja-JP" altLang="en-US"/>
          </a:p>
        </p:txBody>
      </p:sp>
    </p:spTree>
    <p:extLst>
      <p:ext uri="{BB962C8B-B14F-4D97-AF65-F5344CB8AC3E}">
        <p14:creationId xmlns:p14="http://schemas.microsoft.com/office/powerpoint/2010/main" val="1252737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75960" y="831144"/>
            <a:ext cx="3836630" cy="719168"/>
          </a:xfrm>
        </p:spPr>
        <p:txBody>
          <a:bodyPr>
            <a:normAutofit/>
          </a:bodyPr>
          <a:lstStyle/>
          <a:p>
            <a:r>
              <a:rPr kumimoji="1" lang="ja-JP" altLang="en-US" sz="3200" dirty="0" smtClean="0"/>
              <a:t>全体評価</a:t>
            </a:r>
            <a:endParaRPr kumimoji="1" lang="ja-JP" altLang="en-US" sz="3200" dirty="0"/>
          </a:p>
        </p:txBody>
      </p:sp>
      <p:sp>
        <p:nvSpPr>
          <p:cNvPr id="3" name="コンテンツ プレースホルダー 2"/>
          <p:cNvSpPr>
            <a:spLocks noGrp="1"/>
          </p:cNvSpPr>
          <p:nvPr>
            <p:ph idx="1"/>
          </p:nvPr>
        </p:nvSpPr>
        <p:spPr>
          <a:xfrm>
            <a:off x="1230982" y="1918946"/>
            <a:ext cx="9073359" cy="4084563"/>
          </a:xfrm>
        </p:spPr>
        <p:txBody>
          <a:bodyPr>
            <a:normAutofit/>
          </a:bodyPr>
          <a:lstStyle/>
          <a:p>
            <a:r>
              <a:rPr kumimoji="1" lang="ja-JP" altLang="en-US" sz="2000" dirty="0" smtClean="0"/>
              <a:t>・仮説として立てた，</a:t>
            </a:r>
            <a:r>
              <a:rPr kumimoji="1" lang="ja-JP" altLang="en-US" sz="2000" dirty="0" smtClean="0">
                <a:solidFill>
                  <a:srgbClr val="FF0000"/>
                </a:solidFill>
              </a:rPr>
              <a:t>柔軟性指標</a:t>
            </a:r>
            <a:r>
              <a:rPr kumimoji="1" lang="ja-JP" altLang="en-US" sz="2000" dirty="0" smtClean="0"/>
              <a:t>に有意差</a:t>
            </a:r>
            <a:r>
              <a:rPr lang="ja-JP" altLang="en-US" sz="2000" dirty="0" smtClean="0"/>
              <a:t>が見られた．</a:t>
            </a:r>
            <a:endParaRPr lang="en-US" altLang="ja-JP" sz="2000" dirty="0" smtClean="0"/>
          </a:p>
          <a:p>
            <a:pPr marL="0" indent="0">
              <a:buNone/>
            </a:pPr>
            <a:r>
              <a:rPr lang="ja-JP" altLang="en-US" sz="2000" dirty="0" smtClean="0"/>
              <a:t>新規性指標では，平均値は高かったものの有意差は見られず．</a:t>
            </a:r>
            <a:endParaRPr lang="en-US" altLang="ja-JP" sz="2000" dirty="0" smtClean="0"/>
          </a:p>
          <a:p>
            <a:pPr marL="0" indent="0">
              <a:buNone/>
            </a:pPr>
            <a:endParaRPr lang="en-US" altLang="ja-JP" sz="2000" dirty="0" smtClean="0"/>
          </a:p>
          <a:p>
            <a:r>
              <a:rPr lang="ja-JP" altLang="en-US" sz="2000" dirty="0" smtClean="0"/>
              <a:t>・アイデアを</a:t>
            </a:r>
            <a:r>
              <a:rPr lang="ja-JP" altLang="en-US" sz="2000" dirty="0" smtClean="0">
                <a:solidFill>
                  <a:srgbClr val="FF0000"/>
                </a:solidFill>
              </a:rPr>
              <a:t>発散しきる時間に個人差</a:t>
            </a:r>
            <a:r>
              <a:rPr lang="ja-JP" altLang="en-US" sz="2000" dirty="0" smtClean="0"/>
              <a:t>があったことが，</a:t>
            </a:r>
            <a:endParaRPr lang="en-US" altLang="ja-JP" sz="2000" dirty="0" smtClean="0"/>
          </a:p>
          <a:p>
            <a:pPr marL="0" indent="0">
              <a:buNone/>
            </a:pPr>
            <a:r>
              <a:rPr lang="ja-JP" altLang="en-US" sz="2000" dirty="0" smtClean="0"/>
              <a:t>　流暢性指標の低下やアイデア発想の妨げる原因に．</a:t>
            </a:r>
            <a:endParaRPr lang="en-US" altLang="ja-JP" sz="2000" dirty="0" smtClean="0"/>
          </a:p>
          <a:p>
            <a:endParaRPr lang="en-US" altLang="ja-JP" sz="2000" dirty="0" smtClean="0"/>
          </a:p>
          <a:p>
            <a:r>
              <a:rPr lang="ja-JP" altLang="en-US" sz="2000" dirty="0" smtClean="0"/>
              <a:t>・創出された軸の</a:t>
            </a:r>
            <a:r>
              <a:rPr lang="en-US" altLang="ja-JP" sz="2000" dirty="0" smtClean="0">
                <a:solidFill>
                  <a:srgbClr val="FF0000"/>
                </a:solidFill>
              </a:rPr>
              <a:t>78</a:t>
            </a:r>
            <a:r>
              <a:rPr lang="ja-JP" altLang="en-US" sz="2000" dirty="0" smtClean="0">
                <a:solidFill>
                  <a:srgbClr val="FF0000"/>
                </a:solidFill>
              </a:rPr>
              <a:t>パーセントは重複しない</a:t>
            </a:r>
            <a:r>
              <a:rPr lang="ja-JP" altLang="en-US" sz="2000" dirty="0" smtClean="0"/>
              <a:t>ものであった．</a:t>
            </a:r>
            <a:endParaRPr lang="en-US" altLang="ja-JP" sz="2000" dirty="0" smtClean="0"/>
          </a:p>
          <a:p>
            <a:pPr marL="0" indent="0">
              <a:buNone/>
            </a:pPr>
            <a:endParaRPr lang="en-US" altLang="ja-JP" sz="2000" dirty="0" smtClean="0"/>
          </a:p>
          <a:p>
            <a:r>
              <a:rPr lang="ja-JP" altLang="en-US" sz="2000" dirty="0" smtClean="0"/>
              <a:t>・共通軸によって，第</a:t>
            </a:r>
            <a:r>
              <a:rPr lang="en-US" altLang="ja-JP" sz="2000" dirty="0" smtClean="0"/>
              <a:t>3</a:t>
            </a:r>
            <a:r>
              <a:rPr lang="ja-JP" altLang="en-US" sz="2000" dirty="0" smtClean="0"/>
              <a:t>フェーズのアイデアの質が変化する．</a:t>
            </a:r>
            <a:endParaRPr lang="en-US" altLang="ja-JP" sz="2000" dirty="0"/>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29</a:t>
            </a:fld>
            <a:endParaRPr kumimoji="1" lang="ja-JP" altLang="en-US"/>
          </a:p>
        </p:txBody>
      </p:sp>
    </p:spTree>
    <p:extLst>
      <p:ext uri="{BB962C8B-B14F-4D97-AF65-F5344CB8AC3E}">
        <p14:creationId xmlns:p14="http://schemas.microsoft.com/office/powerpoint/2010/main" val="22495402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8449" y="992171"/>
            <a:ext cx="8911687" cy="580376"/>
          </a:xfrm>
        </p:spPr>
        <p:txBody>
          <a:bodyPr>
            <a:normAutofit/>
          </a:bodyPr>
          <a:lstStyle/>
          <a:p>
            <a:r>
              <a:rPr kumimoji="1" lang="ja-JP" altLang="en-US" sz="3200" dirty="0" smtClean="0"/>
              <a:t>課題・展望</a:t>
            </a:r>
            <a:endParaRPr kumimoji="1" lang="ja-JP" altLang="en-US" sz="3200" dirty="0"/>
          </a:p>
        </p:txBody>
      </p:sp>
      <p:sp>
        <p:nvSpPr>
          <p:cNvPr id="3" name="コンテンツ プレースホルダー 2"/>
          <p:cNvSpPr>
            <a:spLocks noGrp="1"/>
          </p:cNvSpPr>
          <p:nvPr>
            <p:ph idx="1"/>
          </p:nvPr>
        </p:nvSpPr>
        <p:spPr>
          <a:xfrm>
            <a:off x="1542382" y="1863306"/>
            <a:ext cx="8915400" cy="4433977"/>
          </a:xfrm>
        </p:spPr>
        <p:txBody>
          <a:bodyPr>
            <a:normAutofit lnSpcReduction="10000"/>
          </a:bodyPr>
          <a:lstStyle/>
          <a:p>
            <a:r>
              <a:rPr lang="ja-JP" altLang="en-US" dirty="0" smtClean="0"/>
              <a:t>・</a:t>
            </a:r>
            <a:r>
              <a:rPr lang="ja-JP" altLang="ja-JP" dirty="0" smtClean="0"/>
              <a:t>発想者</a:t>
            </a:r>
            <a:r>
              <a:rPr lang="ja-JP" altLang="ja-JP" dirty="0"/>
              <a:t>ごとの時間を柔軟に</a:t>
            </a:r>
            <a:r>
              <a:rPr lang="ja-JP" altLang="ja-JP" dirty="0" smtClean="0"/>
              <a:t>変える</a:t>
            </a:r>
            <a:endParaRPr lang="en-US" altLang="ja-JP" dirty="0" smtClean="0"/>
          </a:p>
          <a:p>
            <a:pPr marL="0" indent="0">
              <a:buNone/>
            </a:pPr>
            <a:r>
              <a:rPr lang="ja-JP" altLang="ja-JP" dirty="0"/>
              <a:t>アイデアを発散する時間には</a:t>
            </a:r>
            <a:r>
              <a:rPr lang="ja-JP" altLang="ja-JP" dirty="0" smtClean="0"/>
              <a:t>個人差</a:t>
            </a:r>
            <a:endParaRPr lang="en-US" altLang="ja-JP" dirty="0" smtClean="0"/>
          </a:p>
          <a:p>
            <a:pPr marL="0" indent="0">
              <a:buNone/>
            </a:pPr>
            <a:r>
              <a:rPr lang="ja-JP" altLang="ja-JP" dirty="0">
                <a:solidFill>
                  <a:srgbClr val="FF0000"/>
                </a:solidFill>
              </a:rPr>
              <a:t>個人が自由な時間で各フェーズ</a:t>
            </a:r>
            <a:r>
              <a:rPr lang="ja-JP" altLang="ja-JP" dirty="0" smtClean="0">
                <a:solidFill>
                  <a:srgbClr val="FF0000"/>
                </a:solidFill>
              </a:rPr>
              <a:t>に</a:t>
            </a:r>
            <a:r>
              <a:rPr lang="ja-JP" altLang="en-US" dirty="0">
                <a:solidFill>
                  <a:srgbClr val="FF0000"/>
                </a:solidFill>
              </a:rPr>
              <a:t>移行</a:t>
            </a:r>
            <a:r>
              <a:rPr lang="ja-JP" altLang="en-US" dirty="0" smtClean="0">
                <a:solidFill>
                  <a:srgbClr val="FF0000"/>
                </a:solidFill>
              </a:rPr>
              <a:t>できる</a:t>
            </a:r>
            <a:r>
              <a:rPr lang="ja-JP" altLang="ja-JP" dirty="0" smtClean="0"/>
              <a:t>システム</a:t>
            </a:r>
            <a:r>
              <a:rPr lang="ja-JP" altLang="ja-JP" dirty="0"/>
              <a:t>を構築する</a:t>
            </a:r>
            <a:endParaRPr kumimoji="1" lang="en-US" altLang="ja-JP" dirty="0"/>
          </a:p>
          <a:p>
            <a:pPr marL="0" indent="0">
              <a:buNone/>
            </a:pPr>
            <a:endParaRPr kumimoji="1" lang="en-US" altLang="ja-JP" dirty="0"/>
          </a:p>
          <a:p>
            <a:pPr marL="0" indent="0">
              <a:buNone/>
            </a:pPr>
            <a:r>
              <a:rPr lang="ja-JP" altLang="en-US" dirty="0" smtClean="0"/>
              <a:t>・</a:t>
            </a:r>
            <a:r>
              <a:rPr lang="ja-JP" altLang="ja-JP" dirty="0" smtClean="0"/>
              <a:t>データベース</a:t>
            </a:r>
            <a:r>
              <a:rPr lang="ja-JP" altLang="ja-JP" dirty="0"/>
              <a:t>の</a:t>
            </a:r>
            <a:r>
              <a:rPr lang="ja-JP" altLang="ja-JP" dirty="0" smtClean="0"/>
              <a:t>構築</a:t>
            </a:r>
            <a:endParaRPr lang="en-US" altLang="ja-JP" dirty="0" smtClean="0"/>
          </a:p>
          <a:p>
            <a:pPr marL="0" indent="0">
              <a:buNone/>
            </a:pPr>
            <a:r>
              <a:rPr lang="ja-JP" altLang="en-US" dirty="0" smtClean="0"/>
              <a:t>これまで創出された軸をデータベースに保存．</a:t>
            </a:r>
            <a:endParaRPr lang="en-US" altLang="ja-JP" dirty="0" smtClean="0"/>
          </a:p>
          <a:p>
            <a:pPr marL="0" indent="0">
              <a:buNone/>
            </a:pPr>
            <a:r>
              <a:rPr lang="ja-JP" altLang="en-US" dirty="0"/>
              <a:t>実験</a:t>
            </a:r>
            <a:r>
              <a:rPr lang="ja-JP" altLang="en-US" dirty="0" smtClean="0"/>
              <a:t>で行った人数（</a:t>
            </a:r>
            <a:r>
              <a:rPr lang="en-US" altLang="ja-JP" dirty="0" smtClean="0"/>
              <a:t>4</a:t>
            </a:r>
            <a:r>
              <a:rPr lang="ja-JP" altLang="en-US" dirty="0" smtClean="0"/>
              <a:t>人）以上の視点からアイデアの発想が</a:t>
            </a:r>
            <a:r>
              <a:rPr lang="ja-JP" altLang="en-US" dirty="0"/>
              <a:t>可能</a:t>
            </a:r>
            <a:r>
              <a:rPr lang="ja-JP" altLang="en-US" dirty="0" smtClean="0"/>
              <a:t>に．</a:t>
            </a:r>
            <a:endParaRPr lang="en-US" altLang="ja-JP" dirty="0"/>
          </a:p>
          <a:p>
            <a:pPr marL="0" indent="0">
              <a:buNone/>
            </a:pPr>
            <a:r>
              <a:rPr lang="ja-JP" altLang="en-US" dirty="0" smtClean="0"/>
              <a:t>しかし</a:t>
            </a:r>
            <a:r>
              <a:rPr lang="ja-JP" altLang="en-US" dirty="0"/>
              <a:t>，</a:t>
            </a:r>
            <a:endParaRPr lang="en-US" altLang="ja-JP" dirty="0" smtClean="0"/>
          </a:p>
          <a:p>
            <a:pPr marL="0" indent="0">
              <a:buNone/>
            </a:pPr>
            <a:r>
              <a:rPr lang="ja-JP" altLang="ja-JP" dirty="0" smtClean="0"/>
              <a:t>共通軸</a:t>
            </a:r>
            <a:r>
              <a:rPr lang="ja-JP" altLang="ja-JP" dirty="0"/>
              <a:t>の数が増えてしまい，整理できない</a:t>
            </a:r>
            <a:r>
              <a:rPr lang="ja-JP" altLang="ja-JP" dirty="0" smtClean="0"/>
              <a:t>状況</a:t>
            </a:r>
            <a:r>
              <a:rPr lang="ja-JP" altLang="en-US" dirty="0" smtClean="0"/>
              <a:t>が懸念</a:t>
            </a:r>
            <a:endParaRPr lang="en-US" altLang="ja-JP" dirty="0"/>
          </a:p>
          <a:p>
            <a:pPr marL="0" indent="0">
              <a:buNone/>
            </a:pPr>
            <a:r>
              <a:rPr lang="ja-JP" altLang="en-US" dirty="0" smtClean="0"/>
              <a:t>⇒</a:t>
            </a:r>
            <a:r>
              <a:rPr lang="ja-JP" altLang="ja-JP" dirty="0" smtClean="0">
                <a:solidFill>
                  <a:srgbClr val="FF0000"/>
                </a:solidFill>
              </a:rPr>
              <a:t>共通軸</a:t>
            </a:r>
            <a:r>
              <a:rPr lang="ja-JP" altLang="ja-JP" dirty="0">
                <a:solidFill>
                  <a:srgbClr val="FF0000"/>
                </a:solidFill>
              </a:rPr>
              <a:t>同士のアナロジーや包含関係を整理</a:t>
            </a:r>
            <a:r>
              <a:rPr lang="ja-JP" altLang="ja-JP" dirty="0"/>
              <a:t>し，共通軸のカテゴライズ</a:t>
            </a:r>
            <a:endParaRPr kumimoji="1" lang="ja-JP" altLang="en-US" dirty="0"/>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30</a:t>
            </a:fld>
            <a:endParaRPr kumimoji="1" lang="ja-JP" altLang="en-US"/>
          </a:p>
        </p:txBody>
      </p:sp>
    </p:spTree>
    <p:extLst>
      <p:ext uri="{BB962C8B-B14F-4D97-AF65-F5344CB8AC3E}">
        <p14:creationId xmlns:p14="http://schemas.microsoft.com/office/powerpoint/2010/main" val="20960465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7610" y="828243"/>
            <a:ext cx="2373358" cy="843963"/>
          </a:xfrm>
        </p:spPr>
        <p:txBody>
          <a:bodyPr>
            <a:normAutofit/>
          </a:bodyPr>
          <a:lstStyle/>
          <a:p>
            <a:r>
              <a:rPr kumimoji="1" lang="ja-JP" altLang="en-US" sz="3200" dirty="0" smtClean="0"/>
              <a:t>参考文献</a:t>
            </a:r>
            <a:endParaRPr kumimoji="1" lang="ja-JP" altLang="en-US" sz="3200" dirty="0"/>
          </a:p>
        </p:txBody>
      </p:sp>
      <p:sp>
        <p:nvSpPr>
          <p:cNvPr id="3" name="コンテンツ プレースホルダー 2"/>
          <p:cNvSpPr>
            <a:spLocks noGrp="1"/>
          </p:cNvSpPr>
          <p:nvPr>
            <p:ph idx="1"/>
          </p:nvPr>
        </p:nvSpPr>
        <p:spPr>
          <a:xfrm>
            <a:off x="1020470" y="1874807"/>
            <a:ext cx="10724117" cy="4718939"/>
          </a:xfrm>
        </p:spPr>
        <p:txBody>
          <a:bodyPr>
            <a:normAutofit fontScale="70000" lnSpcReduction="20000"/>
          </a:bodyPr>
          <a:lstStyle/>
          <a:p>
            <a:r>
              <a:rPr lang="en-US" altLang="ja-JP" dirty="0"/>
              <a:t>[1]</a:t>
            </a:r>
            <a:r>
              <a:rPr lang="ja-JP" altLang="ja-JP" dirty="0"/>
              <a:t>内閣府：基本的考え方―イノベーションでつくる日本の未来― 長期戦略指針「イノベーション２５」</a:t>
            </a:r>
            <a:r>
              <a:rPr lang="en-US" altLang="ja-JP" dirty="0"/>
              <a:t>pp1-7</a:t>
            </a:r>
            <a:endParaRPr lang="ja-JP" altLang="ja-JP" dirty="0"/>
          </a:p>
          <a:p>
            <a:r>
              <a:rPr lang="en-US" altLang="ja-JP" dirty="0"/>
              <a:t>[2]</a:t>
            </a:r>
            <a:r>
              <a:rPr lang="ja-JP" altLang="ja-JP" dirty="0"/>
              <a:t>近藤健次</a:t>
            </a:r>
            <a:r>
              <a:rPr lang="en-US" altLang="ja-JP" dirty="0"/>
              <a:t>,</a:t>
            </a:r>
            <a:r>
              <a:rPr lang="ja-JP" altLang="ja-JP" dirty="0"/>
              <a:t>永井由佳里：グループワークの創造性についての考察</a:t>
            </a:r>
            <a:r>
              <a:rPr lang="en-US" altLang="ja-JP" dirty="0"/>
              <a:t>, </a:t>
            </a:r>
            <a:r>
              <a:rPr lang="ja-JP" altLang="ja-JP" dirty="0"/>
              <a:t>日本認知科学会</a:t>
            </a:r>
            <a:r>
              <a:rPr lang="en-US" altLang="ja-JP" dirty="0"/>
              <a:t>(</a:t>
            </a:r>
            <a:r>
              <a:rPr lang="ja-JP" altLang="ja-JP" dirty="0"/>
              <a:t>第</a:t>
            </a:r>
            <a:r>
              <a:rPr lang="en-US" altLang="ja-JP" dirty="0"/>
              <a:t> 32 </a:t>
            </a:r>
            <a:r>
              <a:rPr lang="ja-JP" altLang="ja-JP" dirty="0"/>
              <a:t>回</a:t>
            </a:r>
            <a:r>
              <a:rPr lang="en-US" altLang="ja-JP" dirty="0"/>
              <a:t>)</a:t>
            </a:r>
            <a:r>
              <a:rPr lang="ja-JP" altLang="ja-JP" dirty="0"/>
              <a:t>論文集</a:t>
            </a:r>
            <a:r>
              <a:rPr lang="en-US" altLang="ja-JP" dirty="0"/>
              <a:t>,pp877-884. (2015</a:t>
            </a:r>
            <a:r>
              <a:rPr lang="en-US" altLang="ja-JP" dirty="0" smtClean="0"/>
              <a:t>)</a:t>
            </a:r>
          </a:p>
          <a:p>
            <a:r>
              <a:rPr lang="en-US" altLang="ja-JP" dirty="0" smtClean="0"/>
              <a:t>[3]</a:t>
            </a:r>
            <a:r>
              <a:rPr lang="ja-JP" altLang="ja-JP" dirty="0"/>
              <a:t>大西陣，鈴木宏昭：類似から見た心，共立出版　</a:t>
            </a:r>
          </a:p>
          <a:p>
            <a:r>
              <a:rPr lang="en-US" altLang="ja-JP" dirty="0" smtClean="0"/>
              <a:t>[4]Markman,A.B</a:t>
            </a:r>
            <a:r>
              <a:rPr lang="en-US" altLang="ja-JP" dirty="0"/>
              <a:t>.&amp;</a:t>
            </a:r>
            <a:r>
              <a:rPr lang="en-US" altLang="ja-JP" dirty="0" err="1"/>
              <a:t>Gentner,D</a:t>
            </a:r>
            <a:r>
              <a:rPr lang="en-US" altLang="ja-JP" dirty="0"/>
              <a:t>.(1993a).</a:t>
            </a:r>
            <a:r>
              <a:rPr lang="ja-JP" altLang="ja-JP" dirty="0"/>
              <a:t>：</a:t>
            </a:r>
            <a:r>
              <a:rPr lang="en-US" altLang="ja-JP" dirty="0"/>
              <a:t>Splitting</a:t>
            </a:r>
            <a:r>
              <a:rPr lang="ja-JP" altLang="ja-JP" dirty="0"/>
              <a:t>　</a:t>
            </a:r>
            <a:r>
              <a:rPr lang="en-US" altLang="ja-JP" dirty="0"/>
              <a:t>the </a:t>
            </a:r>
            <a:r>
              <a:rPr lang="en-US" altLang="ja-JP" dirty="0" err="1"/>
              <a:t>deferences</a:t>
            </a:r>
            <a:r>
              <a:rPr lang="en-US" altLang="ja-JP" dirty="0"/>
              <a:t>: A structural alignment view of similarity. Journal of Memory and Language, 32, 517-535</a:t>
            </a:r>
            <a:endParaRPr lang="ja-JP" altLang="ja-JP" dirty="0"/>
          </a:p>
          <a:p>
            <a:r>
              <a:rPr lang="en-US" altLang="ja-JP" dirty="0" smtClean="0"/>
              <a:t>[5]Respects </a:t>
            </a:r>
            <a:r>
              <a:rPr lang="en-US" altLang="ja-JP" dirty="0"/>
              <a:t>for similarity  </a:t>
            </a:r>
            <a:r>
              <a:rPr lang="en-US" altLang="ja-JP" dirty="0" err="1"/>
              <a:t>Medin,Goldstone</a:t>
            </a:r>
            <a:r>
              <a:rPr lang="en-US" altLang="ja-JP" dirty="0"/>
              <a:t>,</a:t>
            </a:r>
            <a:r>
              <a:rPr lang="ja-JP" altLang="ja-JP" dirty="0"/>
              <a:t>＆</a:t>
            </a:r>
            <a:r>
              <a:rPr lang="en-US" altLang="ja-JP" dirty="0"/>
              <a:t>Gentner,1993 </a:t>
            </a:r>
            <a:r>
              <a:rPr lang="en-US" altLang="ja-JP" dirty="0" err="1"/>
              <a:t>Psycological</a:t>
            </a:r>
            <a:r>
              <a:rPr lang="en-US" altLang="ja-JP" dirty="0"/>
              <a:t> Review, 85, </a:t>
            </a:r>
            <a:r>
              <a:rPr lang="en-US" altLang="ja-JP" dirty="0" smtClean="0"/>
              <a:t>207-238</a:t>
            </a:r>
          </a:p>
          <a:p>
            <a:r>
              <a:rPr lang="en-US" altLang="ja-JP" dirty="0" smtClean="0"/>
              <a:t>[6]</a:t>
            </a:r>
            <a:r>
              <a:rPr lang="ja-JP" altLang="ja-JP" dirty="0"/>
              <a:t>高橋誠：新編　創造力辞典，日科技連出版社，</a:t>
            </a:r>
            <a:r>
              <a:rPr lang="en-US" altLang="ja-JP" dirty="0"/>
              <a:t>(2002)</a:t>
            </a:r>
            <a:endParaRPr lang="ja-JP" altLang="ja-JP" dirty="0"/>
          </a:p>
          <a:p>
            <a:r>
              <a:rPr lang="en-US" altLang="ja-JP" dirty="0" smtClean="0"/>
              <a:t>[7]</a:t>
            </a:r>
            <a:r>
              <a:rPr lang="ja-JP" altLang="ja-JP" dirty="0"/>
              <a:t>今泉友之，白坂成功，保井俊之，前野隆司：親和図と</a:t>
            </a:r>
            <a:r>
              <a:rPr lang="en-US" altLang="ja-JP" dirty="0"/>
              <a:t> 2 </a:t>
            </a:r>
            <a:r>
              <a:rPr lang="ja-JP" altLang="ja-JP" dirty="0"/>
              <a:t>軸図を用いた構造シフト発想法の主観的評価，日本創造学会論文誌，</a:t>
            </a:r>
            <a:r>
              <a:rPr lang="en-US" altLang="ja-JP" dirty="0"/>
              <a:t>Vol.17, pp92-111(2014).</a:t>
            </a:r>
            <a:endParaRPr lang="ja-JP" altLang="ja-JP" dirty="0"/>
          </a:p>
          <a:p>
            <a:r>
              <a:rPr lang="en-US" altLang="ja-JP" dirty="0" smtClean="0"/>
              <a:t>[</a:t>
            </a:r>
            <a:r>
              <a:rPr lang="en-US" altLang="ja-JP" dirty="0"/>
              <a:t>8</a:t>
            </a:r>
            <a:r>
              <a:rPr lang="en-US" altLang="ja-JP" dirty="0" smtClean="0"/>
              <a:t>]Ronald </a:t>
            </a:r>
            <a:r>
              <a:rPr lang="en-US" altLang="ja-JP" dirty="0" err="1"/>
              <a:t>A.Finke</a:t>
            </a:r>
            <a:r>
              <a:rPr lang="en-US" altLang="ja-JP" dirty="0"/>
              <a:t>, Thomas </a:t>
            </a:r>
            <a:r>
              <a:rPr lang="en-US" altLang="ja-JP" dirty="0" err="1"/>
              <a:t>B.Ward</a:t>
            </a:r>
            <a:r>
              <a:rPr lang="en-US" altLang="ja-JP" dirty="0"/>
              <a:t>, Steven </a:t>
            </a:r>
            <a:r>
              <a:rPr lang="en-US" altLang="ja-JP" dirty="0" err="1"/>
              <a:t>M.Smith</a:t>
            </a:r>
            <a:r>
              <a:rPr lang="en-US" altLang="ja-JP" dirty="0"/>
              <a:t>,</a:t>
            </a:r>
            <a:r>
              <a:rPr lang="ja-JP" altLang="ja-JP" dirty="0"/>
              <a:t>小橋康章（訳）</a:t>
            </a:r>
            <a:r>
              <a:rPr lang="en-US" altLang="ja-JP" dirty="0"/>
              <a:t>:</a:t>
            </a:r>
            <a:r>
              <a:rPr lang="ja-JP" altLang="ja-JP" dirty="0"/>
              <a:t>創造的認知</a:t>
            </a:r>
            <a:r>
              <a:rPr lang="en-US" altLang="ja-JP" dirty="0"/>
              <a:t>,</a:t>
            </a:r>
            <a:r>
              <a:rPr lang="ja-JP" altLang="ja-JP" dirty="0"/>
              <a:t>森北出版</a:t>
            </a:r>
            <a:r>
              <a:rPr lang="en-US" altLang="ja-JP" dirty="0"/>
              <a:t>(1999</a:t>
            </a:r>
            <a:r>
              <a:rPr lang="en-US" altLang="ja-JP" dirty="0" smtClean="0"/>
              <a:t>)</a:t>
            </a:r>
            <a:endParaRPr lang="ja-JP" altLang="ja-JP" dirty="0"/>
          </a:p>
          <a:p>
            <a:r>
              <a:rPr lang="en-US" altLang="ja-JP" dirty="0" smtClean="0"/>
              <a:t>[9]</a:t>
            </a:r>
            <a:r>
              <a:rPr lang="ja-JP" altLang="ja-JP" dirty="0" smtClean="0"/>
              <a:t>池田</a:t>
            </a:r>
            <a:r>
              <a:rPr lang="ja-JP" altLang="ja-JP" dirty="0"/>
              <a:t>和浩</a:t>
            </a:r>
            <a:r>
              <a:rPr lang="en-US" altLang="ja-JP" dirty="0"/>
              <a:t>,</a:t>
            </a:r>
            <a:r>
              <a:rPr lang="ja-JP" altLang="ja-JP" dirty="0"/>
              <a:t>澤邉裕子</a:t>
            </a:r>
            <a:r>
              <a:rPr lang="en-US" altLang="ja-JP" dirty="0"/>
              <a:t>,</a:t>
            </a:r>
            <a:r>
              <a:rPr lang="ja-JP" altLang="ja-JP" dirty="0"/>
              <a:t>安井朱美</a:t>
            </a:r>
            <a:r>
              <a:rPr lang="en-US" altLang="ja-JP" dirty="0"/>
              <a:t>,</a:t>
            </a:r>
            <a:r>
              <a:rPr lang="ja-JP" altLang="ja-JP" dirty="0"/>
              <a:t>西浦和樹：カードゲームを用いたブレインストーミング法による心理的ストレス低減効果の検証</a:t>
            </a:r>
          </a:p>
          <a:p>
            <a:r>
              <a:rPr lang="en-US" altLang="ja-JP" dirty="0" smtClean="0"/>
              <a:t>[10]</a:t>
            </a:r>
            <a:r>
              <a:rPr lang="ja-JP" altLang="ja-JP" dirty="0"/>
              <a:t>栗芝正臣</a:t>
            </a:r>
            <a:r>
              <a:rPr lang="en-US" altLang="ja-JP" dirty="0"/>
              <a:t>,</a:t>
            </a:r>
            <a:r>
              <a:rPr lang="ja-JP" altLang="ja-JP" dirty="0"/>
              <a:t>中村友保，大沼夏帆，小池智尋，齋藤尭史，佐宗美来，志賀誠</a:t>
            </a:r>
            <a:r>
              <a:rPr lang="en-US" altLang="ja-JP" dirty="0"/>
              <a:t>,</a:t>
            </a:r>
            <a:r>
              <a:rPr lang="ja-JP" altLang="ja-JP" dirty="0"/>
              <a:t>成毛 美帆，西嶋寿世，横山瑛軌，横山達也：アイデアとユーザシナリオを共創するための支援ツールの開発</a:t>
            </a:r>
          </a:p>
          <a:p>
            <a:r>
              <a:rPr lang="en-US" altLang="ja-JP" dirty="0" smtClean="0"/>
              <a:t>[11]Bone </a:t>
            </a:r>
            <a:r>
              <a:rPr lang="en-US" altLang="ja-JP" dirty="0"/>
              <a:t>Marrow Transplantation 2013: 48,452-458</a:t>
            </a:r>
            <a:endParaRPr lang="ja-JP" altLang="ja-JP" dirty="0"/>
          </a:p>
          <a:p>
            <a:r>
              <a:rPr lang="en-US" altLang="ja-JP" dirty="0" smtClean="0"/>
              <a:t>[12]</a:t>
            </a:r>
            <a:r>
              <a:rPr lang="ja-JP" altLang="ja-JP" dirty="0"/>
              <a:t>櫻井敬三：イノベーションを実現する創造性因子とは何か，経営情報学会</a:t>
            </a:r>
            <a:r>
              <a:rPr lang="en-US" altLang="ja-JP" dirty="0"/>
              <a:t> 2013 </a:t>
            </a:r>
            <a:r>
              <a:rPr lang="ja-JP" altLang="ja-JP" dirty="0"/>
              <a:t>年春季全国研究発表大会</a:t>
            </a:r>
          </a:p>
          <a:p>
            <a:endParaRPr kumimoji="1" lang="ja-JP" altLang="en-US" dirty="0"/>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31</a:t>
            </a:fld>
            <a:endParaRPr kumimoji="1" lang="ja-JP" altLang="en-US"/>
          </a:p>
        </p:txBody>
      </p:sp>
    </p:spTree>
    <p:extLst>
      <p:ext uri="{BB962C8B-B14F-4D97-AF65-F5344CB8AC3E}">
        <p14:creationId xmlns:p14="http://schemas.microsoft.com/office/powerpoint/2010/main" val="29449510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0499" y="957832"/>
            <a:ext cx="2411979" cy="687855"/>
          </a:xfrm>
        </p:spPr>
        <p:txBody>
          <a:bodyPr>
            <a:normAutofit/>
          </a:bodyPr>
          <a:lstStyle/>
          <a:p>
            <a:r>
              <a:rPr kumimoji="1" lang="ja-JP" altLang="en-US" sz="3200" dirty="0" smtClean="0"/>
              <a:t>参加学会</a:t>
            </a:r>
            <a:endParaRPr kumimoji="1" lang="ja-JP" altLang="en-US" sz="3200" dirty="0"/>
          </a:p>
        </p:txBody>
      </p:sp>
      <p:sp>
        <p:nvSpPr>
          <p:cNvPr id="3" name="コンテンツ プレースホルダー 2"/>
          <p:cNvSpPr>
            <a:spLocks noGrp="1"/>
          </p:cNvSpPr>
          <p:nvPr>
            <p:ph idx="1"/>
          </p:nvPr>
        </p:nvSpPr>
        <p:spPr>
          <a:xfrm>
            <a:off x="1290499" y="2225614"/>
            <a:ext cx="8915400" cy="3349885"/>
          </a:xfrm>
        </p:spPr>
        <p:txBody>
          <a:bodyPr/>
          <a:lstStyle/>
          <a:p>
            <a:r>
              <a:rPr kumimoji="1" lang="ja-JP" altLang="en-US" dirty="0" smtClean="0"/>
              <a:t>・日本創造学会　</a:t>
            </a:r>
            <a:r>
              <a:rPr kumimoji="1" lang="en-US" altLang="ja-JP" dirty="0" smtClean="0"/>
              <a:t>2018</a:t>
            </a:r>
            <a:r>
              <a:rPr kumimoji="1" lang="ja-JP" altLang="en-US" dirty="0" smtClean="0"/>
              <a:t>年</a:t>
            </a:r>
            <a:r>
              <a:rPr kumimoji="1" lang="en-US" altLang="ja-JP" dirty="0" smtClean="0"/>
              <a:t>9</a:t>
            </a:r>
            <a:r>
              <a:rPr kumimoji="1" lang="ja-JP" altLang="en-US" dirty="0" smtClean="0"/>
              <a:t>月</a:t>
            </a:r>
            <a:r>
              <a:rPr kumimoji="1" lang="en-US" altLang="ja-JP" dirty="0" smtClean="0"/>
              <a:t>12</a:t>
            </a:r>
            <a:r>
              <a:rPr kumimoji="1" lang="ja-JP" altLang="en-US" dirty="0" smtClean="0"/>
              <a:t>日</a:t>
            </a:r>
            <a:endParaRPr kumimoji="1" lang="en-US" altLang="ja-JP" dirty="0" smtClean="0"/>
          </a:p>
          <a:p>
            <a:pPr marL="0" indent="0">
              <a:buNone/>
            </a:pPr>
            <a:r>
              <a:rPr lang="ja-JP" altLang="ja-JP" dirty="0">
                <a:latin typeface="メイリオ" panose="020B0604030504040204" pitchFamily="50" charset="-128"/>
              </a:rPr>
              <a:t>軸（対象間の特徴のマッチする部分</a:t>
            </a:r>
            <a:r>
              <a:rPr lang="ja-JP" altLang="ja-JP" dirty="0" smtClean="0">
                <a:latin typeface="メイリオ" panose="020B0604030504040204" pitchFamily="50" charset="-128"/>
              </a:rPr>
              <a:t>）交換</a:t>
            </a:r>
            <a:r>
              <a:rPr lang="ja-JP" altLang="ja-JP" dirty="0">
                <a:latin typeface="メイリオ" panose="020B0604030504040204" pitchFamily="50" charset="-128"/>
              </a:rPr>
              <a:t>によるグループアイデア創造</a:t>
            </a:r>
            <a:endParaRPr kumimoji="1" lang="en-US" altLang="ja-JP" dirty="0" smtClean="0"/>
          </a:p>
          <a:p>
            <a:endParaRPr lang="en-US" altLang="ja-JP" dirty="0"/>
          </a:p>
          <a:p>
            <a:r>
              <a:rPr kumimoji="1" lang="ja-JP" altLang="en-US" dirty="0" smtClean="0"/>
              <a:t>・デザイン学会　</a:t>
            </a:r>
            <a:r>
              <a:rPr kumimoji="1" lang="en-US" altLang="ja-JP" dirty="0" smtClean="0"/>
              <a:t>2019</a:t>
            </a:r>
            <a:r>
              <a:rPr kumimoji="1" lang="ja-JP" altLang="en-US" dirty="0" smtClean="0"/>
              <a:t>年</a:t>
            </a:r>
            <a:r>
              <a:rPr kumimoji="1" lang="en-US" altLang="ja-JP" dirty="0" smtClean="0"/>
              <a:t>3</a:t>
            </a:r>
            <a:r>
              <a:rPr kumimoji="1" lang="ja-JP" altLang="en-US" dirty="0" smtClean="0"/>
              <a:t>月</a:t>
            </a:r>
            <a:r>
              <a:rPr kumimoji="1" lang="en-US" altLang="ja-JP" dirty="0" smtClean="0"/>
              <a:t>10</a:t>
            </a:r>
            <a:r>
              <a:rPr kumimoji="1" lang="ja-JP" altLang="en-US" dirty="0" smtClean="0"/>
              <a:t>日（発表予定）</a:t>
            </a:r>
            <a:endParaRPr kumimoji="1" lang="en-US" altLang="ja-JP" dirty="0" smtClean="0"/>
          </a:p>
          <a:p>
            <a:pPr marL="0" indent="0">
              <a:buNone/>
            </a:pPr>
            <a:r>
              <a:rPr lang="ja-JP" altLang="en-US" dirty="0" smtClean="0"/>
              <a:t>共通軸</a:t>
            </a:r>
            <a:r>
              <a:rPr lang="ja-JP" altLang="en-US" dirty="0"/>
              <a:t>交換</a:t>
            </a:r>
            <a:r>
              <a:rPr lang="ja-JP" altLang="en-US" dirty="0" smtClean="0"/>
              <a:t>によるグループアイデア発想</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32</a:t>
            </a:fld>
            <a:endParaRPr kumimoji="1" lang="ja-JP" altLang="en-US"/>
          </a:p>
        </p:txBody>
      </p:sp>
    </p:spTree>
    <p:extLst>
      <p:ext uri="{BB962C8B-B14F-4D97-AF65-F5344CB8AC3E}">
        <p14:creationId xmlns:p14="http://schemas.microsoft.com/office/powerpoint/2010/main" val="375745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615716" y="3061253"/>
            <a:ext cx="7124631" cy="817218"/>
          </a:xfrm>
        </p:spPr>
        <p:txBody>
          <a:bodyPr>
            <a:normAutofit/>
          </a:bodyPr>
          <a:lstStyle/>
          <a:p>
            <a:pPr marL="0" indent="0">
              <a:buNone/>
            </a:pPr>
            <a:r>
              <a:rPr lang="ja-JP" altLang="en-US" sz="3600" dirty="0" smtClean="0"/>
              <a:t>ご清聴ありがとうございました．</a:t>
            </a:r>
            <a:endParaRPr kumimoji="1" lang="ja-JP" altLang="en-US" sz="3600" dirty="0"/>
          </a:p>
        </p:txBody>
      </p:sp>
      <p:sp>
        <p:nvSpPr>
          <p:cNvPr id="2" name="スライド番号プレースホルダー 1"/>
          <p:cNvSpPr>
            <a:spLocks noGrp="1"/>
          </p:cNvSpPr>
          <p:nvPr>
            <p:ph type="sldNum" sz="quarter" idx="12"/>
          </p:nvPr>
        </p:nvSpPr>
        <p:spPr/>
        <p:txBody>
          <a:bodyPr/>
          <a:lstStyle/>
          <a:p>
            <a:fld id="{AA00D4E1-CE58-41BD-994C-1D68F0108326}" type="slidenum">
              <a:rPr kumimoji="1" lang="ja-JP" altLang="en-US" smtClean="0"/>
              <a:t>33</a:t>
            </a:fld>
            <a:endParaRPr kumimoji="1" lang="ja-JP" altLang="en-US"/>
          </a:p>
        </p:txBody>
      </p:sp>
    </p:spTree>
    <p:extLst>
      <p:ext uri="{BB962C8B-B14F-4D97-AF65-F5344CB8AC3E}">
        <p14:creationId xmlns:p14="http://schemas.microsoft.com/office/powerpoint/2010/main" val="11462412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60540" y="943155"/>
            <a:ext cx="2474056" cy="603850"/>
          </a:xfrm>
        </p:spPr>
        <p:txBody>
          <a:bodyPr>
            <a:normAutofit/>
          </a:bodyPr>
          <a:lstStyle/>
          <a:p>
            <a:r>
              <a:rPr kumimoji="1" lang="ja-JP" altLang="en-US" sz="3200" dirty="0" smtClean="0"/>
              <a:t>目次</a:t>
            </a:r>
            <a:endParaRPr kumimoji="1" lang="ja-JP" altLang="en-US" sz="3200" dirty="0"/>
          </a:p>
        </p:txBody>
      </p:sp>
      <p:sp>
        <p:nvSpPr>
          <p:cNvPr id="3" name="コンテンツ プレースホルダー 2"/>
          <p:cNvSpPr>
            <a:spLocks noGrp="1"/>
          </p:cNvSpPr>
          <p:nvPr>
            <p:ph idx="1"/>
          </p:nvPr>
        </p:nvSpPr>
        <p:spPr/>
        <p:txBody>
          <a:bodyPr/>
          <a:lstStyle/>
          <a:p>
            <a:r>
              <a:rPr kumimoji="1" lang="ja-JP" altLang="en-US" dirty="0" smtClean="0"/>
              <a:t>共通軸が何なのかを定義しておくとわかりやすい</a:t>
            </a:r>
            <a:endParaRPr lang="en-US" altLang="ja-JP" dirty="0"/>
          </a:p>
          <a:p>
            <a:r>
              <a:rPr lang="ja-JP" altLang="en-US" dirty="0"/>
              <a:t>コマドリ</a:t>
            </a:r>
            <a:r>
              <a:rPr lang="ja-JP" altLang="en-US" dirty="0" smtClean="0"/>
              <a:t>とかわかりやすいから入れる</a:t>
            </a:r>
            <a:endParaRPr lang="en-US" altLang="ja-JP" dirty="0" smtClean="0"/>
          </a:p>
          <a:p>
            <a:endParaRPr kumimoji="1" lang="en-US" altLang="ja-JP" dirty="0"/>
          </a:p>
          <a:p>
            <a:r>
              <a:rPr lang="ja-JP" altLang="en-US" dirty="0" smtClean="0"/>
              <a:t>なぜ１と３フェーズで比較したのか</a:t>
            </a:r>
            <a:endParaRPr lang="en-US" altLang="ja-JP" dirty="0" smtClean="0"/>
          </a:p>
          <a:p>
            <a:r>
              <a:rPr kumimoji="1" lang="ja-JP" altLang="en-US" dirty="0" smtClean="0"/>
              <a:t>軸交換がアイデア創出に影響を与えたかどうかを確かめるため，</a:t>
            </a:r>
            <a:endParaRPr kumimoji="1" lang="en-US" altLang="ja-JP" dirty="0" smtClean="0"/>
          </a:p>
          <a:p>
            <a:endParaRPr lang="en-US" altLang="ja-JP" dirty="0"/>
          </a:p>
          <a:p>
            <a:pPr marL="0" indent="0">
              <a:buNone/>
            </a:pPr>
            <a:r>
              <a:rPr kumimoji="1" lang="ja-JP" altLang="en-US" dirty="0" smtClean="0"/>
              <a:t>他の類比発想法との違い</a:t>
            </a:r>
            <a:endParaRPr kumimoji="1" lang="en-US" altLang="ja-JP" dirty="0" smtClean="0"/>
          </a:p>
          <a:p>
            <a:pPr marL="0" indent="0">
              <a:buNone/>
            </a:pPr>
            <a:r>
              <a:rPr lang="ja-JP" altLang="en-US" dirty="0" smtClean="0"/>
              <a:t>アナロジー（類似性）の捉え方を，対象の共通点とした．（新規性でもある）</a:t>
            </a:r>
            <a:endParaRPr lang="en-US" altLang="ja-JP" dirty="0" smtClean="0"/>
          </a:p>
          <a:p>
            <a:pPr marL="0" indent="0">
              <a:buNone/>
            </a:pPr>
            <a:r>
              <a:rPr lang="ja-JP" altLang="en-US" dirty="0"/>
              <a:t>手法</a:t>
            </a:r>
            <a:r>
              <a:rPr lang="ja-JP" altLang="en-US" dirty="0" smtClean="0"/>
              <a:t>の簡略化</a:t>
            </a:r>
            <a:endParaRPr lang="en-US" altLang="ja-JP" dirty="0"/>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34</a:t>
            </a:fld>
            <a:endParaRPr kumimoji="1" lang="ja-JP" altLang="en-US"/>
          </a:p>
        </p:txBody>
      </p:sp>
    </p:spTree>
    <p:extLst>
      <p:ext uri="{BB962C8B-B14F-4D97-AF65-F5344CB8AC3E}">
        <p14:creationId xmlns:p14="http://schemas.microsoft.com/office/powerpoint/2010/main" val="28433655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なんで</a:t>
            </a:r>
            <a:r>
              <a:rPr lang="ja-JP" altLang="en-US" dirty="0"/>
              <a:t>こ</a:t>
            </a:r>
            <a:r>
              <a:rPr kumimoji="1" lang="ja-JP" altLang="en-US" dirty="0" smtClean="0"/>
              <a:t>のテーマ</a:t>
            </a:r>
            <a:endParaRPr kumimoji="1" lang="en-US" altLang="ja-JP" dirty="0" smtClean="0"/>
          </a:p>
          <a:p>
            <a:r>
              <a:rPr lang="ja-JP" altLang="en-US" dirty="0"/>
              <a:t>テーマ</a:t>
            </a:r>
            <a:r>
              <a:rPr lang="ja-JP" altLang="en-US" dirty="0" smtClean="0"/>
              <a:t>に類似性を持たせるため．</a:t>
            </a:r>
            <a:endParaRPr lang="en-US" altLang="ja-JP" dirty="0" smtClean="0"/>
          </a:p>
          <a:p>
            <a:r>
              <a:rPr lang="ja-JP" altLang="en-US" dirty="0" smtClean="0"/>
              <a:t>先行研究に多かった．</a:t>
            </a:r>
            <a:endParaRPr kumimoji="1" lang="en-US" altLang="ja-JP" dirty="0" smtClean="0"/>
          </a:p>
          <a:p>
            <a:pPr marL="0" indent="0">
              <a:buNone/>
            </a:pPr>
            <a:endParaRPr lang="en-US" altLang="ja-JP" dirty="0"/>
          </a:p>
          <a:p>
            <a:r>
              <a:rPr kumimoji="1" lang="ja-JP" altLang="en-US" dirty="0" smtClean="0"/>
              <a:t>被験者を選んだ理由　</a:t>
            </a:r>
            <a:endParaRPr lang="en-US" altLang="ja-JP" dirty="0"/>
          </a:p>
          <a:p>
            <a:r>
              <a:rPr kumimoji="1" lang="ja-JP" altLang="en-US" dirty="0" smtClean="0"/>
              <a:t>ランダム性を持たせるため，メールで募集および他の領域の学生にも参加してもらった．</a:t>
            </a:r>
            <a:endParaRPr kumimoji="1" lang="en-US" altLang="ja-JP" dirty="0" smtClean="0"/>
          </a:p>
          <a:p>
            <a:endParaRPr lang="en-US" altLang="ja-JP" dirty="0"/>
          </a:p>
          <a:p>
            <a:pPr marL="0" indent="0">
              <a:buNone/>
            </a:pPr>
            <a:r>
              <a:rPr lang="ja-JP" altLang="en-US" dirty="0" smtClean="0"/>
              <a:t>主観的</a:t>
            </a:r>
            <a:r>
              <a:rPr lang="ja-JP" altLang="en-US" dirty="0"/>
              <a:t>評価</a:t>
            </a:r>
            <a:r>
              <a:rPr lang="ja-JP" altLang="en-US" dirty="0" smtClean="0"/>
              <a:t>の理由</a:t>
            </a:r>
            <a:endParaRPr lang="en-US" altLang="ja-JP" dirty="0" smtClean="0"/>
          </a:p>
          <a:p>
            <a:pPr marL="0" indent="0">
              <a:buNone/>
            </a:pP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35</a:t>
            </a:fld>
            <a:endParaRPr kumimoji="1" lang="ja-JP" altLang="en-US"/>
          </a:p>
        </p:txBody>
      </p:sp>
    </p:spTree>
    <p:extLst>
      <p:ext uri="{BB962C8B-B14F-4D97-AF65-F5344CB8AC3E}">
        <p14:creationId xmlns:p14="http://schemas.microsoft.com/office/powerpoint/2010/main" val="35819139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91310" y="865650"/>
            <a:ext cx="5630924" cy="767618"/>
          </a:xfrm>
        </p:spPr>
        <p:txBody>
          <a:bodyPr>
            <a:normAutofit fontScale="90000"/>
          </a:bodyPr>
          <a:lstStyle/>
          <a:p>
            <a:r>
              <a:rPr lang="ja-JP" altLang="en-US" dirty="0" smtClean="0"/>
              <a:t>創出されたアイデア数</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55509" y="1960203"/>
            <a:ext cx="5999280" cy="2630077"/>
          </a:xfrm>
        </p:spPr>
      </p:pic>
      <p:sp>
        <p:nvSpPr>
          <p:cNvPr id="6" name="テキスト ボックス 5"/>
          <p:cNvSpPr txBox="1"/>
          <p:nvPr/>
        </p:nvSpPr>
        <p:spPr>
          <a:xfrm>
            <a:off x="2646648" y="5385480"/>
            <a:ext cx="6604032" cy="830997"/>
          </a:xfrm>
          <a:prstGeom prst="rect">
            <a:avLst/>
          </a:prstGeom>
          <a:noFill/>
        </p:spPr>
        <p:txBody>
          <a:bodyPr wrap="square" rtlCol="0">
            <a:spAutoFit/>
          </a:bodyPr>
          <a:lstStyle/>
          <a:p>
            <a:r>
              <a:rPr kumimoji="1" lang="ja-JP" altLang="en-US" sz="2400" dirty="0" smtClean="0">
                <a:latin typeface="+mn-ea"/>
              </a:rPr>
              <a:t>提案法の方が，アイデア数のばらつきが小さい</a:t>
            </a:r>
            <a:endParaRPr kumimoji="1" lang="en-US" altLang="ja-JP" sz="2400" dirty="0" smtClean="0">
              <a:latin typeface="+mn-ea"/>
            </a:endParaRPr>
          </a:p>
          <a:p>
            <a:r>
              <a:rPr kumimoji="1" lang="ja-JP" altLang="en-US" sz="2400" dirty="0" smtClean="0">
                <a:latin typeface="+mn-ea"/>
              </a:rPr>
              <a:t>⇒ある程度考える視点が与えられた</a:t>
            </a:r>
            <a:endParaRPr kumimoji="1" lang="en-US" altLang="ja-JP" sz="2400" dirty="0" smtClean="0">
              <a:latin typeface="+mn-ea"/>
            </a:endParaRPr>
          </a:p>
        </p:txBody>
      </p:sp>
      <p:sp>
        <p:nvSpPr>
          <p:cNvPr id="3" name="テキスト ボックス 2"/>
          <p:cNvSpPr txBox="1"/>
          <p:nvPr/>
        </p:nvSpPr>
        <p:spPr>
          <a:xfrm>
            <a:off x="2855509" y="4645484"/>
            <a:ext cx="6186309" cy="369332"/>
          </a:xfrm>
          <a:prstGeom prst="rect">
            <a:avLst/>
          </a:prstGeom>
          <a:noFill/>
        </p:spPr>
        <p:txBody>
          <a:bodyPr wrap="none" rtlCol="0">
            <a:spAutoFit/>
          </a:bodyPr>
          <a:lstStyle/>
          <a:p>
            <a:r>
              <a:rPr kumimoji="1" lang="ja-JP" altLang="en-US" dirty="0"/>
              <a:t>電子</a:t>
            </a:r>
            <a:r>
              <a:rPr kumimoji="1" lang="ja-JP" altLang="en-US" dirty="0" smtClean="0"/>
              <a:t>ブレインストーミングと共通軸交換のアイデア数比較</a:t>
            </a:r>
            <a:endParaRPr kumimoji="1" lang="ja-JP" altLang="en-US" dirty="0"/>
          </a:p>
        </p:txBody>
      </p:sp>
      <p:sp>
        <p:nvSpPr>
          <p:cNvPr id="5" name="スライド番号プレースホルダー 4"/>
          <p:cNvSpPr>
            <a:spLocks noGrp="1"/>
          </p:cNvSpPr>
          <p:nvPr>
            <p:ph type="sldNum" sz="quarter" idx="12"/>
          </p:nvPr>
        </p:nvSpPr>
        <p:spPr/>
        <p:txBody>
          <a:bodyPr/>
          <a:lstStyle/>
          <a:p>
            <a:fld id="{AA00D4E1-CE58-41BD-994C-1D68F0108326}" type="slidenum">
              <a:rPr kumimoji="1" lang="ja-JP" altLang="en-US" smtClean="0"/>
              <a:t>36</a:t>
            </a:fld>
            <a:endParaRPr kumimoji="1" lang="ja-JP" altLang="en-US"/>
          </a:p>
        </p:txBody>
      </p:sp>
    </p:spTree>
    <p:extLst>
      <p:ext uri="{BB962C8B-B14F-4D97-AF65-F5344CB8AC3E}">
        <p14:creationId xmlns:p14="http://schemas.microsoft.com/office/powerpoint/2010/main" val="24851282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7061615" cy="793210"/>
          </a:xfrm>
        </p:spPr>
        <p:txBody>
          <a:bodyPr/>
          <a:lstStyle/>
          <a:p>
            <a:r>
              <a:rPr lang="ja-JP" altLang="en-US" dirty="0" smtClean="0"/>
              <a:t>アイデア数の結果まとめ</a:t>
            </a:r>
            <a:endParaRPr kumimoji="1" lang="ja-JP" altLang="en-US" dirty="0"/>
          </a:p>
        </p:txBody>
      </p:sp>
      <p:sp>
        <p:nvSpPr>
          <p:cNvPr id="3" name="コンテンツ プレースホルダー 2"/>
          <p:cNvSpPr>
            <a:spLocks noGrp="1"/>
          </p:cNvSpPr>
          <p:nvPr>
            <p:ph idx="1"/>
          </p:nvPr>
        </p:nvSpPr>
        <p:spPr>
          <a:xfrm>
            <a:off x="1766826" y="2122098"/>
            <a:ext cx="9737785" cy="3777622"/>
          </a:xfrm>
        </p:spPr>
        <p:txBody>
          <a:bodyPr>
            <a:normAutofit/>
          </a:bodyPr>
          <a:lstStyle/>
          <a:p>
            <a:pPr marL="0" indent="0">
              <a:buNone/>
            </a:pPr>
            <a:r>
              <a:rPr lang="ja-JP" altLang="en-US" sz="2400" dirty="0" smtClean="0"/>
              <a:t>・創出されたアイデア数及び流暢性評価後のアイデア数は，</a:t>
            </a:r>
            <a:endParaRPr lang="en-US" altLang="ja-JP" sz="2400" dirty="0" smtClean="0"/>
          </a:p>
          <a:p>
            <a:pPr marL="0" indent="0">
              <a:buNone/>
            </a:pPr>
            <a:r>
              <a:rPr lang="ja-JP" altLang="en-US" sz="2400" dirty="0" smtClean="0"/>
              <a:t>電子ブレインストーミングの方が多かった．</a:t>
            </a:r>
            <a:endParaRPr lang="en-US" altLang="ja-JP" sz="2400" dirty="0" smtClean="0"/>
          </a:p>
          <a:p>
            <a:pPr marL="0" indent="0">
              <a:buNone/>
            </a:pPr>
            <a:r>
              <a:rPr lang="ja-JP" altLang="en-US" sz="2400" dirty="0" smtClean="0"/>
              <a:t>⇒ただ単に</a:t>
            </a:r>
            <a:r>
              <a:rPr lang="ja-JP" altLang="en-US" sz="2400" dirty="0" smtClean="0">
                <a:solidFill>
                  <a:srgbClr val="FF0000"/>
                </a:solidFill>
              </a:rPr>
              <a:t>発散時間が長い</a:t>
            </a:r>
            <a:r>
              <a:rPr lang="ja-JP" altLang="en-US" sz="2400" dirty="0" smtClean="0"/>
              <a:t>から</a:t>
            </a:r>
            <a:endParaRPr lang="en-US" altLang="ja-JP" sz="2400" dirty="0" smtClean="0"/>
          </a:p>
          <a:p>
            <a:pPr marL="0" indent="0">
              <a:buNone/>
            </a:pPr>
            <a:endParaRPr kumimoji="1" lang="en-US" altLang="ja-JP" sz="2400" dirty="0" smtClean="0"/>
          </a:p>
          <a:p>
            <a:pPr marL="0" indent="0">
              <a:buNone/>
            </a:pPr>
            <a:r>
              <a:rPr lang="ja-JP" altLang="en-US" sz="2400" dirty="0" smtClean="0"/>
              <a:t>・第</a:t>
            </a:r>
            <a:r>
              <a:rPr lang="en-US" altLang="ja-JP" sz="2400" dirty="0" smtClean="0"/>
              <a:t>1</a:t>
            </a:r>
            <a:r>
              <a:rPr lang="ja-JP" altLang="en-US" sz="2400" dirty="0" smtClean="0"/>
              <a:t>フェーズと第</a:t>
            </a:r>
            <a:r>
              <a:rPr lang="en-US" altLang="ja-JP" sz="2400" dirty="0" smtClean="0"/>
              <a:t>3</a:t>
            </a:r>
            <a:r>
              <a:rPr lang="ja-JP" altLang="en-US" sz="2400" dirty="0" smtClean="0"/>
              <a:t>フェーズのアイデア数は，</a:t>
            </a:r>
            <a:endParaRPr lang="en-US" altLang="ja-JP" sz="2400" dirty="0" smtClean="0"/>
          </a:p>
          <a:p>
            <a:pPr marL="0" indent="0">
              <a:buNone/>
            </a:pPr>
            <a:r>
              <a:rPr lang="ja-JP" altLang="en-US" sz="2400" dirty="0"/>
              <a:t>　</a:t>
            </a:r>
            <a:r>
              <a:rPr lang="ja-JP" altLang="en-US" sz="2400" dirty="0" smtClean="0"/>
              <a:t>第</a:t>
            </a:r>
            <a:r>
              <a:rPr lang="en-US" altLang="ja-JP" sz="2400" dirty="0" smtClean="0"/>
              <a:t>3</a:t>
            </a:r>
            <a:r>
              <a:rPr lang="ja-JP" altLang="en-US" sz="2400" dirty="0" smtClean="0"/>
              <a:t>フェーズの方がアイデア数のばらつきが小さい</a:t>
            </a:r>
            <a:endParaRPr lang="en-US" altLang="ja-JP" sz="2400" dirty="0" smtClean="0"/>
          </a:p>
          <a:p>
            <a:pPr marL="0" indent="0">
              <a:buNone/>
            </a:pPr>
            <a:r>
              <a:rPr kumimoji="1" lang="ja-JP" altLang="en-US" sz="2400" dirty="0" smtClean="0"/>
              <a:t>⇒考える視点が与えられるため，一定数のアイデアの創出が可能</a:t>
            </a:r>
            <a:endParaRPr kumimoji="1" lang="en-US" altLang="ja-JP" sz="2400" dirty="0" smtClean="0"/>
          </a:p>
          <a:p>
            <a:pPr marL="0" indent="0">
              <a:buNone/>
            </a:pPr>
            <a:endParaRPr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37</a:t>
            </a:fld>
            <a:endParaRPr kumimoji="1" lang="ja-JP" altLang="en-US"/>
          </a:p>
        </p:txBody>
      </p:sp>
    </p:spTree>
    <p:extLst>
      <p:ext uri="{BB962C8B-B14F-4D97-AF65-F5344CB8AC3E}">
        <p14:creationId xmlns:p14="http://schemas.microsoft.com/office/powerpoint/2010/main" val="907079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39551" y="1227959"/>
            <a:ext cx="7061615" cy="793210"/>
          </a:xfrm>
        </p:spPr>
        <p:txBody>
          <a:bodyPr/>
          <a:lstStyle/>
          <a:p>
            <a:r>
              <a:rPr lang="ja-JP" altLang="en-US" dirty="0" smtClean="0"/>
              <a:t>アイデア数の結果まとめ</a:t>
            </a:r>
            <a:endParaRPr kumimoji="1" lang="ja-JP" altLang="en-US" dirty="0"/>
          </a:p>
        </p:txBody>
      </p:sp>
      <p:sp>
        <p:nvSpPr>
          <p:cNvPr id="3" name="コンテンツ プレースホルダー 2"/>
          <p:cNvSpPr>
            <a:spLocks noGrp="1"/>
          </p:cNvSpPr>
          <p:nvPr>
            <p:ph idx="1"/>
          </p:nvPr>
        </p:nvSpPr>
        <p:spPr>
          <a:xfrm>
            <a:off x="1766826" y="2122098"/>
            <a:ext cx="9737785" cy="3777622"/>
          </a:xfrm>
        </p:spPr>
        <p:txBody>
          <a:bodyPr>
            <a:normAutofit/>
          </a:bodyPr>
          <a:lstStyle/>
          <a:p>
            <a:pPr marL="0" indent="0">
              <a:buNone/>
            </a:pPr>
            <a:endParaRPr kumimoji="1" lang="en-US" altLang="ja-JP" sz="2400" dirty="0" smtClean="0"/>
          </a:p>
          <a:p>
            <a:pPr marL="0" indent="0">
              <a:buNone/>
            </a:pPr>
            <a:endParaRPr kumimoji="1" lang="en-US" altLang="ja-JP" sz="2400" dirty="0" smtClean="0"/>
          </a:p>
          <a:p>
            <a:pPr marL="0" indent="0">
              <a:buNone/>
            </a:pPr>
            <a:r>
              <a:rPr lang="ja-JP" altLang="en-US" sz="2400" dirty="0" smtClean="0"/>
              <a:t>・第</a:t>
            </a:r>
            <a:r>
              <a:rPr lang="en-US" altLang="ja-JP" sz="2400" dirty="0" smtClean="0"/>
              <a:t>1</a:t>
            </a:r>
            <a:r>
              <a:rPr lang="ja-JP" altLang="en-US" sz="2400" dirty="0" smtClean="0"/>
              <a:t>フェーズと第</a:t>
            </a:r>
            <a:r>
              <a:rPr lang="en-US" altLang="ja-JP" sz="2400" dirty="0" smtClean="0"/>
              <a:t>3</a:t>
            </a:r>
            <a:r>
              <a:rPr lang="ja-JP" altLang="en-US" sz="2400" dirty="0" smtClean="0"/>
              <a:t>フェーズのアイデア数は，</a:t>
            </a:r>
            <a:endParaRPr lang="en-US" altLang="ja-JP" sz="2400" dirty="0" smtClean="0"/>
          </a:p>
          <a:p>
            <a:pPr marL="0" indent="0">
              <a:buNone/>
            </a:pPr>
            <a:r>
              <a:rPr lang="ja-JP" altLang="en-US" sz="2400" dirty="0"/>
              <a:t>　</a:t>
            </a:r>
            <a:r>
              <a:rPr lang="ja-JP" altLang="en-US" sz="2400" dirty="0" smtClean="0"/>
              <a:t>第</a:t>
            </a:r>
            <a:r>
              <a:rPr lang="en-US" altLang="ja-JP" sz="2400" dirty="0" smtClean="0"/>
              <a:t>3</a:t>
            </a:r>
            <a:r>
              <a:rPr lang="ja-JP" altLang="en-US" sz="2400" dirty="0" smtClean="0"/>
              <a:t>フェーズの方がアイデア数のばらつきが小さい</a:t>
            </a:r>
            <a:endParaRPr lang="en-US" altLang="ja-JP" sz="2400" dirty="0" smtClean="0"/>
          </a:p>
          <a:p>
            <a:pPr marL="0" indent="0">
              <a:buNone/>
            </a:pPr>
            <a:r>
              <a:rPr kumimoji="1" lang="ja-JP" altLang="en-US" sz="2400" dirty="0" smtClean="0"/>
              <a:t>⇒考える視点が与えられるため，一定数のアイデアの創出が可能</a:t>
            </a:r>
            <a:endParaRPr kumimoji="1" lang="en-US" altLang="ja-JP" sz="2400" dirty="0" smtClean="0"/>
          </a:p>
          <a:p>
            <a:pPr marL="0" indent="0">
              <a:buNone/>
            </a:pPr>
            <a:endParaRPr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38</a:t>
            </a:fld>
            <a:endParaRPr kumimoji="1" lang="ja-JP" altLang="en-US"/>
          </a:p>
        </p:txBody>
      </p:sp>
    </p:spTree>
    <p:extLst>
      <p:ext uri="{BB962C8B-B14F-4D97-AF65-F5344CB8AC3E}">
        <p14:creationId xmlns:p14="http://schemas.microsoft.com/office/powerpoint/2010/main" val="3414473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11021" y="978744"/>
            <a:ext cx="2691636" cy="732503"/>
          </a:xfrm>
        </p:spPr>
        <p:txBody>
          <a:bodyPr>
            <a:normAutofit/>
          </a:bodyPr>
          <a:lstStyle/>
          <a:p>
            <a:r>
              <a:rPr lang="ja-JP" altLang="en-US" sz="3200" dirty="0">
                <a:latin typeface="メイリオ" panose="020B0604030504040204" pitchFamily="50" charset="-128"/>
                <a:ea typeface="メイリオ" panose="020B0604030504040204" pitchFamily="50" charset="-128"/>
              </a:rPr>
              <a:t>背景</a:t>
            </a:r>
            <a:endParaRPr kumimoji="1" lang="ja-JP" altLang="en-US" sz="3200"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1253670" y="1843518"/>
            <a:ext cx="10058400" cy="4557281"/>
          </a:xfrm>
        </p:spPr>
        <p:txBody>
          <a:bodyPr>
            <a:normAutofit fontScale="92500" lnSpcReduction="10000"/>
          </a:bodyPr>
          <a:lstStyle/>
          <a:p>
            <a:pPr marL="0" indent="0">
              <a:buNone/>
            </a:pPr>
            <a:r>
              <a:rPr lang="ja-JP" altLang="en-US" sz="2400" b="1" dirty="0" smtClean="0">
                <a:latin typeface="メイリオ" panose="020B0604030504040204" pitchFamily="50" charset="-128"/>
                <a:ea typeface="メイリオ" panose="020B0604030504040204" pitchFamily="50" charset="-128"/>
              </a:rPr>
              <a:t>グループの創造活動</a:t>
            </a:r>
            <a:endParaRPr lang="en-US" altLang="ja-JP" sz="2400" b="1" dirty="0" smtClean="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個人による課題遂行とグループによる課題遂行の優劣では，</a:t>
            </a:r>
            <a:endParaRPr lang="en-US" altLang="ja-JP" sz="2400" dirty="0" smtClean="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グループの方が成果をあげることが出来る．</a:t>
            </a:r>
            <a:endParaRPr lang="en-US" altLang="ja-JP" sz="2400" dirty="0" smtClean="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多くの組織において，ブレインストーミングが</a:t>
            </a:r>
            <a:endParaRPr lang="en-US" altLang="ja-JP" sz="2400" dirty="0" smtClean="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創造的な課題解決を行うための人気ある創造手法として利用される．</a:t>
            </a:r>
            <a:endParaRPr lang="en-US" altLang="ja-JP" sz="2400" dirty="0" smtClean="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marL="0" indent="0" algn="r">
              <a:buNone/>
            </a:pPr>
            <a:endParaRPr lang="en-US" altLang="ja-JP" sz="1000" dirty="0" smtClean="0">
              <a:latin typeface="メイリオ" panose="020B0604030504040204" pitchFamily="50" charset="-128"/>
              <a:ea typeface="メイリオ" panose="020B0604030504040204" pitchFamily="50" charset="-128"/>
            </a:endParaRPr>
          </a:p>
          <a:p>
            <a:pPr marL="0" indent="0" algn="r">
              <a:buNone/>
            </a:pPr>
            <a:r>
              <a:rPr lang="ja-JP" altLang="ja-JP" sz="1000" dirty="0" smtClean="0">
                <a:latin typeface="メイリオ" panose="020B0604030504040204" pitchFamily="50" charset="-128"/>
                <a:ea typeface="メイリオ" panose="020B0604030504040204" pitchFamily="50" charset="-128"/>
              </a:rPr>
              <a:t>近藤</a:t>
            </a:r>
            <a:r>
              <a:rPr lang="ja-JP" altLang="ja-JP" sz="1000" dirty="0">
                <a:latin typeface="メイリオ" panose="020B0604030504040204" pitchFamily="50" charset="-128"/>
                <a:ea typeface="メイリオ" panose="020B0604030504040204" pitchFamily="50" charset="-128"/>
              </a:rPr>
              <a:t>健次</a:t>
            </a:r>
            <a:r>
              <a:rPr lang="en-US" altLang="ja-JP" sz="1000" dirty="0">
                <a:latin typeface="メイリオ" panose="020B0604030504040204" pitchFamily="50" charset="-128"/>
                <a:ea typeface="メイリオ" panose="020B0604030504040204" pitchFamily="50" charset="-128"/>
              </a:rPr>
              <a:t>,</a:t>
            </a:r>
            <a:r>
              <a:rPr lang="ja-JP" altLang="ja-JP" sz="1000" dirty="0">
                <a:latin typeface="メイリオ" panose="020B0604030504040204" pitchFamily="50" charset="-128"/>
                <a:ea typeface="メイリオ" panose="020B0604030504040204" pitchFamily="50" charset="-128"/>
              </a:rPr>
              <a:t>永井由佳里：グループワークの創造性についての考察</a:t>
            </a:r>
            <a:r>
              <a:rPr lang="en-US" altLang="ja-JP" sz="1000" dirty="0">
                <a:latin typeface="メイリオ" panose="020B0604030504040204" pitchFamily="50" charset="-128"/>
                <a:ea typeface="メイリオ" panose="020B0604030504040204" pitchFamily="50" charset="-128"/>
              </a:rPr>
              <a:t>, </a:t>
            </a:r>
            <a:r>
              <a:rPr lang="ja-JP" altLang="ja-JP" sz="1000" dirty="0">
                <a:latin typeface="メイリオ" panose="020B0604030504040204" pitchFamily="50" charset="-128"/>
                <a:ea typeface="メイリオ" panose="020B0604030504040204" pitchFamily="50" charset="-128"/>
              </a:rPr>
              <a:t>日本認知科学会</a:t>
            </a:r>
            <a:r>
              <a:rPr lang="en-US" altLang="ja-JP" sz="1000" dirty="0">
                <a:latin typeface="メイリオ" panose="020B0604030504040204" pitchFamily="50" charset="-128"/>
                <a:ea typeface="メイリオ" panose="020B0604030504040204" pitchFamily="50" charset="-128"/>
              </a:rPr>
              <a:t>(</a:t>
            </a:r>
            <a:r>
              <a:rPr lang="ja-JP" altLang="ja-JP" sz="1000" dirty="0">
                <a:latin typeface="メイリオ" panose="020B0604030504040204" pitchFamily="50" charset="-128"/>
                <a:ea typeface="メイリオ" panose="020B0604030504040204" pitchFamily="50" charset="-128"/>
              </a:rPr>
              <a:t>第</a:t>
            </a:r>
            <a:r>
              <a:rPr lang="en-US" altLang="ja-JP" sz="1000" dirty="0">
                <a:latin typeface="メイリオ" panose="020B0604030504040204" pitchFamily="50" charset="-128"/>
                <a:ea typeface="メイリオ" panose="020B0604030504040204" pitchFamily="50" charset="-128"/>
              </a:rPr>
              <a:t> 32 </a:t>
            </a:r>
            <a:r>
              <a:rPr lang="ja-JP" altLang="ja-JP" sz="1000" dirty="0">
                <a:latin typeface="メイリオ" panose="020B0604030504040204" pitchFamily="50" charset="-128"/>
                <a:ea typeface="メイリオ" panose="020B0604030504040204" pitchFamily="50" charset="-128"/>
              </a:rPr>
              <a:t>回</a:t>
            </a:r>
            <a:r>
              <a:rPr lang="en-US" altLang="ja-JP" sz="1000" dirty="0">
                <a:latin typeface="メイリオ" panose="020B0604030504040204" pitchFamily="50" charset="-128"/>
                <a:ea typeface="メイリオ" panose="020B0604030504040204" pitchFamily="50" charset="-128"/>
              </a:rPr>
              <a:t>)</a:t>
            </a:r>
            <a:r>
              <a:rPr lang="ja-JP" altLang="ja-JP" sz="1000" dirty="0">
                <a:latin typeface="メイリオ" panose="020B0604030504040204" pitchFamily="50" charset="-128"/>
                <a:ea typeface="メイリオ" panose="020B0604030504040204" pitchFamily="50" charset="-128"/>
              </a:rPr>
              <a:t>論文集</a:t>
            </a:r>
            <a:r>
              <a:rPr lang="en-US" altLang="ja-JP" sz="1000" dirty="0">
                <a:latin typeface="メイリオ" panose="020B0604030504040204" pitchFamily="50" charset="-128"/>
                <a:ea typeface="メイリオ" panose="020B0604030504040204" pitchFamily="50" charset="-128"/>
              </a:rPr>
              <a:t>,pp877-884. (2015) </a:t>
            </a:r>
            <a:endParaRPr lang="ja-JP" altLang="ja-JP" sz="1000" dirty="0">
              <a:latin typeface="メイリオ" panose="020B0604030504040204" pitchFamily="50" charset="-128"/>
              <a:ea typeface="メイリオ" panose="020B0604030504040204" pitchFamily="50" charset="-128"/>
            </a:endParaRPr>
          </a:p>
          <a:p>
            <a:pPr marL="0" indent="0" algn="r">
              <a:buNone/>
            </a:pPr>
            <a:r>
              <a:rPr lang="en-US" altLang="ja-JP" sz="1000" dirty="0" err="1" smtClean="0">
                <a:latin typeface="メイリオ" panose="020B0604030504040204" pitchFamily="50" charset="-128"/>
                <a:ea typeface="メイリオ" panose="020B0604030504040204" pitchFamily="50" charset="-128"/>
              </a:rPr>
              <a:t>Kavadias</a:t>
            </a:r>
            <a:r>
              <a:rPr lang="en-US" altLang="ja-JP" sz="1000" dirty="0">
                <a:latin typeface="メイリオ" panose="020B0604030504040204" pitchFamily="50" charset="-128"/>
                <a:ea typeface="メイリオ" panose="020B0604030504040204" pitchFamily="50" charset="-128"/>
              </a:rPr>
              <a:t>, S., &amp; </a:t>
            </a:r>
            <a:r>
              <a:rPr lang="en-US" altLang="ja-JP" sz="1000" dirty="0" err="1">
                <a:latin typeface="メイリオ" panose="020B0604030504040204" pitchFamily="50" charset="-128"/>
                <a:ea typeface="メイリオ" panose="020B0604030504040204" pitchFamily="50" charset="-128"/>
              </a:rPr>
              <a:t>Sommer</a:t>
            </a:r>
            <a:r>
              <a:rPr lang="en-US" altLang="ja-JP" sz="1000" dirty="0">
                <a:latin typeface="メイリオ" panose="020B0604030504040204" pitchFamily="50" charset="-128"/>
                <a:ea typeface="メイリオ" panose="020B0604030504040204" pitchFamily="50" charset="-128"/>
              </a:rPr>
              <a:t>, S, C(2009)”</a:t>
            </a:r>
            <a:r>
              <a:rPr lang="ja-JP" altLang="ja-JP" sz="1000" dirty="0">
                <a:latin typeface="メイリオ" panose="020B0604030504040204" pitchFamily="50" charset="-128"/>
                <a:ea typeface="メイリオ" panose="020B0604030504040204" pitchFamily="50" charset="-128"/>
              </a:rPr>
              <a:t>：</a:t>
            </a:r>
            <a:r>
              <a:rPr lang="en-US" altLang="ja-JP" sz="1000" dirty="0">
                <a:latin typeface="メイリオ" panose="020B0604030504040204" pitchFamily="50" charset="-128"/>
                <a:ea typeface="メイリオ" panose="020B0604030504040204" pitchFamily="50" charset="-128"/>
              </a:rPr>
              <a:t>The Effects of Problem Structure and Team Diversity on Brainstorming Effectiveness”, Management Science, Vol.55, No.12, pp.1899-1913</a:t>
            </a:r>
            <a:endParaRPr lang="ja-JP" altLang="ja-JP" sz="1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1B7C3A70-7959-4108-8255-C34EB9DE0D31}" type="slidenum">
              <a:rPr kumimoji="1" lang="ja-JP" altLang="en-US" smtClean="0"/>
              <a:t>3</a:t>
            </a:fld>
            <a:endParaRPr kumimoji="1" lang="ja-JP" altLang="en-US"/>
          </a:p>
        </p:txBody>
      </p:sp>
    </p:spTree>
    <p:extLst>
      <p:ext uri="{BB962C8B-B14F-4D97-AF65-F5344CB8AC3E}">
        <p14:creationId xmlns:p14="http://schemas.microsoft.com/office/powerpoint/2010/main" val="2463822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59301" y="970344"/>
            <a:ext cx="1594450" cy="730467"/>
          </a:xfrm>
        </p:spPr>
        <p:txBody>
          <a:bodyPr>
            <a:normAutofit/>
          </a:bodyPr>
          <a:lstStyle/>
          <a:p>
            <a:r>
              <a:rPr lang="ja-JP" altLang="en-US" sz="3200" dirty="0">
                <a:latin typeface="メイリオ" panose="020B0604030504040204" pitchFamily="50" charset="-128"/>
                <a:ea typeface="メイリオ" panose="020B0604030504040204" pitchFamily="50" charset="-128"/>
              </a:rPr>
              <a:t>背景</a:t>
            </a:r>
            <a:endParaRPr kumimoji="1" lang="ja-JP" altLang="en-US" sz="3200"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1263039" y="1881187"/>
            <a:ext cx="9738516" cy="3426934"/>
          </a:xfrm>
        </p:spPr>
        <p:txBody>
          <a:bodyPr>
            <a:normAutofit fontScale="85000" lnSpcReduction="20000"/>
          </a:bodyPr>
          <a:lstStyle/>
          <a:p>
            <a:pPr marL="0" indent="0">
              <a:buNone/>
            </a:pPr>
            <a:endParaRPr kumimoji="1" lang="en-US" altLang="ja-JP" sz="2400" b="1" dirty="0" smtClean="0">
              <a:latin typeface="メイリオ" panose="020B0604030504040204" pitchFamily="50" charset="-128"/>
              <a:ea typeface="メイリオ" panose="020B0604030504040204" pitchFamily="50" charset="-128"/>
            </a:endParaRPr>
          </a:p>
          <a:p>
            <a:pPr marL="0" indent="0">
              <a:buNone/>
            </a:pPr>
            <a:r>
              <a:rPr kumimoji="1" lang="ja-JP" altLang="en-US" sz="2400" b="1" dirty="0" smtClean="0">
                <a:latin typeface="メイリオ" panose="020B0604030504040204" pitchFamily="50" charset="-128"/>
                <a:ea typeface="メイリオ" panose="020B0604030504040204" pitchFamily="50" charset="-128"/>
              </a:rPr>
              <a:t>類似性</a:t>
            </a:r>
            <a:endParaRPr kumimoji="1" lang="en-US" altLang="ja-JP" sz="2400" b="1" dirty="0" smtClean="0">
              <a:latin typeface="メイリオ" panose="020B0604030504040204" pitchFamily="50" charset="-128"/>
              <a:ea typeface="メイリオ" panose="020B0604030504040204" pitchFamily="50" charset="-128"/>
            </a:endParaRPr>
          </a:p>
          <a:p>
            <a:pPr marL="0" indent="0">
              <a:buNone/>
            </a:pPr>
            <a:r>
              <a:rPr lang="ja-JP" altLang="en-US" sz="2400" dirty="0">
                <a:latin typeface="メイリオ" panose="020B0604030504040204" pitchFamily="50" charset="-128"/>
                <a:ea typeface="メイリオ" panose="020B0604030504040204" pitchFamily="50" charset="-128"/>
              </a:rPr>
              <a:t>人間</a:t>
            </a:r>
            <a:r>
              <a:rPr lang="ja-JP" altLang="en-US" sz="2400" dirty="0" smtClean="0">
                <a:latin typeface="メイリオ" panose="020B0604030504040204" pitchFamily="50" charset="-128"/>
                <a:ea typeface="メイリオ" panose="020B0604030504040204" pitchFamily="50" charset="-128"/>
              </a:rPr>
              <a:t>の思考は，過去の類似した経験を利用することで，</a:t>
            </a:r>
            <a:endParaRPr lang="en-US" altLang="ja-JP" sz="2400" dirty="0" smtClean="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知識が不十分な領域においても，柔軟な思考を行うことができる．</a:t>
            </a:r>
            <a:endParaRPr lang="en-US" altLang="ja-JP" sz="2400" dirty="0" smtClean="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a:p>
            <a:pPr marL="0" indent="0" algn="r">
              <a:buNone/>
            </a:pPr>
            <a:r>
              <a:rPr lang="ja-JP" altLang="ja-JP" sz="1200" dirty="0">
                <a:latin typeface="メイリオ" panose="020B0604030504040204" pitchFamily="50" charset="-128"/>
                <a:ea typeface="メイリオ" panose="020B0604030504040204" pitchFamily="50" charset="-128"/>
              </a:rPr>
              <a:t>大西陣，鈴木宏昭：類似から見た心，共立出版</a:t>
            </a:r>
            <a:endParaRPr lang="en-US" altLang="ja-JP" sz="1200" dirty="0" smtClean="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1B7C3A70-7959-4108-8255-C34EB9DE0D31}" type="slidenum">
              <a:rPr kumimoji="1" lang="ja-JP" altLang="en-US" smtClean="0"/>
              <a:t>4</a:t>
            </a:fld>
            <a:endParaRPr kumimoji="1" lang="ja-JP" altLang="en-US"/>
          </a:p>
        </p:txBody>
      </p:sp>
    </p:spTree>
    <p:extLst>
      <p:ext uri="{BB962C8B-B14F-4D97-AF65-F5344CB8AC3E}">
        <p14:creationId xmlns:p14="http://schemas.microsoft.com/office/powerpoint/2010/main" val="3542394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63234" y="958842"/>
            <a:ext cx="3132720" cy="727187"/>
          </a:xfrm>
        </p:spPr>
        <p:txBody>
          <a:bodyPr>
            <a:normAutofit/>
          </a:bodyPr>
          <a:lstStyle/>
          <a:p>
            <a:r>
              <a:rPr lang="ja-JP" altLang="en-US" sz="3200" dirty="0">
                <a:latin typeface="メイリオ" panose="020B0604030504040204" pitchFamily="50" charset="-128"/>
                <a:ea typeface="メイリオ" panose="020B0604030504040204" pitchFamily="50" charset="-128"/>
              </a:rPr>
              <a:t>背景</a:t>
            </a:r>
            <a:endParaRPr kumimoji="1" lang="ja-JP" altLang="en-US" sz="3200"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1218011" y="1884066"/>
            <a:ext cx="10599198" cy="4238190"/>
          </a:xfrm>
        </p:spPr>
        <p:txBody>
          <a:bodyPr>
            <a:normAutofit lnSpcReduction="10000"/>
          </a:bodyPr>
          <a:lstStyle/>
          <a:p>
            <a:pPr marL="0" indent="0">
              <a:buNone/>
            </a:pPr>
            <a:r>
              <a:rPr kumimoji="1" lang="ja-JP" altLang="en-US" sz="2400" b="1" dirty="0" smtClean="0">
                <a:latin typeface="メイリオ" panose="020B0604030504040204" pitchFamily="50" charset="-128"/>
                <a:ea typeface="メイリオ" panose="020B0604030504040204" pitchFamily="50" charset="-128"/>
              </a:rPr>
              <a:t>類似性</a:t>
            </a:r>
            <a:endParaRPr kumimoji="1" lang="en-US" altLang="ja-JP" sz="2400" b="1" dirty="0" smtClean="0">
              <a:latin typeface="メイリオ" panose="020B0604030504040204" pitchFamily="50" charset="-128"/>
              <a:ea typeface="メイリオ" panose="020B0604030504040204" pitchFamily="50" charset="-128"/>
            </a:endParaRPr>
          </a:p>
          <a:p>
            <a:pPr marL="0" indent="0">
              <a:buNone/>
            </a:pPr>
            <a:r>
              <a:rPr lang="ja-JP" altLang="ja-JP" sz="2400" dirty="0">
                <a:latin typeface="メイリオ" panose="020B0604030504040204" pitchFamily="50" charset="-128"/>
                <a:ea typeface="メイリオ" panose="020B0604030504040204" pitchFamily="50" charset="-128"/>
              </a:rPr>
              <a:t>類似性に関しても人それぞれのとらえ方がある．</a:t>
            </a:r>
            <a:endParaRPr lang="en-US" altLang="ja-JP" sz="2400" dirty="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分類学的関連　⇒　</a:t>
            </a:r>
            <a:r>
              <a:rPr lang="ja-JP" altLang="ja-JP" sz="2400" dirty="0" smtClean="0">
                <a:latin typeface="メイリオ" panose="020B0604030504040204" pitchFamily="50" charset="-128"/>
                <a:ea typeface="メイリオ" panose="020B0604030504040204" pitchFamily="50" charset="-128"/>
              </a:rPr>
              <a:t>視覚的</a:t>
            </a:r>
            <a:r>
              <a:rPr lang="ja-JP" altLang="ja-JP" sz="2400" dirty="0">
                <a:latin typeface="メイリオ" panose="020B0604030504040204" pitchFamily="50" charset="-128"/>
                <a:ea typeface="メイリオ" panose="020B0604030504040204" pitchFamily="50" charset="-128"/>
              </a:rPr>
              <a:t>に判別できる</a:t>
            </a:r>
            <a:r>
              <a:rPr lang="ja-JP" altLang="ja-JP" sz="2400" dirty="0" smtClean="0">
                <a:latin typeface="メイリオ" panose="020B0604030504040204" pitchFamily="50" charset="-128"/>
                <a:ea typeface="メイリオ" panose="020B0604030504040204" pitchFamily="50" charset="-128"/>
              </a:rPr>
              <a:t>もの</a:t>
            </a:r>
            <a:r>
              <a:rPr lang="ja-JP" altLang="en-US" sz="2400" dirty="0" smtClean="0">
                <a:latin typeface="メイリオ" panose="020B0604030504040204" pitchFamily="50" charset="-128"/>
                <a:ea typeface="メイリオ" panose="020B0604030504040204" pitchFamily="50" charset="-128"/>
              </a:rPr>
              <a:t>など（</a:t>
            </a:r>
            <a:r>
              <a:rPr lang="ja-JP" altLang="ja-JP" sz="2400" dirty="0">
                <a:latin typeface="メイリオ" panose="020B0604030504040204" pitchFamily="50" charset="-128"/>
                <a:ea typeface="メイリオ" panose="020B0604030504040204" pitchFamily="50" charset="-128"/>
              </a:rPr>
              <a:t>色，形，大きさな</a:t>
            </a:r>
            <a:r>
              <a:rPr lang="ja-JP" altLang="en-US" sz="2400" dirty="0">
                <a:latin typeface="メイリオ" panose="020B0604030504040204" pitchFamily="50" charset="-128"/>
                <a:ea typeface="メイリオ" panose="020B0604030504040204" pitchFamily="50" charset="-128"/>
              </a:rPr>
              <a:t>ど</a:t>
            </a:r>
            <a:r>
              <a:rPr lang="ja-JP" altLang="en-US" sz="2400" dirty="0" smtClean="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0" indent="0">
              <a:buNone/>
            </a:pPr>
            <a:r>
              <a:rPr lang="ja-JP" altLang="ja-JP" sz="2400" dirty="0" smtClean="0">
                <a:latin typeface="メイリオ" panose="020B0604030504040204" pitchFamily="50" charset="-128"/>
                <a:ea typeface="メイリオ" panose="020B0604030504040204" pitchFamily="50" charset="-128"/>
              </a:rPr>
              <a:t>主題的関連</a:t>
            </a:r>
            <a:r>
              <a:rPr lang="ja-JP" altLang="en-US" sz="2400" dirty="0" smtClean="0">
                <a:latin typeface="メイリオ" panose="020B0604030504040204" pitchFamily="50" charset="-128"/>
                <a:ea typeface="メイリオ" panose="020B0604030504040204" pitchFamily="50" charset="-128"/>
              </a:rPr>
              <a:t>　⇒　（</a:t>
            </a:r>
            <a:r>
              <a:rPr lang="ja-JP" altLang="ja-JP" sz="2400" dirty="0">
                <a:latin typeface="メイリオ" panose="020B0604030504040204" pitchFamily="50" charset="-128"/>
                <a:ea typeface="メイリオ" panose="020B0604030504040204" pitchFamily="50" charset="-128"/>
              </a:rPr>
              <a:t>「人がビールを飲む」という主題を通して関連</a:t>
            </a:r>
            <a:r>
              <a:rPr lang="ja-JP" altLang="en-US" sz="2400" dirty="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0" indent="0">
              <a:buNone/>
            </a:pPr>
            <a:endParaRPr kumimoji="1" lang="en-US" altLang="ja-JP" sz="2400" b="1" dirty="0" smtClean="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類似に関して，</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対象は，</a:t>
            </a:r>
            <a:r>
              <a:rPr lang="ja-JP" altLang="en-US" sz="2400" dirty="0" smtClean="0">
                <a:solidFill>
                  <a:srgbClr val="FF0000"/>
                </a:solidFill>
                <a:latin typeface="メイリオ" panose="020B0604030504040204" pitchFamily="50" charset="-128"/>
                <a:ea typeface="メイリオ" panose="020B0604030504040204" pitchFamily="50" charset="-128"/>
              </a:rPr>
              <a:t>特徴が重複するほど類似</a:t>
            </a:r>
            <a:r>
              <a:rPr lang="ja-JP" altLang="en-US" sz="2400" dirty="0" smtClean="0">
                <a:latin typeface="メイリオ" panose="020B0604030504040204" pitchFamily="50" charset="-128"/>
                <a:ea typeface="メイリオ" panose="020B0604030504040204" pitchFamily="50" charset="-128"/>
              </a:rPr>
              <a:t>している</a:t>
            </a:r>
            <a:endParaRPr lang="en-US" altLang="ja-JP" sz="2400"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lgn="r">
              <a:buNone/>
            </a:pPr>
            <a:r>
              <a:rPr lang="en-US" altLang="ja-JP" sz="1100" dirty="0"/>
              <a:t>Markman,A.B.&amp;</a:t>
            </a:r>
            <a:r>
              <a:rPr lang="en-US" altLang="ja-JP" sz="1100" dirty="0" err="1"/>
              <a:t>Gentner,D</a:t>
            </a:r>
            <a:r>
              <a:rPr lang="en-US" altLang="ja-JP" sz="1100" dirty="0"/>
              <a:t>.(1993a).</a:t>
            </a:r>
            <a:r>
              <a:rPr lang="ja-JP" altLang="ja-JP" sz="1100" dirty="0"/>
              <a:t>：</a:t>
            </a:r>
            <a:r>
              <a:rPr lang="en-US" altLang="ja-JP" sz="1100" dirty="0"/>
              <a:t>Splitting</a:t>
            </a:r>
            <a:r>
              <a:rPr lang="ja-JP" altLang="ja-JP" sz="1100" dirty="0"/>
              <a:t>　</a:t>
            </a:r>
            <a:r>
              <a:rPr lang="en-US" altLang="ja-JP" sz="1100" dirty="0"/>
              <a:t>the </a:t>
            </a:r>
            <a:r>
              <a:rPr lang="en-US" altLang="ja-JP" sz="1100" dirty="0" err="1"/>
              <a:t>deferences</a:t>
            </a:r>
            <a:r>
              <a:rPr lang="en-US" altLang="ja-JP" sz="1100" dirty="0"/>
              <a:t>: A structural alignment view of similarity. Journal of Memory and Language, 32, </a:t>
            </a:r>
            <a:r>
              <a:rPr lang="en-US" altLang="ja-JP" sz="1100" dirty="0" smtClean="0"/>
              <a:t>517-535</a:t>
            </a:r>
            <a:endParaRPr lang="en-US" altLang="ja-JP" sz="1100" dirty="0" smtClean="0">
              <a:latin typeface="メイリオ" panose="020B0604030504040204" pitchFamily="50" charset="-128"/>
              <a:ea typeface="メイリオ" panose="020B0604030504040204" pitchFamily="50" charset="-128"/>
            </a:endParaRPr>
          </a:p>
          <a:p>
            <a:pPr marL="0" indent="0" algn="r">
              <a:buNone/>
            </a:pPr>
            <a:r>
              <a:rPr lang="en-US" altLang="ja-JP" sz="1100" dirty="0"/>
              <a:t>Respects for similarity  </a:t>
            </a:r>
            <a:r>
              <a:rPr lang="en-US" altLang="ja-JP" sz="1100" dirty="0" err="1"/>
              <a:t>Medin,Goldstone</a:t>
            </a:r>
            <a:r>
              <a:rPr lang="en-US" altLang="ja-JP" sz="1100" dirty="0"/>
              <a:t>,</a:t>
            </a:r>
            <a:r>
              <a:rPr lang="ja-JP" altLang="ja-JP" sz="1100" dirty="0"/>
              <a:t>＆</a:t>
            </a:r>
            <a:r>
              <a:rPr lang="en-US" altLang="ja-JP" sz="1100" dirty="0"/>
              <a:t>Gentner,1993 </a:t>
            </a:r>
            <a:r>
              <a:rPr lang="en-US" altLang="ja-JP" sz="1100" dirty="0" err="1"/>
              <a:t>Psycological</a:t>
            </a:r>
            <a:r>
              <a:rPr lang="en-US" altLang="ja-JP" sz="1100" dirty="0"/>
              <a:t> Review, 85, 207-238</a:t>
            </a:r>
            <a:endParaRPr lang="en-US" altLang="ja-JP" sz="1100"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1B7C3A70-7959-4108-8255-C34EB9DE0D31}" type="slidenum">
              <a:rPr kumimoji="1" lang="ja-JP" altLang="en-US" smtClean="0"/>
              <a:t>5</a:t>
            </a:fld>
            <a:endParaRPr kumimoji="1" lang="ja-JP" altLang="en-US"/>
          </a:p>
        </p:txBody>
      </p:sp>
    </p:spTree>
    <p:extLst>
      <p:ext uri="{BB962C8B-B14F-4D97-AF65-F5344CB8AC3E}">
        <p14:creationId xmlns:p14="http://schemas.microsoft.com/office/powerpoint/2010/main" val="3625775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850" y="882125"/>
            <a:ext cx="7409072" cy="828043"/>
          </a:xfrm>
        </p:spPr>
        <p:txBody>
          <a:bodyPr>
            <a:normAutofit/>
          </a:bodyPr>
          <a:lstStyle/>
          <a:p>
            <a:r>
              <a:rPr kumimoji="1" lang="ja-JP" altLang="en-US" sz="3200" dirty="0" smtClean="0">
                <a:latin typeface="メイリオ" panose="020B0604030504040204" pitchFamily="50" charset="-128"/>
                <a:ea typeface="メイリオ" panose="020B0604030504040204" pitchFamily="50" charset="-128"/>
              </a:rPr>
              <a:t>従来の研究（類比発想を用いた発想法）</a:t>
            </a:r>
            <a:endParaRPr kumimoji="1" lang="ja-JP" altLang="en-US" sz="3200"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1631117" y="1811547"/>
            <a:ext cx="8915400" cy="4445480"/>
          </a:xfrm>
        </p:spPr>
        <p:txBody>
          <a:bodyPr>
            <a:normAutofit fontScale="92500" lnSpcReduction="10000"/>
          </a:bodyPr>
          <a:lstStyle/>
          <a:p>
            <a:pPr marL="0" indent="0">
              <a:buNone/>
            </a:pPr>
            <a:r>
              <a:rPr kumimoji="1" lang="ja-JP" altLang="en-US" sz="3000" b="1" dirty="0" smtClean="0">
                <a:latin typeface="メイリオ" panose="020B0604030504040204" pitchFamily="50" charset="-128"/>
                <a:ea typeface="メイリオ" panose="020B0604030504040204" pitchFamily="50" charset="-128"/>
              </a:rPr>
              <a:t>シネクティクス</a:t>
            </a:r>
            <a:r>
              <a:rPr kumimoji="1" lang="ja-JP" altLang="en-US" sz="2400" dirty="0" smtClean="0">
                <a:latin typeface="メイリオ" panose="020B0604030504040204" pitchFamily="50" charset="-128"/>
                <a:ea typeface="メイリオ" panose="020B0604030504040204" pitchFamily="50" charset="-128"/>
              </a:rPr>
              <a:t>　</a:t>
            </a:r>
            <a:r>
              <a:rPr kumimoji="1" lang="en-US" altLang="ja-JP" sz="2400" dirty="0" smtClean="0">
                <a:latin typeface="メイリオ" panose="020B0604030504040204" pitchFamily="50" charset="-128"/>
                <a:ea typeface="メイリオ" panose="020B0604030504040204" pitchFamily="50" charset="-128"/>
              </a:rPr>
              <a:t>Gordon, W.J.</a:t>
            </a:r>
          </a:p>
          <a:p>
            <a:pPr marL="0" indent="0">
              <a:buNone/>
            </a:pPr>
            <a:r>
              <a:rPr lang="ja-JP" altLang="en-US" sz="2000" u="sng" dirty="0" smtClean="0">
                <a:latin typeface="メイリオ" panose="020B0604030504040204" pitchFamily="50" charset="-128"/>
                <a:ea typeface="メイリオ" panose="020B0604030504040204" pitchFamily="50" charset="-128"/>
              </a:rPr>
              <a:t>概要</a:t>
            </a:r>
            <a:endParaRPr lang="en-US" altLang="ja-JP" sz="2000" u="sng" dirty="0" smtClean="0">
              <a:latin typeface="メイリオ" panose="020B0604030504040204" pitchFamily="50" charset="-128"/>
              <a:ea typeface="メイリオ" panose="020B0604030504040204" pitchFamily="50" charset="-128"/>
            </a:endParaRPr>
          </a:p>
          <a:p>
            <a:pPr marL="0" indent="0">
              <a:buNone/>
            </a:pPr>
            <a:r>
              <a:rPr kumimoji="1" lang="ja-JP" altLang="en-US" sz="2000" dirty="0" smtClean="0">
                <a:latin typeface="メイリオ" panose="020B0604030504040204" pitchFamily="50" charset="-128"/>
                <a:ea typeface="メイリオ" panose="020B0604030504040204" pitchFamily="50" charset="-128"/>
              </a:rPr>
              <a:t>ある</a:t>
            </a:r>
            <a:r>
              <a:rPr kumimoji="1" lang="ja-JP" altLang="en-US" sz="2000" dirty="0">
                <a:latin typeface="メイリオ" panose="020B0604030504040204" pitchFamily="50" charset="-128"/>
                <a:ea typeface="メイリオ" panose="020B0604030504040204" pitchFamily="50" charset="-128"/>
              </a:rPr>
              <a:t>物事</a:t>
            </a:r>
            <a:r>
              <a:rPr kumimoji="1" lang="ja-JP" altLang="en-US" sz="2000" dirty="0" smtClean="0">
                <a:latin typeface="メイリオ" panose="020B0604030504040204" pitchFamily="50" charset="-128"/>
                <a:ea typeface="メイリオ" panose="020B0604030504040204" pitchFamily="50" charset="-128"/>
              </a:rPr>
              <a:t>を発想するときに，その課題に本質的に似たものを探し，</a:t>
            </a:r>
            <a:endParaRPr kumimoji="1" lang="en-US" altLang="ja-JP" sz="2000" dirty="0" smtClean="0">
              <a:latin typeface="メイリオ" panose="020B0604030504040204" pitchFamily="50" charset="-128"/>
              <a:ea typeface="メイリオ" panose="020B0604030504040204" pitchFamily="50" charset="-128"/>
            </a:endParaRPr>
          </a:p>
          <a:p>
            <a:pPr marL="0" indent="0">
              <a:buNone/>
            </a:pPr>
            <a:r>
              <a:rPr lang="ja-JP" altLang="en-US" sz="2000" dirty="0" smtClean="0">
                <a:latin typeface="メイリオ" panose="020B0604030504040204" pitchFamily="50" charset="-128"/>
                <a:ea typeface="メイリオ" panose="020B0604030504040204" pitchFamily="50" charset="-128"/>
              </a:rPr>
              <a:t>それをもとにアイデア発想を行う．</a:t>
            </a:r>
            <a:endParaRPr lang="en-US" altLang="ja-JP" sz="2000" dirty="0" smtClean="0">
              <a:latin typeface="メイリオ" panose="020B0604030504040204" pitchFamily="50" charset="-128"/>
              <a:ea typeface="メイリオ" panose="020B0604030504040204" pitchFamily="50" charset="-128"/>
            </a:endParaRPr>
          </a:p>
          <a:p>
            <a:pPr marL="0" indent="0">
              <a:buNone/>
            </a:pP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のアプローチ法には，「異質馴可」「馴質異化」の２つがある．</a:t>
            </a:r>
            <a:endParaRPr lang="en-US" altLang="ja-JP" sz="2000" dirty="0" smtClean="0">
              <a:latin typeface="メイリオ" panose="020B0604030504040204" pitchFamily="50" charset="-128"/>
              <a:ea typeface="メイリオ" panose="020B0604030504040204" pitchFamily="50" charset="-128"/>
            </a:endParaRPr>
          </a:p>
          <a:p>
            <a:pPr marL="0" indent="0">
              <a:buNone/>
            </a:pPr>
            <a:endParaRPr lang="en-US" altLang="ja-JP" sz="2000" dirty="0" smtClean="0">
              <a:latin typeface="メイリオ" panose="020B0604030504040204" pitchFamily="50" charset="-128"/>
              <a:ea typeface="メイリオ" panose="020B0604030504040204" pitchFamily="50" charset="-128"/>
            </a:endParaRPr>
          </a:p>
          <a:p>
            <a:pPr marL="0" indent="0">
              <a:buNone/>
            </a:pPr>
            <a:r>
              <a:rPr lang="ja-JP" altLang="en-US" sz="2000" u="sng" dirty="0" smtClean="0">
                <a:latin typeface="メイリオ" panose="020B0604030504040204" pitchFamily="50" charset="-128"/>
                <a:ea typeface="メイリオ" panose="020B0604030504040204" pitchFamily="50" charset="-128"/>
              </a:rPr>
              <a:t>実施</a:t>
            </a:r>
            <a:r>
              <a:rPr lang="ja-JP" altLang="en-US" sz="2000" u="sng" dirty="0">
                <a:latin typeface="メイリオ" panose="020B0604030504040204" pitchFamily="50" charset="-128"/>
                <a:ea typeface="メイリオ" panose="020B0604030504040204" pitchFamily="50" charset="-128"/>
              </a:rPr>
              <a:t>手順</a:t>
            </a:r>
            <a:endParaRPr lang="en-US" altLang="ja-JP" sz="2000" u="sng" dirty="0">
              <a:latin typeface="メイリオ" panose="020B0604030504040204" pitchFamily="50" charset="-128"/>
              <a:ea typeface="メイリオ" panose="020B0604030504040204" pitchFamily="50" charset="-128"/>
            </a:endParaRPr>
          </a:p>
          <a:p>
            <a:pPr marL="0" indent="0">
              <a:buNone/>
            </a:pPr>
            <a:r>
              <a:rPr kumimoji="1" lang="ja-JP" altLang="en-US" sz="2000" dirty="0" smtClean="0">
                <a:latin typeface="メイリオ" panose="020B0604030504040204" pitchFamily="50" charset="-128"/>
                <a:ea typeface="メイリオ" panose="020B0604030504040204" pitchFamily="50" charset="-128"/>
              </a:rPr>
              <a:t>問題提起→専門家の分析→解決試案の発想→解決目標の設定</a:t>
            </a:r>
            <a:endParaRPr kumimoji="1" lang="en-US" altLang="ja-JP" sz="2000" dirty="0" smtClean="0">
              <a:latin typeface="メイリオ" panose="020B0604030504040204" pitchFamily="50" charset="-128"/>
              <a:ea typeface="メイリオ" panose="020B0604030504040204" pitchFamily="50" charset="-128"/>
            </a:endParaRPr>
          </a:p>
          <a:p>
            <a:pPr marL="0" indent="0">
              <a:buNone/>
            </a:pPr>
            <a:r>
              <a:rPr lang="ja-JP" altLang="en-US" sz="2000" dirty="0" smtClean="0">
                <a:latin typeface="メイリオ" panose="020B0604030504040204" pitchFamily="50" charset="-128"/>
                <a:ea typeface="メイリオ" panose="020B0604030504040204" pitchFamily="50" charset="-128"/>
              </a:rPr>
              <a:t>→類比の質問→類比の発想→類比の選択→類比の検討→解決策の作成</a:t>
            </a:r>
            <a:endParaRPr lang="en-US" altLang="ja-JP" sz="2000" dirty="0" smtClean="0">
              <a:latin typeface="メイリオ" panose="020B0604030504040204" pitchFamily="50" charset="-128"/>
              <a:ea typeface="メイリオ" panose="020B0604030504040204" pitchFamily="50" charset="-128"/>
            </a:endParaRPr>
          </a:p>
          <a:p>
            <a:pPr marL="0" indent="0">
              <a:buNone/>
            </a:pPr>
            <a:endParaRPr lang="en-US" altLang="ja-JP" sz="2000" dirty="0" smtClean="0">
              <a:latin typeface="メイリオ" panose="020B0604030504040204" pitchFamily="50" charset="-128"/>
              <a:ea typeface="メイリオ" panose="020B0604030504040204" pitchFamily="50" charset="-128"/>
            </a:endParaRPr>
          </a:p>
          <a:p>
            <a:pPr marL="0" indent="0" algn="r">
              <a:buNone/>
            </a:pPr>
            <a:r>
              <a:rPr lang="ja-JP" altLang="ja-JP" sz="1100" dirty="0">
                <a:latin typeface="メイリオ" panose="020B0604030504040204" pitchFamily="50" charset="-128"/>
                <a:ea typeface="メイリオ" panose="020B0604030504040204" pitchFamily="50" charset="-128"/>
              </a:rPr>
              <a:t>高橋誠：新編　創造力辞典，日科技連出版社，</a:t>
            </a:r>
            <a:r>
              <a:rPr lang="en-US" altLang="ja-JP" sz="1100" dirty="0">
                <a:latin typeface="メイリオ" panose="020B0604030504040204" pitchFamily="50" charset="-128"/>
                <a:ea typeface="メイリオ" panose="020B0604030504040204" pitchFamily="50" charset="-128"/>
              </a:rPr>
              <a:t>(2002)</a:t>
            </a:r>
            <a:endParaRPr kumimoji="1" lang="en-US" altLang="ja-JP" sz="1100" dirty="0">
              <a:latin typeface="メイリオ" panose="020B0604030504040204" pitchFamily="50" charset="-128"/>
              <a:ea typeface="メイリオ" panose="020B0604030504040204" pitchFamily="50" charset="-128"/>
            </a:endParaRPr>
          </a:p>
          <a:p>
            <a:pPr marL="0" indent="0">
              <a:buNone/>
            </a:pPr>
            <a:endParaRPr kumimoji="1" lang="en-US" altLang="ja-JP" sz="2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1B7C3A70-7959-4108-8255-C34EB9DE0D31}" type="slidenum">
              <a:rPr kumimoji="1" lang="ja-JP" altLang="en-US" smtClean="0"/>
              <a:t>6</a:t>
            </a:fld>
            <a:endParaRPr kumimoji="1" lang="ja-JP" altLang="en-US"/>
          </a:p>
        </p:txBody>
      </p:sp>
    </p:spTree>
    <p:extLst>
      <p:ext uri="{BB962C8B-B14F-4D97-AF65-F5344CB8AC3E}">
        <p14:creationId xmlns:p14="http://schemas.microsoft.com/office/powerpoint/2010/main" val="1260944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1197" y="877152"/>
            <a:ext cx="8911687" cy="767618"/>
          </a:xfrm>
        </p:spPr>
        <p:txBody>
          <a:bodyPr>
            <a:normAutofit/>
          </a:bodyPr>
          <a:lstStyle/>
          <a:p>
            <a:r>
              <a:rPr lang="ja-JP" altLang="en-US" sz="3200" dirty="0">
                <a:latin typeface="メイリオ" panose="020B0604030504040204" pitchFamily="50" charset="-128"/>
                <a:ea typeface="メイリオ" panose="020B0604030504040204" pitchFamily="50" charset="-128"/>
              </a:rPr>
              <a:t>従来の研究（類比発想を用いた発想法）</a:t>
            </a:r>
            <a:endParaRPr kumimoji="1" lang="ja-JP" altLang="en-US" sz="3200" dirty="0"/>
          </a:p>
        </p:txBody>
      </p:sp>
      <p:sp>
        <p:nvSpPr>
          <p:cNvPr id="3" name="コンテンツ プレースホルダー 2"/>
          <p:cNvSpPr>
            <a:spLocks noGrp="1"/>
          </p:cNvSpPr>
          <p:nvPr>
            <p:ph idx="1"/>
          </p:nvPr>
        </p:nvSpPr>
        <p:spPr>
          <a:xfrm>
            <a:off x="1548291" y="1892060"/>
            <a:ext cx="9297987" cy="4083170"/>
          </a:xfrm>
        </p:spPr>
        <p:txBody>
          <a:bodyPr>
            <a:normAutofit lnSpcReduction="10000"/>
          </a:bodyPr>
          <a:lstStyle/>
          <a:p>
            <a:pPr marL="0" indent="0">
              <a:buNone/>
            </a:pPr>
            <a:r>
              <a:rPr kumimoji="1" lang="en-US" altLang="ja-JP" sz="2800" b="1" dirty="0" smtClean="0">
                <a:latin typeface="メイリオ" panose="020B0604030504040204" pitchFamily="50" charset="-128"/>
                <a:ea typeface="メイリオ" panose="020B0604030504040204" pitchFamily="50" charset="-128"/>
              </a:rPr>
              <a:t>NM</a:t>
            </a:r>
            <a:r>
              <a:rPr kumimoji="1" lang="ja-JP" altLang="en-US" sz="2800" b="1" dirty="0" smtClean="0">
                <a:latin typeface="メイリオ" panose="020B0604030504040204" pitchFamily="50" charset="-128"/>
                <a:ea typeface="メイリオ" panose="020B0604030504040204" pitchFamily="50" charset="-128"/>
              </a:rPr>
              <a:t>法</a:t>
            </a:r>
            <a:r>
              <a:rPr kumimoji="1" lang="ja-JP" altLang="en-US" sz="2800" dirty="0" smtClean="0">
                <a:latin typeface="メイリオ" panose="020B0604030504040204" pitchFamily="50" charset="-128"/>
                <a:ea typeface="メイリオ" panose="020B0604030504040204" pitchFamily="50" charset="-128"/>
              </a:rPr>
              <a:t>　中山正和</a:t>
            </a:r>
            <a:endParaRPr kumimoji="1" lang="en-US" altLang="ja-JP" sz="2800" dirty="0" smtClean="0">
              <a:latin typeface="メイリオ" panose="020B0604030504040204" pitchFamily="50" charset="-128"/>
              <a:ea typeface="メイリオ" panose="020B0604030504040204" pitchFamily="50" charset="-128"/>
            </a:endParaRPr>
          </a:p>
          <a:p>
            <a:pPr marL="0" indent="0">
              <a:buNone/>
            </a:pPr>
            <a:endParaRPr kumimoji="1" lang="en-US" altLang="ja-JP" sz="2000" dirty="0" smtClean="0">
              <a:latin typeface="メイリオ" panose="020B0604030504040204" pitchFamily="50" charset="-128"/>
              <a:ea typeface="メイリオ" panose="020B0604030504040204" pitchFamily="50" charset="-128"/>
            </a:endParaRPr>
          </a:p>
          <a:p>
            <a:pPr marL="0" indent="0">
              <a:buNone/>
            </a:pPr>
            <a:r>
              <a:rPr lang="ja-JP" altLang="en-US" sz="2000" u="sng" dirty="0" smtClean="0">
                <a:latin typeface="メイリオ" panose="020B0604030504040204" pitchFamily="50" charset="-128"/>
                <a:ea typeface="メイリオ" panose="020B0604030504040204" pitchFamily="50" charset="-128"/>
              </a:rPr>
              <a:t>概要</a:t>
            </a:r>
            <a:endParaRPr lang="en-US" altLang="ja-JP" sz="2000" u="sng" dirty="0" smtClean="0">
              <a:latin typeface="メイリオ" panose="020B0604030504040204" pitchFamily="50" charset="-128"/>
              <a:ea typeface="メイリオ" panose="020B0604030504040204" pitchFamily="50" charset="-128"/>
            </a:endParaRPr>
          </a:p>
          <a:p>
            <a:pPr marL="0" indent="0">
              <a:buNone/>
            </a:pPr>
            <a:r>
              <a:rPr lang="ja-JP" altLang="en-US" sz="2000" dirty="0" smtClean="0">
                <a:latin typeface="メイリオ" panose="020B0604030504040204" pitchFamily="50" charset="-128"/>
                <a:ea typeface="メイリオ" panose="020B0604030504040204" pitchFamily="50" charset="-128"/>
              </a:rPr>
              <a:t>仮説設定に関する技法．</a:t>
            </a:r>
            <a:r>
              <a:rPr lang="ja-JP" altLang="ja-JP" sz="2000" dirty="0">
                <a:latin typeface="メイリオ" panose="020B0604030504040204" pitchFamily="50" charset="-128"/>
                <a:ea typeface="メイリオ" panose="020B0604030504040204" pitchFamily="50" charset="-128"/>
              </a:rPr>
              <a:t>経験的に「やってみて効果があった解決策だ</a:t>
            </a:r>
            <a:r>
              <a:rPr lang="ja-JP" altLang="ja-JP" sz="2000" dirty="0" smtClean="0">
                <a:latin typeface="メイリオ" panose="020B0604030504040204" pitchFamily="50" charset="-128"/>
                <a:ea typeface="メイリオ" panose="020B0604030504040204" pitchFamily="50" charset="-128"/>
              </a:rPr>
              <a:t>から</a:t>
            </a:r>
            <a:endParaRPr lang="en-US" altLang="ja-JP" sz="2000" dirty="0" smtClean="0">
              <a:latin typeface="メイリオ" panose="020B0604030504040204" pitchFamily="50" charset="-128"/>
              <a:ea typeface="メイリオ" panose="020B0604030504040204" pitchFamily="50" charset="-128"/>
            </a:endParaRPr>
          </a:p>
          <a:p>
            <a:pPr marL="0" indent="0">
              <a:buNone/>
            </a:pPr>
            <a:r>
              <a:rPr lang="ja-JP" altLang="ja-JP" sz="2000" dirty="0" smtClean="0">
                <a:latin typeface="メイリオ" panose="020B0604030504040204" pitchFamily="50" charset="-128"/>
                <a:ea typeface="メイリオ" panose="020B0604030504040204" pitchFamily="50" charset="-128"/>
              </a:rPr>
              <a:t>やって</a:t>
            </a:r>
            <a:r>
              <a:rPr lang="ja-JP" altLang="ja-JP" sz="2000" dirty="0">
                <a:latin typeface="メイリオ" panose="020B0604030504040204" pitchFamily="50" charset="-128"/>
                <a:ea typeface="メイリオ" panose="020B0604030504040204" pitchFamily="50" charset="-128"/>
              </a:rPr>
              <a:t>みなさい」ではなく，「理屈ではこうあるべきだ」と</a:t>
            </a:r>
            <a:r>
              <a:rPr lang="ja-JP" altLang="ja-JP" sz="2000" dirty="0" smtClean="0">
                <a:latin typeface="メイリオ" panose="020B0604030504040204" pitchFamily="50" charset="-128"/>
                <a:ea typeface="メイリオ" panose="020B0604030504040204" pitchFamily="50" charset="-128"/>
              </a:rPr>
              <a:t>いう</a:t>
            </a:r>
            <a:r>
              <a:rPr lang="ja-JP" altLang="en-US" sz="2000" dirty="0" smtClean="0">
                <a:latin typeface="メイリオ" panose="020B0604030504040204" pitchFamily="50" charset="-128"/>
                <a:ea typeface="メイリオ" panose="020B0604030504040204" pitchFamily="50" charset="-128"/>
              </a:rPr>
              <a:t>考え方を使用．</a:t>
            </a:r>
            <a:endParaRPr kumimoji="1" lang="en-US" altLang="ja-JP" sz="2000" dirty="0" smtClean="0">
              <a:latin typeface="メイリオ" panose="020B0604030504040204" pitchFamily="50" charset="-128"/>
              <a:ea typeface="メイリオ" panose="020B0604030504040204" pitchFamily="50" charset="-128"/>
            </a:endParaRPr>
          </a:p>
          <a:p>
            <a:pPr marL="0" indent="0">
              <a:buNone/>
            </a:pPr>
            <a:endParaRPr lang="en-US" altLang="ja-JP" sz="2000" dirty="0">
              <a:latin typeface="メイリオ" panose="020B0604030504040204" pitchFamily="50" charset="-128"/>
              <a:ea typeface="メイリオ" panose="020B0604030504040204" pitchFamily="50" charset="-128"/>
            </a:endParaRPr>
          </a:p>
          <a:p>
            <a:pPr marL="0" indent="0">
              <a:buNone/>
            </a:pPr>
            <a:r>
              <a:rPr kumimoji="1" lang="ja-JP" altLang="en-US" sz="2000" dirty="0" smtClean="0">
                <a:latin typeface="メイリオ" panose="020B0604030504040204" pitchFamily="50" charset="-128"/>
                <a:ea typeface="メイリオ" panose="020B0604030504040204" pitchFamily="50" charset="-128"/>
              </a:rPr>
              <a:t>実施手順</a:t>
            </a:r>
            <a:endParaRPr kumimoji="1" lang="en-US" altLang="ja-JP" sz="2000" dirty="0" smtClean="0">
              <a:latin typeface="メイリオ" panose="020B0604030504040204" pitchFamily="50" charset="-128"/>
              <a:ea typeface="メイリオ" panose="020B0604030504040204" pitchFamily="50" charset="-128"/>
            </a:endParaRPr>
          </a:p>
          <a:p>
            <a:pPr marL="0" indent="0">
              <a:buNone/>
            </a:pPr>
            <a:r>
              <a:rPr lang="ja-JP" altLang="ja-JP" sz="2000" dirty="0">
                <a:latin typeface="メイリオ" panose="020B0604030504040204" pitchFamily="50" charset="-128"/>
                <a:ea typeface="メイリオ" panose="020B0604030504040204" pitchFamily="50" charset="-128"/>
              </a:rPr>
              <a:t>課題を</a:t>
            </a:r>
            <a:r>
              <a:rPr lang="ja-JP" altLang="ja-JP" sz="2000" dirty="0" smtClean="0">
                <a:latin typeface="メイリオ" panose="020B0604030504040204" pitchFamily="50" charset="-128"/>
                <a:ea typeface="メイリオ" panose="020B0604030504040204" pitchFamily="50" charset="-128"/>
              </a:rPr>
              <a:t>設定</a:t>
            </a:r>
            <a:r>
              <a:rPr lang="ja-JP" altLang="en-US" sz="2000" dirty="0" smtClean="0">
                <a:latin typeface="メイリオ" panose="020B0604030504040204" pitchFamily="50" charset="-128"/>
                <a:ea typeface="メイリオ" panose="020B0604030504040204" pitchFamily="50" charset="-128"/>
              </a:rPr>
              <a:t>→キーワード決定→類比の発想→類比の発想の背景を探る</a:t>
            </a:r>
            <a:endParaRPr lang="en-US" altLang="ja-JP" sz="2000" dirty="0">
              <a:latin typeface="メイリオ" panose="020B0604030504040204" pitchFamily="50" charset="-128"/>
              <a:ea typeface="メイリオ" panose="020B0604030504040204" pitchFamily="50" charset="-128"/>
            </a:endParaRPr>
          </a:p>
          <a:p>
            <a:pPr marL="0" indent="0">
              <a:buNone/>
            </a:pPr>
            <a:r>
              <a:rPr lang="ja-JP" altLang="en-US" sz="2000" dirty="0" smtClean="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アイデア</a:t>
            </a:r>
            <a:r>
              <a:rPr lang="ja-JP" altLang="en-US" sz="2000" dirty="0" smtClean="0">
                <a:latin typeface="メイリオ" panose="020B0604030504040204" pitchFamily="50" charset="-128"/>
                <a:ea typeface="メイリオ" panose="020B0604030504040204" pitchFamily="50" charset="-128"/>
              </a:rPr>
              <a:t>を発想する</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AA00D4E1-CE58-41BD-994C-1D68F0108326}" type="slidenum">
              <a:rPr kumimoji="1" lang="ja-JP" altLang="en-US" smtClean="0"/>
              <a:t>7</a:t>
            </a:fld>
            <a:endParaRPr kumimoji="1" lang="ja-JP" altLang="en-US"/>
          </a:p>
        </p:txBody>
      </p:sp>
    </p:spTree>
    <p:extLst>
      <p:ext uri="{BB962C8B-B14F-4D97-AF65-F5344CB8AC3E}">
        <p14:creationId xmlns:p14="http://schemas.microsoft.com/office/powerpoint/2010/main" val="3335690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7935" y="1003672"/>
            <a:ext cx="6499317" cy="658350"/>
          </a:xfrm>
        </p:spPr>
        <p:txBody>
          <a:bodyPr>
            <a:normAutofit/>
          </a:bodyPr>
          <a:lstStyle/>
          <a:p>
            <a:r>
              <a:rPr kumimoji="1" lang="ja-JP" altLang="en-US" sz="3200" dirty="0" smtClean="0">
                <a:latin typeface="メイリオ" panose="020B0604030504040204" pitchFamily="50" charset="-128"/>
                <a:ea typeface="メイリオ" panose="020B0604030504040204" pitchFamily="50" charset="-128"/>
              </a:rPr>
              <a:t>発想法の課題</a:t>
            </a:r>
            <a:endParaRPr kumimoji="1" lang="ja-JP" altLang="en-US" sz="3200"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1017917" y="1758123"/>
            <a:ext cx="10374535" cy="4234360"/>
          </a:xfrm>
        </p:spPr>
        <p:txBody>
          <a:bodyPr>
            <a:normAutofit fontScale="85000" lnSpcReduction="20000"/>
          </a:bodyPr>
          <a:lstStyle/>
          <a:p>
            <a:pPr marL="0" indent="0">
              <a:buNone/>
            </a:pPr>
            <a:endParaRPr lang="en-US" altLang="ja-JP" sz="2400" dirty="0" smtClean="0">
              <a:latin typeface="メイリオ" panose="020B0604030504040204" pitchFamily="50" charset="-128"/>
              <a:ea typeface="メイリオ" panose="020B0604030504040204" pitchFamily="50" charset="-128"/>
            </a:endParaRPr>
          </a:p>
          <a:p>
            <a:pPr marL="0" indent="0">
              <a:buNone/>
            </a:pPr>
            <a:r>
              <a:rPr lang="ja-JP" altLang="ja-JP" sz="2800" dirty="0" smtClean="0">
                <a:latin typeface="メイリオ" panose="020B0604030504040204" pitchFamily="50" charset="-128"/>
                <a:ea typeface="メイリオ" panose="020B0604030504040204" pitchFamily="50" charset="-128"/>
              </a:rPr>
              <a:t>発想法</a:t>
            </a:r>
            <a:r>
              <a:rPr lang="ja-JP" altLang="ja-JP" sz="2800" dirty="0">
                <a:latin typeface="メイリオ" panose="020B0604030504040204" pitchFamily="50" charset="-128"/>
                <a:ea typeface="メイリオ" panose="020B0604030504040204" pitchFamily="50" charset="-128"/>
              </a:rPr>
              <a:t>には</a:t>
            </a:r>
            <a:r>
              <a:rPr lang="ja-JP" altLang="ja-JP" sz="2800" dirty="0" smtClean="0">
                <a:latin typeface="メイリオ" panose="020B0604030504040204" pitchFamily="50" charset="-128"/>
                <a:ea typeface="メイリオ" panose="020B0604030504040204" pitchFamily="50" charset="-128"/>
              </a:rPr>
              <a:t>，</a:t>
            </a:r>
            <a:endParaRPr lang="en-US" altLang="ja-JP" sz="2800" dirty="0" smtClean="0">
              <a:latin typeface="メイリオ" panose="020B0604030504040204" pitchFamily="50" charset="-128"/>
              <a:ea typeface="メイリオ" panose="020B0604030504040204" pitchFamily="50" charset="-128"/>
            </a:endParaRPr>
          </a:p>
          <a:p>
            <a:pPr marL="0" indent="0">
              <a:buNone/>
            </a:pPr>
            <a:r>
              <a:rPr lang="ja-JP" altLang="ja-JP" sz="2800" dirty="0" smtClean="0">
                <a:solidFill>
                  <a:srgbClr val="FF0000"/>
                </a:solidFill>
                <a:latin typeface="メイリオ" panose="020B0604030504040204" pitchFamily="50" charset="-128"/>
                <a:ea typeface="メイリオ" panose="020B0604030504040204" pitchFamily="50" charset="-128"/>
              </a:rPr>
              <a:t>前提</a:t>
            </a:r>
            <a:r>
              <a:rPr lang="ja-JP" altLang="ja-JP" sz="2800" dirty="0">
                <a:solidFill>
                  <a:srgbClr val="FF0000"/>
                </a:solidFill>
                <a:latin typeface="メイリオ" panose="020B0604030504040204" pitchFamily="50" charset="-128"/>
                <a:ea typeface="メイリオ" panose="020B0604030504040204" pitchFamily="50" charset="-128"/>
              </a:rPr>
              <a:t>知識が必要</a:t>
            </a:r>
            <a:r>
              <a:rPr lang="ja-JP" altLang="ja-JP" sz="2800" dirty="0">
                <a:latin typeface="メイリオ" panose="020B0604030504040204" pitchFamily="50" charset="-128"/>
                <a:ea typeface="メイリオ" panose="020B0604030504040204" pitchFamily="50" charset="-128"/>
              </a:rPr>
              <a:t>であるような手法や，</a:t>
            </a:r>
            <a:r>
              <a:rPr lang="ja-JP" altLang="ja-JP" sz="2800" dirty="0">
                <a:solidFill>
                  <a:srgbClr val="FF0000"/>
                </a:solidFill>
                <a:latin typeface="メイリオ" panose="020B0604030504040204" pitchFamily="50" charset="-128"/>
                <a:ea typeface="メイリオ" panose="020B0604030504040204" pitchFamily="50" charset="-128"/>
              </a:rPr>
              <a:t>技法の未修得</a:t>
            </a:r>
            <a:r>
              <a:rPr lang="ja-JP" altLang="ja-JP" sz="2800" dirty="0">
                <a:latin typeface="メイリオ" panose="020B0604030504040204" pitchFamily="50" charset="-128"/>
                <a:ea typeface="メイリオ" panose="020B0604030504040204" pitchFamily="50" charset="-128"/>
              </a:rPr>
              <a:t>などの</a:t>
            </a:r>
            <a:r>
              <a:rPr lang="ja-JP" altLang="ja-JP" sz="2800" dirty="0" smtClean="0">
                <a:latin typeface="メイリオ" panose="020B0604030504040204" pitchFamily="50" charset="-128"/>
                <a:ea typeface="メイリオ" panose="020B0604030504040204" pitchFamily="50" charset="-128"/>
              </a:rPr>
              <a:t>欠点</a:t>
            </a:r>
            <a:endParaRPr lang="en-US" altLang="ja-JP" sz="2800" dirty="0">
              <a:latin typeface="メイリオ" panose="020B0604030504040204" pitchFamily="50" charset="-128"/>
              <a:ea typeface="メイリオ" panose="020B0604030504040204" pitchFamily="50" charset="-128"/>
            </a:endParaRPr>
          </a:p>
          <a:p>
            <a:pPr marL="0" indent="0">
              <a:buNone/>
            </a:pPr>
            <a:endParaRPr lang="en-US" altLang="ja-JP" sz="2800" dirty="0">
              <a:latin typeface="メイリオ" panose="020B0604030504040204" pitchFamily="50" charset="-128"/>
              <a:ea typeface="メイリオ" panose="020B0604030504040204" pitchFamily="50" charset="-128"/>
            </a:endParaRPr>
          </a:p>
          <a:p>
            <a:pPr marL="0" indent="0">
              <a:buNone/>
            </a:pPr>
            <a:r>
              <a:rPr lang="ja-JP" altLang="en-US" sz="2800" dirty="0" smtClean="0">
                <a:latin typeface="メイリオ" panose="020B0604030504040204" pitchFamily="50" charset="-128"/>
                <a:ea typeface="メイリオ" panose="020B0604030504040204" pitchFamily="50" charset="-128"/>
              </a:rPr>
              <a:t>本質など</a:t>
            </a:r>
            <a:r>
              <a:rPr lang="ja-JP" altLang="en-US" sz="2800" dirty="0">
                <a:latin typeface="メイリオ" panose="020B0604030504040204" pitchFamily="50" charset="-128"/>
                <a:ea typeface="メイリオ" panose="020B0604030504040204" pitchFamily="50" charset="-128"/>
              </a:rPr>
              <a:t>の</a:t>
            </a:r>
            <a:r>
              <a:rPr lang="ja-JP" altLang="en-US" sz="2800" dirty="0" smtClean="0">
                <a:latin typeface="メイリオ" panose="020B0604030504040204" pitchFamily="50" charset="-128"/>
                <a:ea typeface="メイリオ" panose="020B0604030504040204" pitchFamily="50" charset="-128"/>
              </a:rPr>
              <a:t>表現は，発想法初心者にとって理解できない</a:t>
            </a:r>
            <a:endParaRPr lang="ja-JP" altLang="ja-JP" sz="2800" dirty="0">
              <a:latin typeface="メイリオ" panose="020B0604030504040204" pitchFamily="50" charset="-128"/>
              <a:ea typeface="メイリオ" panose="020B0604030504040204" pitchFamily="50" charset="-128"/>
            </a:endParaRPr>
          </a:p>
          <a:p>
            <a:pPr marL="0" indent="0">
              <a:buNone/>
            </a:pPr>
            <a:endParaRPr lang="en-US" altLang="ja-JP" sz="2800" dirty="0" smtClean="0">
              <a:solidFill>
                <a:srgbClr val="FF0000"/>
              </a:solidFill>
              <a:latin typeface="メイリオ" panose="020B0604030504040204" pitchFamily="50" charset="-128"/>
              <a:ea typeface="メイリオ" panose="020B0604030504040204" pitchFamily="50" charset="-128"/>
            </a:endParaRPr>
          </a:p>
          <a:p>
            <a:pPr marL="0" indent="0">
              <a:buNone/>
            </a:pPr>
            <a:endParaRPr lang="en-US" altLang="ja-JP" dirty="0" smtClean="0">
              <a:solidFill>
                <a:srgbClr val="FF0000"/>
              </a:solidFill>
              <a:latin typeface="メイリオ" panose="020B0604030504040204" pitchFamily="50" charset="-128"/>
              <a:ea typeface="メイリオ" panose="020B0604030504040204" pitchFamily="50" charset="-128"/>
            </a:endParaRPr>
          </a:p>
          <a:p>
            <a:pPr marL="0" indent="0">
              <a:buNone/>
            </a:pPr>
            <a:endParaRPr lang="en-US" altLang="ja-JP" dirty="0" smtClean="0">
              <a:solidFill>
                <a:srgbClr val="FF0000"/>
              </a:solidFill>
              <a:latin typeface="メイリオ" panose="020B0604030504040204" pitchFamily="50" charset="-128"/>
              <a:ea typeface="メイリオ" panose="020B0604030504040204" pitchFamily="50" charset="-128"/>
            </a:endParaRPr>
          </a:p>
          <a:p>
            <a:pPr marL="0" indent="0" algn="r">
              <a:buNone/>
            </a:pPr>
            <a:r>
              <a:rPr lang="ja-JP" altLang="ja-JP" sz="1200" dirty="0">
                <a:latin typeface="メイリオ" panose="020B0604030504040204" pitchFamily="50" charset="-128"/>
                <a:ea typeface="メイリオ" panose="020B0604030504040204" pitchFamily="50" charset="-128"/>
              </a:rPr>
              <a:t>池田和浩</a:t>
            </a:r>
            <a:r>
              <a:rPr lang="en-US" altLang="ja-JP" sz="1200" dirty="0">
                <a:latin typeface="メイリオ" panose="020B0604030504040204" pitchFamily="50" charset="-128"/>
                <a:ea typeface="メイリオ" panose="020B0604030504040204" pitchFamily="50" charset="-128"/>
              </a:rPr>
              <a:t>,</a:t>
            </a:r>
            <a:r>
              <a:rPr lang="ja-JP" altLang="ja-JP" sz="1200" dirty="0">
                <a:latin typeface="メイリオ" panose="020B0604030504040204" pitchFamily="50" charset="-128"/>
                <a:ea typeface="メイリオ" panose="020B0604030504040204" pitchFamily="50" charset="-128"/>
              </a:rPr>
              <a:t>澤邉裕子</a:t>
            </a:r>
            <a:r>
              <a:rPr lang="en-US" altLang="ja-JP" sz="1200" dirty="0">
                <a:latin typeface="メイリオ" panose="020B0604030504040204" pitchFamily="50" charset="-128"/>
                <a:ea typeface="メイリオ" panose="020B0604030504040204" pitchFamily="50" charset="-128"/>
              </a:rPr>
              <a:t>,</a:t>
            </a:r>
            <a:r>
              <a:rPr lang="ja-JP" altLang="ja-JP" sz="1200" dirty="0">
                <a:latin typeface="メイリオ" panose="020B0604030504040204" pitchFamily="50" charset="-128"/>
                <a:ea typeface="メイリオ" panose="020B0604030504040204" pitchFamily="50" charset="-128"/>
              </a:rPr>
              <a:t>安井朱美</a:t>
            </a:r>
            <a:r>
              <a:rPr lang="en-US" altLang="ja-JP" sz="1200" dirty="0">
                <a:latin typeface="メイリオ" panose="020B0604030504040204" pitchFamily="50" charset="-128"/>
                <a:ea typeface="メイリオ" panose="020B0604030504040204" pitchFamily="50" charset="-128"/>
              </a:rPr>
              <a:t>,</a:t>
            </a:r>
            <a:r>
              <a:rPr lang="ja-JP" altLang="ja-JP" sz="1200" dirty="0">
                <a:latin typeface="メイリオ" panose="020B0604030504040204" pitchFamily="50" charset="-128"/>
                <a:ea typeface="メイリオ" panose="020B0604030504040204" pitchFamily="50" charset="-128"/>
              </a:rPr>
              <a:t>西浦和樹：カードゲームを用いたブレインストーミング法による心理的ストレス低減効果の検証</a:t>
            </a:r>
          </a:p>
          <a:p>
            <a:pPr marL="0" indent="0" algn="r">
              <a:buNone/>
            </a:pPr>
            <a:r>
              <a:rPr lang="ja-JP" altLang="ja-JP" sz="1200" dirty="0" smtClean="0">
                <a:latin typeface="メイリオ" panose="020B0604030504040204" pitchFamily="50" charset="-128"/>
                <a:ea typeface="メイリオ" panose="020B0604030504040204" pitchFamily="50" charset="-128"/>
              </a:rPr>
              <a:t>栗</a:t>
            </a:r>
            <a:r>
              <a:rPr lang="ja-JP" altLang="ja-JP" sz="1200" dirty="0">
                <a:latin typeface="メイリオ" panose="020B0604030504040204" pitchFamily="50" charset="-128"/>
                <a:ea typeface="メイリオ" panose="020B0604030504040204" pitchFamily="50" charset="-128"/>
              </a:rPr>
              <a:t>芝</a:t>
            </a:r>
            <a:r>
              <a:rPr lang="ja-JP" altLang="ja-JP" sz="1200" dirty="0" smtClean="0">
                <a:latin typeface="メイリオ" panose="020B0604030504040204" pitchFamily="50" charset="-128"/>
                <a:ea typeface="メイリオ" panose="020B0604030504040204" pitchFamily="50" charset="-128"/>
              </a:rPr>
              <a:t>正臣</a:t>
            </a:r>
            <a:r>
              <a:rPr lang="ja-JP" altLang="en-US" sz="1200" dirty="0">
                <a:latin typeface="メイリオ" panose="020B0604030504040204" pitchFamily="50" charset="-128"/>
                <a:ea typeface="メイリオ" panose="020B0604030504040204" pitchFamily="50" charset="-128"/>
              </a:rPr>
              <a:t>，</a:t>
            </a:r>
            <a:r>
              <a:rPr lang="ja-JP" altLang="ja-JP" sz="1200" dirty="0" smtClean="0">
                <a:latin typeface="メイリオ" panose="020B0604030504040204" pitchFamily="50" charset="-128"/>
                <a:ea typeface="メイリオ" panose="020B0604030504040204" pitchFamily="50" charset="-128"/>
              </a:rPr>
              <a:t>中村</a:t>
            </a:r>
            <a:r>
              <a:rPr lang="ja-JP" altLang="ja-JP" sz="1200" dirty="0">
                <a:latin typeface="メイリオ" panose="020B0604030504040204" pitchFamily="50" charset="-128"/>
                <a:ea typeface="メイリオ" panose="020B0604030504040204" pitchFamily="50" charset="-128"/>
              </a:rPr>
              <a:t>友保，大沼夏帆，小池智尋，齋藤尭史，佐宗美来，志賀誠</a:t>
            </a:r>
            <a:r>
              <a:rPr lang="en-US" altLang="ja-JP" sz="1200" dirty="0">
                <a:latin typeface="メイリオ" panose="020B0604030504040204" pitchFamily="50" charset="-128"/>
                <a:ea typeface="メイリオ" panose="020B0604030504040204" pitchFamily="50" charset="-128"/>
              </a:rPr>
              <a:t>,</a:t>
            </a:r>
            <a:r>
              <a:rPr lang="ja-JP" altLang="ja-JP" sz="1200" dirty="0">
                <a:latin typeface="メイリオ" panose="020B0604030504040204" pitchFamily="50" charset="-128"/>
                <a:ea typeface="メイリオ" panose="020B0604030504040204" pitchFamily="50" charset="-128"/>
              </a:rPr>
              <a:t>成毛 美帆，西嶋寿世，横山瑛軌，横山達也</a:t>
            </a:r>
            <a:r>
              <a:rPr lang="ja-JP" altLang="ja-JP" sz="1200" dirty="0" smtClean="0">
                <a:latin typeface="メイリオ" panose="020B0604030504040204" pitchFamily="50" charset="-128"/>
                <a:ea typeface="メイリオ" panose="020B0604030504040204" pitchFamily="50" charset="-128"/>
              </a:rPr>
              <a:t>：</a:t>
            </a:r>
            <a:endParaRPr lang="en-US" altLang="ja-JP" sz="1200" dirty="0" smtClean="0">
              <a:latin typeface="メイリオ" panose="020B0604030504040204" pitchFamily="50" charset="-128"/>
              <a:ea typeface="メイリオ" panose="020B0604030504040204" pitchFamily="50" charset="-128"/>
            </a:endParaRPr>
          </a:p>
          <a:p>
            <a:pPr marL="0" indent="0" algn="r">
              <a:buNone/>
            </a:pPr>
            <a:r>
              <a:rPr lang="ja-JP" altLang="ja-JP" sz="1200" dirty="0" smtClean="0">
                <a:latin typeface="メイリオ" panose="020B0604030504040204" pitchFamily="50" charset="-128"/>
                <a:ea typeface="メイリオ" panose="020B0604030504040204" pitchFamily="50" charset="-128"/>
              </a:rPr>
              <a:t>アイデア</a:t>
            </a:r>
            <a:r>
              <a:rPr lang="ja-JP" altLang="ja-JP" sz="1200" dirty="0">
                <a:latin typeface="メイリオ" panose="020B0604030504040204" pitchFamily="50" charset="-128"/>
                <a:ea typeface="メイリオ" panose="020B0604030504040204" pitchFamily="50" charset="-128"/>
              </a:rPr>
              <a:t>とユーザシナリオを共創するための支援ツールの</a:t>
            </a:r>
            <a:r>
              <a:rPr lang="ja-JP" altLang="ja-JP" sz="1200" dirty="0" smtClean="0">
                <a:latin typeface="メイリオ" panose="020B0604030504040204" pitchFamily="50" charset="-128"/>
                <a:ea typeface="メイリオ" panose="020B0604030504040204" pitchFamily="50" charset="-128"/>
              </a:rPr>
              <a:t>開発</a:t>
            </a:r>
            <a:endParaRPr lang="ja-JP" altLang="ja-JP" sz="1200" dirty="0">
              <a:latin typeface="メイリオ" panose="020B0604030504040204" pitchFamily="50" charset="-128"/>
              <a:ea typeface="メイリオ" panose="020B0604030504040204" pitchFamily="50" charset="-128"/>
            </a:endParaRP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3824378"/>
            <a:ext cx="3608164" cy="1995577"/>
          </a:xfrm>
          <a:prstGeom prst="rect">
            <a:avLst/>
          </a:prstGeom>
        </p:spPr>
      </p:pic>
      <p:sp>
        <p:nvSpPr>
          <p:cNvPr id="5" name="楕円 4"/>
          <p:cNvSpPr/>
          <p:nvPr/>
        </p:nvSpPr>
        <p:spPr>
          <a:xfrm>
            <a:off x="2513162" y="5365630"/>
            <a:ext cx="379562" cy="2415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98626" y="5947942"/>
            <a:ext cx="4188967" cy="261610"/>
          </a:xfrm>
          <a:prstGeom prst="rect">
            <a:avLst/>
          </a:prstGeom>
          <a:noFill/>
        </p:spPr>
        <p:txBody>
          <a:bodyPr wrap="none" rtlCol="0">
            <a:spAutoFit/>
          </a:bodyPr>
          <a:lstStyle/>
          <a:p>
            <a:pPr algn="r"/>
            <a:r>
              <a:rPr lang="ja-JP" altLang="en-US" sz="1100" dirty="0" smtClean="0">
                <a:latin typeface="メイリオ" panose="020B0604030504040204" pitchFamily="50" charset="-128"/>
                <a:ea typeface="メイリオ" panose="020B0604030504040204" pitchFamily="50" charset="-128"/>
              </a:rPr>
              <a:t>引用元：</a:t>
            </a:r>
            <a:r>
              <a:rPr lang="ja-JP" altLang="ja-JP" sz="1100" dirty="0" smtClean="0">
                <a:latin typeface="メイリオ" panose="020B0604030504040204" pitchFamily="50" charset="-128"/>
                <a:ea typeface="メイリオ" panose="020B0604030504040204" pitchFamily="50" charset="-128"/>
              </a:rPr>
              <a:t>高橋</a:t>
            </a:r>
            <a:r>
              <a:rPr lang="ja-JP" altLang="ja-JP" sz="1100" dirty="0">
                <a:latin typeface="メイリオ" panose="020B0604030504040204" pitchFamily="50" charset="-128"/>
                <a:ea typeface="メイリオ" panose="020B0604030504040204" pitchFamily="50" charset="-128"/>
              </a:rPr>
              <a:t>誠：新編　創造力辞典，日科技連出版社，</a:t>
            </a:r>
            <a:r>
              <a:rPr lang="en-US" altLang="ja-JP" sz="1100" dirty="0">
                <a:latin typeface="メイリオ" panose="020B0604030504040204" pitchFamily="50" charset="-128"/>
                <a:ea typeface="メイリオ" panose="020B0604030504040204" pitchFamily="50" charset="-128"/>
              </a:rPr>
              <a:t>(2002)</a:t>
            </a:r>
            <a:endParaRPr kumimoji="1" lang="en-US" altLang="ja-JP" sz="1100" dirty="0">
              <a:latin typeface="メイリオ" panose="020B0604030504040204" pitchFamily="50" charset="-128"/>
              <a:ea typeface="メイリオ" panose="020B0604030504040204" pitchFamily="50" charset="-128"/>
            </a:endParaRPr>
          </a:p>
        </p:txBody>
      </p:sp>
      <p:sp>
        <p:nvSpPr>
          <p:cNvPr id="7" name="スライド番号プレースホルダー 6"/>
          <p:cNvSpPr>
            <a:spLocks noGrp="1"/>
          </p:cNvSpPr>
          <p:nvPr>
            <p:ph type="sldNum" sz="quarter" idx="12"/>
          </p:nvPr>
        </p:nvSpPr>
        <p:spPr/>
        <p:txBody>
          <a:bodyPr/>
          <a:lstStyle/>
          <a:p>
            <a:fld id="{AA00D4E1-CE58-41BD-994C-1D68F0108326}" type="slidenum">
              <a:rPr kumimoji="1" lang="ja-JP" altLang="en-US" smtClean="0"/>
              <a:t>8</a:t>
            </a:fld>
            <a:endParaRPr kumimoji="1" lang="ja-JP" altLang="en-US"/>
          </a:p>
        </p:txBody>
      </p:sp>
    </p:spTree>
    <p:extLst>
      <p:ext uri="{BB962C8B-B14F-4D97-AF65-F5344CB8AC3E}">
        <p14:creationId xmlns:p14="http://schemas.microsoft.com/office/powerpoint/2010/main" val="4014314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4263</TotalTime>
  <Words>4129</Words>
  <Application>Microsoft Office PowerPoint</Application>
  <PresentationFormat>ワイド画面</PresentationFormat>
  <Paragraphs>703</Paragraphs>
  <Slides>39</Slides>
  <Notes>32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39</vt:i4>
      </vt:variant>
    </vt:vector>
  </HeadingPairs>
  <TitlesOfParts>
    <vt:vector size="45" baseType="lpstr">
      <vt:lpstr>ＭＳ Ｐゴシック</vt:lpstr>
      <vt:lpstr>メイリオ</vt:lpstr>
      <vt:lpstr>游ゴシック</vt:lpstr>
      <vt:lpstr>Calibri</vt:lpstr>
      <vt:lpstr>Calibri Light</vt:lpstr>
      <vt:lpstr>レトロスペクト</vt:lpstr>
      <vt:lpstr>共通軸交換によるグループアイデア発想</vt:lpstr>
      <vt:lpstr>目次</vt:lpstr>
      <vt:lpstr>背景</vt:lpstr>
      <vt:lpstr>背景</vt:lpstr>
      <vt:lpstr>背景</vt:lpstr>
      <vt:lpstr>背景</vt:lpstr>
      <vt:lpstr>従来の研究（類比発想を用いた発想法）</vt:lpstr>
      <vt:lpstr>従来の研究（類比発想を用いた発想法）</vt:lpstr>
      <vt:lpstr>発想法の課題</vt:lpstr>
      <vt:lpstr>軸交換によるアイデア発想（提案法）</vt:lpstr>
      <vt:lpstr>目的</vt:lpstr>
      <vt:lpstr>目的</vt:lpstr>
      <vt:lpstr>予備実験の概要</vt:lpstr>
      <vt:lpstr>予備実験の課題</vt:lpstr>
      <vt:lpstr>構築したシステム</vt:lpstr>
      <vt:lpstr>実験概要</vt:lpstr>
      <vt:lpstr>評価方法（主観的評価）</vt:lpstr>
      <vt:lpstr>主観的評価の結果</vt:lpstr>
      <vt:lpstr>主観的評価　アンケート結果</vt:lpstr>
      <vt:lpstr>アイデア評価</vt:lpstr>
      <vt:lpstr>流暢性評価</vt:lpstr>
      <vt:lpstr>全体アイデア評価</vt:lpstr>
      <vt:lpstr>全体アイデア評価(箱ひげ図）</vt:lpstr>
      <vt:lpstr>第2フェーズで創出された共通軸</vt:lpstr>
      <vt:lpstr>グループごとのアイデア評価（独創性）</vt:lpstr>
      <vt:lpstr>グループごとのアイデア評価（実現可能性）</vt:lpstr>
      <vt:lpstr>グループごとのアイデア評価（合計値）</vt:lpstr>
      <vt:lpstr>主観的評価まとめ</vt:lpstr>
      <vt:lpstr>アイデアの質の評価</vt:lpstr>
      <vt:lpstr>全体評価</vt:lpstr>
      <vt:lpstr>課題・展望</vt:lpstr>
      <vt:lpstr>参考文献</vt:lpstr>
      <vt:lpstr>参加学会</vt:lpstr>
      <vt:lpstr>PowerPoint プレゼンテーション</vt:lpstr>
      <vt:lpstr>目次</vt:lpstr>
      <vt:lpstr>PowerPoint プレゼンテーション</vt:lpstr>
      <vt:lpstr>創出されたアイデア数</vt:lpstr>
      <vt:lpstr>アイデア数の結果まとめ</vt:lpstr>
      <vt:lpstr>アイデア数の結果まとめ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共通軸交換による グループアイデア発想</dc:title>
  <dc:creator>敬之 白波瀬</dc:creator>
  <cp:lastModifiedBy>敬之 白波瀬</cp:lastModifiedBy>
  <cp:revision>152</cp:revision>
  <cp:lastPrinted>2019-02-14T10:41:31Z</cp:lastPrinted>
  <dcterms:created xsi:type="dcterms:W3CDTF">2019-02-05T12:45:12Z</dcterms:created>
  <dcterms:modified xsi:type="dcterms:W3CDTF">2019-03-06T13:16:15Z</dcterms:modified>
</cp:coreProperties>
</file>