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952" r:id="rId2"/>
    <p:sldId id="953" r:id="rId3"/>
    <p:sldId id="960" r:id="rId4"/>
    <p:sldId id="961" r:id="rId5"/>
    <p:sldId id="962" r:id="rId6"/>
    <p:sldId id="965" r:id="rId7"/>
    <p:sldId id="963" r:id="rId8"/>
    <p:sldId id="964" r:id="rId9"/>
    <p:sldId id="8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23"/>
    <a:srgbClr val="FFF2CC"/>
    <a:srgbClr val="FF2DFF"/>
    <a:srgbClr val="5B9BD5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7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4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3DE7-0CF5-425A-AC32-23A3E39348BE}" type="datetime1">
              <a:rPr kumimoji="1" lang="ja-JP" altLang="en-US" smtClean="0"/>
              <a:t>2018/5/20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86600-7AA6-4EEA-A800-BCE5CA5A324D}" type="datetime1">
              <a:rPr kumimoji="1" lang="ja-JP" altLang="en-US" smtClean="0"/>
              <a:t>2018/5/20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0C2C30-B2E2-4E19-BE28-1B17DAF833F7}" type="datetime1">
              <a:rPr kumimoji="1" lang="ja-JP" altLang="en-US" smtClean="0"/>
              <a:t>2018/5/20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DB9E8D-352B-4AEB-A751-AD90B42BF5C8}" type="datetime1">
              <a:rPr kumimoji="1" lang="ja-JP" altLang="en-US" smtClean="0"/>
              <a:t>2018/5/20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27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B123C20-64BE-4EAD-9452-244B23C1A3C6}" type="datetime1">
              <a:rPr kumimoji="1" lang="ja-JP" altLang="en-US" smtClean="0"/>
              <a:t>2018/5/20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43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FA1C84-3FD6-40EA-88C9-ED40C6CCC91D}" type="datetime1">
              <a:rPr kumimoji="1" lang="ja-JP" altLang="en-US" smtClean="0"/>
              <a:t>2018/5/20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6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9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金融政策の効果波及経路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smtClean="0">
                <a:solidFill>
                  <a:schemeClr val="tx1"/>
                </a:solidFill>
              </a:rPr>
              <a:t>2018/5/21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オーバーナイト金利の変化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どのように経済へ効果をもたらすか？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ja-JP" altLang="en-US" dirty="0" smtClean="0"/>
              <a:t>イールドカーブ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様々な波及経路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3.</a:t>
            </a:r>
            <a:r>
              <a:rPr lang="ja-JP" altLang="en-US" dirty="0" smtClean="0"/>
              <a:t>リスクプレミアム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4.</a:t>
            </a:r>
            <a:r>
              <a:rPr lang="ja-JP" altLang="en-US" dirty="0" smtClean="0"/>
              <a:t>波及経路の変化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5.Other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347569" y="3131841"/>
            <a:ext cx="1772155" cy="720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25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9-1 </a:t>
            </a:r>
            <a:r>
              <a:rPr kumimoji="1" lang="ja-JP" altLang="en-US" dirty="0" smtClean="0"/>
              <a:t>イールドカーブ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828086"/>
            <a:ext cx="8369693" cy="5741156"/>
          </a:xfrm>
        </p:spPr>
        <p:txBody>
          <a:bodyPr/>
          <a:lstStyle/>
          <a:p>
            <a:r>
              <a:rPr lang="ja-JP" altLang="en-US" dirty="0" smtClean="0"/>
              <a:t>中銀は</a:t>
            </a:r>
            <a:r>
              <a:rPr lang="en-US" altLang="ja-JP" dirty="0" smtClean="0"/>
              <a:t>ON</a:t>
            </a:r>
            <a:r>
              <a:rPr lang="ja-JP" altLang="en-US" dirty="0" smtClean="0"/>
              <a:t>金利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だけ</a:t>
            </a:r>
            <a:r>
              <a:rPr lang="en-US" altLang="ja-JP" dirty="0" smtClean="0"/>
              <a:t>”</a:t>
            </a:r>
            <a:r>
              <a:rPr lang="ja-JP" altLang="en-US" dirty="0" smtClean="0"/>
              <a:t>変えてる（⇔長期の金利は変えていない）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But,</a:t>
            </a:r>
            <a:r>
              <a:rPr lang="ja-JP" altLang="en-US" dirty="0" smtClean="0"/>
              <a:t>長期金利も</a:t>
            </a:r>
            <a:r>
              <a:rPr lang="en-US" altLang="ja-JP" dirty="0" smtClean="0"/>
              <a:t>ON</a:t>
            </a:r>
            <a:r>
              <a:rPr lang="ja-JP" altLang="en-US" dirty="0" smtClean="0"/>
              <a:t>金利に基づいて変化。</a:t>
            </a:r>
            <a:endParaRPr lang="en-US" altLang="ja-JP" dirty="0" smtClean="0"/>
          </a:p>
          <a:p>
            <a:r>
              <a:rPr lang="ja-JP" altLang="en-US" dirty="0"/>
              <a:t>短期</a:t>
            </a:r>
            <a:r>
              <a:rPr lang="ja-JP" altLang="en-US" dirty="0" smtClean="0"/>
              <a:t>金利とは？</a:t>
            </a:r>
            <a:r>
              <a:rPr lang="ja-JP" altLang="en-US" dirty="0"/>
              <a:t>長期</a:t>
            </a:r>
            <a:r>
              <a:rPr lang="ja-JP" altLang="en-US" dirty="0" smtClean="0"/>
              <a:t>金利とは？どう決まる？定義は？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長期金利</a:t>
            </a:r>
            <a:r>
              <a:rPr lang="en-US" altLang="ja-JP" dirty="0" smtClean="0"/>
              <a:t>(</a:t>
            </a:r>
            <a:r>
              <a:rPr lang="ja-JP" altLang="en-US" dirty="0" smtClean="0"/>
              <a:t>概念</a:t>
            </a:r>
            <a:r>
              <a:rPr lang="en-US" altLang="ja-JP" dirty="0" smtClean="0"/>
              <a:t>)</a:t>
            </a:r>
            <a:r>
              <a:rPr lang="ja-JP" altLang="en-US" dirty="0" smtClean="0"/>
              <a:t> ≔</a:t>
            </a:r>
            <a:r>
              <a:rPr lang="en-US" altLang="ja-JP" dirty="0" smtClean="0"/>
              <a:t> (</a:t>
            </a:r>
            <a:r>
              <a:rPr lang="ja-JP" altLang="en-US" dirty="0" smtClean="0"/>
              <a:t>今日</a:t>
            </a:r>
            <a:r>
              <a:rPr lang="en-US" altLang="ja-JP" dirty="0" smtClean="0"/>
              <a:t>~X</a:t>
            </a:r>
            <a:r>
              <a:rPr lang="ja-JP" altLang="en-US" dirty="0" smtClean="0"/>
              <a:t>年後までの短期金利の平均値</a:t>
            </a:r>
            <a:r>
              <a:rPr lang="en-US" altLang="ja-JP" dirty="0" smtClean="0"/>
              <a:t>) + </a:t>
            </a:r>
            <a:r>
              <a:rPr lang="en-US" altLang="ja-JP" dirty="0" err="1" smtClean="0"/>
              <a:t>TermPremium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短期</a:t>
            </a:r>
            <a:r>
              <a:rPr lang="ja-JP" altLang="en-US" dirty="0"/>
              <a:t>金利 ≔ </a:t>
            </a:r>
            <a:r>
              <a:rPr lang="en-US" altLang="ja-JP" i="1" dirty="0"/>
              <a:t>f</a:t>
            </a:r>
            <a:r>
              <a:rPr lang="en-US" altLang="ja-JP" dirty="0"/>
              <a:t>(</a:t>
            </a:r>
            <a:r>
              <a:rPr lang="ja-JP" altLang="en-US" dirty="0"/>
              <a:t>フィリップス曲線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+</a:t>
            </a:r>
            <a:r>
              <a:rPr lang="en-US" altLang="ja-JP" dirty="0" err="1"/>
              <a:t>TermPremium</a:t>
            </a:r>
            <a:endParaRPr lang="en-US" altLang="ja-JP" dirty="0"/>
          </a:p>
          <a:p>
            <a:pPr lvl="1"/>
            <a:r>
              <a:rPr lang="ja-JP" altLang="en-US" dirty="0"/>
              <a:t>長期金利 ≔</a:t>
            </a:r>
            <a:r>
              <a:rPr lang="en-US" altLang="ja-JP" dirty="0"/>
              <a:t> </a:t>
            </a:r>
            <a:r>
              <a:rPr lang="en-US" altLang="ja-JP" dirty="0" smtClean="0"/>
              <a:t>E[</a:t>
            </a:r>
            <a:r>
              <a:rPr lang="en-US" altLang="ja-JP" dirty="0" err="1" smtClean="0"/>
              <a:t>Σ</a:t>
            </a:r>
            <a:r>
              <a:rPr lang="en-US" altLang="ja-JP" i="1" dirty="0" err="1" smtClean="0"/>
              <a:t>f</a:t>
            </a:r>
            <a:r>
              <a:rPr lang="en-US" altLang="ja-JP" dirty="0"/>
              <a:t>(</a:t>
            </a:r>
            <a:r>
              <a:rPr lang="ja-JP" altLang="en-US" dirty="0"/>
              <a:t>フィリップス曲線</a:t>
            </a:r>
            <a:r>
              <a:rPr lang="en-US" altLang="ja-JP" dirty="0" smtClean="0"/>
              <a:t>)]</a:t>
            </a:r>
            <a:r>
              <a:rPr lang="ja-JP" altLang="en-US" dirty="0" smtClean="0"/>
              <a:t> </a:t>
            </a:r>
            <a:r>
              <a:rPr lang="en-US" altLang="ja-JP" dirty="0"/>
              <a:t>+</a:t>
            </a:r>
            <a:r>
              <a:rPr lang="en-US" altLang="ja-JP" dirty="0" err="1" smtClean="0"/>
              <a:t>TermPremium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dirty="0" smtClean="0"/>
              <a:t>(</a:t>
            </a:r>
            <a:r>
              <a:rPr lang="ja-JP" altLang="en-US" dirty="0" smtClean="0"/>
              <a:t>ほぼ</a:t>
            </a:r>
            <a:r>
              <a:rPr lang="en-US" altLang="ja-JP" dirty="0" smtClean="0"/>
              <a:t>100%)</a:t>
            </a:r>
            <a:r>
              <a:rPr lang="ja-JP" altLang="en-US" dirty="0" smtClean="0"/>
              <a:t>現在の政策金利で決定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主に①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中銀の情報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経済データ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中銀の考え方や物価見通し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潜在成長率</a:t>
            </a:r>
            <a:r>
              <a:rPr lang="en-US" altLang="ja-JP" dirty="0"/>
              <a:t>,</a:t>
            </a:r>
            <a:r>
              <a:rPr lang="ja-JP" altLang="en-US" dirty="0" smtClean="0"/>
              <a:t>物価上昇率</a:t>
            </a:r>
            <a:r>
              <a:rPr lang="en-US" altLang="ja-JP" dirty="0"/>
              <a:t>,</a:t>
            </a:r>
            <a:r>
              <a:rPr lang="ja-JP" altLang="en-US" dirty="0" smtClean="0"/>
              <a:t>ファンダメンタル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⇒ 長期になるほど、中銀の誘導金利の影響は小さくなる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⇔長期金利は中銀が</a:t>
            </a:r>
            <a:r>
              <a:rPr lang="en-US" altLang="ja-JP" dirty="0" smtClean="0"/>
              <a:t>(</a:t>
            </a:r>
            <a:r>
              <a:rPr lang="ja-JP" altLang="en-US" dirty="0" smtClean="0"/>
              <a:t>部分的にしか</a:t>
            </a:r>
            <a:r>
              <a:rPr lang="en-US" altLang="ja-JP" dirty="0" smtClean="0"/>
              <a:t>)</a:t>
            </a:r>
            <a:r>
              <a:rPr lang="ja-JP" altLang="en-US" dirty="0" smtClean="0"/>
              <a:t>コントロールできない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28650" y="3511942"/>
            <a:ext cx="48794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628650" y="3236813"/>
            <a:ext cx="0" cy="566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996204" y="3236813"/>
            <a:ext cx="0" cy="566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2232" y="2942697"/>
            <a:ext cx="6684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今日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次回の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Meeting	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年先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      5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年先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3210010" y="3236813"/>
            <a:ext cx="0" cy="566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577564" y="3236813"/>
            <a:ext cx="0" cy="566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06307" y="3560164"/>
            <a:ext cx="66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①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 </a:t>
            </a:r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</a:t>
            </a:r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</a:t>
            </a:r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95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9-2 </a:t>
            </a:r>
            <a:r>
              <a:rPr kumimoji="1" lang="ja-JP" altLang="en-US" dirty="0" smtClean="0"/>
              <a:t>様々な効果波及経路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6029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ja-JP" altLang="en-US" dirty="0" smtClean="0"/>
              <a:t>金利②資産③資産④為替 を通じた経済への貢献</a:t>
            </a:r>
            <a:endParaRPr lang="en-US" altLang="ja-JP" dirty="0" smtClean="0"/>
          </a:p>
          <a:p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金利の変更→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長短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金利水準の変化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予想物価上昇率は予測困難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But </a:t>
            </a:r>
            <a:r>
              <a:rPr lang="ja-JP" altLang="en-US" dirty="0" smtClean="0"/>
              <a:t>粘着性が強いから、近い</a:t>
            </a:r>
            <a:r>
              <a:rPr lang="ja-JP" altLang="en-US" dirty="0"/>
              <a:t>未来</a:t>
            </a:r>
            <a:r>
              <a:rPr lang="ja-JP" altLang="en-US" dirty="0" smtClean="0"/>
              <a:t>はほぼ一定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① </a:t>
            </a:r>
            <a:r>
              <a:rPr lang="en-US" altLang="ja-JP" u="sng" dirty="0" smtClean="0"/>
              <a:t>ON</a:t>
            </a:r>
            <a:r>
              <a:rPr lang="en-US" altLang="ja-JP" dirty="0" smtClean="0"/>
              <a:t> </a:t>
            </a:r>
            <a:r>
              <a:rPr lang="en-US" altLang="ja-JP" dirty="0"/>
              <a:t>	</a:t>
            </a:r>
            <a:r>
              <a:rPr lang="en-US" altLang="ja-JP" dirty="0" smtClean="0"/>
              <a:t>Δ</a:t>
            </a:r>
            <a:r>
              <a:rPr lang="en-US" altLang="ja-JP" dirty="0"/>
              <a:t>(</a:t>
            </a:r>
            <a:r>
              <a:rPr lang="ja-JP" altLang="en-US" dirty="0"/>
              <a:t>実質金利</a:t>
            </a:r>
            <a:r>
              <a:rPr lang="en-US" altLang="ja-JP" dirty="0"/>
              <a:t>) </a:t>
            </a:r>
            <a:r>
              <a:rPr lang="en-US" altLang="ja-JP" b="1" dirty="0" smtClean="0">
                <a:solidFill>
                  <a:srgbClr val="FF0000"/>
                </a:solidFill>
              </a:rPr>
              <a:t>=</a:t>
            </a:r>
            <a:r>
              <a:rPr lang="en-US" altLang="ja-JP" dirty="0"/>
              <a:t>	</a:t>
            </a:r>
            <a:r>
              <a:rPr lang="en-US" altLang="ja-JP" dirty="0" smtClean="0"/>
              <a:t>Δ</a:t>
            </a:r>
            <a:r>
              <a:rPr lang="en-US" altLang="ja-JP" dirty="0"/>
              <a:t>(</a:t>
            </a:r>
            <a:r>
              <a:rPr lang="ja-JP" altLang="en-US" dirty="0"/>
              <a:t>名目金利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②</a:t>
            </a:r>
            <a:r>
              <a:rPr lang="en-US" altLang="ja-JP" u="sng" dirty="0" smtClean="0"/>
              <a:t>2-3M</a:t>
            </a:r>
            <a:r>
              <a:rPr lang="en-US" altLang="ja-JP" dirty="0" smtClean="0"/>
              <a:t>	Δ</a:t>
            </a:r>
            <a:r>
              <a:rPr lang="en-US" altLang="ja-JP" dirty="0"/>
              <a:t>(</a:t>
            </a:r>
            <a:r>
              <a:rPr lang="ja-JP" altLang="en-US" dirty="0"/>
              <a:t>実質金利</a:t>
            </a:r>
            <a:r>
              <a:rPr lang="en-US" altLang="ja-JP" dirty="0"/>
              <a:t>) </a:t>
            </a:r>
            <a:r>
              <a:rPr lang="ja-JP" altLang="en-US" b="1" dirty="0" smtClean="0">
                <a:solidFill>
                  <a:srgbClr val="FF0000"/>
                </a:solidFill>
              </a:rPr>
              <a:t>≒</a:t>
            </a:r>
            <a:r>
              <a:rPr lang="en-US" altLang="ja-JP" dirty="0" smtClean="0"/>
              <a:t>	Δ</a:t>
            </a:r>
            <a:r>
              <a:rPr lang="en-US" altLang="ja-JP" dirty="0"/>
              <a:t>(</a:t>
            </a:r>
            <a:r>
              <a:rPr lang="ja-JP" altLang="en-US" dirty="0"/>
              <a:t>名目金利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③</a:t>
            </a:r>
            <a:r>
              <a:rPr lang="en-US" altLang="ja-JP" u="sng" dirty="0" smtClean="0"/>
              <a:t>2-3Y</a:t>
            </a:r>
            <a:r>
              <a:rPr lang="en-US" altLang="ja-JP" dirty="0" smtClean="0"/>
              <a:t>	Δ</a:t>
            </a:r>
            <a:r>
              <a:rPr lang="en-US" altLang="ja-JP" dirty="0"/>
              <a:t>(</a:t>
            </a:r>
            <a:r>
              <a:rPr lang="ja-JP" altLang="en-US" dirty="0"/>
              <a:t>実質金利</a:t>
            </a:r>
            <a:r>
              <a:rPr lang="en-US" altLang="ja-JP" dirty="0"/>
              <a:t>) </a:t>
            </a:r>
            <a:r>
              <a:rPr lang="en-US" altLang="ja-JP" b="1" dirty="0" smtClean="0">
                <a:solidFill>
                  <a:srgbClr val="FF0000"/>
                </a:solidFill>
              </a:rPr>
              <a:t>&lt;</a:t>
            </a:r>
            <a:r>
              <a:rPr lang="en-US" altLang="ja-JP" dirty="0"/>
              <a:t>	</a:t>
            </a:r>
            <a:r>
              <a:rPr lang="en-US" altLang="ja-JP" dirty="0" smtClean="0"/>
              <a:t>Δ</a:t>
            </a:r>
            <a:r>
              <a:rPr lang="en-US" altLang="ja-JP" dirty="0"/>
              <a:t>(</a:t>
            </a:r>
            <a:r>
              <a:rPr lang="ja-JP" altLang="en-US" dirty="0"/>
              <a:t>名目金利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④</a:t>
            </a:r>
            <a:r>
              <a:rPr kumimoji="1" lang="en-US" altLang="ja-JP" u="sng" dirty="0" smtClean="0"/>
              <a:t>10Y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Δ</a:t>
            </a:r>
            <a:r>
              <a:rPr lang="en-US" altLang="ja-JP" dirty="0"/>
              <a:t>(</a:t>
            </a:r>
            <a:r>
              <a:rPr lang="ja-JP" altLang="en-US" dirty="0"/>
              <a:t>実質金利</a:t>
            </a:r>
            <a:r>
              <a:rPr lang="en-US" altLang="ja-JP" dirty="0" smtClean="0"/>
              <a:t>)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&lt;&lt;</a:t>
            </a:r>
            <a:r>
              <a:rPr lang="en-US" altLang="ja-JP" dirty="0"/>
              <a:t>	Δ(</a:t>
            </a:r>
            <a:r>
              <a:rPr lang="ja-JP" altLang="en-US" dirty="0"/>
              <a:t>名目金利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⇒長期になるほど、名目金利の変動が実質金利の変動に影響しない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⇔中銀は長期実質金利をコントロールできない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(※</a:t>
            </a:r>
            <a:r>
              <a:rPr kumimoji="1" lang="ja-JP" altLang="en-US" dirty="0" smtClean="0"/>
              <a:t>但し</a:t>
            </a:r>
            <a:r>
              <a:rPr lang="ja-JP" altLang="en-US" dirty="0"/>
              <a:t>、</a:t>
            </a:r>
            <a:r>
              <a:rPr lang="ja-JP" altLang="en-US" dirty="0" smtClean="0"/>
              <a:t>実質</a:t>
            </a:r>
            <a:r>
              <a:rPr lang="ja-JP" altLang="en-US" dirty="0"/>
              <a:t>金利</a:t>
            </a:r>
            <a:r>
              <a:rPr lang="ja-JP" altLang="en-US" dirty="0" smtClean="0"/>
              <a:t>にはリスクプレミアムが含まれる⇒次ページ</a:t>
            </a:r>
            <a:r>
              <a:rPr lang="en-US" altLang="ja-JP" dirty="0" smtClean="0"/>
              <a:t>)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341199" y="1666962"/>
            <a:ext cx="4290858" cy="493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名目金利 </a:t>
            </a:r>
            <a:r>
              <a:rPr lang="en-US" altLang="ja-JP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= </a:t>
            </a:r>
            <a:r>
              <a:rPr lang="ja-JP" altLang="en-US" b="1" u="sng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実質金利 </a:t>
            </a:r>
            <a:r>
              <a:rPr lang="en-US" altLang="ja-JP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 </a:t>
            </a:r>
            <a:r>
              <a:rPr lang="ja-JP" altLang="en-US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予想物価</a:t>
            </a:r>
            <a:r>
              <a:rPr lang="ja-JP" altLang="en-US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上昇率</a:t>
            </a:r>
            <a:endParaRPr lang="en-US" altLang="ja-JP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9882" y="2245292"/>
            <a:ext cx="1481882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今の長短金利水準</a:t>
            </a:r>
            <a:endParaRPr lang="en-US" altLang="ja-JP" sz="12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783254" y="2257896"/>
            <a:ext cx="3276063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支出</a:t>
            </a:r>
            <a:r>
              <a:rPr lang="ja-JP" altLang="en-US" sz="12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に影響</a:t>
            </a:r>
            <a:r>
              <a:rPr lang="en-US" altLang="ja-JP" sz="12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12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設備・住宅・耐久財投資</a:t>
            </a:r>
            <a:r>
              <a:rPr lang="en-US" altLang="ja-JP" sz="12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etc...)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5345687" y="2229957"/>
            <a:ext cx="866888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予測</a:t>
            </a:r>
            <a:r>
              <a:rPr lang="ja-JP" altLang="en-US" sz="12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困難</a:t>
            </a:r>
            <a:endParaRPr lang="en-US" altLang="ja-JP" sz="12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endCxn id="8" idx="0"/>
          </p:cNvCxnSpPr>
          <p:nvPr/>
        </p:nvCxnSpPr>
        <p:spPr>
          <a:xfrm flipH="1">
            <a:off x="820823" y="2009520"/>
            <a:ext cx="74094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9" idx="0"/>
          </p:cNvCxnSpPr>
          <p:nvPr/>
        </p:nvCxnSpPr>
        <p:spPr>
          <a:xfrm>
            <a:off x="3124634" y="2009520"/>
            <a:ext cx="296652" cy="24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endCxn id="10" idx="1"/>
          </p:cNvCxnSpPr>
          <p:nvPr/>
        </p:nvCxnSpPr>
        <p:spPr>
          <a:xfrm>
            <a:off x="4887589" y="2009520"/>
            <a:ext cx="458098" cy="37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6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9-3 </a:t>
            </a:r>
            <a:r>
              <a:rPr lang="ja-JP" altLang="en-US" sz="4000" dirty="0" smtClean="0"/>
              <a:t>リスク・プレミアムの変動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5"/>
            <a:ext cx="7886700" cy="614724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予想</a:t>
            </a:r>
            <a:r>
              <a:rPr lang="ja-JP" altLang="en-US" dirty="0" smtClean="0"/>
              <a:t>物価上昇率は予測困難</a:t>
            </a:r>
            <a:endParaRPr lang="en-US" altLang="ja-JP" dirty="0" smtClean="0"/>
          </a:p>
          <a:p>
            <a:r>
              <a:rPr kumimoji="1" lang="ja-JP" altLang="en-US" dirty="0" smtClean="0"/>
              <a:t>ラグある</a:t>
            </a:r>
            <a:r>
              <a:rPr kumimoji="1" lang="en-US" altLang="ja-JP" dirty="0" smtClean="0"/>
              <a:t>(ave.1-2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経路・時代により、重要性・効果の大きさ・ラグが異なる</a:t>
            </a:r>
            <a:r>
              <a:rPr kumimoji="1" lang="en-US" altLang="ja-JP" dirty="0" smtClean="0"/>
              <a:t>.</a:t>
            </a:r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なぜなら、リスクプレミアムが変わるから。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  <a:p>
            <a:r>
              <a:rPr lang="ja-JP" altLang="en-US" dirty="0" smtClean="0"/>
              <a:t>名目金利</a:t>
            </a:r>
            <a:r>
              <a:rPr lang="ja-JP" altLang="en-US" dirty="0"/>
              <a:t>は</a:t>
            </a:r>
            <a:r>
              <a:rPr lang="ja-JP" altLang="en-US" dirty="0" smtClean="0"/>
              <a:t>分かる</a:t>
            </a:r>
            <a:r>
              <a:rPr lang="en-US" altLang="ja-JP" dirty="0" smtClean="0"/>
              <a:t>.</a:t>
            </a:r>
          </a:p>
          <a:p>
            <a:r>
              <a:rPr lang="ja-JP" altLang="en-US" dirty="0" smtClean="0"/>
              <a:t>予想物価上昇率は近い未来は概算可能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Ex)</a:t>
            </a:r>
            <a:r>
              <a:rPr lang="ja-JP" altLang="en-US" dirty="0"/>
              <a:t>名目</a:t>
            </a:r>
            <a:r>
              <a:rPr lang="ja-JP" altLang="en-US" dirty="0" smtClean="0"/>
              <a:t>金利が上昇 </a:t>
            </a:r>
            <a:r>
              <a:rPr lang="en-US" altLang="ja-JP" dirty="0" smtClean="0"/>
              <a:t>&amp; </a:t>
            </a:r>
            <a:r>
              <a:rPr lang="ja-JP" altLang="en-US" dirty="0" smtClean="0"/>
              <a:t>予想物価上昇率が不変の場合、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⇒リスクプレミアム</a:t>
            </a:r>
            <a:r>
              <a:rPr lang="en-US" altLang="ja-JP" dirty="0" smtClean="0"/>
              <a:t>or</a:t>
            </a:r>
            <a:r>
              <a:rPr lang="ja-JP" altLang="en-US" dirty="0" smtClean="0"/>
              <a:t>実効金利の上昇か判断不可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リスクプレミアムの要因（</a:t>
            </a:r>
            <a:r>
              <a:rPr lang="ja-JP" altLang="en-US" dirty="0"/>
              <a:t> →</a:t>
            </a:r>
            <a:r>
              <a:rPr lang="ja-JP" altLang="en-US" dirty="0" smtClean="0"/>
              <a:t>実質、リスクチャネル</a:t>
            </a:r>
            <a:r>
              <a:rPr lang="ja-JP" altLang="en-US" dirty="0"/>
              <a:t>がある？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①</a:t>
            </a:r>
            <a:r>
              <a:rPr lang="ja-JP" altLang="en-US" dirty="0" smtClean="0"/>
              <a:t>自己資本 ②リスクの認識度合い ③規制　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28650" y="2791751"/>
            <a:ext cx="2419520" cy="517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i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実質</a:t>
            </a:r>
            <a:r>
              <a:rPr kumimoji="1" lang="en-US" altLang="ja-JP" i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i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実効金利</a:t>
            </a:r>
            <a:endParaRPr kumimoji="1" lang="ja-JP" altLang="en-US" i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48170" y="2791751"/>
            <a:ext cx="2419520" cy="517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i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リスクプレミアム</a:t>
            </a:r>
            <a:endParaRPr kumimoji="1" lang="ja-JP" altLang="en-US" i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467690" y="2791751"/>
            <a:ext cx="2419520" cy="517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i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予想物価上昇率</a:t>
            </a:r>
            <a:endParaRPr kumimoji="1" lang="ja-JP" altLang="en-US" i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左中かっこ 9"/>
          <p:cNvSpPr/>
          <p:nvPr/>
        </p:nvSpPr>
        <p:spPr>
          <a:xfrm rot="16200000">
            <a:off x="2942974" y="999141"/>
            <a:ext cx="210393" cy="48390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i="1"/>
          </a:p>
        </p:txBody>
      </p:sp>
      <p:sp>
        <p:nvSpPr>
          <p:cNvPr id="11" name="左中かっこ 10"/>
          <p:cNvSpPr/>
          <p:nvPr/>
        </p:nvSpPr>
        <p:spPr>
          <a:xfrm rot="5400000">
            <a:off x="4178922" y="-949350"/>
            <a:ext cx="158020" cy="72585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i="1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8410" y="3500027"/>
            <a:ext cx="357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i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測定される</a:t>
            </a:r>
            <a:r>
              <a:rPr kumimoji="1" lang="en-US" altLang="ja-JP" i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i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実質金利</a:t>
            </a:r>
            <a:endParaRPr kumimoji="1" lang="ja-JP" altLang="en-US" i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50450" y="2331058"/>
            <a:ext cx="357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名目金利</a:t>
            </a:r>
            <a:endParaRPr kumimoji="1" lang="ja-JP" altLang="en-US" i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34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9-2 </a:t>
            </a:r>
            <a:r>
              <a:rPr kumimoji="1" lang="ja-JP" altLang="en-US" dirty="0" smtClean="0"/>
              <a:t>様々な効果波及経路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6029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②資産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金利と逆相関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 smtClean="0"/>
              <a:t>→ 株や土地の将来</a:t>
            </a:r>
            <a:r>
              <a:rPr lang="ja-JP" altLang="en-US" u="sng" dirty="0" smtClean="0"/>
              <a:t>価格</a:t>
            </a:r>
            <a:r>
              <a:rPr lang="ja-JP" altLang="en-US" dirty="0" smtClean="0"/>
              <a:t>を現在</a:t>
            </a:r>
            <a:r>
              <a:rPr lang="ja-JP" altLang="en-US" u="sng" dirty="0" smtClean="0"/>
              <a:t>価値</a:t>
            </a:r>
            <a:r>
              <a:rPr lang="ja-JP" altLang="en-US" dirty="0" smtClean="0"/>
              <a:t>に割り引いている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Ex)</a:t>
            </a:r>
            <a:r>
              <a:rPr lang="ja-JP" altLang="en-US" dirty="0" smtClean="0"/>
              <a:t>金利が上がっても、将来</a:t>
            </a:r>
            <a:r>
              <a:rPr lang="ja-JP" altLang="en-US" u="sng" dirty="0" smtClean="0"/>
              <a:t>価格</a:t>
            </a:r>
            <a:r>
              <a:rPr lang="ja-JP" altLang="en-US" dirty="0" smtClean="0"/>
              <a:t>は不変。→現在</a:t>
            </a:r>
            <a:r>
              <a:rPr lang="ja-JP" altLang="en-US" u="sng" dirty="0" smtClean="0"/>
              <a:t>価格</a:t>
            </a:r>
            <a:r>
              <a:rPr lang="ja-JP" altLang="en-US" dirty="0" smtClean="0"/>
              <a:t>下がる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③信用 </a:t>
            </a:r>
            <a:r>
              <a:rPr lang="en-US" altLang="ja-JP" dirty="0" smtClean="0"/>
              <a:t>…</a:t>
            </a:r>
            <a:r>
              <a:rPr lang="ja-JP" altLang="en-US" dirty="0" smtClean="0"/>
              <a:t>与信</a:t>
            </a:r>
            <a:r>
              <a:rPr lang="en-US" altLang="ja-JP" dirty="0" smtClean="0"/>
              <a:t>. (BS</a:t>
            </a:r>
            <a:r>
              <a:rPr lang="ja-JP" altLang="en-US" dirty="0" smtClean="0"/>
              <a:t>管理？</a:t>
            </a:r>
            <a:r>
              <a:rPr lang="en-US" altLang="ja-JP" dirty="0" smtClean="0"/>
              <a:t>)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信用リスクと金利は正相関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1. </a:t>
            </a:r>
            <a:r>
              <a:rPr lang="ja-JP" altLang="en-US" dirty="0" smtClean="0"/>
              <a:t>銀行は短期</a:t>
            </a:r>
            <a:r>
              <a:rPr lang="ja-JP" altLang="en-US" dirty="0"/>
              <a:t>金利</a:t>
            </a:r>
            <a:r>
              <a:rPr lang="ja-JP" altLang="en-US" dirty="0" smtClean="0"/>
              <a:t>で調達・長期金利で運用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ON</a:t>
            </a:r>
            <a:r>
              <a:rPr lang="ja-JP" altLang="en-US" dirty="0" smtClean="0"/>
              <a:t>金利上昇→利鞘縮小→与信消極化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担保の価値の変動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ON</a:t>
            </a:r>
            <a:r>
              <a:rPr lang="ja-JP" altLang="en-US" dirty="0" smtClean="0"/>
              <a:t>金利下落→担保価格上昇→企業健全化→与信積極化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④為替 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金利と正相関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ON</a:t>
            </a:r>
            <a:r>
              <a:rPr lang="ja-JP" altLang="en-US" dirty="0" smtClean="0"/>
              <a:t>金利の変化→①</a:t>
            </a:r>
            <a:r>
              <a:rPr lang="en-US" altLang="ja-JP" dirty="0" smtClean="0"/>
              <a:t>~</a:t>
            </a:r>
            <a:r>
              <a:rPr lang="ja-JP" altLang="en-US" dirty="0" smtClean="0"/>
              <a:t>④全部の変化→経済の変化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をとらえる。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368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9-4</a:t>
            </a:r>
            <a:r>
              <a:rPr kumimoji="1" lang="en-US" altLang="ja-JP" sz="4000" dirty="0" smtClean="0"/>
              <a:t> </a:t>
            </a:r>
            <a:r>
              <a:rPr kumimoji="1" lang="ja-JP" altLang="en-US" sz="4000" dirty="0" smtClean="0"/>
              <a:t>金融政策</a:t>
            </a:r>
            <a:r>
              <a:rPr lang="ja-JP" altLang="en-US" sz="4000" dirty="0" smtClean="0"/>
              <a:t>の効果波及経路の変化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金融市場</a:t>
            </a:r>
            <a:r>
              <a:rPr kumimoji="1" lang="en-US" altLang="ja-JP" dirty="0" smtClean="0"/>
              <a:t>(</a:t>
            </a:r>
            <a:r>
              <a:rPr lang="ja-JP" altLang="en-US" dirty="0"/>
              <a:t>制度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の発展・デリバ市場の拡大・証券化市場の成長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金融市場の円滑さ　→より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完備”な市場に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規制緩和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リスクの微調整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デリバ</a:t>
            </a:r>
            <a:r>
              <a:rPr lang="en-US" altLang="ja-JP" dirty="0" smtClean="0"/>
              <a:t>)</a:t>
            </a:r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流動性の向上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不動産（証券化）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57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9-5 </a:t>
            </a:r>
            <a:r>
              <a:rPr lang="ja-JP" altLang="en-US" dirty="0"/>
              <a:t>他</a:t>
            </a:r>
            <a:r>
              <a:rPr lang="ja-JP" altLang="en-US" dirty="0" smtClean="0"/>
              <a:t>の経済政策の目標との関係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潜在成長率←労働力人口＆資本ストック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長期的には金融政策に非依存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ファンダメンタル要因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金融政策を通した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間接的な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貢献方法は、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物価安定化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→設備投資などの長期的な視野に基づく決定を促す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金融システムの安定化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＆最後の貸し手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→資金の効率的な配分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5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0144" y="2870200"/>
            <a:ext cx="8363712" cy="2387600"/>
          </a:xfrm>
        </p:spPr>
        <p:txBody>
          <a:bodyPr>
            <a:noAutofit/>
          </a:bodyPr>
          <a:lstStyle/>
          <a:p>
            <a:r>
              <a:rPr kumimoji="1" lang="en-US" altLang="ja-JP" sz="9600" b="1" dirty="0" smtClean="0">
                <a:solidFill>
                  <a:schemeClr val="tx1"/>
                </a:solidFill>
              </a:rPr>
              <a:t>Appendix</a:t>
            </a:r>
            <a:endParaRPr kumimoji="1" lang="ja-JP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97314</TotalTime>
  <Words>370</Words>
  <Application>Microsoft Office PowerPoint</Application>
  <PresentationFormat>画面に合わせる (4:3)</PresentationFormat>
  <Paragraphs>135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Segoe UI Symbol</vt:lpstr>
      <vt:lpstr>Office テーマ</vt:lpstr>
      <vt:lpstr>現代の金融政策  第9章 金融政策の効果波及経路</vt:lpstr>
      <vt:lpstr>Outline</vt:lpstr>
      <vt:lpstr>9-1 イールドカーブ</vt:lpstr>
      <vt:lpstr>9-2 様々な効果波及経路</vt:lpstr>
      <vt:lpstr>9-3 リスク・プレミアムの変動</vt:lpstr>
      <vt:lpstr>9-2 様々な効果波及経路 (2)</vt:lpstr>
      <vt:lpstr>9-4 金融政策の効果波及経路の変化</vt:lpstr>
      <vt:lpstr>9-5 他の経済政策の目標との関係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2324</cp:revision>
  <dcterms:created xsi:type="dcterms:W3CDTF">2015-05-16T17:43:55Z</dcterms:created>
  <dcterms:modified xsi:type="dcterms:W3CDTF">2018-05-20T09:28:50Z</dcterms:modified>
</cp:coreProperties>
</file>