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11"/>
  </p:notesMasterIdLst>
  <p:handoutMasterIdLst>
    <p:handoutMasterId r:id="rId12"/>
  </p:handoutMasterIdLst>
  <p:sldIdLst>
    <p:sldId id="952" r:id="rId2"/>
    <p:sldId id="954" r:id="rId3"/>
    <p:sldId id="953" r:id="rId4"/>
    <p:sldId id="955" r:id="rId5"/>
    <p:sldId id="956" r:id="rId6"/>
    <p:sldId id="957" r:id="rId7"/>
    <p:sldId id="958" r:id="rId8"/>
    <p:sldId id="959" r:id="rId9"/>
    <p:sldId id="9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8A0023"/>
    <a:srgbClr val="FFF2CC"/>
    <a:srgbClr val="FF2DFF"/>
    <a:srgbClr val="33FF00"/>
    <a:srgbClr val="E3E3E3"/>
    <a:srgbClr val="F4F4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6" autoAdjust="0"/>
    <p:restoredTop sz="95642" autoAdjust="0"/>
  </p:normalViewPr>
  <p:slideViewPr>
    <p:cSldViewPr snapToGrid="0" snapToObjects="1">
      <p:cViewPr>
        <p:scale>
          <a:sx n="125" d="100"/>
          <a:sy n="125" d="100"/>
        </p:scale>
        <p:origin x="-3132" y="-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5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36F1A-FE36-4A59-A811-D828BB54BDD2}" type="datetime1">
              <a:rPr kumimoji="1" lang="ja-JP" altLang="en-US" smtClean="0"/>
              <a:t>2018/7/30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15B6D-36AD-4267-A659-3DDA3CBDB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85506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C42E8-005F-46D7-AA53-D596D543FBA7}" type="datetime1">
              <a:rPr kumimoji="1" lang="ja-JP" altLang="en-US" smtClean="0"/>
              <a:t>2018/7/30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CD680-8F6F-4B04-B7B3-228696608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71321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F70F694-2B18-4509-A853-01A6DE26FB3C}" type="datetime1">
              <a:rPr kumimoji="1" lang="ja-JP" altLang="en-US" smtClean="0"/>
              <a:t>2018/7/30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CD680-8F6F-4B04-B7B3-22869660832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91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48" y="5717525"/>
            <a:ext cx="9141651" cy="365125"/>
          </a:xfrm>
        </p:spPr>
        <p:txBody>
          <a:bodyPr/>
          <a:lstStyle>
            <a:lvl1pPr algn="ctr">
              <a:defRPr sz="2800" i="1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3927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9144000" cy="71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039"/>
            <a:ext cx="7886700" cy="651028"/>
          </a:xfrm>
        </p:spPr>
        <p:txBody>
          <a:bodyPr/>
          <a:lstStyle>
            <a:lvl1pPr>
              <a:defRPr b="1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8086"/>
            <a:ext cx="7886700" cy="5741156"/>
          </a:xfrm>
        </p:spPr>
        <p:txBody>
          <a:bodyPr>
            <a:normAutofit/>
          </a:bodyPr>
          <a:lstStyle>
            <a:lvl1pPr>
              <a:defRPr sz="20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>
              <a:defRPr sz="18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2pPr>
            <a:lvl3pPr>
              <a:defRPr sz="16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3pPr>
            <a:lvl4pPr>
              <a:defRPr sz="14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4pPr>
            <a:lvl5pPr>
              <a:defRPr sz="14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793056" y="78052"/>
            <a:ext cx="2057400" cy="365125"/>
          </a:xfrm>
        </p:spPr>
        <p:txBody>
          <a:bodyPr/>
          <a:lstStyle>
            <a:lvl1pPr>
              <a:defRPr sz="2800">
                <a:solidFill>
                  <a:srgbClr val="8A0023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730956"/>
            <a:ext cx="9144000" cy="0"/>
          </a:xfrm>
          <a:prstGeom prst="line">
            <a:avLst/>
          </a:prstGeom>
          <a:ln w="38100">
            <a:solidFill>
              <a:srgbClr val="8A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02650" y="252342"/>
            <a:ext cx="630998" cy="365125"/>
          </a:xfrm>
        </p:spPr>
        <p:txBody>
          <a:bodyPr/>
          <a:lstStyle>
            <a:lvl1pPr algn="r">
              <a:defRPr sz="1600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0947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9144000" cy="71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039"/>
            <a:ext cx="7886700" cy="651028"/>
          </a:xfrm>
        </p:spPr>
        <p:txBody>
          <a:bodyPr/>
          <a:lstStyle>
            <a:lvl1pPr>
              <a:defRPr b="1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793056" y="78052"/>
            <a:ext cx="2057400" cy="365125"/>
          </a:xfrm>
        </p:spPr>
        <p:txBody>
          <a:bodyPr/>
          <a:lstStyle>
            <a:lvl1pPr>
              <a:defRPr sz="2800">
                <a:solidFill>
                  <a:srgbClr val="8A0023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730956"/>
            <a:ext cx="9144000" cy="0"/>
          </a:xfrm>
          <a:prstGeom prst="line">
            <a:avLst/>
          </a:prstGeom>
          <a:ln w="38100">
            <a:solidFill>
              <a:srgbClr val="8A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126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3132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5"/>
          </p:nvPr>
        </p:nvSpPr>
        <p:spPr>
          <a:xfrm>
            <a:off x="6138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図プレースホルダー 4"/>
          <p:cNvSpPr>
            <a:spLocks noGrp="1"/>
          </p:cNvSpPr>
          <p:nvPr>
            <p:ph type="pic" sz="quarter" idx="16"/>
          </p:nvPr>
        </p:nvSpPr>
        <p:spPr>
          <a:xfrm>
            <a:off x="126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2" name="図プレースホルダー 4"/>
          <p:cNvSpPr>
            <a:spLocks noGrp="1"/>
          </p:cNvSpPr>
          <p:nvPr>
            <p:ph type="pic" sz="quarter" idx="17"/>
          </p:nvPr>
        </p:nvSpPr>
        <p:spPr>
          <a:xfrm>
            <a:off x="3132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4" name="図プレースホルダー 4"/>
          <p:cNvSpPr>
            <a:spLocks noGrp="1"/>
          </p:cNvSpPr>
          <p:nvPr>
            <p:ph type="pic" sz="quarter" idx="18"/>
          </p:nvPr>
        </p:nvSpPr>
        <p:spPr>
          <a:xfrm>
            <a:off x="6138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02650" y="252342"/>
            <a:ext cx="630998" cy="365125"/>
          </a:xfrm>
        </p:spPr>
        <p:txBody>
          <a:bodyPr/>
          <a:lstStyle>
            <a:lvl1pPr algn="r">
              <a:defRPr sz="1600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161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5364"/>
            <a:ext cx="7886700" cy="651028"/>
          </a:xfrm>
        </p:spPr>
        <p:txBody>
          <a:bodyPr/>
          <a:lstStyle>
            <a:lvl1pPr>
              <a:defRPr b="1"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3752"/>
            <a:ext cx="7886700" cy="4351338"/>
          </a:xfrm>
        </p:spPr>
        <p:txBody>
          <a:bodyPr>
            <a:normAutofit/>
          </a:bodyPr>
          <a:lstStyle>
            <a:lvl1pPr>
              <a:defRPr sz="24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1pPr>
            <a:lvl2pPr>
              <a:defRPr sz="20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2pPr>
            <a:lvl3pPr>
              <a:defRPr sz="18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3pPr>
            <a:lvl4pPr>
              <a:defRPr sz="16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4pPr>
            <a:lvl5pPr>
              <a:defRPr sz="16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908886" y="268702"/>
            <a:ext cx="20574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83924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05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38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3132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6138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2"/>
          </p:nvPr>
        </p:nvSpPr>
        <p:spPr>
          <a:xfrm>
            <a:off x="126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132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4"/>
          </p:nvPr>
        </p:nvSpPr>
        <p:spPr>
          <a:xfrm>
            <a:off x="6138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8" name="スライド番号プレースホルダー 12"/>
          <p:cNvSpPr>
            <a:spLocks noGrp="1"/>
          </p:cNvSpPr>
          <p:nvPr>
            <p:ph type="sldNum" sz="quarter" idx="15"/>
          </p:nvPr>
        </p:nvSpPr>
        <p:spPr>
          <a:xfrm>
            <a:off x="6908886" y="268702"/>
            <a:ext cx="20574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0" y="83924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28650" y="175364"/>
            <a:ext cx="7886700" cy="651028"/>
          </a:xfrm>
        </p:spPr>
        <p:txBody>
          <a:bodyPr/>
          <a:lstStyle>
            <a:lvl1pPr>
              <a:defRPr b="1"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6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smtClean="0"/>
              <a:t>/9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116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82" r:id="rId3"/>
    <p:sldLayoutId id="2147483780" r:id="rId4"/>
    <p:sldLayoutId id="2147483771" r:id="rId5"/>
    <p:sldLayoutId id="214748377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48" y="1564686"/>
            <a:ext cx="9139304" cy="23876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>
                <a:solidFill>
                  <a:schemeClr val="tx1"/>
                </a:solidFill>
              </a:rPr>
              <a:t>現代の金融政策</a:t>
            </a:r>
            <a:r>
              <a:rPr lang="en-US" altLang="ja-JP" sz="4000" b="1" dirty="0" smtClean="0">
                <a:solidFill>
                  <a:schemeClr val="tx1"/>
                </a:solidFill>
              </a:rPr>
              <a:t/>
            </a:r>
            <a:br>
              <a:rPr lang="en-US" altLang="ja-JP" sz="4000" b="1" dirty="0" smtClean="0">
                <a:solidFill>
                  <a:schemeClr val="tx1"/>
                </a:solidFill>
              </a:rPr>
            </a:br>
            <a:r>
              <a:rPr lang="en-US" altLang="ja-JP" sz="3200" b="1" dirty="0" smtClean="0">
                <a:solidFill>
                  <a:schemeClr val="tx1"/>
                </a:solidFill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</a:rPr>
            </a:br>
            <a:r>
              <a:rPr kumimoji="1" lang="ja-JP" altLang="en-US" sz="3200" b="1" dirty="0" smtClean="0">
                <a:solidFill>
                  <a:schemeClr val="tx1"/>
                </a:solidFill>
              </a:rPr>
              <a:t>第</a:t>
            </a:r>
            <a:r>
              <a:rPr kumimoji="1" lang="en-US" altLang="ja-JP" sz="3200" b="1" dirty="0" smtClean="0">
                <a:solidFill>
                  <a:schemeClr val="tx1"/>
                </a:solidFill>
              </a:rPr>
              <a:t>18</a:t>
            </a:r>
            <a:r>
              <a:rPr lang="ja-JP" altLang="en-US" sz="3200" b="1" dirty="0" smtClean="0">
                <a:solidFill>
                  <a:schemeClr val="tx1"/>
                </a:solidFill>
              </a:rPr>
              <a:t>章</a:t>
            </a:r>
            <a:r>
              <a:rPr lang="en-US" altLang="ja-JP" sz="3200" b="1" dirty="0" smtClean="0">
                <a:solidFill>
                  <a:schemeClr val="tx1"/>
                </a:solidFill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</a:rPr>
            </a:br>
            <a:r>
              <a:rPr lang="ja-JP" altLang="en-US" sz="3200" b="1" dirty="0" smtClean="0">
                <a:solidFill>
                  <a:schemeClr val="tx1"/>
                </a:solidFill>
              </a:rPr>
              <a:t>量的金融緩和政策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1" y="4911865"/>
            <a:ext cx="9144001" cy="983410"/>
          </a:xfrm>
        </p:spPr>
        <p:txBody>
          <a:bodyPr numCol="3">
            <a:noAutofit/>
          </a:bodyPr>
          <a:lstStyle/>
          <a:p>
            <a:endParaRPr lang="en-US" altLang="ja-JP" sz="2400" dirty="0" smtClean="0">
              <a:solidFill>
                <a:schemeClr val="tx1"/>
              </a:solidFill>
            </a:endParaRPr>
          </a:p>
          <a:p>
            <a:endParaRPr lang="en-US" altLang="ja-JP" sz="2400" dirty="0">
              <a:solidFill>
                <a:schemeClr val="tx1"/>
              </a:solidFill>
            </a:endParaRPr>
          </a:p>
          <a:p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猪飼 孝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4559300" y="3794570"/>
            <a:ext cx="45847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b="1" kern="120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000" b="0" i="1" dirty="0" smtClean="0"/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-1" y="6410803"/>
            <a:ext cx="9143999" cy="423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b="1" kern="1200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0" smtClean="0">
                <a:solidFill>
                  <a:schemeClr val="tx1"/>
                </a:solidFill>
              </a:rPr>
              <a:t>2018/7/30</a:t>
            </a:r>
            <a:endParaRPr lang="en-US" altLang="ja-JP" sz="20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7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ja-JP" altLang="en-US" dirty="0" smtClean="0"/>
              <a:t>我々</a:t>
            </a:r>
            <a:r>
              <a:rPr lang="ja-JP" altLang="en-US" dirty="0"/>
              <a:t>は</a:t>
            </a:r>
            <a:r>
              <a:rPr lang="ja-JP" altLang="en-US" dirty="0" smtClean="0"/>
              <a:t>十分な経済や金融政策の知識を持っていない。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→</a:t>
            </a:r>
            <a:r>
              <a:rPr lang="ja-JP" altLang="en-US" dirty="0" smtClean="0"/>
              <a:t>「正解」はないが、ここでは著者の考え方を示す。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資産価格の上昇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 </a:t>
            </a:r>
            <a:r>
              <a:rPr kumimoji="1" lang="en-US" altLang="ja-JP" dirty="0" smtClean="0"/>
              <a:t>Sec.20</a:t>
            </a:r>
          </a:p>
          <a:p>
            <a:pPr lvl="1"/>
            <a:r>
              <a:rPr lang="ja-JP" altLang="en-US" dirty="0"/>
              <a:t>デフレ</a:t>
            </a:r>
            <a:r>
              <a:rPr lang="ja-JP" altLang="en-US" dirty="0" smtClean="0"/>
              <a:t>の危険性</a:t>
            </a:r>
            <a:r>
              <a:rPr lang="en-US" altLang="ja-JP" dirty="0"/>
              <a:t>	</a:t>
            </a:r>
            <a:r>
              <a:rPr lang="ja-JP" altLang="en-US" dirty="0"/>
              <a:t>→ </a:t>
            </a:r>
            <a:r>
              <a:rPr lang="en-US" altLang="ja-JP" dirty="0" smtClean="0"/>
              <a:t>Sec.19</a:t>
            </a:r>
          </a:p>
          <a:p>
            <a:pPr lvl="1"/>
            <a:r>
              <a:rPr kumimoji="1" lang="ja-JP" altLang="en-US" dirty="0" smtClean="0"/>
              <a:t>量的金融緩和政策</a:t>
            </a:r>
            <a:r>
              <a:rPr lang="en-US" altLang="ja-JP" dirty="0"/>
              <a:t>	</a:t>
            </a:r>
            <a:r>
              <a:rPr lang="ja-JP" altLang="en-US" dirty="0"/>
              <a:t>→ </a:t>
            </a:r>
            <a:r>
              <a:rPr lang="en-US" altLang="ja-JP" dirty="0" smtClean="0"/>
              <a:t>Sec.18</a:t>
            </a:r>
          </a:p>
          <a:p>
            <a:pPr lvl="1"/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量的緩和とは</a:t>
            </a:r>
            <a:endParaRPr kumimoji="1" lang="en-US" altLang="ja-JP" dirty="0" smtClean="0"/>
          </a:p>
          <a:p>
            <a:r>
              <a:rPr lang="ja-JP" altLang="en-US" dirty="0" smtClean="0"/>
              <a:t>ゼロ金利下の政策アプローチ</a:t>
            </a:r>
            <a:endParaRPr lang="en-US" altLang="ja-JP" dirty="0" smtClean="0"/>
          </a:p>
          <a:p>
            <a:r>
              <a:rPr kumimoji="1" lang="ja-JP" altLang="en-US" dirty="0" smtClean="0"/>
              <a:t>景気・物価への影響</a:t>
            </a:r>
            <a:endParaRPr kumimoji="1" lang="en-US" altLang="ja-JP" dirty="0" smtClean="0"/>
          </a:p>
          <a:p>
            <a:r>
              <a:rPr lang="ja-JP" altLang="en-US" dirty="0"/>
              <a:t>システム</a:t>
            </a:r>
            <a:r>
              <a:rPr lang="ja-JP" altLang="en-US" dirty="0" smtClean="0"/>
              <a:t>の安定性への貢献</a:t>
            </a:r>
            <a:endParaRPr lang="en-US" altLang="ja-JP" dirty="0" smtClean="0"/>
          </a:p>
          <a:p>
            <a:r>
              <a:rPr kumimoji="1" lang="ja-JP" altLang="en-US" dirty="0" smtClean="0"/>
              <a:t>政策運営上の論点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985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18-1 </a:t>
            </a:r>
            <a:r>
              <a:rPr kumimoji="1" lang="ja-JP" altLang="en-US" dirty="0" smtClean="0"/>
              <a:t>量的緩和政策の枠組み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2001</a:t>
            </a:r>
            <a:r>
              <a:rPr kumimoji="1" lang="ja-JP" altLang="en-US" dirty="0" smtClean="0"/>
              <a:t>年 </a:t>
            </a:r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バブル崩壊の景気後退</a:t>
            </a:r>
            <a:r>
              <a:rPr kumimoji="1" lang="en-US" altLang="ja-JP" dirty="0" smtClean="0"/>
              <a:t>.</a:t>
            </a:r>
            <a:br>
              <a:rPr kumimoji="1" lang="en-US" altLang="ja-JP" dirty="0" smtClean="0"/>
            </a:br>
            <a:r>
              <a:rPr kumimoji="1" lang="ja-JP" altLang="en-US" dirty="0" smtClean="0"/>
              <a:t>→対策として、「量的緩和政策」を導入</a:t>
            </a:r>
            <a:r>
              <a:rPr kumimoji="1" lang="en-US" altLang="ja-JP" dirty="0" smtClean="0"/>
              <a:t>.</a:t>
            </a:r>
          </a:p>
          <a:p>
            <a:pPr lvl="1"/>
            <a:r>
              <a:rPr kumimoji="1" lang="ja-JP" altLang="en-US" dirty="0" smtClean="0"/>
              <a:t>従来</a:t>
            </a:r>
            <a:r>
              <a:rPr lang="en-US" altLang="ja-JP" dirty="0"/>
              <a:t>:</a:t>
            </a:r>
            <a:r>
              <a:rPr kumimoji="1" lang="ja-JP" altLang="en-US" dirty="0" smtClean="0"/>
              <a:t>短期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政策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金利のコントロール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→当座預金口座のコントロールへ。</a:t>
            </a:r>
            <a:endParaRPr kumimoji="1" lang="en-US" altLang="ja-JP" dirty="0" smtClean="0"/>
          </a:p>
          <a:p>
            <a:r>
              <a:rPr lang="ja-JP" altLang="en-US" dirty="0" smtClean="0"/>
              <a:t>これまでとの大きな違い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短期金利がほぼゼロ</a:t>
            </a:r>
            <a:r>
              <a:rPr lang="en-US" altLang="ja-JP" dirty="0" smtClean="0"/>
              <a:t>%</a:t>
            </a:r>
            <a:r>
              <a:rPr lang="ja-JP" altLang="en-US" dirty="0" smtClean="0"/>
              <a:t>に</a:t>
            </a:r>
            <a:r>
              <a:rPr lang="en-US" altLang="ja-JP" dirty="0" smtClean="0"/>
              <a:t>.</a:t>
            </a:r>
          </a:p>
          <a:p>
            <a:pPr lvl="1"/>
            <a:r>
              <a:rPr lang="ja-JP" altLang="en-US" dirty="0" smtClean="0"/>
              <a:t>当座預金口座</a:t>
            </a:r>
            <a:r>
              <a:rPr lang="en-US" altLang="ja-JP" dirty="0" smtClean="0"/>
              <a:t>/GDP</a:t>
            </a:r>
            <a:r>
              <a:rPr lang="ja-JP" altLang="en-US" dirty="0" smtClean="0"/>
              <a:t>が肥大化</a:t>
            </a:r>
            <a:r>
              <a:rPr lang="en-US" altLang="ja-JP" dirty="0" smtClean="0"/>
              <a:t>.</a:t>
            </a:r>
          </a:p>
          <a:p>
            <a:pPr lvl="1"/>
            <a:r>
              <a:rPr lang="ja-JP" altLang="en-US" dirty="0" smtClean="0"/>
              <a:t>「特定の指標基準</a:t>
            </a:r>
            <a:r>
              <a:rPr lang="en-US" altLang="ja-JP" dirty="0" smtClean="0"/>
              <a:t>(</a:t>
            </a:r>
            <a:r>
              <a:rPr lang="ja-JP" altLang="en-US" dirty="0" smtClean="0"/>
              <a:t>コア</a:t>
            </a:r>
            <a:r>
              <a:rPr lang="en-US" altLang="ja-JP" dirty="0" smtClean="0"/>
              <a:t>CPI)</a:t>
            </a:r>
            <a:r>
              <a:rPr lang="ja-JP" altLang="en-US" dirty="0" smtClean="0"/>
              <a:t>で政策金利を決める」という枠組み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その後、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2006</a:t>
            </a:r>
            <a:r>
              <a:rPr lang="ja-JP" altLang="en-US" dirty="0" smtClean="0"/>
              <a:t>年に「コア</a:t>
            </a:r>
            <a:r>
              <a:rPr lang="en-US" altLang="ja-JP" dirty="0" smtClean="0"/>
              <a:t>CPI</a:t>
            </a:r>
            <a:r>
              <a:rPr lang="ja-JP" altLang="en-US" dirty="0" smtClean="0"/>
              <a:t>がゼロを安定性に越えた」と判断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r>
              <a:rPr lang="ja-JP" altLang="en-US" dirty="0" smtClean="0"/>
              <a:t>　→当座預金</a:t>
            </a:r>
            <a:r>
              <a:rPr lang="en-US" altLang="ja-JP" dirty="0" smtClean="0"/>
              <a:t>30</a:t>
            </a:r>
            <a:r>
              <a:rPr lang="ja-JP" altLang="en-US" dirty="0" smtClean="0"/>
              <a:t>兆円→</a:t>
            </a:r>
            <a:r>
              <a:rPr lang="en-US" altLang="ja-JP" dirty="0" smtClean="0"/>
              <a:t>0</a:t>
            </a:r>
            <a:r>
              <a:rPr lang="ja-JP" altLang="en-US" dirty="0" smtClean="0"/>
              <a:t>へ。</a:t>
            </a: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964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2400" dirty="0" smtClean="0"/>
              <a:t>18-2 </a:t>
            </a:r>
            <a:r>
              <a:rPr kumimoji="1" lang="ja-JP" altLang="en-US" sz="2400" dirty="0" smtClean="0"/>
              <a:t>ゼロ金利制約下の金融緩和政策のオプション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 →量的緩和以外に緩和策はあったか？</a:t>
            </a:r>
            <a:endParaRPr kumimoji="1" lang="en-US" altLang="ja-JP" dirty="0" smtClean="0"/>
          </a:p>
          <a:p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予想短期金利への貢献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b="1" dirty="0" smtClean="0"/>
              <a:t>「時間軸効果」</a:t>
            </a:r>
            <a:r>
              <a:rPr lang="ja-JP" altLang="en-US" dirty="0" smtClean="0"/>
              <a:t>・・・ゼロ金利の</a:t>
            </a:r>
            <a:r>
              <a:rPr lang="en-US" altLang="ja-JP" dirty="0" smtClean="0"/>
              <a:t>(</a:t>
            </a:r>
            <a:r>
              <a:rPr lang="ja-JP" altLang="en-US" dirty="0" smtClean="0"/>
              <a:t>一定期間の</a:t>
            </a:r>
            <a:r>
              <a:rPr lang="en-US" altLang="ja-JP" dirty="0" smtClean="0"/>
              <a:t>)</a:t>
            </a:r>
            <a:r>
              <a:rPr lang="ja-JP" altLang="en-US" dirty="0" smtClean="0"/>
              <a:t>約束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→短期金利だけでなく、ちょっと先の金利もゼロにする。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中銀の購入する資産の変化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国債→リスク資産の購入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≒国債売り＆株買い</a:t>
            </a:r>
            <a:r>
              <a:rPr kumimoji="1" lang="en-US" altLang="ja-JP" dirty="0" smtClean="0"/>
              <a:t>)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中銀の</a:t>
            </a:r>
            <a:r>
              <a:rPr lang="en-US" altLang="ja-JP" dirty="0" smtClean="0"/>
              <a:t>BS</a:t>
            </a:r>
            <a:r>
              <a:rPr lang="ja-JP" altLang="en-US" dirty="0" smtClean="0"/>
              <a:t>拡大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ja-JP" altLang="en-US" dirty="0" smtClean="0"/>
              <a:t>（金利はマイナスにならないという仮定の下で</a:t>
            </a:r>
            <a:r>
              <a:rPr kumimoji="1" lang="ja-JP" altLang="en-US" dirty="0" err="1" smtClean="0"/>
              <a:t>、、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国債購入だけで</a:t>
            </a:r>
            <a:r>
              <a:rPr lang="en-US" altLang="ja-JP" dirty="0" smtClean="0"/>
              <a:t>BS</a:t>
            </a:r>
            <a:r>
              <a:rPr lang="ja-JP" altLang="en-US" dirty="0" smtClean="0"/>
              <a:t>を拡大していくと、金利ゼロになるとそれ以上買えない。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　→次は、リスク資産を買うしかない。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 ⇔ 購入資産の変化</a:t>
            </a:r>
            <a:r>
              <a:rPr kumimoji="1" lang="en-US" altLang="ja-JP" dirty="0" smtClean="0"/>
              <a:t>(2.)</a:t>
            </a:r>
            <a:r>
              <a:rPr kumimoji="1" lang="ja-JP" altLang="en-US" dirty="0" smtClean="0"/>
              <a:t>を常に伴う</a:t>
            </a:r>
            <a:r>
              <a:rPr kumimoji="1" lang="en-US" altLang="ja-JP" dirty="0" smtClean="0"/>
              <a:t>.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648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200" dirty="0" smtClean="0"/>
              <a:t>18-3 </a:t>
            </a:r>
            <a:r>
              <a:rPr kumimoji="1" lang="ja-JP" altLang="en-US" sz="3200" dirty="0" smtClean="0"/>
              <a:t>量的緩和政策の効果 </a:t>
            </a:r>
            <a:r>
              <a:rPr kumimoji="1" lang="en-US" altLang="ja-JP" sz="3200" dirty="0" smtClean="0"/>
              <a:t>: </a:t>
            </a:r>
            <a:r>
              <a:rPr lang="ja-JP" altLang="en-US" sz="3200" dirty="0"/>
              <a:t>景気</a:t>
            </a:r>
            <a:r>
              <a:rPr kumimoji="1" lang="ja-JP" altLang="en-US" sz="3200" dirty="0" smtClean="0"/>
              <a:t>と物価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時間軸効果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長期金利＝将来の短期金利</a:t>
            </a:r>
            <a:r>
              <a:rPr lang="en-US" altLang="ja-JP" dirty="0" smtClean="0"/>
              <a:t>(A)</a:t>
            </a:r>
            <a:r>
              <a:rPr lang="ja-JP" altLang="en-US" dirty="0" smtClean="0"/>
              <a:t>＋ターム・プレミアム</a:t>
            </a:r>
            <a:r>
              <a:rPr lang="en-US" altLang="ja-JP" dirty="0" smtClean="0"/>
              <a:t>(B)</a:t>
            </a:r>
          </a:p>
          <a:p>
            <a:pPr lvl="1"/>
            <a:r>
              <a:rPr lang="en-US" altLang="ja-JP" dirty="0" smtClean="0"/>
              <a:t>A</a:t>
            </a:r>
            <a:r>
              <a:rPr lang="ja-JP" altLang="en-US" dirty="0" smtClean="0"/>
              <a:t>と</a:t>
            </a:r>
            <a:r>
              <a:rPr lang="en-US" altLang="ja-JP" dirty="0" smtClean="0"/>
              <a:t>B</a:t>
            </a:r>
            <a:r>
              <a:rPr lang="ja-JP" altLang="en-US" dirty="0" smtClean="0"/>
              <a:t>の両方を下げる。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量的緩和の貢献として、</a:t>
            </a:r>
            <a:r>
              <a:rPr lang="en-US" altLang="ja-JP" dirty="0" smtClean="0"/>
              <a:t>(</a:t>
            </a:r>
            <a:r>
              <a:rPr lang="ja-JP" altLang="en-US" dirty="0"/>
              <a:t>ある研究結果で</a:t>
            </a:r>
            <a:r>
              <a:rPr lang="ja-JP" altLang="en-US" dirty="0" smtClean="0"/>
              <a:t>は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smtClean="0"/>
              <a:t>3</a:t>
            </a:r>
            <a:r>
              <a:rPr lang="ja-JP" altLang="en-US" dirty="0" smtClean="0"/>
              <a:t>年金利への貢献は大きい</a:t>
            </a:r>
            <a:r>
              <a:rPr lang="en-US" altLang="ja-JP" dirty="0" smtClean="0"/>
              <a:t>.</a:t>
            </a:r>
          </a:p>
          <a:p>
            <a:pPr lvl="2"/>
            <a:r>
              <a:rPr lang="ja-JP" altLang="en-US" dirty="0"/>
              <a:t>一方</a:t>
            </a:r>
            <a:r>
              <a:rPr lang="ja-JP" altLang="en-US" dirty="0" smtClean="0"/>
              <a:t>で、</a:t>
            </a:r>
            <a:r>
              <a:rPr lang="en-US" altLang="ja-JP" dirty="0" smtClean="0"/>
              <a:t>10</a:t>
            </a:r>
            <a:r>
              <a:rPr lang="ja-JP" altLang="en-US" dirty="0" smtClean="0"/>
              <a:t>年金利への貢献は限定的</a:t>
            </a:r>
            <a:r>
              <a:rPr lang="en-US" altLang="ja-JP" dirty="0" smtClean="0"/>
              <a:t>.</a:t>
            </a:r>
          </a:p>
          <a:p>
            <a:pPr marL="914400" lvl="2" indent="0">
              <a:buNone/>
            </a:pPr>
            <a:r>
              <a:rPr lang="en-US" altLang="ja-JP" dirty="0" smtClean="0"/>
              <a:t> </a:t>
            </a:r>
            <a:r>
              <a:rPr lang="ja-JP" altLang="en-US" dirty="0" smtClean="0"/>
              <a:t>→ 経済としても合理的な結果</a:t>
            </a:r>
            <a:r>
              <a:rPr lang="en-US" altLang="ja-JP" dirty="0" smtClean="0"/>
              <a:t>.</a:t>
            </a:r>
          </a:p>
          <a:p>
            <a:pPr lvl="3"/>
            <a:r>
              <a:rPr lang="ja-JP" altLang="en-US" dirty="0" smtClean="0"/>
              <a:t>景気後退局面では、予想金利はいずれにせよ低いので、時間軸効果も限定的</a:t>
            </a:r>
            <a:r>
              <a:rPr lang="en-US" altLang="ja-JP" dirty="0"/>
              <a:t>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景気回復局面では、予想金利が上昇するので、時間軸</a:t>
            </a:r>
            <a:r>
              <a:rPr lang="ja-JP" altLang="en-US" dirty="0" smtClean="0"/>
              <a:t>効果は大きい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購入資産の変化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金利が下がりすぎて、札割れが頻発</a:t>
            </a:r>
            <a:r>
              <a:rPr kumimoji="1" lang="en-US" altLang="ja-JP" dirty="0" smtClean="0"/>
              <a:t>.</a:t>
            </a:r>
            <a:r>
              <a:rPr lang="ja-JP" altLang="en-US" dirty="0" smtClean="0"/>
              <a:t>札割れ防止のために</a:t>
            </a:r>
            <a:r>
              <a:rPr lang="ja-JP" altLang="en-US" dirty="0" err="1" smtClean="0"/>
              <a:t>、、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国債</a:t>
            </a:r>
            <a:r>
              <a:rPr lang="ja-JP" altLang="en-US" dirty="0" smtClean="0"/>
              <a:t>の長期化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r>
              <a:rPr lang="ja-JP" altLang="en-US" dirty="0" smtClean="0"/>
              <a:t>→長いタームものは金利がある程度高いので、下げる余地がある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r>
              <a:rPr lang="ja-JP" altLang="en-US" dirty="0" smtClean="0"/>
              <a:t>　⇒タームプレミアムの縮小→信用</a:t>
            </a:r>
            <a:r>
              <a:rPr lang="en-US" altLang="ja-JP" dirty="0" smtClean="0"/>
              <a:t>Spread</a:t>
            </a:r>
            <a:r>
              <a:rPr lang="ja-JP" altLang="en-US" dirty="0" smtClean="0"/>
              <a:t>の縮小を招いた</a:t>
            </a:r>
            <a:r>
              <a:rPr lang="en-US" altLang="ja-JP" dirty="0" smtClean="0"/>
              <a:t>.</a:t>
            </a:r>
          </a:p>
          <a:p>
            <a:pPr lvl="2"/>
            <a:r>
              <a:rPr kumimoji="1" lang="ja-JP" altLang="en-US" dirty="0"/>
              <a:t>あ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中銀が</a:t>
            </a:r>
            <a:r>
              <a:rPr lang="en-US" altLang="ja-JP" dirty="0" smtClean="0"/>
              <a:t>)</a:t>
            </a:r>
            <a:r>
              <a:rPr lang="ja-JP" altLang="en-US" dirty="0" smtClean="0"/>
              <a:t>民間から長期国債を買う</a:t>
            </a:r>
            <a:r>
              <a:rPr lang="en-US" altLang="ja-JP" dirty="0" smtClean="0"/>
              <a:t>.</a:t>
            </a:r>
          </a:p>
          <a:p>
            <a:pPr lvl="2"/>
            <a:r>
              <a:rPr lang="ja-JP" altLang="en-US" dirty="0" smtClean="0"/>
              <a:t>多額で・定期的で・クローズな取引</a:t>
            </a:r>
            <a:r>
              <a:rPr lang="en-US" altLang="ja-JP" dirty="0" smtClean="0"/>
              <a:t>	</a:t>
            </a:r>
          </a:p>
          <a:p>
            <a:pPr lvl="2"/>
            <a:r>
              <a:rPr lang="ja-JP" altLang="en-US" dirty="0" smtClean="0"/>
              <a:t>民間部門は流動性の薄い国債を放出した</a:t>
            </a:r>
            <a:r>
              <a:rPr lang="en-US" altLang="ja-JP" dirty="0" smtClean="0"/>
              <a:t>. </a:t>
            </a:r>
            <a:r>
              <a:rPr lang="ja-JP" altLang="en-US" dirty="0" smtClean="0"/>
              <a:t>⇒ デュレーションの短期化へ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535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200" dirty="0" smtClean="0"/>
              <a:t>18-3 </a:t>
            </a:r>
            <a:r>
              <a:rPr kumimoji="1" lang="ja-JP" altLang="en-US" sz="3200" dirty="0" smtClean="0"/>
              <a:t>量的緩和政策の効果 </a:t>
            </a:r>
            <a:r>
              <a:rPr kumimoji="1" lang="en-US" altLang="ja-JP" sz="3200" dirty="0" smtClean="0"/>
              <a:t>: </a:t>
            </a:r>
            <a:r>
              <a:rPr lang="ja-JP" altLang="en-US" sz="3200" dirty="0"/>
              <a:t>景気</a:t>
            </a:r>
            <a:r>
              <a:rPr kumimoji="1" lang="ja-JP" altLang="en-US" sz="3200" dirty="0" smtClean="0"/>
              <a:t>と物価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量の拡大の影響はかなり少ない</a:t>
            </a:r>
            <a:r>
              <a:rPr kumimoji="1" lang="en-US" altLang="ja-JP" dirty="0" smtClean="0"/>
              <a:t>.</a:t>
            </a:r>
          </a:p>
          <a:p>
            <a:pPr lvl="1"/>
            <a:r>
              <a:rPr lang="ja-JP" altLang="en-US" dirty="0"/>
              <a:t>信用</a:t>
            </a:r>
            <a:r>
              <a:rPr lang="ja-JP" altLang="en-US" dirty="0" smtClean="0"/>
              <a:t>乗数理論の崩壊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… </a:t>
            </a:r>
            <a:r>
              <a:rPr lang="ja-JP" altLang="en-US" dirty="0" smtClean="0"/>
              <a:t>マネタリベース拡大しても、マネーサプライ拡大しない！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ポートフォリオ・リバランス効果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… </a:t>
            </a:r>
            <a:r>
              <a:rPr lang="ja-JP" altLang="en-US" dirty="0" smtClean="0"/>
              <a:t>リスク資産の購入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　①金利が低くて、リスク資産へ流入</a:t>
            </a:r>
            <a:r>
              <a:rPr lang="en-US" altLang="ja-JP" dirty="0" smtClean="0"/>
              <a:t>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　②信用</a:t>
            </a:r>
            <a:r>
              <a:rPr lang="en-US" altLang="ja-JP" dirty="0" smtClean="0"/>
              <a:t>Spread</a:t>
            </a:r>
            <a:r>
              <a:rPr lang="ja-JP" altLang="en-US" dirty="0" smtClean="0"/>
              <a:t>の縮小</a:t>
            </a:r>
            <a:r>
              <a:rPr lang="en-US" altLang="ja-JP" dirty="0" smtClean="0"/>
              <a:t>.  </a:t>
            </a:r>
            <a:r>
              <a:rPr lang="ja-JP" altLang="en-US" dirty="0" smtClean="0"/>
              <a:t>←量拡大ではなく、資産の変化のおかげ</a:t>
            </a:r>
            <a:r>
              <a:rPr lang="en-US" altLang="ja-JP" dirty="0" smtClean="0"/>
              <a:t>.</a:t>
            </a:r>
          </a:p>
          <a:p>
            <a:pPr lvl="1"/>
            <a:r>
              <a:rPr lang="ja-JP" altLang="en-US" dirty="0"/>
              <a:t>シグナル</a:t>
            </a:r>
            <a:r>
              <a:rPr lang="ja-JP" altLang="en-US" dirty="0" smtClean="0"/>
              <a:t>効果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ja-JP" altLang="en-US" dirty="0" smtClean="0"/>
              <a:t>「コア</a:t>
            </a:r>
            <a:r>
              <a:rPr lang="en-US" altLang="ja-JP" dirty="0" smtClean="0"/>
              <a:t>CPI</a:t>
            </a:r>
            <a:r>
              <a:rPr lang="ja-JP" altLang="en-US" dirty="0" smtClean="0"/>
              <a:t>に基づいて、金融政策を決める」という安心感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r>
              <a:rPr lang="ja-JP" altLang="en-US" dirty="0" smtClean="0"/>
              <a:t>　⇒だが、この影響も限定的だろう</a:t>
            </a:r>
            <a:r>
              <a:rPr lang="en-US" altLang="ja-JP" dirty="0" smtClean="0"/>
              <a:t>.</a:t>
            </a:r>
          </a:p>
          <a:p>
            <a:pPr lvl="1"/>
            <a:r>
              <a:rPr lang="ja-JP" altLang="en-US" dirty="0" smtClean="0"/>
              <a:t>財政支出</a:t>
            </a:r>
            <a:endParaRPr lang="en-US" altLang="ja-JP" dirty="0" smtClean="0"/>
          </a:p>
          <a:p>
            <a:pPr marL="914400" lvl="2" indent="0">
              <a:buNone/>
            </a:pPr>
            <a:r>
              <a:rPr kumimoji="1" lang="ja-JP" altLang="en-US" dirty="0" smtClean="0"/>
              <a:t>理論「国債発行分だけ財政支出を増やせば、デフレ脱却する</a:t>
            </a:r>
            <a:r>
              <a:rPr lang="ja-JP" altLang="en-US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→但し、実際は、積極的な財政政策はされなかった</a:t>
            </a:r>
            <a:r>
              <a:rPr lang="en-US" altLang="ja-JP" dirty="0" smtClean="0"/>
              <a:t>.</a:t>
            </a:r>
          </a:p>
          <a:p>
            <a:pPr marL="914400" lvl="2" indent="0">
              <a:buNone/>
            </a:pPr>
            <a:endParaRPr kumimoji="1"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164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400" dirty="0" smtClean="0"/>
              <a:t>18-4 </a:t>
            </a:r>
            <a:r>
              <a:rPr lang="ja-JP" altLang="en-US" sz="2400" dirty="0"/>
              <a:t>量的緩和政策の効果 </a:t>
            </a:r>
            <a:r>
              <a:rPr lang="en-US" altLang="ja-JP" sz="2400" dirty="0" smtClean="0"/>
              <a:t>: </a:t>
            </a:r>
            <a:r>
              <a:rPr lang="ja-JP" altLang="en-US" sz="2400" dirty="0" smtClean="0"/>
              <a:t>金融システムの動揺回避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量拡大の影響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大量の</a:t>
            </a:r>
            <a:r>
              <a:rPr lang="en-US" altLang="ja-JP" dirty="0" smtClean="0"/>
              <a:t>)</a:t>
            </a:r>
            <a:r>
              <a:rPr lang="ja-JP" altLang="en-US" dirty="0" smtClean="0"/>
              <a:t>流動性供給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資金供給の弾力性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信用</a:t>
            </a:r>
            <a:r>
              <a:rPr lang="en-US" altLang="ja-JP" dirty="0" smtClean="0"/>
              <a:t>Spread</a:t>
            </a:r>
            <a:r>
              <a:rPr lang="ja-JP" altLang="en-US" dirty="0" smtClean="0"/>
              <a:t>の縮小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ドル</a:t>
            </a:r>
            <a:r>
              <a:rPr lang="en-US" altLang="ja-JP" dirty="0" smtClean="0"/>
              <a:t>Funding</a:t>
            </a:r>
            <a:r>
              <a:rPr lang="ja-JP" altLang="en-US" dirty="0" smtClean="0"/>
              <a:t>の容易化</a:t>
            </a:r>
            <a:endParaRPr lang="en-US" altLang="ja-JP" dirty="0"/>
          </a:p>
          <a:p>
            <a:pPr lvl="2"/>
            <a:r>
              <a:rPr lang="ja-JP" altLang="en-US" dirty="0" smtClean="0"/>
              <a:t>円金利がゼロ</a:t>
            </a:r>
            <a:r>
              <a:rPr lang="ja-JP" altLang="en-US" dirty="0"/>
              <a:t>　</a:t>
            </a:r>
            <a:r>
              <a:rPr lang="ja-JP" altLang="en-US" dirty="0" smtClean="0"/>
              <a:t>→ </a:t>
            </a:r>
            <a:r>
              <a:rPr lang="en-US" altLang="ja-JP" dirty="0" err="1" smtClean="0"/>
              <a:t>CcyBasis</a:t>
            </a:r>
            <a:r>
              <a:rPr lang="ja-JP" altLang="en-US" dirty="0" err="1" smtClean="0"/>
              <a:t>の拡</a:t>
            </a:r>
            <a:r>
              <a:rPr lang="ja-JP" altLang="en-US" dirty="0" smtClean="0"/>
              <a:t>大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信用リスク大　→ 外銀が日銀口座預金を使用するようになった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r>
              <a:rPr kumimoji="1" lang="ja-JP" altLang="en-US" dirty="0" smtClean="0"/>
              <a:t>副作用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短期</a:t>
            </a:r>
            <a:r>
              <a:rPr lang="ja-JP" altLang="en-US" dirty="0" smtClean="0"/>
              <a:t>金利市場の機能低下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→取引コストを考えるとやる価値なし → 流動性低下</a:t>
            </a:r>
            <a:r>
              <a:rPr lang="en-US" altLang="ja-JP" dirty="0" smtClean="0"/>
              <a:t>.</a:t>
            </a:r>
          </a:p>
          <a:p>
            <a:pPr lvl="1"/>
            <a:r>
              <a:rPr kumimoji="1" lang="ja-JP" altLang="en-US" dirty="0" smtClean="0"/>
              <a:t>流動性不足と資本不足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→負担資本額がたいした変化なし</a:t>
            </a:r>
            <a:r>
              <a:rPr lang="en-US" altLang="ja-JP" dirty="0" smtClean="0"/>
              <a:t>.(??)</a:t>
            </a:r>
            <a:endParaRPr lang="en-US" altLang="ja-JP" dirty="0"/>
          </a:p>
          <a:p>
            <a:pPr lvl="1"/>
            <a:r>
              <a:rPr lang="ja-JP" altLang="en-US" dirty="0" smtClean="0"/>
              <a:t>モラルハザード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→「資金繰りに苦しくても、中銀が助けてくれるから余裕！」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554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18-5 </a:t>
            </a:r>
            <a:r>
              <a:rPr lang="ja-JP" altLang="en-US" dirty="0"/>
              <a:t>量的緩和</a:t>
            </a:r>
            <a:r>
              <a:rPr lang="ja-JP" altLang="en-US" dirty="0" smtClean="0"/>
              <a:t>政策</a:t>
            </a:r>
            <a:r>
              <a:rPr lang="ja-JP" altLang="en-US" dirty="0"/>
              <a:t>運営上</a:t>
            </a:r>
            <a:r>
              <a:rPr lang="ja-JP" altLang="en-US" dirty="0" smtClean="0"/>
              <a:t>の論点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量の拡大は効果なし</a:t>
            </a:r>
            <a:r>
              <a:rPr lang="en-US" altLang="ja-JP" dirty="0"/>
              <a:t> </a:t>
            </a:r>
            <a:r>
              <a:rPr lang="en-US" altLang="ja-JP" dirty="0" smtClean="0"/>
              <a:t>/ </a:t>
            </a:r>
            <a:r>
              <a:rPr lang="ja-JP" altLang="en-US" dirty="0" smtClean="0"/>
              <a:t>時間軸効果は効果あり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金融システムの安定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伴う副作用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→これらの最適解を模索する</a:t>
            </a:r>
            <a:r>
              <a:rPr lang="en-US" altLang="ja-JP" dirty="0" smtClean="0"/>
              <a:t>.</a:t>
            </a:r>
          </a:p>
          <a:p>
            <a:endParaRPr kumimoji="1" lang="en-US" altLang="ja-JP" dirty="0"/>
          </a:p>
          <a:p>
            <a:r>
              <a:rPr lang="ja-JP" altLang="en-US" dirty="0" smtClean="0"/>
              <a:t>時間軸効果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「コア</a:t>
            </a:r>
            <a:r>
              <a:rPr kumimoji="1" lang="en-US" altLang="ja-JP" dirty="0" smtClean="0"/>
              <a:t>CPI</a:t>
            </a:r>
            <a:r>
              <a:rPr kumimoji="1" lang="ja-JP" altLang="en-US" dirty="0" smtClean="0"/>
              <a:t>の約束」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→ただし、ある程度現実的な水準・期間でないと効果が生まれない</a:t>
            </a:r>
            <a:r>
              <a:rPr kumimoji="1" lang="en-US" altLang="ja-JP" dirty="0" smtClean="0"/>
              <a:t>.</a:t>
            </a:r>
            <a:br>
              <a:rPr kumimoji="1" lang="en-US" altLang="ja-JP" dirty="0" smtClean="0"/>
            </a:br>
            <a:r>
              <a:rPr kumimoji="1" lang="ja-JP" altLang="en-US" dirty="0" smtClean="0"/>
              <a:t>　（“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年間コア</a:t>
            </a:r>
            <a:r>
              <a:rPr kumimoji="1" lang="en-US" altLang="ja-JP" dirty="0" smtClean="0"/>
              <a:t>CPI4%</a:t>
            </a:r>
            <a:r>
              <a:rPr kumimoji="1" lang="ja-JP" altLang="en-US" dirty="0" smtClean="0"/>
              <a:t>“</a:t>
            </a:r>
            <a:r>
              <a:rPr lang="ja-JP" altLang="en-US" dirty="0" smtClean="0"/>
              <a:t>など</a:t>
            </a:r>
            <a:r>
              <a:rPr kumimoji="1" lang="ja-JP" altLang="en-US" dirty="0" smtClean="0"/>
              <a:t>は現実と乖離しすぎている）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委員会のメンバーの任期の範囲内くらい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→任期の範囲でしか、効果はない。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　人が変われば多少は変わらざるを得ない</a:t>
            </a:r>
            <a:r>
              <a:rPr kumimoji="1" lang="en-US" altLang="ja-JP" dirty="0" smtClean="0"/>
              <a:t>.</a:t>
            </a:r>
          </a:p>
          <a:p>
            <a:pPr lvl="1"/>
            <a:r>
              <a:rPr lang="ja-JP" altLang="en-US" dirty="0" smtClean="0"/>
              <a:t>ターゲットはゼロ金利は、実際に何％か？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</a:t>
            </a:r>
            <a:r>
              <a:rPr lang="en-US" altLang="ja-JP" dirty="0" smtClean="0"/>
              <a:t>0%? 0.001%? </a:t>
            </a:r>
            <a:r>
              <a:rPr lang="ja-JP" altLang="en-US" dirty="0" smtClean="0"/>
              <a:t>　　⇒多分若干のプラス金利が良かった</a:t>
            </a:r>
            <a:r>
              <a:rPr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281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18-5 </a:t>
            </a:r>
            <a:r>
              <a:rPr lang="ja-JP" altLang="en-US" dirty="0"/>
              <a:t>量的緩和</a:t>
            </a:r>
            <a:r>
              <a:rPr lang="ja-JP" altLang="en-US" dirty="0" smtClean="0"/>
              <a:t>政策</a:t>
            </a:r>
            <a:r>
              <a:rPr lang="ja-JP" altLang="en-US" dirty="0"/>
              <a:t>運営上</a:t>
            </a:r>
            <a:r>
              <a:rPr lang="ja-JP" altLang="en-US" dirty="0" smtClean="0"/>
              <a:t>の論点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情報発信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ja-JP" altLang="en-US" dirty="0" smtClean="0"/>
              <a:t>→やってみないとわからない。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「量的緩和」は学者の中でも意見が割れていた</a:t>
            </a:r>
            <a:r>
              <a:rPr lang="en-US" altLang="ja-JP" dirty="0"/>
              <a:t>.</a:t>
            </a:r>
          </a:p>
          <a:p>
            <a:pPr lvl="2"/>
            <a:r>
              <a:rPr kumimoji="1" lang="ja-JP" altLang="en-US" dirty="0" smtClean="0"/>
              <a:t>懐疑的意見によって、効果なくなったという主張も</a:t>
            </a:r>
            <a:r>
              <a:rPr kumimoji="1" lang="en-US" altLang="ja-JP" dirty="0" smtClean="0"/>
              <a:t>.</a:t>
            </a:r>
          </a:p>
          <a:p>
            <a:pPr lvl="1"/>
            <a:r>
              <a:rPr lang="ja-JP" altLang="en-US" dirty="0"/>
              <a:t>国民の</a:t>
            </a:r>
            <a:r>
              <a:rPr lang="ja-JP" altLang="en-US" dirty="0" smtClean="0"/>
              <a:t>理解度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非伝統資産の購入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長期国債・資産担保証券はもともと買ってた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リスク資産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株・</a:t>
            </a:r>
            <a:r>
              <a:rPr kumimoji="1" lang="en-US" altLang="ja-JP" dirty="0" smtClean="0"/>
              <a:t>ETF</a:t>
            </a:r>
            <a:r>
              <a:rPr kumimoji="1" lang="ja-JP" altLang="en-US" dirty="0" smtClean="0"/>
              <a:t>・外貨資産・</a:t>
            </a:r>
            <a:r>
              <a:rPr kumimoji="1" lang="en-US" altLang="ja-JP" dirty="0" smtClean="0"/>
              <a:t>REIT)</a:t>
            </a:r>
            <a:r>
              <a:rPr kumimoji="1" lang="ja-JP" altLang="en-US" dirty="0" smtClean="0"/>
              <a:t>も買い始めた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r>
              <a:rPr kumimoji="1" lang="ja-JP" altLang="en-US" dirty="0" smtClean="0"/>
              <a:t>そもそも意味あるか？</a:t>
            </a:r>
            <a:endParaRPr kumimoji="1" lang="en-US" altLang="ja-JP" dirty="0" smtClean="0"/>
          </a:p>
          <a:p>
            <a:pPr marL="914400" lvl="2" indent="0">
              <a:buNone/>
            </a:pPr>
            <a:r>
              <a:rPr kumimoji="1" lang="ja-JP" altLang="en-US" dirty="0" smtClean="0"/>
              <a:t>→長期的にはない。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短期的には、ボラの抑制につながる？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中銀の越権では？（特に外貨）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→円の流通を増やして、円安に導いた。という説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ja-JP" altLang="en-US" dirty="0" smtClean="0"/>
              <a:t>日本は政府が為替介入の権限をもつ</a:t>
            </a:r>
            <a:r>
              <a:rPr lang="en-US" altLang="ja-JP" dirty="0" smtClean="0"/>
              <a:t>)</a:t>
            </a:r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110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111203</TotalTime>
  <Words>353</Words>
  <Application>Microsoft Office PowerPoint</Application>
  <PresentationFormat>画面に合わせる (4:3)</PresentationFormat>
  <Paragraphs>128</Paragraphs>
  <Slides>9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現代の金融政策  第18章 量的金融緩和政策</vt:lpstr>
      <vt:lpstr>Outline</vt:lpstr>
      <vt:lpstr>18-1 量的緩和政策の枠組み</vt:lpstr>
      <vt:lpstr>18-2 ゼロ金利制約下の金融緩和政策のオプション</vt:lpstr>
      <vt:lpstr>18-3 量的緩和政策の効果 : 景気と物価</vt:lpstr>
      <vt:lpstr>18-3 量的緩和政策の効果 : 景気と物価</vt:lpstr>
      <vt:lpstr>18-4 量的緩和政策の効果 : 金融システムの動揺回避</vt:lpstr>
      <vt:lpstr>18-5 量的緩和政策運営上の論点</vt:lpstr>
      <vt:lpstr>18-5 量的緩和政策運営上の論点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Takashi Ikai</dc:creator>
  <cp:lastModifiedBy>Ikai</cp:lastModifiedBy>
  <cp:revision>2413</cp:revision>
  <dcterms:created xsi:type="dcterms:W3CDTF">2015-05-16T17:43:55Z</dcterms:created>
  <dcterms:modified xsi:type="dcterms:W3CDTF">2018-07-30T06:31:21Z</dcterms:modified>
</cp:coreProperties>
</file>