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952" r:id="rId2"/>
    <p:sldId id="954" r:id="rId3"/>
    <p:sldId id="955" r:id="rId4"/>
    <p:sldId id="956" r:id="rId5"/>
    <p:sldId id="957" r:id="rId6"/>
    <p:sldId id="89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23"/>
    <a:srgbClr val="FFF2CC"/>
    <a:srgbClr val="FF2DFF"/>
    <a:srgbClr val="5B9BD5"/>
    <a:srgbClr val="33FF00"/>
    <a:srgbClr val="E3E3E3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 autoAdjust="0"/>
    <p:restoredTop sz="95642" autoAdjust="0"/>
  </p:normalViewPr>
  <p:slideViewPr>
    <p:cSldViewPr snapToGrid="0" snapToObjects="1">
      <p:cViewPr varScale="1">
        <p:scale>
          <a:sx n="90" d="100"/>
          <a:sy n="90" d="100"/>
        </p:scale>
        <p:origin x="126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5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F2063-C081-4270-88E6-3BB30BE1DF93}" type="datetime1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5B6D-36AD-4267-A659-3DDA3CBDB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550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FB62C-3DA6-41F3-B6EB-3D193AC6D697}" type="datetime1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D680-8F6F-4B04-B7B3-228696608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32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61CB913-E3C7-4855-B2E7-849DC751C833}" type="datetime1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1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66ACC1-DB33-46B7-A640-861BADB417F9}" type="datetime1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1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261E25-757B-48CC-A78F-4BD58ECA24B8}" type="datetime1">
              <a:rPr kumimoji="1" lang="ja-JP" altLang="en-US" smtClean="0"/>
              <a:t>2018/6/3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6CD680-8F6F-4B04-B7B3-22869660832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6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8" y="5717525"/>
            <a:ext cx="9141651" cy="365125"/>
          </a:xfrm>
        </p:spPr>
        <p:txBody>
          <a:bodyPr/>
          <a:lstStyle>
            <a:lvl1pPr algn="ctr">
              <a:defRPr sz="2800" i="1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92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5741156"/>
          </a:xfrm>
        </p:spPr>
        <p:txBody>
          <a:bodyPr>
            <a:normAutofit/>
          </a:bodyPr>
          <a:lstStyle>
            <a:lvl1pPr>
              <a:defRPr sz="20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 sz="18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 sz="16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 sz="1400" baseline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947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71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039"/>
            <a:ext cx="7886700" cy="651028"/>
          </a:xfrm>
        </p:spPr>
        <p:txBody>
          <a:bodyPr/>
          <a:lstStyle>
            <a:lvl1pPr>
              <a:defRPr b="1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793056" y="78052"/>
            <a:ext cx="2057400" cy="365125"/>
          </a:xfrm>
        </p:spPr>
        <p:txBody>
          <a:bodyPr/>
          <a:lstStyle>
            <a:lvl1pPr>
              <a:defRPr sz="2800">
                <a:solidFill>
                  <a:srgbClr val="8A0023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730956"/>
            <a:ext cx="9144000" cy="0"/>
          </a:xfrm>
          <a:prstGeom prst="line">
            <a:avLst/>
          </a:prstGeom>
          <a:ln w="38100">
            <a:solidFill>
              <a:srgbClr val="8A00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126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3132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5"/>
          </p:nvPr>
        </p:nvSpPr>
        <p:spPr>
          <a:xfrm>
            <a:off x="6138000" y="1032928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4"/>
          <p:cNvSpPr>
            <a:spLocks noGrp="1"/>
          </p:cNvSpPr>
          <p:nvPr>
            <p:ph type="pic" sz="quarter" idx="16"/>
          </p:nvPr>
        </p:nvSpPr>
        <p:spPr>
          <a:xfrm>
            <a:off x="126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図プレースホルダー 4"/>
          <p:cNvSpPr>
            <a:spLocks noGrp="1"/>
          </p:cNvSpPr>
          <p:nvPr>
            <p:ph type="pic" sz="quarter" idx="17"/>
          </p:nvPr>
        </p:nvSpPr>
        <p:spPr>
          <a:xfrm>
            <a:off x="3132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図プレースホルダー 4"/>
          <p:cNvSpPr>
            <a:spLocks noGrp="1"/>
          </p:cNvSpPr>
          <p:nvPr>
            <p:ph type="pic" sz="quarter" idx="18"/>
          </p:nvPr>
        </p:nvSpPr>
        <p:spPr>
          <a:xfrm>
            <a:off x="6138000" y="3710189"/>
            <a:ext cx="2880000" cy="252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02650" y="252342"/>
            <a:ext cx="630998" cy="365125"/>
          </a:xfrm>
        </p:spPr>
        <p:txBody>
          <a:bodyPr/>
          <a:lstStyle>
            <a:lvl1pPr algn="r">
              <a:defRPr sz="1600">
                <a:solidFill>
                  <a:srgbClr val="8A0023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161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3752"/>
            <a:ext cx="7886700" cy="4351338"/>
          </a:xfrm>
        </p:spPr>
        <p:txBody>
          <a:bodyPr>
            <a:normAutofit/>
          </a:bodyPr>
          <a:lstStyle>
            <a:lvl1pPr>
              <a:defRPr sz="24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1pPr>
            <a:lvl2pPr>
              <a:defRPr sz="20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2pPr>
            <a:lvl3pPr>
              <a:defRPr sz="18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3pPr>
            <a:lvl4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4pPr>
            <a:lvl5pPr>
              <a:defRPr sz="1600" baseline="0">
                <a:latin typeface="Segoe UI Symbol" panose="020B0502040204020203" pitchFamily="34" charset="0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0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38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3132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6138000" y="1440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126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132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4"/>
          </p:nvPr>
        </p:nvSpPr>
        <p:spPr>
          <a:xfrm>
            <a:off x="6138000" y="4158000"/>
            <a:ext cx="2880000" cy="2700000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18" name="スライド番号プレースホルダー 12"/>
          <p:cNvSpPr>
            <a:spLocks noGrp="1"/>
          </p:cNvSpPr>
          <p:nvPr>
            <p:ph type="sldNum" sz="quarter" idx="15"/>
          </p:nvPr>
        </p:nvSpPr>
        <p:spPr>
          <a:xfrm>
            <a:off x="6908886" y="268702"/>
            <a:ext cx="2057400" cy="3651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HGｺﾞｼｯｸE" panose="020B0909000000000000" pitchFamily="49" charset="-128"/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0" y="839244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175364"/>
            <a:ext cx="7886700" cy="651028"/>
          </a:xfrm>
        </p:spPr>
        <p:txBody>
          <a:bodyPr/>
          <a:lstStyle>
            <a:lvl1pPr>
              <a:defRPr b="1"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68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/5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DD9D90A-4D94-4525-A16D-2717D27F54F2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2" r:id="rId3"/>
    <p:sldLayoutId id="2147483780" r:id="rId4"/>
    <p:sldLayoutId id="2147483771" r:id="rId5"/>
    <p:sldLayoutId id="2147483773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8" y="1564686"/>
            <a:ext cx="9139304" cy="2387600"/>
          </a:xfrm>
        </p:spPr>
        <p:txBody>
          <a:bodyPr>
            <a:normAutofit/>
          </a:bodyPr>
          <a:lstStyle/>
          <a:p>
            <a:r>
              <a:rPr kumimoji="1" lang="ja-JP" altLang="en-US" sz="4000" b="1" dirty="0" smtClean="0">
                <a:solidFill>
                  <a:schemeClr val="tx1"/>
                </a:solidFill>
              </a:rPr>
              <a:t>現代の金融政策</a:t>
            </a:r>
            <a:r>
              <a:rPr lang="en-US" altLang="ja-JP" sz="4000" b="1" dirty="0" smtClean="0">
                <a:solidFill>
                  <a:schemeClr val="tx1"/>
                </a:solidFill>
              </a:rPr>
              <a:t/>
            </a:r>
            <a:br>
              <a:rPr lang="en-US" altLang="ja-JP" sz="4000" b="1" dirty="0" smtClean="0">
                <a:solidFill>
                  <a:schemeClr val="tx1"/>
                </a:solidFill>
              </a:rPr>
            </a:b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kumimoji="1" lang="ja-JP" altLang="en-US" sz="3200" b="1" dirty="0" smtClean="0">
                <a:solidFill>
                  <a:schemeClr val="tx1"/>
                </a:solidFill>
              </a:rPr>
              <a:t>第</a:t>
            </a:r>
            <a:r>
              <a:rPr kumimoji="1" lang="en-US" altLang="ja-JP" sz="3200" b="1" dirty="0" smtClean="0">
                <a:solidFill>
                  <a:schemeClr val="tx1"/>
                </a:solidFill>
              </a:rPr>
              <a:t>12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章</a:t>
            </a:r>
            <a:r>
              <a:rPr lang="en-US" altLang="ja-JP" sz="3200" b="1" dirty="0" smtClean="0">
                <a:solidFill>
                  <a:schemeClr val="tx1"/>
                </a:solidFill>
              </a:rPr>
              <a:t/>
            </a:r>
            <a:br>
              <a:rPr lang="en-US" altLang="ja-JP" sz="3200" b="1" dirty="0" smtClean="0">
                <a:solidFill>
                  <a:schemeClr val="tx1"/>
                </a:solidFill>
              </a:rPr>
            </a:br>
            <a:r>
              <a:rPr lang="ja-JP" altLang="en-US" sz="3200" b="1" dirty="0" smtClean="0">
                <a:solidFill>
                  <a:schemeClr val="tx1"/>
                </a:solidFill>
              </a:rPr>
              <a:t>金融政策</a:t>
            </a:r>
            <a:r>
              <a:rPr lang="ja-JP" altLang="en-US" sz="3200" b="1" dirty="0" smtClean="0">
                <a:solidFill>
                  <a:schemeClr val="tx1"/>
                </a:solidFill>
              </a:rPr>
              <a:t>の説明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1" y="4911865"/>
            <a:ext cx="9144001" cy="983410"/>
          </a:xfrm>
        </p:spPr>
        <p:txBody>
          <a:bodyPr numCol="3">
            <a:noAutofit/>
          </a:bodyPr>
          <a:lstStyle/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猪飼 孝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4559300" y="3794570"/>
            <a:ext cx="4584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chemeClr val="tx1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z="2000" b="0" i="1" dirty="0" smtClean="0"/>
          </a:p>
        </p:txBody>
      </p:sp>
      <p:sp>
        <p:nvSpPr>
          <p:cNvPr id="9" name="サブタイトル 2"/>
          <p:cNvSpPr txBox="1">
            <a:spLocks/>
          </p:cNvSpPr>
          <p:nvPr/>
        </p:nvSpPr>
        <p:spPr>
          <a:xfrm>
            <a:off x="-1" y="6410803"/>
            <a:ext cx="9143999" cy="4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1" kern="1200">
                <a:solidFill>
                  <a:srgbClr val="8A0023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Arial Unicode MS" panose="020B0604020202020204" pitchFamily="50" charset="-12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2018/6/4</a:t>
            </a:r>
            <a:endParaRPr lang="en-US" altLang="ja-JP" sz="20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12-1 </a:t>
            </a:r>
            <a:r>
              <a:rPr kumimoji="1" lang="ja-JP" altLang="en-US" sz="3200" dirty="0" smtClean="0"/>
              <a:t>主要国中央銀行による説明の現状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49" y="828086"/>
            <a:ext cx="8321141" cy="574115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中銀は、政策の“内容”だけでなく、“意図”も正確に伝える必要がある。</a:t>
            </a:r>
            <a:endParaRPr kumimoji="1" lang="en-US" altLang="ja-JP" dirty="0" smtClean="0"/>
          </a:p>
          <a:p>
            <a:r>
              <a:rPr lang="ja-JP" altLang="en-US" dirty="0" smtClean="0"/>
              <a:t>説明すること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金融政策の目標 </a:t>
            </a:r>
            <a:r>
              <a:rPr lang="en-US" altLang="ja-JP" dirty="0" smtClean="0"/>
              <a:t>(</a:t>
            </a:r>
            <a:r>
              <a:rPr lang="ja-JP" altLang="en-US" dirty="0" smtClean="0"/>
              <a:t>物価・雇用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…</a:t>
            </a:r>
            <a:r>
              <a:rPr lang="ja-JP" altLang="en-US" dirty="0" smtClean="0"/>
              <a:t>期間・数字？範囲？</a:t>
            </a:r>
            <a:r>
              <a:rPr lang="en-US" altLang="ja-JP" dirty="0" smtClean="0"/>
              <a:t>CPI</a:t>
            </a:r>
            <a:r>
              <a:rPr lang="ja-JP" altLang="en-US" dirty="0" smtClean="0"/>
              <a:t>？コア</a:t>
            </a:r>
            <a:r>
              <a:rPr lang="en-US" altLang="ja-JP" dirty="0" smtClean="0"/>
              <a:t>CPI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経済見通し</a:t>
            </a:r>
            <a:r>
              <a:rPr lang="en-US" altLang="ja-JP" dirty="0" smtClean="0"/>
              <a:t>(</a:t>
            </a:r>
            <a:r>
              <a:rPr lang="ja-JP" altLang="en-US" dirty="0"/>
              <a:t>現在</a:t>
            </a:r>
            <a:r>
              <a:rPr lang="ja-JP" altLang="en-US" dirty="0" smtClean="0"/>
              <a:t>＆今後</a:t>
            </a:r>
            <a:r>
              <a:rPr lang="en-US" altLang="ja-JP" dirty="0" smtClean="0"/>
              <a:t>)	…</a:t>
            </a:r>
            <a:r>
              <a:rPr lang="ja-JP" altLang="en-US" dirty="0" smtClean="0"/>
              <a:t>時期・頻度・詳細さ</a:t>
            </a:r>
            <a:r>
              <a:rPr lang="en-US" altLang="ja-JP" dirty="0" smtClean="0"/>
              <a:t>		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中期的な</a:t>
            </a:r>
            <a:r>
              <a:rPr lang="en-US" altLang="ja-JP" dirty="0" smtClean="0"/>
              <a:t>)</a:t>
            </a:r>
            <a:r>
              <a:rPr lang="ja-JP" altLang="en-US" dirty="0" smtClean="0"/>
              <a:t>政策理念</a:t>
            </a:r>
            <a:r>
              <a:rPr lang="en-US" altLang="ja-JP" dirty="0" smtClean="0"/>
              <a:t>		</a:t>
            </a:r>
          </a:p>
          <a:p>
            <a:pPr lvl="1"/>
            <a:r>
              <a:rPr lang="ja-JP" altLang="en-US" dirty="0" smtClean="0"/>
              <a:t>政策金利</a:t>
            </a:r>
            <a:r>
              <a:rPr lang="en-US" altLang="ja-JP" dirty="0" smtClean="0"/>
              <a:t>			 	</a:t>
            </a:r>
          </a:p>
          <a:p>
            <a:r>
              <a:rPr lang="ja-JP" altLang="en-US" dirty="0" smtClean="0"/>
              <a:t>説明の現状と国別の違い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会合後の声明</a:t>
            </a:r>
            <a:r>
              <a:rPr lang="en-US" altLang="ja-JP" dirty="0" smtClean="0"/>
              <a:t>	…</a:t>
            </a:r>
            <a:r>
              <a:rPr lang="ja-JP" altLang="en-US" dirty="0" smtClean="0"/>
              <a:t>時間差・詳細さ（トレードオフ）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記者会見</a:t>
            </a:r>
            <a:r>
              <a:rPr lang="en-US" altLang="ja-JP" dirty="0" smtClean="0"/>
              <a:t>	…</a:t>
            </a:r>
            <a:r>
              <a:rPr lang="ja-JP" altLang="en-US" dirty="0" smtClean="0"/>
              <a:t>有無・時間差・発言者・頻度・詳細さ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総裁のみの場合、即席で答弁するので、全員の意思が反映されてない答弁に。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議事録</a:t>
            </a:r>
            <a:r>
              <a:rPr lang="en-US" altLang="ja-JP" dirty="0" smtClean="0"/>
              <a:t>/</a:t>
            </a:r>
            <a:r>
              <a:rPr lang="ja-JP" altLang="en-US" dirty="0" smtClean="0"/>
              <a:t>要旨</a:t>
            </a:r>
            <a:r>
              <a:rPr lang="en-US" altLang="ja-JP" dirty="0" smtClean="0"/>
              <a:t> </a:t>
            </a:r>
            <a:r>
              <a:rPr lang="ja-JP" altLang="en-US" dirty="0" smtClean="0"/>
              <a:t>　・国会報告　・偉い人の講演</a:t>
            </a:r>
            <a:r>
              <a:rPr lang="ja-JP" altLang="en-US" dirty="0"/>
              <a:t>　</a:t>
            </a:r>
            <a:r>
              <a:rPr lang="ja-JP" altLang="en-US" dirty="0" smtClean="0"/>
              <a:t>・スタッフの研究論文</a:t>
            </a:r>
            <a:endParaRPr lang="en-US" altLang="ja-JP" dirty="0" smtClean="0"/>
          </a:p>
          <a:p>
            <a:r>
              <a:rPr lang="ja-JP" altLang="en-US" dirty="0" smtClean="0"/>
              <a:t>情報発信の実務的側面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会合などの日程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ブラックアウト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非公表期間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タイミング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時間帯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言語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6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12-2 </a:t>
            </a:r>
            <a:r>
              <a:rPr kumimoji="1" lang="ja-JP" altLang="en-US" sz="3200" dirty="0" smtClean="0"/>
              <a:t>先行きの金融政策に関する情報発信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経済</a:t>
            </a:r>
            <a:r>
              <a:rPr lang="ja-JP" altLang="en-US" dirty="0" smtClean="0"/>
              <a:t>とそ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リスク見通し＆短期金利経路</a:t>
            </a:r>
            <a:endParaRPr kumimoji="1" lang="en-US" altLang="ja-JP" dirty="0" smtClean="0"/>
          </a:p>
          <a:p>
            <a:r>
              <a:rPr lang="ja-JP" altLang="en-US" dirty="0" smtClean="0"/>
              <a:t>短期金利経路を・・・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明示しない </a:t>
            </a:r>
            <a:r>
              <a:rPr lang="en-US" altLang="ja-JP" dirty="0" smtClean="0"/>
              <a:t>… </a:t>
            </a:r>
            <a:r>
              <a:rPr lang="ja-JP" altLang="en-US" dirty="0" smtClean="0"/>
              <a:t>物価目標＆経済見通しのみ公表→市場に判断させる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適宜示していく　・常に明示</a:t>
            </a:r>
            <a:endParaRPr lang="en-US" altLang="ja-JP" dirty="0"/>
          </a:p>
          <a:p>
            <a:r>
              <a:rPr kumimoji="1" lang="ja-JP" altLang="en-US" dirty="0" smtClean="0"/>
              <a:t>メリット・デメリット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ベンチマークの公表による不確実性の低下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前提条件の認識相違</a:t>
            </a:r>
            <a:endParaRPr kumimoji="1" lang="en-US" altLang="ja-JP" dirty="0" smtClean="0"/>
          </a:p>
          <a:p>
            <a:r>
              <a:rPr lang="ja-JP" altLang="en-US" dirty="0" smtClean="0"/>
              <a:t>政策金利の変更が市場に織り込まれることは良いか？ → </a:t>
            </a:r>
            <a:r>
              <a:rPr lang="en-US" altLang="ja-JP" dirty="0" smtClean="0"/>
              <a:t>YES.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But,</a:t>
            </a:r>
            <a:r>
              <a:rPr kumimoji="1" lang="ja-JP" altLang="en-US" dirty="0" smtClean="0"/>
              <a:t>背景の経済見通しの見解が一致しない場合は、難しい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dirty="0" smtClean="0"/>
              <a:t>⇒</a:t>
            </a:r>
            <a:r>
              <a:rPr lang="en-US" altLang="ja-JP" dirty="0" smtClean="0"/>
              <a:t>(</a:t>
            </a:r>
            <a:r>
              <a:rPr lang="ja-JP" altLang="en-US" dirty="0" smtClean="0"/>
              <a:t>市場の安定性</a:t>
            </a:r>
            <a:r>
              <a:rPr lang="en-US" altLang="ja-JP" dirty="0" smtClean="0"/>
              <a:t>)(</a:t>
            </a:r>
            <a:r>
              <a:rPr lang="ja-JP" altLang="en-US" dirty="0" smtClean="0"/>
              <a:t>経済の正しいコントロール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がトレードオフになる</a:t>
            </a:r>
            <a:endParaRPr kumimoji="1" lang="en-US" altLang="ja-JP" dirty="0" smtClean="0"/>
          </a:p>
          <a:p>
            <a:pPr marL="457200" lvl="1" indent="0">
              <a:buNone/>
            </a:pP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14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12-3</a:t>
            </a:r>
            <a:r>
              <a:rPr lang="ja-JP" altLang="en-US" sz="3600" dirty="0"/>
              <a:t> </a:t>
            </a:r>
            <a:r>
              <a:rPr lang="ja-JP" altLang="en-US" sz="3600" dirty="0" smtClean="0"/>
              <a:t>金融政策運営の説明スタイル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828086"/>
            <a:ext cx="7886700" cy="6029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⇒国ごとに異なる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①情報公開方法　②委員会の</a:t>
            </a:r>
            <a:r>
              <a:rPr kumimoji="1" lang="ja-JP" altLang="en-US" dirty="0" smtClean="0"/>
              <a:t>共通見解のまとめ方　③説得性</a:t>
            </a:r>
            <a:endParaRPr kumimoji="1" lang="en-US" altLang="ja-JP" dirty="0" smtClean="0"/>
          </a:p>
          <a:p>
            <a:r>
              <a:rPr kumimoji="1" lang="ja-JP" altLang="en-US" dirty="0" smtClean="0"/>
              <a:t>英 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目標物価上昇率と将来の物価上昇率見通しを通して説明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クレディビリティー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基本的に</a:t>
            </a:r>
            <a:r>
              <a:rPr lang="en-US" altLang="ja-JP" dirty="0" smtClean="0"/>
              <a:t>)</a:t>
            </a:r>
            <a:r>
              <a:rPr lang="ja-JP" altLang="en-US" dirty="0" smtClean="0"/>
              <a:t>物価上昇率の変動から短期金利を決定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個の意見はあまり公表せず</a:t>
            </a:r>
            <a:r>
              <a:rPr kumimoji="1" lang="en-US" altLang="ja-JP" dirty="0" smtClean="0"/>
              <a:t>(?)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委員会としての意見を公表</a:t>
            </a:r>
            <a:endParaRPr kumimoji="1" lang="en-US" altLang="ja-JP" dirty="0" smtClean="0"/>
          </a:p>
          <a:p>
            <a:r>
              <a:rPr lang="en-US" altLang="ja-JP" dirty="0" smtClean="0"/>
              <a:t>FRB</a:t>
            </a:r>
            <a:r>
              <a:rPr lang="ja-JP" altLang="en-US" dirty="0"/>
              <a:t> </a:t>
            </a:r>
            <a:r>
              <a:rPr lang="en-US" altLang="ja-JP" dirty="0" smtClean="0"/>
              <a:t>…</a:t>
            </a:r>
            <a:r>
              <a:rPr lang="ja-JP" altLang="en-US" dirty="0" smtClean="0"/>
              <a:t>目的は物価と景気</a:t>
            </a:r>
            <a:r>
              <a:rPr lang="en-US" altLang="ja-JP" dirty="0" smtClean="0"/>
              <a:t>(</a:t>
            </a:r>
            <a:r>
              <a:rPr lang="ja-JP" altLang="en-US" dirty="0" smtClean="0"/>
              <a:t>⇔雇用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の安定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物価</a:t>
            </a:r>
            <a:r>
              <a:rPr lang="en-US" altLang="ja-JP" dirty="0" smtClean="0"/>
              <a:t>/</a:t>
            </a:r>
            <a:r>
              <a:rPr lang="ja-JP" altLang="en-US" dirty="0" smtClean="0"/>
              <a:t>景気についてリスク評価・考え方を公表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公開</a:t>
            </a:r>
            <a:r>
              <a:rPr lang="ja-JP" altLang="en-US" dirty="0"/>
              <a:t>内容</a:t>
            </a:r>
            <a:r>
              <a:rPr lang="ja-JP" altLang="en-US" dirty="0" smtClean="0"/>
              <a:t>は少なめ </a:t>
            </a:r>
            <a:r>
              <a:rPr lang="en-US" altLang="ja-JP" dirty="0" smtClean="0"/>
              <a:t>(</a:t>
            </a:r>
            <a:r>
              <a:rPr lang="ja-JP" altLang="en-US" dirty="0" smtClean="0"/>
              <a:t>委員会で合意しやすい。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lang="ja-JP" altLang="en-US" dirty="0" smtClean="0"/>
              <a:t>日銀 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u="sng" dirty="0"/>
              <a:t>2</a:t>
            </a:r>
            <a:r>
              <a:rPr lang="ja-JP" altLang="en-US" u="sng" dirty="0" err="1"/>
              <a:t>つの</a:t>
            </a:r>
            <a:r>
              <a:rPr lang="ja-JP" altLang="en-US" u="sng" dirty="0"/>
              <a:t>柱による点検</a:t>
            </a:r>
            <a:endParaRPr lang="en-US" altLang="ja-JP" u="sng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ja-JP" altLang="en-US" dirty="0"/>
              <a:t>今後</a:t>
            </a:r>
            <a:r>
              <a:rPr lang="en-US" altLang="ja-JP" dirty="0"/>
              <a:t>1-2</a:t>
            </a:r>
            <a:r>
              <a:rPr lang="ja-JP" altLang="en-US" dirty="0"/>
              <a:t>年で</a:t>
            </a:r>
            <a:r>
              <a:rPr lang="en-US" altLang="ja-JP" dirty="0"/>
              <a:t>)</a:t>
            </a:r>
            <a:r>
              <a:rPr lang="ja-JP" altLang="en-US" dirty="0"/>
              <a:t>物価安定下で経済成長していく見通しがあるか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/>
              <a:t>中長期的な</a:t>
            </a:r>
            <a:r>
              <a:rPr lang="en-US" altLang="ja-JP" dirty="0"/>
              <a:t>)</a:t>
            </a:r>
            <a:r>
              <a:rPr lang="ja-JP" altLang="en-US" dirty="0"/>
              <a:t>金融政策上のリスク評価</a:t>
            </a:r>
            <a:endParaRPr lang="en-US" altLang="ja-JP" dirty="0"/>
          </a:p>
          <a:p>
            <a:pPr lvl="1"/>
            <a:r>
              <a:rPr lang="ja-JP" altLang="en-US" dirty="0" smtClean="0"/>
              <a:t>情報量は多め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偉い人からの金融理論の公表は少ない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政府関係者のコメントがある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中長期的な物価安定の理解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個人の物価安定のターゲットを公表する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イメージの透明性向上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63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12-4 </a:t>
            </a:r>
            <a:r>
              <a:rPr kumimoji="1" lang="ja-JP" altLang="en-US" sz="3200" dirty="0" smtClean="0"/>
              <a:t>インフレーション・ターゲティング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定義 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やや広義</a:t>
            </a:r>
            <a:r>
              <a:rPr kumimoji="1" lang="en-US" altLang="ja-JP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明示的に</a:t>
            </a:r>
            <a:r>
              <a:rPr lang="ja-JP" altLang="en-US" dirty="0"/>
              <a:t>物価安定を</a:t>
            </a:r>
            <a:r>
              <a:rPr lang="ja-JP" altLang="en-US" dirty="0" smtClean="0"/>
              <a:t>追求すること </a:t>
            </a:r>
            <a:r>
              <a:rPr lang="en-US" altLang="ja-JP" dirty="0" smtClean="0"/>
              <a:t>&amp; </a:t>
            </a:r>
            <a:r>
              <a:rPr lang="ja-JP" altLang="en-US" dirty="0" smtClean="0"/>
              <a:t>説明責任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明示的</a:t>
            </a:r>
            <a:r>
              <a:rPr lang="ja-JP" altLang="en-US" dirty="0" smtClean="0"/>
              <a:t>な数値目標</a:t>
            </a:r>
            <a:r>
              <a:rPr lang="en-US" altLang="ja-JP" dirty="0" smtClean="0"/>
              <a:t>		(</a:t>
            </a:r>
            <a:r>
              <a:rPr lang="ja-JP" altLang="en-US" dirty="0" smtClean="0"/>
              <a:t>⇒国による</a:t>
            </a:r>
            <a:r>
              <a:rPr lang="en-US" altLang="ja-JP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Forward–looking</a:t>
            </a:r>
            <a:r>
              <a:rPr lang="ja-JP" altLang="en-US" dirty="0" smtClean="0"/>
              <a:t>に基づく政策方針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 smtClean="0"/>
              <a:t>中長期的な</a:t>
            </a:r>
            <a:r>
              <a:rPr lang="en-US" altLang="ja-JP" dirty="0" smtClean="0"/>
              <a:t>)</a:t>
            </a:r>
            <a:r>
              <a:rPr lang="ja-JP" altLang="en-US" dirty="0" smtClean="0"/>
              <a:t>戦略と透明性</a:t>
            </a:r>
            <a:endParaRPr kumimoji="1" lang="en-US" altLang="ja-JP" dirty="0" smtClean="0"/>
          </a:p>
          <a:p>
            <a:r>
              <a:rPr lang="ja-JP" altLang="en-US" dirty="0" smtClean="0"/>
              <a:t>定義</a:t>
            </a:r>
            <a:r>
              <a:rPr lang="ja-JP" altLang="en-US" dirty="0"/>
              <a:t>（</a:t>
            </a:r>
            <a:r>
              <a:rPr lang="ja-JP" altLang="en-US" dirty="0" smtClean="0"/>
              <a:t>狭義）</a:t>
            </a:r>
            <a:endParaRPr lang="en-US" altLang="ja-JP" dirty="0" smtClean="0"/>
          </a:p>
          <a:p>
            <a:pPr lvl="1"/>
            <a:r>
              <a:rPr lang="ja-JP" altLang="en-US" dirty="0"/>
              <a:t>明示的な数値目標</a:t>
            </a:r>
            <a:r>
              <a:rPr lang="en-US" altLang="ja-JP" dirty="0"/>
              <a:t>	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物価が</a:t>
            </a:r>
            <a:r>
              <a:rPr lang="en-US" altLang="ja-JP" dirty="0" smtClean="0"/>
              <a:t>(</a:t>
            </a:r>
            <a:r>
              <a:rPr lang="ja-JP" altLang="en-US" dirty="0" smtClean="0"/>
              <a:t>比較的</a:t>
            </a:r>
            <a:r>
              <a:rPr lang="en-US" altLang="ja-JP" dirty="0" smtClean="0"/>
              <a:t>)</a:t>
            </a:r>
            <a:r>
              <a:rPr lang="ja-JP" altLang="en-US" dirty="0" smtClean="0"/>
              <a:t>不安定な国にとっては有用。</a:t>
            </a:r>
            <a:r>
              <a:rPr lang="en-US" altLang="ja-JP" dirty="0" smtClean="0"/>
              <a:t>(</a:t>
            </a:r>
            <a:r>
              <a:rPr lang="ja-JP" altLang="en-US" dirty="0"/>
              <a:t>後進</a:t>
            </a:r>
            <a:r>
              <a:rPr lang="ja-JP" altLang="en-US" dirty="0" smtClean="0"/>
              <a:t>国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数値目標へのコミットを約束するから。</a:t>
            </a:r>
            <a:endParaRPr lang="en-US" altLang="ja-JP" dirty="0" smtClean="0"/>
          </a:p>
          <a:p>
            <a:r>
              <a:rPr lang="ja-JP" altLang="en-US" dirty="0" smtClean="0"/>
              <a:t>物価安定国にとっては、それほど有用でない。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先進国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数値目標よりも、</a:t>
            </a:r>
            <a:r>
              <a:rPr lang="en-US" altLang="ja-JP" dirty="0" smtClean="0"/>
              <a:t>”</a:t>
            </a:r>
            <a:r>
              <a:rPr lang="ja-JP" altLang="en-US" dirty="0" smtClean="0"/>
              <a:t>経済見通し”が重要。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⇒</a:t>
            </a:r>
            <a:r>
              <a:rPr lang="ja-JP" altLang="en-US" dirty="0" smtClean="0"/>
              <a:t>インフレーション</a:t>
            </a:r>
            <a:r>
              <a:rPr lang="ja-JP" altLang="en-US" dirty="0"/>
              <a:t>・</a:t>
            </a:r>
            <a:r>
              <a:rPr lang="ja-JP" altLang="en-US" dirty="0" smtClean="0"/>
              <a:t>ターゲティングを設定するか否かで、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大差ない。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数値目標も各国でだいたい同じ</a:t>
            </a:r>
            <a:r>
              <a:rPr lang="en-US" altLang="ja-JP" dirty="0" smtClean="0"/>
              <a:t>1-2%</a:t>
            </a:r>
            <a:r>
              <a:rPr lang="ja-JP" altLang="en-US" dirty="0" smtClean="0"/>
              <a:t>程度</a:t>
            </a:r>
            <a:r>
              <a:rPr lang="en-US" altLang="ja-JP" dirty="0" smtClean="0"/>
              <a:t>)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D90A-4D94-4525-A16D-2717D27F54F2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/5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03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0144" y="2870200"/>
            <a:ext cx="8363712" cy="2387600"/>
          </a:xfrm>
        </p:spPr>
        <p:txBody>
          <a:bodyPr>
            <a:noAutofit/>
          </a:bodyPr>
          <a:lstStyle/>
          <a:p>
            <a:r>
              <a:rPr kumimoji="1" lang="en-US" altLang="ja-JP" sz="9600" b="1" dirty="0" smtClean="0">
                <a:solidFill>
                  <a:schemeClr val="tx1"/>
                </a:solidFill>
              </a:rPr>
              <a:t>Appendix</a:t>
            </a:r>
            <a:endParaRPr kumimoji="1" lang="ja-JP" altLang="en-US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97734</TotalTime>
  <Words>151</Words>
  <Application>Microsoft Office PowerPoint</Application>
  <PresentationFormat>画面に合わせる (4:3)</PresentationFormat>
  <Paragraphs>82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8" baseType="lpstr">
      <vt:lpstr>Arial Unicode MS</vt:lpstr>
      <vt:lpstr>HGｺﾞｼｯｸE</vt:lpstr>
      <vt:lpstr>ＭＳ Ｐゴシック</vt:lpstr>
      <vt:lpstr>メイリオ</vt:lpstr>
      <vt:lpstr>游ゴシック</vt:lpstr>
      <vt:lpstr>游ゴシック Light</vt:lpstr>
      <vt:lpstr>游明朝</vt:lpstr>
      <vt:lpstr>Arial</vt:lpstr>
      <vt:lpstr>Calibri</vt:lpstr>
      <vt:lpstr>Calibri Light</vt:lpstr>
      <vt:lpstr>Segoe UI Symbol</vt:lpstr>
      <vt:lpstr>Office テーマ</vt:lpstr>
      <vt:lpstr>現代の金融政策  第12章 金融政策の説明</vt:lpstr>
      <vt:lpstr>12-1 主要国中央銀行による説明の現状</vt:lpstr>
      <vt:lpstr>12-2 先行きの金融政策に関する情報発信</vt:lpstr>
      <vt:lpstr>12-3 金融政策運営の説明スタイル</vt:lpstr>
      <vt:lpstr>12-4 インフレーション・ターゲティング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Takashi Ikai</dc:creator>
  <cp:lastModifiedBy>Takashi Ikai</cp:lastModifiedBy>
  <cp:revision>2344</cp:revision>
  <dcterms:created xsi:type="dcterms:W3CDTF">2015-05-16T17:43:55Z</dcterms:created>
  <dcterms:modified xsi:type="dcterms:W3CDTF">2018-06-03T09:44:03Z</dcterms:modified>
</cp:coreProperties>
</file>