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952" r:id="rId2"/>
    <p:sldId id="954" r:id="rId3"/>
    <p:sldId id="953" r:id="rId4"/>
    <p:sldId id="955" r:id="rId5"/>
    <p:sldId id="956" r:id="rId6"/>
    <p:sldId id="957" r:id="rId7"/>
    <p:sldId id="958" r:id="rId8"/>
    <p:sldId id="959" r:id="rId9"/>
    <p:sldId id="9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" autoAdjust="0"/>
    <p:restoredTop sz="95642" autoAdjust="0"/>
  </p:normalViewPr>
  <p:slideViewPr>
    <p:cSldViewPr snapToGrid="0" snapToObjects="1">
      <p:cViewPr varScale="1">
        <p:scale>
          <a:sx n="90" d="100"/>
          <a:sy n="90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6F1A-FE36-4A59-A811-D828BB54BDD2}" type="datetime1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42E8-005F-46D7-AA53-D596D543FBA7}" type="datetime1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70F694-2B18-4509-A853-01A6DE26FB3C}" type="datetime1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18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量的金融緩和政策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smtClean="0">
                <a:solidFill>
                  <a:schemeClr val="tx1"/>
                </a:solidFill>
              </a:rPr>
              <a:t>2018/7/30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我々</a:t>
            </a:r>
            <a:r>
              <a:rPr lang="ja-JP" altLang="en-US" dirty="0"/>
              <a:t>は</a:t>
            </a:r>
            <a:r>
              <a:rPr lang="ja-JP" altLang="en-US" dirty="0" smtClean="0"/>
              <a:t>十分な経済や金融政策の知識を持っていない。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ja-JP" altLang="en-US" dirty="0" smtClean="0"/>
              <a:t>「正解」はないが、ここでは著者の考え方を示す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資産価格の上昇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Sec.20</a:t>
            </a:r>
          </a:p>
          <a:p>
            <a:pPr lvl="1"/>
            <a:r>
              <a:rPr lang="ja-JP" altLang="en-US" dirty="0"/>
              <a:t>デフレ</a:t>
            </a:r>
            <a:r>
              <a:rPr lang="ja-JP" altLang="en-US" dirty="0" smtClean="0"/>
              <a:t>の危険性</a:t>
            </a:r>
            <a:r>
              <a:rPr lang="en-US" altLang="ja-JP" dirty="0"/>
              <a:t>	</a:t>
            </a:r>
            <a:r>
              <a:rPr lang="ja-JP" altLang="en-US" dirty="0"/>
              <a:t>→ </a:t>
            </a:r>
            <a:r>
              <a:rPr lang="en-US" altLang="ja-JP" dirty="0" smtClean="0"/>
              <a:t>Sec.19</a:t>
            </a:r>
          </a:p>
          <a:p>
            <a:pPr lvl="1"/>
            <a:r>
              <a:rPr kumimoji="1" lang="ja-JP" altLang="en-US" dirty="0" smtClean="0"/>
              <a:t>量的金融緩和政策</a:t>
            </a:r>
            <a:r>
              <a:rPr lang="en-US" altLang="ja-JP" dirty="0"/>
              <a:t>	</a:t>
            </a:r>
            <a:r>
              <a:rPr lang="ja-JP" altLang="en-US" dirty="0"/>
              <a:t>→ </a:t>
            </a:r>
            <a:r>
              <a:rPr lang="en-US" altLang="ja-JP" dirty="0" smtClean="0"/>
              <a:t>Sec.18</a:t>
            </a:r>
          </a:p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量的緩和とは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ゼロ金利下の政策アプローチ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景気・物価への影響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システム</a:t>
            </a:r>
            <a:r>
              <a:rPr lang="ja-JP" altLang="en-US" dirty="0" smtClean="0"/>
              <a:t>の安定性への貢献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政策運営上の論点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(※</a:t>
            </a:r>
            <a:r>
              <a:rPr kumimoji="1" lang="ja-JP" altLang="en-US" dirty="0" smtClean="0"/>
              <a:t>この章を通して、白川さんは量的緩和に懐疑的と思われる</a:t>
            </a:r>
            <a:r>
              <a:rPr kumimoji="1" lang="en-US" altLang="ja-JP" dirty="0" smtClean="0"/>
              <a:t>.)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”</a:t>
            </a:r>
            <a:r>
              <a:rPr lang="ja-JP" altLang="en-US" dirty="0" smtClean="0"/>
              <a:t>量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よりも</a:t>
            </a:r>
            <a:r>
              <a:rPr lang="en-US" altLang="ja-JP" dirty="0" smtClean="0"/>
              <a:t>”</a:t>
            </a:r>
            <a:r>
              <a:rPr lang="ja-JP" altLang="en-US" dirty="0" smtClean="0"/>
              <a:t>持続的な約束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がコミットした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18-1 </a:t>
            </a:r>
            <a:r>
              <a:rPr kumimoji="1" lang="ja-JP" altLang="en-US" dirty="0" smtClean="0"/>
              <a:t>量的緩和政策の枠組み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2001</a:t>
            </a:r>
            <a:r>
              <a:rPr kumimoji="1" lang="ja-JP" altLang="en-US" dirty="0" smtClean="0"/>
              <a:t>年 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バブル崩壊の景気後退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ja-JP" altLang="en-US" dirty="0" smtClean="0"/>
              <a:t>→すでに政策金利はゼロ％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ja-JP" altLang="en-US" dirty="0" smtClean="0"/>
              <a:t>　→更なる緩和政策として「</a:t>
            </a:r>
            <a:r>
              <a:rPr kumimoji="1" lang="ja-JP" altLang="en-US" dirty="0" smtClean="0"/>
              <a:t>量的緩和政策」を導入</a:t>
            </a:r>
            <a:r>
              <a:rPr kumimoji="1" lang="en-US" altLang="ja-JP" dirty="0" smtClean="0"/>
              <a:t>.</a:t>
            </a:r>
          </a:p>
          <a:p>
            <a:pPr marL="457200" lvl="1" indent="0">
              <a:buNone/>
            </a:pPr>
            <a:r>
              <a:rPr kumimoji="1" lang="ja-JP" altLang="en-US" dirty="0" smtClean="0"/>
              <a:t>「金利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コントロール」</a:t>
            </a:r>
            <a:r>
              <a:rPr lang="ja-JP" altLang="en-US" dirty="0" smtClean="0"/>
              <a:t>から「</a:t>
            </a:r>
            <a:r>
              <a:rPr kumimoji="1" lang="ja-JP" altLang="en-US" dirty="0" smtClean="0"/>
              <a:t>当座</a:t>
            </a:r>
            <a:r>
              <a:rPr kumimoji="1" lang="ja-JP" altLang="en-US" dirty="0" smtClean="0"/>
              <a:t>預金</a:t>
            </a:r>
            <a:r>
              <a:rPr kumimoji="1" lang="ja-JP" altLang="en-US" dirty="0" smtClean="0"/>
              <a:t>口座額のコントロール」へ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 smtClean="0"/>
              <a:t>これまでとの大きな違い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短期</a:t>
            </a:r>
            <a:r>
              <a:rPr lang="ja-JP" altLang="en-US" dirty="0" smtClean="0"/>
              <a:t>金利がほぼゼロ</a:t>
            </a:r>
            <a:r>
              <a:rPr lang="en-US" altLang="ja-JP" dirty="0" smtClean="0"/>
              <a:t>%</a:t>
            </a:r>
            <a:r>
              <a:rPr lang="ja-JP" altLang="en-US" dirty="0" smtClean="0"/>
              <a:t>に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当座預金口座</a:t>
            </a:r>
            <a:r>
              <a:rPr lang="en-US" altLang="ja-JP" dirty="0" smtClean="0"/>
              <a:t>/GDP</a:t>
            </a:r>
            <a:r>
              <a:rPr lang="ja-JP" altLang="en-US" dirty="0" smtClean="0"/>
              <a:t>が肥大化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b="1" dirty="0" smtClean="0"/>
              <a:t>「特定の指標基準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コア</a:t>
            </a:r>
            <a:r>
              <a:rPr lang="en-US" altLang="ja-JP" b="1" dirty="0" smtClean="0"/>
              <a:t>CPI)</a:t>
            </a:r>
            <a:r>
              <a:rPr lang="ja-JP" altLang="en-US" b="1" dirty="0" smtClean="0"/>
              <a:t>で政策金利を決める」</a:t>
            </a:r>
            <a:r>
              <a:rPr lang="ja-JP" altLang="en-US" dirty="0" smtClean="0"/>
              <a:t>という</a:t>
            </a:r>
            <a:r>
              <a:rPr lang="ja-JP" altLang="en-US" dirty="0" smtClean="0"/>
              <a:t>枠組み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b="1" dirty="0" smtClean="0"/>
              <a:t>	</a:t>
            </a:r>
            <a:r>
              <a:rPr lang="ja-JP" altLang="en-US" b="1" dirty="0" smtClean="0"/>
              <a:t>→</a:t>
            </a:r>
            <a:r>
              <a:rPr lang="ja-JP" altLang="en-US" b="1" u="sng" dirty="0" smtClean="0"/>
              <a:t>時間軸効果</a:t>
            </a:r>
            <a:endParaRPr lang="en-US" altLang="ja-JP" b="1" u="sng" dirty="0"/>
          </a:p>
          <a:p>
            <a:endParaRPr lang="en-US" altLang="ja-JP" dirty="0" smtClean="0"/>
          </a:p>
          <a:p>
            <a:r>
              <a:rPr lang="ja-JP" altLang="en-US" dirty="0" smtClean="0"/>
              <a:t>その後</a:t>
            </a:r>
            <a:r>
              <a:rPr lang="ja-JP" altLang="en-US" dirty="0" err="1" smtClean="0"/>
              <a:t>、、、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2006</a:t>
            </a:r>
            <a:r>
              <a:rPr lang="ja-JP" altLang="en-US" dirty="0" smtClean="0"/>
              <a:t>年に「コア</a:t>
            </a:r>
            <a:r>
              <a:rPr lang="en-US" altLang="ja-JP" dirty="0" smtClean="0"/>
              <a:t>CPI</a:t>
            </a:r>
            <a:r>
              <a:rPr lang="ja-JP" altLang="en-US" dirty="0" smtClean="0"/>
              <a:t>がゼロを安定性に越えた」と判断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　→当座預金</a:t>
            </a:r>
            <a:r>
              <a:rPr lang="en-US" altLang="ja-JP" dirty="0" smtClean="0"/>
              <a:t>30</a:t>
            </a:r>
            <a:r>
              <a:rPr lang="ja-JP" altLang="en-US" dirty="0" smtClean="0"/>
              <a:t>兆円→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へ。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18-2 </a:t>
            </a:r>
            <a:r>
              <a:rPr kumimoji="1" lang="ja-JP" altLang="en-US" sz="2400" dirty="0" smtClean="0"/>
              <a:t>ゼロ金利制約下の金融緩和政策のオプション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 →量的緩和以外に緩和策はあったか？</a:t>
            </a:r>
            <a:endParaRPr kumimoji="1" lang="en-US" altLang="ja-JP" dirty="0" smtClean="0"/>
          </a:p>
          <a:p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予想短期金利への貢献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b="1" dirty="0" smtClean="0"/>
              <a:t>「時間軸効果」</a:t>
            </a:r>
            <a:r>
              <a:rPr lang="ja-JP" altLang="en-US" dirty="0" smtClean="0"/>
              <a:t>・・・ゼロ金利の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一定期間の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約束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政策</a:t>
            </a:r>
            <a:r>
              <a:rPr lang="ja-JP" altLang="en-US" dirty="0" smtClean="0"/>
              <a:t>金利</a:t>
            </a:r>
            <a:r>
              <a:rPr lang="ja-JP" altLang="en-US" dirty="0" smtClean="0"/>
              <a:t>だけでなく、ちょっと先の金利もゼロにする。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日</a:t>
            </a:r>
            <a:r>
              <a:rPr lang="ja-JP" altLang="en-US" dirty="0" smtClean="0"/>
              <a:t>銀</a:t>
            </a:r>
            <a:r>
              <a:rPr lang="ja-JP" altLang="en-US" dirty="0" smtClean="0"/>
              <a:t>の購入する資産の変化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国債の購入→</a:t>
            </a:r>
            <a:r>
              <a:rPr kumimoji="1" lang="ja-JP" altLang="en-US" dirty="0" smtClean="0"/>
              <a:t>リスク資産の購入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≒国債売り＆株買い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中銀の</a:t>
            </a:r>
            <a:r>
              <a:rPr lang="en-US" altLang="ja-JP" dirty="0" smtClean="0"/>
              <a:t>BS</a:t>
            </a:r>
            <a:r>
              <a:rPr lang="ja-JP" altLang="en-US" dirty="0" smtClean="0"/>
              <a:t>拡大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（金利はマイナスにならないという仮定の下で</a:t>
            </a:r>
            <a:r>
              <a:rPr kumimoji="1" lang="ja-JP" altLang="en-US" dirty="0" err="1" smtClean="0"/>
              <a:t>、、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国債購入だけ</a:t>
            </a:r>
            <a:r>
              <a:rPr lang="ja-JP" altLang="en-US" dirty="0" smtClean="0"/>
              <a:t>で</a:t>
            </a:r>
            <a:r>
              <a:rPr lang="ja-JP" altLang="en-US" dirty="0" smtClean="0"/>
              <a:t>量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日銀の</a:t>
            </a:r>
            <a:r>
              <a:rPr lang="en-US" altLang="ja-JP" dirty="0" smtClean="0"/>
              <a:t>BS)</a:t>
            </a:r>
            <a:r>
              <a:rPr lang="ja-JP" altLang="en-US" dirty="0" smtClean="0"/>
              <a:t>を拡大して</a:t>
            </a:r>
            <a:r>
              <a:rPr lang="ja-JP" altLang="en-US" dirty="0" smtClean="0"/>
              <a:t>いくと</a:t>
            </a:r>
            <a:r>
              <a:rPr lang="ja-JP" altLang="en-US" dirty="0" smtClean="0"/>
              <a:t>、金利</a:t>
            </a:r>
            <a:r>
              <a:rPr lang="ja-JP" altLang="en-US" dirty="0" smtClean="0"/>
              <a:t>ゼロになるとそれ以上買えない。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→次は、リスク資産を買うしかない。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 ⇔ </a:t>
            </a:r>
            <a:r>
              <a:rPr kumimoji="1" lang="en-US" altLang="ja-JP" dirty="0" smtClean="0"/>
              <a:t>(</a:t>
            </a:r>
            <a:r>
              <a:rPr lang="ja-JP" altLang="en-US" dirty="0"/>
              <a:t>一定</a:t>
            </a:r>
            <a:r>
              <a:rPr lang="ja-JP" altLang="en-US" dirty="0" smtClean="0"/>
              <a:t>以上</a:t>
            </a:r>
            <a:r>
              <a:rPr lang="ja-JP" altLang="en-US" dirty="0"/>
              <a:t>の</a:t>
            </a:r>
            <a:r>
              <a:rPr kumimoji="1" lang="en-US" altLang="ja-JP" dirty="0" smtClean="0"/>
              <a:t>)BS</a:t>
            </a:r>
            <a:r>
              <a:rPr kumimoji="1" lang="ja-JP" altLang="en-US" dirty="0" smtClean="0"/>
              <a:t>拡大には、常に購入</a:t>
            </a:r>
            <a:r>
              <a:rPr kumimoji="1" lang="ja-JP" altLang="en-US" dirty="0" smtClean="0"/>
              <a:t>資産の</a:t>
            </a:r>
            <a:r>
              <a:rPr kumimoji="1" lang="ja-JP" altLang="en-US" dirty="0" smtClean="0"/>
              <a:t>変化を伴う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48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18-3 </a:t>
            </a:r>
            <a:r>
              <a:rPr kumimoji="1" lang="ja-JP" altLang="en-US" sz="3200" dirty="0" smtClean="0"/>
              <a:t>量的緩和政策の効果 </a:t>
            </a:r>
            <a:r>
              <a:rPr kumimoji="1" lang="en-US" altLang="ja-JP" sz="3200" dirty="0" smtClean="0"/>
              <a:t>: </a:t>
            </a:r>
            <a:r>
              <a:rPr lang="ja-JP" altLang="en-US" sz="3200" dirty="0"/>
              <a:t>景気</a:t>
            </a:r>
            <a:r>
              <a:rPr kumimoji="1" lang="ja-JP" altLang="en-US" sz="3200" dirty="0" smtClean="0"/>
              <a:t>と物価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時間軸効果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長期金利＝将来の短期金利</a:t>
            </a:r>
            <a:r>
              <a:rPr lang="en-US" altLang="ja-JP" dirty="0" smtClean="0"/>
              <a:t>(A)</a:t>
            </a:r>
            <a:r>
              <a:rPr lang="ja-JP" altLang="en-US" dirty="0" smtClean="0"/>
              <a:t>＋ターム・プレミアム</a:t>
            </a:r>
            <a:r>
              <a:rPr lang="en-US" altLang="ja-JP" dirty="0" smtClean="0"/>
              <a:t>(B)</a:t>
            </a:r>
          </a:p>
          <a:p>
            <a:pPr lvl="1"/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の両方を下げる。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量的緩和の貢献として、</a:t>
            </a:r>
            <a:r>
              <a:rPr lang="en-US" altLang="ja-JP" dirty="0" smtClean="0"/>
              <a:t>(</a:t>
            </a:r>
            <a:r>
              <a:rPr lang="ja-JP" altLang="en-US" dirty="0"/>
              <a:t>ある研究結果で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3</a:t>
            </a:r>
            <a:r>
              <a:rPr lang="ja-JP" altLang="en-US" dirty="0" smtClean="0"/>
              <a:t>年金利への貢献は大きい</a:t>
            </a:r>
            <a:r>
              <a:rPr lang="en-US" altLang="ja-JP" dirty="0" smtClean="0"/>
              <a:t>.</a:t>
            </a:r>
          </a:p>
          <a:p>
            <a:pPr lvl="2"/>
            <a:r>
              <a:rPr lang="ja-JP" altLang="en-US" dirty="0"/>
              <a:t>一方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年金利への貢献は限定的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→ 経済としても合理的な結果</a:t>
            </a:r>
            <a:r>
              <a:rPr lang="en-US" altLang="ja-JP" dirty="0" smtClean="0"/>
              <a:t>.</a:t>
            </a:r>
          </a:p>
          <a:p>
            <a:pPr lvl="3"/>
            <a:r>
              <a:rPr lang="ja-JP" altLang="en-US" dirty="0" smtClean="0"/>
              <a:t>景気後退</a:t>
            </a:r>
            <a:r>
              <a:rPr lang="ja-JP" altLang="en-US" dirty="0" smtClean="0"/>
              <a:t>局面は</a:t>
            </a:r>
            <a:r>
              <a:rPr lang="ja-JP" altLang="en-US" dirty="0" smtClean="0"/>
              <a:t>、予想金利はいずれにせよ低いので、時間軸効果も限定的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3"/>
            <a:r>
              <a:rPr lang="ja-JP" altLang="en-US" dirty="0" smtClean="0"/>
              <a:t>景気</a:t>
            </a:r>
            <a:r>
              <a:rPr lang="ja-JP" altLang="en-US" dirty="0" smtClean="0"/>
              <a:t>回復</a:t>
            </a:r>
            <a:r>
              <a:rPr lang="ja-JP" altLang="en-US" dirty="0" smtClean="0"/>
              <a:t>局面は</a:t>
            </a:r>
            <a:r>
              <a:rPr lang="ja-JP" altLang="en-US" dirty="0" smtClean="0"/>
              <a:t>、予想金利が上昇するので、時間軸効果は大きい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r>
              <a:rPr kumimoji="1" lang="ja-JP" altLang="en-US" dirty="0" smtClean="0"/>
              <a:t>購入資産の変化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金利が下がりすぎて、札割れが</a:t>
            </a:r>
            <a:r>
              <a:rPr kumimoji="1" lang="ja-JP" altLang="en-US" dirty="0" smtClean="0"/>
              <a:t>頻発</a:t>
            </a:r>
            <a:r>
              <a:rPr lang="ja-JP" altLang="en-US" dirty="0" smtClean="0"/>
              <a:t>したので</a:t>
            </a:r>
            <a:r>
              <a:rPr lang="ja-JP" altLang="en-US" dirty="0" smtClean="0"/>
              <a:t>防止</a:t>
            </a:r>
            <a:r>
              <a:rPr lang="ja-JP" altLang="en-US" dirty="0" smtClean="0"/>
              <a:t>のために</a:t>
            </a:r>
            <a:r>
              <a:rPr lang="ja-JP" altLang="en-US" dirty="0" err="1" smtClean="0"/>
              <a:t>、、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発行する国債</a:t>
            </a:r>
            <a:r>
              <a:rPr lang="ja-JP" altLang="en-US" dirty="0" smtClean="0"/>
              <a:t>の長期化</a:t>
            </a:r>
            <a:r>
              <a:rPr lang="en-US" altLang="ja-JP" dirty="0" smtClean="0"/>
              <a:t>.</a:t>
            </a:r>
          </a:p>
          <a:p>
            <a:pPr marL="1371600" lvl="3" indent="0">
              <a:buNone/>
            </a:pPr>
            <a:r>
              <a:rPr lang="ja-JP" altLang="en-US" dirty="0" smtClean="0"/>
              <a:t>→</a:t>
            </a:r>
            <a:r>
              <a:rPr lang="ja-JP" altLang="en-US" dirty="0" smtClean="0"/>
              <a:t>長いタームものは金利がある程度高いので、下げる余地がある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　⇒タームプレミアムの縮小→信用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の縮小を招いた</a:t>
            </a:r>
            <a:r>
              <a:rPr lang="en-US" altLang="ja-JP" dirty="0" smtClean="0"/>
              <a:t>.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中銀が</a:t>
            </a:r>
            <a:r>
              <a:rPr lang="en-US" altLang="ja-JP" dirty="0" smtClean="0"/>
              <a:t>)</a:t>
            </a:r>
            <a:r>
              <a:rPr lang="ja-JP" altLang="en-US" dirty="0" smtClean="0"/>
              <a:t>民間から長期国債を買う</a:t>
            </a:r>
            <a:r>
              <a:rPr lang="en-US" altLang="ja-JP" dirty="0" smtClean="0"/>
              <a:t>.</a:t>
            </a:r>
          </a:p>
          <a:p>
            <a:pPr lvl="3"/>
            <a:r>
              <a:rPr lang="ja-JP" altLang="en-US" dirty="0" smtClean="0"/>
              <a:t>多額で・定期的で・クローズな取引</a:t>
            </a:r>
            <a:r>
              <a:rPr lang="en-US" altLang="ja-JP" dirty="0" smtClean="0"/>
              <a:t>	</a:t>
            </a:r>
          </a:p>
          <a:p>
            <a:pPr lvl="3"/>
            <a:r>
              <a:rPr lang="ja-JP" altLang="en-US" dirty="0" smtClean="0"/>
              <a:t>民間部門は流動性の薄い国債を放出した</a:t>
            </a:r>
            <a:r>
              <a:rPr lang="en-US" altLang="ja-JP" dirty="0" smtClean="0"/>
              <a:t>. </a:t>
            </a:r>
            <a:r>
              <a:rPr lang="ja-JP" altLang="en-US" dirty="0" smtClean="0"/>
              <a:t>⇒ デュレーションの短期化へ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為替介入</a:t>
            </a:r>
            <a:r>
              <a:rPr lang="en-US" altLang="ja-JP" dirty="0" smtClean="0"/>
              <a:t>(</a:t>
            </a:r>
            <a:r>
              <a:rPr lang="ja-JP" altLang="en-US" dirty="0" smtClean="0"/>
              <a:t>ドル買い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が量の供給に寄与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→この説は嘘</a:t>
            </a:r>
            <a:r>
              <a:rPr lang="en-US" altLang="ja-JP" dirty="0" smtClean="0"/>
              <a:t> </a:t>
            </a:r>
            <a:r>
              <a:rPr lang="ja-JP" altLang="en-US" dirty="0" smtClean="0"/>
              <a:t>∵不胎化介入</a:t>
            </a:r>
            <a:r>
              <a:rPr lang="en-US" altLang="ja-JP" dirty="0" smtClean="0"/>
              <a:t>(</a:t>
            </a:r>
            <a:r>
              <a:rPr lang="ja-JP" altLang="en-US" dirty="0" smtClean="0"/>
              <a:t>⇔国債</a:t>
            </a:r>
            <a:r>
              <a:rPr lang="ja-JP" altLang="en-US" dirty="0"/>
              <a:t>発行</a:t>
            </a:r>
            <a:r>
              <a:rPr lang="ja-JP" altLang="en-US" dirty="0" smtClean="0"/>
              <a:t>して、ドル買ってるから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35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18-3 </a:t>
            </a:r>
            <a:r>
              <a:rPr kumimoji="1" lang="ja-JP" altLang="en-US" sz="3200" dirty="0" smtClean="0"/>
              <a:t>量的緩和政策の効果 </a:t>
            </a:r>
            <a:r>
              <a:rPr kumimoji="1" lang="en-US" altLang="ja-JP" sz="3200" dirty="0" smtClean="0"/>
              <a:t>: </a:t>
            </a:r>
            <a:r>
              <a:rPr lang="ja-JP" altLang="en-US" sz="3200" dirty="0"/>
              <a:t>景気</a:t>
            </a:r>
            <a:r>
              <a:rPr kumimoji="1" lang="ja-JP" altLang="en-US" sz="3200" dirty="0" smtClean="0"/>
              <a:t>と物価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8504998" cy="57411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量の拡大の影響はかなり</a:t>
            </a:r>
            <a:r>
              <a:rPr kumimoji="1" lang="ja-JP" altLang="en-US" dirty="0" smtClean="0"/>
              <a:t>少なかった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信用</a:t>
            </a:r>
            <a:r>
              <a:rPr lang="ja-JP" altLang="en-US" dirty="0" smtClean="0"/>
              <a:t>乗数理論の</a:t>
            </a:r>
            <a:r>
              <a:rPr lang="ja-JP" altLang="en-US" dirty="0" smtClean="0"/>
              <a:t>崩壊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 smtClean="0"/>
              <a:t>… </a:t>
            </a:r>
            <a:r>
              <a:rPr lang="ja-JP" altLang="en-US" dirty="0" smtClean="0"/>
              <a:t>マネタリベース拡大しても、マネーサプライ拡大</a:t>
            </a:r>
            <a:r>
              <a:rPr lang="ja-JP" altLang="en-US" dirty="0" smtClean="0"/>
              <a:t>しなかった！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ポートフォリオ・リバランス</a:t>
            </a:r>
            <a:r>
              <a:rPr lang="ja-JP" altLang="en-US" dirty="0" smtClean="0"/>
              <a:t>効果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 smtClean="0"/>
              <a:t>… </a:t>
            </a:r>
            <a:r>
              <a:rPr lang="ja-JP" altLang="en-US" dirty="0" smtClean="0"/>
              <a:t>リスク資産の</a:t>
            </a:r>
            <a:r>
              <a:rPr lang="ja-JP" altLang="en-US" dirty="0" smtClean="0"/>
              <a:t>購入のこと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①</a:t>
            </a:r>
            <a:r>
              <a:rPr lang="ja-JP" altLang="en-US" dirty="0" smtClean="0"/>
              <a:t>金利が低くて</a:t>
            </a:r>
            <a:r>
              <a:rPr lang="ja-JP" altLang="en-US" dirty="0" smtClean="0"/>
              <a:t>、投資冥利を求めて、リスク</a:t>
            </a:r>
            <a:r>
              <a:rPr lang="ja-JP" altLang="en-US" dirty="0" smtClean="0"/>
              <a:t>資産</a:t>
            </a:r>
            <a:r>
              <a:rPr lang="ja-JP" altLang="en-US" dirty="0" smtClean="0"/>
              <a:t>へ資金流入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②</a:t>
            </a:r>
            <a:r>
              <a:rPr lang="ja-JP" altLang="en-US" dirty="0" smtClean="0"/>
              <a:t>信用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の縮小</a:t>
            </a:r>
            <a:r>
              <a:rPr lang="en-US" altLang="ja-JP" dirty="0" smtClean="0"/>
              <a:t>.  </a:t>
            </a:r>
            <a:r>
              <a:rPr lang="ja-JP" altLang="en-US" dirty="0" smtClean="0"/>
              <a:t>←量拡大ではなく、資産の変化のおかげ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/>
              <a:t>⇒</a:t>
            </a:r>
            <a:r>
              <a:rPr lang="ja-JP" altLang="en-US" dirty="0" smtClean="0"/>
              <a:t>時間軸効果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短期金利低下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により、リスク資産を買わざるを得なくなっただけ</a:t>
            </a:r>
            <a:r>
              <a:rPr lang="en-US" altLang="ja-JP" dirty="0" smtClean="0"/>
              <a:t>.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シグナル</a:t>
            </a:r>
            <a:r>
              <a:rPr lang="ja-JP" altLang="en-US" dirty="0" smtClean="0"/>
              <a:t>効果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量拡大が「コア</a:t>
            </a:r>
            <a:r>
              <a:rPr lang="en-US" altLang="ja-JP" dirty="0" smtClean="0"/>
              <a:t>CPI</a:t>
            </a:r>
            <a:r>
              <a:rPr lang="ja-JP" altLang="en-US" dirty="0" smtClean="0"/>
              <a:t>に</a:t>
            </a:r>
            <a:r>
              <a:rPr lang="ja-JP" altLang="en-US" dirty="0" smtClean="0"/>
              <a:t>基づく量的緩和の</a:t>
            </a:r>
            <a:r>
              <a:rPr lang="ja-JP" altLang="en-US" dirty="0" smtClean="0"/>
              <a:t>持続」が守られる</a:t>
            </a:r>
            <a:r>
              <a:rPr lang="ja-JP" altLang="en-US" dirty="0" smtClean="0"/>
              <a:t>と</a:t>
            </a:r>
            <a:r>
              <a:rPr lang="ja-JP" altLang="en-US" dirty="0" smtClean="0"/>
              <a:t>いう安心感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⇒</a:t>
            </a:r>
            <a:r>
              <a:rPr lang="ja-JP" altLang="en-US" dirty="0" smtClean="0"/>
              <a:t>この因果関係は限定的</a:t>
            </a:r>
            <a:r>
              <a:rPr lang="en-US" altLang="ja-JP" dirty="0" smtClean="0"/>
              <a:t>. </a:t>
            </a:r>
            <a:r>
              <a:rPr lang="ja-JP" altLang="en-US" dirty="0" smtClean="0"/>
              <a:t>”量拡大“の直接的寄与は全くない</a:t>
            </a:r>
            <a:r>
              <a:rPr lang="en-US" altLang="ja-JP" dirty="0" smtClean="0"/>
              <a:t>.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財政支出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理論「国債発行分だけ財政支出を増やせば、デフレ脱却する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→</a:t>
            </a:r>
            <a:r>
              <a:rPr lang="ja-JP" altLang="en-US" dirty="0" smtClean="0"/>
              <a:t>但し、実際は、積極的な財政政策はされなかった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⇒ 量的緩和は意味なし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意味があったのは、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ja-JP" altLang="en-US" u="sng" dirty="0" smtClean="0"/>
              <a:t>コア</a:t>
            </a:r>
            <a:r>
              <a:rPr lang="en-US" altLang="ja-JP" u="sng" dirty="0" smtClean="0"/>
              <a:t>CPI</a:t>
            </a:r>
            <a:r>
              <a:rPr lang="ja-JP" altLang="en-US" dirty="0" smtClean="0"/>
              <a:t>に基づき、</a:t>
            </a:r>
            <a:r>
              <a:rPr lang="ja-JP" altLang="en-US" u="sng" dirty="0" smtClean="0"/>
              <a:t>安定的に</a:t>
            </a:r>
            <a:r>
              <a:rPr lang="en-US" altLang="ja-JP" dirty="0" smtClean="0"/>
              <a:t>2%</a:t>
            </a:r>
            <a:r>
              <a:rPr lang="ja-JP" altLang="en-US" dirty="0" smtClean="0"/>
              <a:t>超えるまで</a:t>
            </a:r>
            <a:r>
              <a:rPr lang="en-US" altLang="ja-JP" dirty="0" smtClean="0"/>
              <a:t>(</a:t>
            </a:r>
            <a:r>
              <a:rPr lang="ja-JP" altLang="en-US" dirty="0" smtClean="0"/>
              <a:t>量的</a:t>
            </a:r>
            <a:r>
              <a:rPr lang="en-US" altLang="ja-JP" dirty="0" smtClean="0"/>
              <a:t>)</a:t>
            </a:r>
            <a:r>
              <a:rPr lang="ja-JP" altLang="en-US" dirty="0" smtClean="0"/>
              <a:t>緩和を</a:t>
            </a:r>
            <a:r>
              <a:rPr lang="ja-JP" altLang="en-US" u="sng" dirty="0" smtClean="0"/>
              <a:t>続ける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という約束</a:t>
            </a:r>
            <a:r>
              <a:rPr kumimoji="1" lang="en-US" altLang="ja-JP" dirty="0" smtClean="0"/>
              <a:t>. (</a:t>
            </a:r>
            <a:r>
              <a:rPr kumimoji="1" lang="ja-JP" altLang="en-US" dirty="0" smtClean="0"/>
              <a:t>→時間軸効果の発生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6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18-4 </a:t>
            </a:r>
            <a:r>
              <a:rPr lang="ja-JP" altLang="en-US" sz="2400" dirty="0"/>
              <a:t>量的緩和政策の効果 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金融システムの動揺回避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量拡大の影響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大量の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流動性</a:t>
            </a:r>
            <a:r>
              <a:rPr lang="ja-JP" altLang="en-US" dirty="0" smtClean="0"/>
              <a:t>供給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資金供給の弾力性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信用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の縮小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ドル</a:t>
            </a:r>
            <a:r>
              <a:rPr lang="en-US" altLang="ja-JP" dirty="0" smtClean="0"/>
              <a:t>Funding</a:t>
            </a:r>
            <a:r>
              <a:rPr lang="ja-JP" altLang="en-US" dirty="0" smtClean="0"/>
              <a:t>の容易化</a:t>
            </a:r>
            <a:endParaRPr lang="en-US" altLang="ja-JP" dirty="0"/>
          </a:p>
          <a:p>
            <a:pPr lvl="2"/>
            <a:r>
              <a:rPr lang="ja-JP" altLang="en-US" dirty="0" smtClean="0"/>
              <a:t>円金利がゼロ</a:t>
            </a:r>
            <a:r>
              <a:rPr lang="ja-JP" altLang="en-US" dirty="0"/>
              <a:t>　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CcyBasis</a:t>
            </a:r>
            <a:r>
              <a:rPr lang="ja-JP" altLang="en-US" dirty="0" err="1" smtClean="0"/>
              <a:t>の拡</a:t>
            </a:r>
            <a:r>
              <a:rPr lang="ja-JP" altLang="en-US" dirty="0" smtClean="0"/>
              <a:t>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信用リスク大　→ 外銀が日銀口座預金を使用するようになった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kumimoji="1" lang="ja-JP" altLang="en-US" dirty="0" smtClean="0"/>
              <a:t>副作用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短期</a:t>
            </a:r>
            <a:r>
              <a:rPr lang="ja-JP" altLang="en-US" dirty="0" smtClean="0"/>
              <a:t>金利市場の機能低下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→取引コストを考えるとやる価値なし → 流動性低下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 smtClean="0"/>
              <a:t>流動性不足と資本不足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→負担資本額がたいした変化なし</a:t>
            </a:r>
            <a:r>
              <a:rPr lang="en-US" altLang="ja-JP" dirty="0" smtClean="0"/>
              <a:t>.(??)</a:t>
            </a:r>
            <a:endParaRPr lang="en-US" altLang="ja-JP" dirty="0"/>
          </a:p>
          <a:p>
            <a:pPr lvl="1"/>
            <a:r>
              <a:rPr lang="ja-JP" altLang="en-US" dirty="0" smtClean="0"/>
              <a:t>モラルハザード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→「資金繰りに苦しくても、中銀が助けてくれるから余裕！」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5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18-5 </a:t>
            </a:r>
            <a:r>
              <a:rPr lang="ja-JP" altLang="en-US" dirty="0"/>
              <a:t>量的緩和</a:t>
            </a:r>
            <a:r>
              <a:rPr lang="ja-JP" altLang="en-US" dirty="0" smtClean="0"/>
              <a:t>政策</a:t>
            </a:r>
            <a:r>
              <a:rPr lang="ja-JP" altLang="en-US" dirty="0"/>
              <a:t>運営上</a:t>
            </a:r>
            <a:r>
              <a:rPr lang="ja-JP" altLang="en-US" dirty="0" smtClean="0"/>
              <a:t>の論点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量の拡大は効果なし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ja-JP" altLang="en-US" dirty="0" smtClean="0"/>
              <a:t>時間軸効果は効果あり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金融システムの安定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伴う副作用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→これらの最適解を模索する</a:t>
            </a:r>
            <a:r>
              <a:rPr lang="en-US" altLang="ja-JP" dirty="0" smtClean="0"/>
              <a:t>.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時間軸効果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「コア</a:t>
            </a:r>
            <a:r>
              <a:rPr kumimoji="1" lang="en-US" altLang="ja-JP" dirty="0" smtClean="0"/>
              <a:t>CPI</a:t>
            </a:r>
            <a:r>
              <a:rPr kumimoji="1" lang="ja-JP" altLang="en-US" dirty="0" smtClean="0"/>
              <a:t>の約束」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→ただし、ある程度現実的な水準・期間でないと効果が生まれない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ja-JP" altLang="en-US" dirty="0" smtClean="0"/>
              <a:t>　（“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年間コア</a:t>
            </a:r>
            <a:r>
              <a:rPr kumimoji="1" lang="en-US" altLang="ja-JP" dirty="0" smtClean="0"/>
              <a:t>CPI4%</a:t>
            </a:r>
            <a:r>
              <a:rPr kumimoji="1" lang="ja-JP" altLang="en-US" dirty="0" smtClean="0"/>
              <a:t>“</a:t>
            </a:r>
            <a:r>
              <a:rPr lang="ja-JP" altLang="en-US" dirty="0" smtClean="0"/>
              <a:t>など</a:t>
            </a:r>
            <a:r>
              <a:rPr kumimoji="1" lang="ja-JP" altLang="en-US" dirty="0" smtClean="0"/>
              <a:t>は現実と乖離しすぎている）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委員会のメンバーの任期の範囲内くらい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→任期の範囲でしか、効果はない。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人が変われば多少は変わらざるを得ない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ja-JP" altLang="en-US" dirty="0" smtClean="0"/>
              <a:t>ターゲットはゼロ金利は、実際に何％か？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0%? 0.001%? </a:t>
            </a:r>
            <a:r>
              <a:rPr lang="ja-JP" altLang="en-US" dirty="0" smtClean="0"/>
              <a:t>　　⇒多分若干のプラス金利が良かった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81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18-5 </a:t>
            </a:r>
            <a:r>
              <a:rPr lang="ja-JP" altLang="en-US" dirty="0"/>
              <a:t>量的緩和</a:t>
            </a:r>
            <a:r>
              <a:rPr lang="ja-JP" altLang="en-US" dirty="0" smtClean="0"/>
              <a:t>政策</a:t>
            </a:r>
            <a:r>
              <a:rPr lang="ja-JP" altLang="en-US" dirty="0"/>
              <a:t>運営上</a:t>
            </a:r>
            <a:r>
              <a:rPr lang="ja-JP" altLang="en-US" dirty="0" smtClean="0"/>
              <a:t>の論点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情報発信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→やってみないとわからない。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「量的緩和」は学者の中でも意見が割れていた</a:t>
            </a:r>
            <a:r>
              <a:rPr lang="en-US" altLang="ja-JP" dirty="0"/>
              <a:t>.</a:t>
            </a:r>
          </a:p>
          <a:p>
            <a:pPr lvl="2"/>
            <a:r>
              <a:rPr kumimoji="1" lang="ja-JP" altLang="en-US" dirty="0" smtClean="0"/>
              <a:t>懐疑的意見によって、効果なくなったという主張も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ja-JP" altLang="en-US" dirty="0"/>
              <a:t>国民の</a:t>
            </a:r>
            <a:r>
              <a:rPr lang="ja-JP" altLang="en-US" dirty="0" smtClean="0"/>
              <a:t>理解度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非伝統資産の購入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長期国債・資産担保証券はもともと買ってた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リスク資産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株・</a:t>
            </a:r>
            <a:r>
              <a:rPr kumimoji="1" lang="en-US" altLang="ja-JP" dirty="0" smtClean="0"/>
              <a:t>ETF</a:t>
            </a:r>
            <a:r>
              <a:rPr kumimoji="1" lang="ja-JP" altLang="en-US" dirty="0" smtClean="0"/>
              <a:t>・外貨資産・</a:t>
            </a:r>
            <a:r>
              <a:rPr kumimoji="1" lang="en-US" altLang="ja-JP" dirty="0" smtClean="0"/>
              <a:t>REIT)</a:t>
            </a:r>
            <a:r>
              <a:rPr kumimoji="1" lang="ja-JP" altLang="en-US" dirty="0" smtClean="0"/>
              <a:t>も買い始めた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kumimoji="1" lang="ja-JP" altLang="en-US" dirty="0" smtClean="0"/>
              <a:t>そもそも意味あるか？</a:t>
            </a:r>
            <a:endParaRPr kumimoji="1"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→長期的にはない。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短期的には、ボラの抑制につながる？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中銀の越権では？（特に外貨）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→円の流通を増やして、円安に導いた。という説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日本は政府が為替介入の権限をもつ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111229</TotalTime>
  <Words>491</Words>
  <Application>Microsoft Office PowerPoint</Application>
  <PresentationFormat>画面に合わせる (4:3)</PresentationFormat>
  <Paragraphs>142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第18章 量的金融緩和政策</vt:lpstr>
      <vt:lpstr>Outline</vt:lpstr>
      <vt:lpstr>18-1 量的緩和政策の枠組み</vt:lpstr>
      <vt:lpstr>18-2 ゼロ金利制約下の金融緩和政策のオプション</vt:lpstr>
      <vt:lpstr>18-3 量的緩和政策の効果 : 景気と物価</vt:lpstr>
      <vt:lpstr>18-3 量的緩和政策の効果 : 景気と物価</vt:lpstr>
      <vt:lpstr>18-4 量的緩和政策の効果 : 金融システムの動揺回避</vt:lpstr>
      <vt:lpstr>18-5 量的緩和政策運営上の論点</vt:lpstr>
      <vt:lpstr>18-5 量的緩和政策運営上の論点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2432</cp:revision>
  <dcterms:created xsi:type="dcterms:W3CDTF">2015-05-16T17:43:55Z</dcterms:created>
  <dcterms:modified xsi:type="dcterms:W3CDTF">2018-07-31T11:35:01Z</dcterms:modified>
</cp:coreProperties>
</file>